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/>
          <p:cNvSpPr/>
          <p:nvPr/>
        </p:nvSpPr>
        <p:spPr>
          <a:xfrm>
            <a:off x="6099274" y="-993"/>
            <a:ext cx="6094016" cy="6859985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TCRP_print_fullcolor_lrg.ai" descr="TCRP_print_fullcolor_lrg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33" y="2840131"/>
            <a:ext cx="5270401" cy="1194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585678" y="1440260"/>
            <a:ext cx="5121210" cy="2513179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50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85678" y="5771964"/>
            <a:ext cx="4925384" cy="2172075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lnSpc>
                <a:spcPct val="70000"/>
              </a:lnSpc>
              <a:buSzTx/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lnSpc>
                <a:spcPct val="70000"/>
              </a:lnSpc>
              <a:buSzTx/>
              <a:buNone/>
              <a:defRPr>
                <a:solidFill>
                  <a:srgbClr val="FFFFFF"/>
                </a:solidFill>
              </a:defRPr>
            </a:lvl2pPr>
            <a:lvl3pPr marL="0" indent="0">
              <a:lnSpc>
                <a:spcPct val="70000"/>
              </a:lnSpc>
              <a:buSzTx/>
              <a:buNone/>
              <a:defRPr sz="1900">
                <a:solidFill>
                  <a:srgbClr val="FFFFFF"/>
                </a:solidFill>
              </a:defRPr>
            </a:lvl3pPr>
            <a:lvl4pPr marL="0" indent="0">
              <a:lnSpc>
                <a:spcPct val="70000"/>
              </a:lnSpc>
              <a:buSzTx/>
              <a:buNone/>
              <a:defRPr sz="1900">
                <a:solidFill>
                  <a:srgbClr val="FFFFFF"/>
                </a:solidFill>
              </a:defRPr>
            </a:lvl4pPr>
            <a:lvl5pPr marL="0" indent="0">
              <a:lnSpc>
                <a:spcPct val="70000"/>
              </a:lnSpc>
              <a:buSzTx/>
              <a:buNone/>
              <a:defRPr sz="19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0735" y="6431534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93548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/Bullet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273523149_903d6751f2_o.jpg"/>
          <p:cNvSpPr>
            <a:spLocks noGrp="1"/>
          </p:cNvSpPr>
          <p:nvPr>
            <p:ph type="pic" idx="13"/>
          </p:nvPr>
        </p:nvSpPr>
        <p:spPr>
          <a:xfrm>
            <a:off x="0" y="1"/>
            <a:ext cx="5677072" cy="68579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80862"/>
          </a:blip>
          <a:stretch>
            <a:fillRect/>
          </a:stretch>
        </p:blipFill>
        <p:spPr>
          <a:xfrm>
            <a:off x="180000" y="6251527"/>
            <a:ext cx="453474" cy="45347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6159501" y="317500"/>
            <a:ext cx="5677099" cy="7937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595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5784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L)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2356915" cy="68579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2857501" y="317500"/>
            <a:ext cx="9085065" cy="7937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2857501" y="1206501"/>
            <a:ext cx="9085065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67170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3qfwpdgrvy-sugar-bee.jpg"/>
          <p:cNvSpPr>
            <a:spLocks noGrp="1"/>
          </p:cNvSpPr>
          <p:nvPr>
            <p:ph type="pic" sz="half" idx="13"/>
          </p:nvPr>
        </p:nvSpPr>
        <p:spPr>
          <a:xfrm>
            <a:off x="-6309" y="4313621"/>
            <a:ext cx="12204616" cy="25442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0922000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1206500"/>
            <a:ext cx="10922000" cy="2911122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7799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al 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"/>
          <p:cNvGrpSpPr/>
          <p:nvPr/>
        </p:nvGrpSpPr>
        <p:grpSpPr>
          <a:xfrm>
            <a:off x="6971254" y="1002804"/>
            <a:ext cx="4704130" cy="4710300"/>
            <a:chOff x="0" y="0"/>
            <a:chExt cx="9408257" cy="9420598"/>
          </a:xfrm>
        </p:grpSpPr>
        <p:pic>
          <p:nvPicPr>
            <p:cNvPr id="181" name="GreenRing_NoEarth.ai" descr="GreenRing_NoEarth.ai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408198" cy="9408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Square"/>
            <p:cNvSpPr/>
            <p:nvPr/>
          </p:nvSpPr>
          <p:spPr>
            <a:xfrm>
              <a:off x="8153457" y="8165798"/>
              <a:ext cx="1254801" cy="1254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pic>
        <p:nvPicPr>
          <p:cNvPr id="184" name="transparent CRLC logo.png" descr="transparent CRLC logo.png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80000" y="6251527"/>
            <a:ext cx="453474" cy="45347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23775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con-clean energy_green.ai" descr="icon-clean energy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86" y="-32"/>
            <a:ext cx="6858001" cy="6858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4602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6" name="icon-people_green.ai" descr="icon-people_green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8393" y="981274"/>
            <a:ext cx="4895493" cy="489549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76731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" name="icon-world_green.ai" descr="icon-world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50" y="1015051"/>
            <a:ext cx="4872474" cy="48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06186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6" name="LeadershipCorps-logo.ai" descr="LeadershipCorps-logo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602" y="1007428"/>
            <a:ext cx="3548999" cy="484314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65740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24 H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6" name="24HrsReality-logo-2012.png" descr="24HrsReality-logo-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77" y="1016753"/>
            <a:ext cx="4330651" cy="4824497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16088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S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47" name="CSN_Logo_vert_CR.png" descr="CSN_Logo_vert_C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50" y="146051"/>
            <a:ext cx="5302250" cy="68963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16805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016000" y="2266950"/>
            <a:ext cx="10160000" cy="23241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65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0001" y="90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95687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6" name="100Committed-Final.png" descr="100Committed-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43" y="761732"/>
            <a:ext cx="6903516" cy="533453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64797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ricing Pol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67" name="PricingPollutionLogo.png" descr="PricingPollution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9" y="2373644"/>
            <a:ext cx="5323037" cy="21107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137089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ampus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77" name="CampusCorps_Final_Vertical.png" descr="CampusCorps_Final_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43" y="1316014"/>
            <a:ext cx="4247381" cy="482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396486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R-Pittsburgh-Wed-458.jpg"/>
          <p:cNvSpPr>
            <a:spLocks noGrp="1"/>
          </p:cNvSpPr>
          <p:nvPr>
            <p:ph type="pic" sz="half" idx="13"/>
          </p:nvPr>
        </p:nvSpPr>
        <p:spPr>
          <a:xfrm>
            <a:off x="6099969" y="0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5" name="CR-Pittsburgh-Tues-227.jpg"/>
          <p:cNvSpPr>
            <a:spLocks noGrp="1"/>
          </p:cNvSpPr>
          <p:nvPr>
            <p:ph type="pic" sz="half" idx="14"/>
          </p:nvPr>
        </p:nvSpPr>
        <p:spPr>
          <a:xfrm>
            <a:off x="0" y="0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6" name="CR-SEATTLE-STIAN-CARD5-114.jpg"/>
          <p:cNvSpPr>
            <a:spLocks noGrp="1"/>
          </p:cNvSpPr>
          <p:nvPr>
            <p:ph type="pic" sz="half" idx="15"/>
          </p:nvPr>
        </p:nvSpPr>
        <p:spPr>
          <a:xfrm>
            <a:off x="6099969" y="3429000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7" name="CR-Pittsburgh-Wed-783.jpg"/>
          <p:cNvSpPr>
            <a:spLocks noGrp="1"/>
          </p:cNvSpPr>
          <p:nvPr>
            <p:ph type="pic" sz="half" idx="16"/>
          </p:nvPr>
        </p:nvSpPr>
        <p:spPr>
          <a:xfrm>
            <a:off x="0" y="3429000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90" name="Group"/>
          <p:cNvGrpSpPr/>
          <p:nvPr/>
        </p:nvGrpSpPr>
        <p:grpSpPr>
          <a:xfrm>
            <a:off x="-204000" y="-351000"/>
            <a:ext cx="12600001" cy="7560000"/>
            <a:chOff x="0" y="0"/>
            <a:chExt cx="25199999" cy="15119999"/>
          </a:xfrm>
        </p:grpSpPr>
        <p:sp>
          <p:nvSpPr>
            <p:cNvPr id="288" name="Rectangle"/>
            <p:cNvSpPr/>
            <p:nvPr/>
          </p:nvSpPr>
          <p:spPr>
            <a:xfrm>
              <a:off x="12420000" y="0"/>
              <a:ext cx="360001" cy="1512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89" name="Rectangle"/>
            <p:cNvSpPr/>
            <p:nvPr/>
          </p:nvSpPr>
          <p:spPr>
            <a:xfrm rot="16200000">
              <a:off x="12420000" y="-5040001"/>
              <a:ext cx="360001" cy="25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4355433" y="3149141"/>
            <a:ext cx="3481134" cy="5597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sz="3000"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69951770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-114300" y="-87801"/>
            <a:ext cx="4499546" cy="3546575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0" name="_AS_1867.jpg"/>
          <p:cNvSpPr>
            <a:spLocks noGrp="1"/>
          </p:cNvSpPr>
          <p:nvPr>
            <p:ph type="pic" sz="quarter" idx="13"/>
          </p:nvPr>
        </p:nvSpPr>
        <p:spPr>
          <a:xfrm>
            <a:off x="8128001" y="3426717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3426717"/>
            <a:ext cx="8137537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4064000" y="-2283"/>
            <a:ext cx="8133986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4064000" y="-86692"/>
            <a:ext cx="180000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5" name="Rectangle"/>
          <p:cNvSpPr/>
          <p:nvPr/>
        </p:nvSpPr>
        <p:spPr>
          <a:xfrm rot="16200000">
            <a:off x="6006000" y="-2871000"/>
            <a:ext cx="180001" cy="126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6" name="Rectangle"/>
          <p:cNvSpPr/>
          <p:nvPr/>
        </p:nvSpPr>
        <p:spPr>
          <a:xfrm>
            <a:off x="8038001" y="3513309"/>
            <a:ext cx="180001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635001" y="635000"/>
            <a:ext cx="2956411" cy="22244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1993172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_AS_1867.jpg"/>
          <p:cNvSpPr>
            <a:spLocks noGrp="1"/>
          </p:cNvSpPr>
          <p:nvPr>
            <p:ph type="pic" sz="quarter" idx="13"/>
          </p:nvPr>
        </p:nvSpPr>
        <p:spPr>
          <a:xfrm>
            <a:off x="8128001" y="3426717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5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3426717"/>
            <a:ext cx="8137537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6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4064000" y="-2283"/>
            <a:ext cx="8133986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_AS_1314.jpg"/>
          <p:cNvSpPr>
            <a:spLocks noGrp="1"/>
          </p:cNvSpPr>
          <p:nvPr>
            <p:ph type="pic" sz="quarter" idx="16"/>
          </p:nvPr>
        </p:nvSpPr>
        <p:spPr>
          <a:xfrm>
            <a:off x="1" y="-2283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4064000" y="-86692"/>
            <a:ext cx="180000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0" name="Rectangle"/>
          <p:cNvSpPr/>
          <p:nvPr/>
        </p:nvSpPr>
        <p:spPr>
          <a:xfrm rot="16200000">
            <a:off x="6006000" y="-2871000"/>
            <a:ext cx="180001" cy="126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1" name="Rectangle"/>
          <p:cNvSpPr/>
          <p:nvPr/>
        </p:nvSpPr>
        <p:spPr>
          <a:xfrm>
            <a:off x="8038001" y="3513309"/>
            <a:ext cx="180001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569295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"/>
          <p:cNvSpPr/>
          <p:nvPr/>
        </p:nvSpPr>
        <p:spPr>
          <a:xfrm>
            <a:off x="-114300" y="-87801"/>
            <a:ext cx="6327329" cy="3546575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9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8128001" y="3426717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electricity-1330214.jpg"/>
          <p:cNvSpPr>
            <a:spLocks noGrp="1"/>
          </p:cNvSpPr>
          <p:nvPr>
            <p:ph type="pic" sz="quarter" idx="14"/>
          </p:nvPr>
        </p:nvSpPr>
        <p:spPr>
          <a:xfrm>
            <a:off x="4064001" y="3426717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1" name="american-public-power-association-419672.jpg"/>
          <p:cNvSpPr>
            <a:spLocks noGrp="1"/>
          </p:cNvSpPr>
          <p:nvPr>
            <p:ph type="pic" sz="quarter" idx="15"/>
          </p:nvPr>
        </p:nvSpPr>
        <p:spPr>
          <a:xfrm>
            <a:off x="1" y="3426717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6097410" y="0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-204000" y="-120650"/>
            <a:ext cx="12600001" cy="7200001"/>
            <a:chOff x="0" y="0"/>
            <a:chExt cx="25199999" cy="14400000"/>
          </a:xfrm>
        </p:grpSpPr>
        <p:sp>
          <p:nvSpPr>
            <p:cNvPr id="333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4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5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6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635001" y="635000"/>
            <a:ext cx="4828729" cy="23169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3030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8128001" y="3426717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solarpark-1288842.jpg"/>
          <p:cNvSpPr>
            <a:spLocks noGrp="1"/>
          </p:cNvSpPr>
          <p:nvPr>
            <p:ph type="pic" sz="quarter" idx="14"/>
          </p:nvPr>
        </p:nvSpPr>
        <p:spPr>
          <a:xfrm>
            <a:off x="4064001" y="3426717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8" name="electricity-1330214.jpg"/>
          <p:cNvSpPr>
            <a:spLocks noGrp="1"/>
          </p:cNvSpPr>
          <p:nvPr>
            <p:ph type="pic" sz="quarter" idx="15"/>
          </p:nvPr>
        </p:nvSpPr>
        <p:spPr>
          <a:xfrm>
            <a:off x="1" y="3426717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6097410" y="0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american-public-power-association-419672.jpg"/>
          <p:cNvSpPr>
            <a:spLocks noGrp="1"/>
          </p:cNvSpPr>
          <p:nvPr>
            <p:ph type="pic" sz="half" idx="17"/>
          </p:nvPr>
        </p:nvSpPr>
        <p:spPr>
          <a:xfrm>
            <a:off x="0" y="0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55" name="Group"/>
          <p:cNvGrpSpPr/>
          <p:nvPr/>
        </p:nvGrpSpPr>
        <p:grpSpPr>
          <a:xfrm>
            <a:off x="-204000" y="-120650"/>
            <a:ext cx="12600001" cy="7200001"/>
            <a:chOff x="0" y="0"/>
            <a:chExt cx="25199999" cy="14400000"/>
          </a:xfrm>
        </p:grpSpPr>
        <p:sp>
          <p:nvSpPr>
            <p:cNvPr id="351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2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3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4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 hangingPunct="0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42405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4" name="Object"/>
          <p:cNvSpPr txBox="1">
            <a:spLocks noGrp="1"/>
          </p:cNvSpPr>
          <p:nvPr>
            <p:ph idx="3"/>
          </p:nvPr>
        </p:nvSpPr>
        <p:spPr>
          <a:xfrm>
            <a:off x="508000" y="1270000"/>
            <a:ext cx="11176000" cy="468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1176000" cy="8784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25622659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3" name="Object"/>
          <p:cNvSpPr txBox="1">
            <a:spLocks noGrp="1"/>
          </p:cNvSpPr>
          <p:nvPr>
            <p:ph sz="half" idx="3"/>
          </p:nvPr>
        </p:nvSpPr>
        <p:spPr>
          <a:xfrm>
            <a:off x="508000" y="1270000"/>
            <a:ext cx="5588000" cy="486139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1176000" cy="8784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46903" y="1270001"/>
            <a:ext cx="5336638" cy="5114143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buBlip>
                <a:blip r:embed="rId2"/>
              </a:buBlip>
            </a:lvl1pPr>
            <a:lvl2pPr marL="549519" indent="-232019">
              <a:buSzPct val="75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225071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y"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16000" y="2266950"/>
            <a:ext cx="10160000" cy="23241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65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0001" y="90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73691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6052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85180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Text on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rought-1675729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06501"/>
            <a:ext cx="10922000" cy="4849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0922000" cy="69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1908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Text on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ceberg-404966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508000" y="317501"/>
            <a:ext cx="10922000" cy="6923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06500"/>
            <a:ext cx="10922000" cy="4848394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18609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_DSC346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6096001" y="-1"/>
            <a:ext cx="6318575" cy="7072674"/>
          </a:xfrm>
          <a:prstGeom prst="rect">
            <a:avLst/>
          </a:prstGeom>
          <a:solidFill>
            <a:srgbClr val="FFFFFF">
              <a:alpha val="70389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8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80000" y="6251527"/>
            <a:ext cx="453474" cy="45347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604001" y="317501"/>
            <a:ext cx="5130001" cy="7379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1" y="1206501"/>
            <a:ext cx="5130001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014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20180626_CRP_PC_059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6096001" y="-1"/>
            <a:ext cx="6318575" cy="7072674"/>
          </a:xfrm>
          <a:prstGeom prst="rect">
            <a:avLst/>
          </a:prstGeom>
          <a:solidFill>
            <a:srgbClr val="333333">
              <a:alpha val="70384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50" hangingPunct="0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0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80000" y="6251527"/>
            <a:ext cx="453474" cy="45347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604001" y="317501"/>
            <a:ext cx="5130001" cy="7379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1" y="1206501"/>
            <a:ext cx="5130001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7750947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656.jpg"/>
          <p:cNvSpPr>
            <a:spLocks noGrp="1"/>
          </p:cNvSpPr>
          <p:nvPr>
            <p:ph type="pic" idx="13"/>
          </p:nvPr>
        </p:nvSpPr>
        <p:spPr>
          <a:xfrm>
            <a:off x="6521236" y="1"/>
            <a:ext cx="5677072" cy="68579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1" y="6477001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5040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CRLC logo.png" descr="transparent CRLC logo.png"/>
          <p:cNvPicPr>
            <a:picLocks noChangeAspect="1"/>
          </p:cNvPicPr>
          <p:nvPr/>
        </p:nvPicPr>
        <p:blipFill>
          <a:blip r:embed="rId32">
            <a:alphaModFix amt="60000"/>
          </a:blip>
          <a:stretch>
            <a:fillRect/>
          </a:stretch>
        </p:blipFill>
        <p:spPr>
          <a:xfrm>
            <a:off x="180000" y="6251527"/>
            <a:ext cx="453474" cy="45347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1292000" cy="69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06499"/>
            <a:ext cx="11176000" cy="4762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33"/>
              </a:buBlip>
            </a:lvl1pPr>
            <a:lvl2pPr marL="1066800" indent="-342900">
              <a:buSzPct val="94000"/>
              <a:buChar char="•"/>
              <a:defRPr sz="3800"/>
            </a:lvl2pPr>
            <a:lvl3pPr marL="1685192" indent="-415192">
              <a:buSzPct val="75000"/>
              <a:buChar char="•"/>
              <a:defRPr sz="3400"/>
            </a:lvl3pPr>
            <a:lvl4pPr marL="2271346" indent="-366346">
              <a:buSzPct val="75000"/>
              <a:buChar char="•"/>
              <a:defRPr sz="3000"/>
            </a:lvl4pPr>
            <a:lvl5pPr marL="2881923" indent="-341923">
              <a:buSzPct val="75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4018" y="6473867"/>
            <a:ext cx="307777" cy="30264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300" cap="none">
                <a:solidFill>
                  <a:srgbClr val="000000"/>
                </a:solidFill>
              </a:defRPr>
            </a:lvl1pPr>
          </a:lstStyle>
          <a:p>
            <a:pPr defTabSz="412750" hangingPunct="0"/>
            <a:fld id="{86CB4B4D-7CA3-9044-876B-883B54F8677D}" type="slidenum">
              <a:rPr lang="en-US" b="1" kern="0" smtClean="0">
                <a:sym typeface="Helvetica"/>
              </a:rPr>
              <a:pPr defTabSz="412750" hangingPunct="0"/>
              <a:t>‹#›</a:t>
            </a:fld>
            <a:endParaRPr lang="en-US" b="1" kern="0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245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3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9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5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1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04800" marR="0" indent="-292100" algn="l" defTabSz="41275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3"/>
        </a:buBlip>
        <a:tabLst/>
        <a:defRPr sz="25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1pPr>
      <a:lvl2pPr marL="622788" marR="0" indent="-305288" algn="l" defTabSz="41275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4"/>
        </a:buBlip>
        <a:tabLst/>
        <a:defRPr sz="25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2pPr>
      <a:lvl3pPr marL="940288" marR="0" indent="-305288" algn="l" defTabSz="41275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4"/>
        </a:buBlip>
        <a:tabLst/>
        <a:defRPr sz="25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3pPr>
      <a:lvl4pPr marL="1257788" marR="0" indent="-305288" algn="l" defTabSz="41275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4"/>
        </a:buBlip>
        <a:tabLst/>
        <a:defRPr sz="25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4pPr>
      <a:lvl5pPr marL="1575288" marR="0" indent="-305288" algn="l" defTabSz="41275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4"/>
        </a:buBlip>
        <a:tabLst/>
        <a:defRPr sz="25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5pPr>
      <a:lvl6pPr marL="1892789" marR="0" indent="-305289" algn="l" defTabSz="41275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4"/>
        </a:buBlip>
        <a:tabLst/>
        <a:defRPr sz="25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6pPr>
      <a:lvl7pPr marL="2210289" marR="0" indent="-305289" algn="l" defTabSz="41275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4"/>
        </a:buBlip>
        <a:tabLst/>
        <a:defRPr sz="25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7pPr>
      <a:lvl8pPr marL="2527789" marR="0" indent="-305289" algn="l" defTabSz="41275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4"/>
        </a:buBlip>
        <a:tabLst/>
        <a:defRPr sz="25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8pPr>
      <a:lvl9pPr marL="2845289" marR="0" indent="-305289" algn="l" defTabSz="41275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4"/>
        </a:buBlip>
        <a:tabLst/>
        <a:defRPr sz="2500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3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9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5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1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NJ Energy Master Plan –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9900" indent="-457200">
              <a:buSzPct val="75000"/>
              <a:buFont typeface="+mj-lt"/>
              <a:buAutoNum type="arabicPeriod"/>
            </a:pPr>
            <a:r>
              <a:rPr lang="en-US" sz="2800" b="1" dirty="0" smtClean="0"/>
              <a:t>Reduce Emissions from Transportation</a:t>
            </a:r>
          </a:p>
          <a:p>
            <a:pPr marL="469900" indent="-457200">
              <a:buSzPct val="75000"/>
              <a:buFont typeface="+mj-lt"/>
              <a:buAutoNum type="arabicPeriod"/>
            </a:pPr>
            <a:r>
              <a:rPr lang="en-US" sz="2800" b="1" dirty="0" smtClean="0"/>
              <a:t>Accelerate Deployment of Renewable and Distributed Energy</a:t>
            </a:r>
          </a:p>
          <a:p>
            <a:pPr marL="469900" indent="-457200">
              <a:buSzPct val="75000"/>
              <a:buFont typeface="+mj-lt"/>
              <a:buAutoNum type="arabicPeriod"/>
            </a:pPr>
            <a:r>
              <a:rPr lang="en-US" sz="2800" b="1" dirty="0" smtClean="0"/>
              <a:t>Energy Efficiency and Conservation</a:t>
            </a:r>
          </a:p>
          <a:p>
            <a:pPr marL="469900" indent="-457200">
              <a:buSzPct val="75000"/>
              <a:buFont typeface="+mj-lt"/>
              <a:buAutoNum type="arabicPeriod"/>
            </a:pPr>
            <a:r>
              <a:rPr lang="en-US" sz="2800" b="1" dirty="0" smtClean="0"/>
              <a:t>Reduce Emissions from Buildings</a:t>
            </a:r>
          </a:p>
          <a:p>
            <a:pPr marL="469900" indent="-457200">
              <a:buSzPct val="75000"/>
              <a:buFont typeface="+mj-lt"/>
              <a:buAutoNum type="arabicPeriod"/>
            </a:pPr>
            <a:r>
              <a:rPr lang="en-US" sz="2800" b="1" dirty="0" smtClean="0"/>
              <a:t>Modernize the Grid</a:t>
            </a:r>
          </a:p>
          <a:p>
            <a:pPr marL="469900" indent="-457200">
              <a:buSzPct val="75000"/>
              <a:buFont typeface="+mj-lt"/>
              <a:buAutoNum type="arabicPeriod"/>
            </a:pPr>
            <a:r>
              <a:rPr lang="en-US" sz="2800" b="1" dirty="0" smtClean="0"/>
              <a:t>Low/Moderate Income &amp; Environmental Justice Communities Planning</a:t>
            </a:r>
          </a:p>
          <a:p>
            <a:pPr marL="469900" indent="-457200">
              <a:buSzPct val="75000"/>
              <a:buFont typeface="+mj-lt"/>
              <a:buAutoNum type="arabicPeriod"/>
            </a:pPr>
            <a:r>
              <a:rPr lang="en-US" sz="2800" b="1" dirty="0" smtClean="0"/>
              <a:t>Clean Energy Innovation Economy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29851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17500"/>
            <a:ext cx="11445103" cy="693000"/>
          </a:xfrm>
        </p:spPr>
        <p:txBody>
          <a:bodyPr/>
          <a:lstStyle/>
          <a:p>
            <a:r>
              <a:rPr lang="en-US" dirty="0" smtClean="0"/>
              <a:t>First-Look Issues with EMP Draft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No Mention of Moratorium on Fossil Fuel Projects</a:t>
            </a:r>
          </a:p>
          <a:p>
            <a:r>
              <a:rPr lang="en-US" sz="2400" b="1" dirty="0" smtClean="0"/>
              <a:t>No Mention of Power Plants Shipping Power Out of State or Pipelines Going Through the State</a:t>
            </a:r>
          </a:p>
          <a:p>
            <a:r>
              <a:rPr lang="en-US" sz="2400" b="1" dirty="0" smtClean="0"/>
              <a:t>No Mention of 2 Remaining Coal-Burning Plants</a:t>
            </a:r>
          </a:p>
          <a:p>
            <a:r>
              <a:rPr lang="en-US" sz="2400" b="1" dirty="0" smtClean="0"/>
              <a:t>Clean Energy (Re)definition Is “Carbon-Neutral”: Includes Natural Gas, Fossil Fuel Plants with Carbon Sequestration, Nuclear, Incinerators, Biomass, Carbon Credits and Offsets</a:t>
            </a:r>
          </a:p>
          <a:p>
            <a:r>
              <a:rPr lang="en-US" sz="2400" b="1" dirty="0" smtClean="0"/>
              <a:t>RPS Is 50% Renewable By 2030. No Mention of Raising the % After 2030</a:t>
            </a:r>
          </a:p>
          <a:p>
            <a:r>
              <a:rPr lang="en-US" sz="2400" b="1" dirty="0" smtClean="0"/>
              <a:t>We Will Need Regulations To Back Any Plans Up.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85873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Sector – Highlights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Electrify</a:t>
            </a:r>
          </a:p>
          <a:p>
            <a:r>
              <a:rPr lang="en-US" sz="3600" b="1" dirty="0" smtClean="0"/>
              <a:t>Decrease Miles Traveled; Relieve Congestion and Idling</a:t>
            </a:r>
          </a:p>
          <a:p>
            <a:r>
              <a:rPr lang="en-US" sz="3600" b="1" dirty="0" smtClean="0"/>
              <a:t>Reduce Port and Airport Emissions: Electrification &amp; On-site Solar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644345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100% Clean By 2050 – Highlights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50% Renewable Portfolio Standard by 2030</a:t>
            </a:r>
          </a:p>
          <a:p>
            <a:r>
              <a:rPr lang="en-US" sz="2800" b="1" dirty="0" smtClean="0"/>
              <a:t>“Model Scenarios” to 100% Clean, Carbon-Neutral Electricity Generation by 2050</a:t>
            </a:r>
          </a:p>
          <a:p>
            <a:r>
              <a:rPr lang="en-US" sz="2800" b="1" dirty="0" smtClean="0"/>
              <a:t>“Explore Regulatory Authority” To Achieve 100% Clean Energy by 2050</a:t>
            </a:r>
          </a:p>
          <a:p>
            <a:r>
              <a:rPr lang="en-US" sz="2800" b="1" dirty="0" smtClean="0"/>
              <a:t>3500 MW Offshore Wind by 2030</a:t>
            </a:r>
          </a:p>
          <a:p>
            <a:r>
              <a:rPr lang="en-US" sz="2800" b="1" dirty="0" smtClean="0"/>
              <a:t>Community Solar</a:t>
            </a:r>
          </a:p>
          <a:p>
            <a:r>
              <a:rPr lang="en-US" sz="2800" b="1" dirty="0" smtClean="0"/>
              <a:t>Successor Solar Incentive Program</a:t>
            </a:r>
          </a:p>
          <a:p>
            <a:r>
              <a:rPr lang="en-US" sz="2800" b="1" dirty="0" smtClean="0"/>
              <a:t>600 MW Energy Storage by 2021 and 2000 MW by 2030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602181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100% Clean Energy By 2050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endParaRPr lang="en-US" sz="3600" b="1" dirty="0" smtClean="0"/>
          </a:p>
          <a:p>
            <a:pPr marL="12700" indent="0">
              <a:buNone/>
            </a:pPr>
            <a:r>
              <a:rPr lang="en-US" sz="3600" b="1" dirty="0" smtClean="0"/>
              <a:t>EMP Definition:</a:t>
            </a:r>
            <a:endParaRPr lang="en-US" sz="3600" b="1" dirty="0"/>
          </a:p>
          <a:p>
            <a:pPr marL="12700" indent="0" algn="ctr">
              <a:buNone/>
            </a:pPr>
            <a:r>
              <a:rPr lang="en-US" sz="3600" b="1" dirty="0" smtClean="0"/>
              <a:t>100% Carbon-Neutral Electricity Generation and Maximum Electrification of Transportation and Building Sectors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576240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– Highlights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Implement Clean Energy Act: Electric &amp; Gas Utilities Reduce Consumption by 2% &amp; 0.75%</a:t>
            </a:r>
          </a:p>
          <a:p>
            <a:r>
              <a:rPr lang="en-US" sz="3600" b="1" dirty="0" smtClean="0"/>
              <a:t>NJ Clean Energy Program</a:t>
            </a:r>
          </a:p>
          <a:p>
            <a:r>
              <a:rPr lang="en-US" sz="3600" b="1" dirty="0" smtClean="0"/>
              <a:t>Reduce Peak Demand: Rate Design &amp; Customer Control</a:t>
            </a:r>
          </a:p>
          <a:p>
            <a:r>
              <a:rPr lang="en-US" sz="3600" b="1" dirty="0" smtClean="0"/>
              <a:t>Building &amp; Appliance Standards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334378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Sector – Highlights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New Construction Net-Zero Carbon</a:t>
            </a:r>
          </a:p>
          <a:p>
            <a:r>
              <a:rPr lang="en-US" sz="3600" b="1" dirty="0" smtClean="0"/>
              <a:t>Net-Zero Home Incentive Program</a:t>
            </a:r>
          </a:p>
          <a:p>
            <a:r>
              <a:rPr lang="en-US" sz="3600" b="1" dirty="0" smtClean="0"/>
              <a:t>EV-Ready and Demand Response Ready for New Multi-Unit and Commercial Construction</a:t>
            </a:r>
          </a:p>
          <a:p>
            <a:r>
              <a:rPr lang="en-US" sz="3600" b="1" dirty="0" smtClean="0"/>
              <a:t>“Start the Transition” for Oil and Propane-fueled Buildings to Electric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118581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Modernize the Grid – Highlights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Distribution System Upgrades: Increased Electrification &amp; Distributed Energy Resources (DER)</a:t>
            </a:r>
          </a:p>
          <a:p>
            <a:r>
              <a:rPr lang="en-US" sz="2800" b="1" dirty="0" smtClean="0"/>
              <a:t>Bi-directional Grid Power Flow</a:t>
            </a:r>
          </a:p>
          <a:p>
            <a:r>
              <a:rPr lang="en-US" sz="2800" b="1" dirty="0" smtClean="0"/>
              <a:t>Non-Wire Solutions, </a:t>
            </a:r>
            <a:r>
              <a:rPr lang="en-US" sz="2800" b="1" dirty="0" err="1" smtClean="0"/>
              <a:t>eg</a:t>
            </a:r>
            <a:r>
              <a:rPr lang="en-US" sz="2800" b="1" dirty="0" smtClean="0"/>
              <a:t> Batteries</a:t>
            </a:r>
          </a:p>
          <a:p>
            <a:r>
              <a:rPr lang="en-US" sz="2800" b="1" dirty="0" smtClean="0"/>
              <a:t>Advanced Metering: Allow Customers’ Energy Management</a:t>
            </a:r>
          </a:p>
          <a:p>
            <a:r>
              <a:rPr lang="en-US" sz="2800" b="1" dirty="0" smtClean="0"/>
              <a:t>Increased Oversight &amp; Return on Equity (ROE) Reform of Utilities’ Requests for Transmission Projects</a:t>
            </a:r>
          </a:p>
          <a:p>
            <a:r>
              <a:rPr lang="en-US" sz="2800" b="1" dirty="0" smtClean="0"/>
              <a:t>Oversight over Gas Utilities’ Replacement of Leaking Pipelines</a:t>
            </a:r>
          </a:p>
        </p:txBody>
      </p:sp>
    </p:spTree>
    <p:extLst>
      <p:ext uri="{BB962C8B-B14F-4D97-AF65-F5344CB8AC3E}">
        <p14:creationId xmlns:p14="http://schemas.microsoft.com/office/powerpoint/2010/main" val="9212635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Low/Moderate Income, Environmental Justice Communities – Highlights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1135"/>
            <a:ext cx="11176000" cy="4198107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Community Energy Plans with Local Community Groups to Identify Needs, Allow All to Benefit from Clean Energy Transition Locally</a:t>
            </a:r>
          </a:p>
          <a:p>
            <a:r>
              <a:rPr lang="en-US" sz="2800" b="1" dirty="0" smtClean="0"/>
              <a:t>Community-Led Development of Community Solar</a:t>
            </a:r>
          </a:p>
          <a:p>
            <a:r>
              <a:rPr lang="en-US" sz="2800" b="1" dirty="0" smtClean="0"/>
              <a:t>Maximum Installation of Solar by Local Workforce</a:t>
            </a:r>
          </a:p>
          <a:p>
            <a:r>
              <a:rPr lang="en-US" sz="2800" b="1" dirty="0" smtClean="0"/>
              <a:t>Local Workforce Opportunities and Training</a:t>
            </a:r>
          </a:p>
          <a:p>
            <a:r>
              <a:rPr lang="en-US" sz="2800" b="1" dirty="0" smtClean="0"/>
              <a:t>Replace Public Transit Fleets with Electric</a:t>
            </a:r>
          </a:p>
          <a:p>
            <a:r>
              <a:rPr lang="en-US" sz="2800" b="1" dirty="0" smtClean="0"/>
              <a:t>EV Charging Infrastructure</a:t>
            </a:r>
          </a:p>
          <a:p>
            <a:r>
              <a:rPr lang="en-US" sz="2800" b="1" dirty="0" smtClean="0"/>
              <a:t>Electric Taxis and Car Sharing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46341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17500"/>
            <a:ext cx="11445103" cy="693000"/>
          </a:xfrm>
        </p:spPr>
        <p:txBody>
          <a:bodyPr/>
          <a:lstStyle/>
          <a:p>
            <a:r>
              <a:rPr lang="en-US" dirty="0" smtClean="0"/>
              <a:t>Clean Energy Innovation Economy – Highlights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Grow World-Class Research &amp; Supply Chain Clusters</a:t>
            </a:r>
          </a:p>
          <a:p>
            <a:r>
              <a:rPr lang="en-US" sz="3200" b="1" dirty="0" smtClean="0"/>
              <a:t>Workforce Training Programs</a:t>
            </a:r>
          </a:p>
          <a:p>
            <a:r>
              <a:rPr lang="en-US" sz="3200" b="1" dirty="0" smtClean="0"/>
              <a:t>Innovative Financing &amp; Low-Cost Loans for In-State Projects &amp; Technology Development</a:t>
            </a:r>
          </a:p>
          <a:p>
            <a:r>
              <a:rPr lang="en-US" sz="3200" b="1" dirty="0" smtClean="0"/>
              <a:t>Clean Buildings Hub to Educate Builders, Architects, Contractors, Engineers &amp; Code Enforcers re Clean Energy Building Construction &amp; Retrofits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137619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White">
  <a:themeElements>
    <a:clrScheme name="White">
      <a:dk1>
        <a:srgbClr val="A287C6"/>
      </a:dk1>
      <a:lt1>
        <a:srgbClr val="8DC63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482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Gill Sans</vt:lpstr>
      <vt:lpstr>Helvetica</vt:lpstr>
      <vt:lpstr>Helvetica Light</vt:lpstr>
      <vt:lpstr>4_White</vt:lpstr>
      <vt:lpstr>2019 NJ Energy Master Plan – Strategies</vt:lpstr>
      <vt:lpstr>Transportation Sector – Highlights </vt:lpstr>
      <vt:lpstr>100% Clean By 2050 – Highlights </vt:lpstr>
      <vt:lpstr>100% Clean Energy By 2050</vt:lpstr>
      <vt:lpstr>Energy Efficiency – Highlights </vt:lpstr>
      <vt:lpstr>Building Sector – Highlights </vt:lpstr>
      <vt:lpstr>Modernize the Grid – Highlights </vt:lpstr>
      <vt:lpstr>Low/Moderate Income, Environmental Justice Communities – Highlights </vt:lpstr>
      <vt:lpstr>Clean Energy Innovation Economy – Highlights </vt:lpstr>
      <vt:lpstr>First-Look Issues with EMP Draft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CHANGES WE WILL SEE IN 2050</dc:title>
  <dc:creator>patlaptop miller</dc:creator>
  <cp:lastModifiedBy>patlaptop miller</cp:lastModifiedBy>
  <cp:revision>19</cp:revision>
  <dcterms:created xsi:type="dcterms:W3CDTF">2019-06-22T15:38:48Z</dcterms:created>
  <dcterms:modified xsi:type="dcterms:W3CDTF">2019-07-02T20:18:26Z</dcterms:modified>
</cp:coreProperties>
</file>