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1329" r:id="rId3"/>
    <p:sldId id="1327" r:id="rId4"/>
    <p:sldId id="1323" r:id="rId5"/>
    <p:sldId id="1548" r:id="rId6"/>
    <p:sldId id="1330" r:id="rId7"/>
    <p:sldId id="267" r:id="rId8"/>
    <p:sldId id="266" r:id="rId9"/>
    <p:sldId id="1549" r:id="rId10"/>
    <p:sldId id="1554" r:id="rId11"/>
    <p:sldId id="1557" r:id="rId12"/>
    <p:sldId id="1559" r:id="rId13"/>
    <p:sldId id="1328" r:id="rId14"/>
    <p:sldId id="1331" r:id="rId15"/>
    <p:sldId id="1556"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49" autoAdjust="0"/>
    <p:restoredTop sz="94660"/>
  </p:normalViewPr>
  <p:slideViewPr>
    <p:cSldViewPr snapToGrid="0">
      <p:cViewPr varScale="1">
        <p:scale>
          <a:sx n="91" d="100"/>
          <a:sy n="91" d="100"/>
        </p:scale>
        <p:origin x="108"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6578"/>
          </a:xfrm>
          <a:prstGeom prst="rect">
            <a:avLst/>
          </a:prstGeom>
        </p:spPr>
        <p:txBody>
          <a:bodyPr vert="horz" lIns="91440" tIns="45720" rIns="91440" bIns="45720" rtlCol="0"/>
          <a:lstStyle>
            <a:lvl1pPr algn="r">
              <a:defRPr sz="1200"/>
            </a:lvl1pPr>
          </a:lstStyle>
          <a:p>
            <a:fld id="{86CD689F-7425-4F77-ABA0-F2CBC261D414}" type="datetimeFigureOut">
              <a:rPr lang="en-US" smtClean="0"/>
              <a:t>8/22/2022</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4033"/>
            <a:ext cx="5607050" cy="366071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822"/>
            <a:ext cx="3038475" cy="466578"/>
          </a:xfrm>
          <a:prstGeom prst="rect">
            <a:avLst/>
          </a:prstGeom>
        </p:spPr>
        <p:txBody>
          <a:bodyPr vert="horz" lIns="91440" tIns="45720" rIns="91440" bIns="45720" rtlCol="0" anchor="b"/>
          <a:lstStyle>
            <a:lvl1pPr algn="r">
              <a:defRPr sz="1200"/>
            </a:lvl1pPr>
          </a:lstStyle>
          <a:p>
            <a:fld id="{E3C0DF3E-978F-4BD0-8867-0209FCD9FF12}" type="slidenum">
              <a:rPr lang="en-US" smtClean="0"/>
              <a:t>‹#›</a:t>
            </a:fld>
            <a:endParaRPr lang="en-US"/>
          </a:p>
        </p:txBody>
      </p:sp>
    </p:spTree>
    <p:extLst>
      <p:ext uri="{BB962C8B-B14F-4D97-AF65-F5344CB8AC3E}">
        <p14:creationId xmlns:p14="http://schemas.microsoft.com/office/powerpoint/2010/main" val="130576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057DEC-F804-4528-814A-99DF9706A2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297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E63E-FB9A-2014-C4D0-D402D914BC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20C64B-5BA2-7EB6-E6D9-36958F5DD4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B874B3-D7A8-BD46-8374-7359AF7C980E}"/>
              </a:ext>
            </a:extLst>
          </p:cNvPr>
          <p:cNvSpPr>
            <a:spLocks noGrp="1"/>
          </p:cNvSpPr>
          <p:nvPr>
            <p:ph type="dt" sz="half" idx="10"/>
          </p:nvPr>
        </p:nvSpPr>
        <p:spPr/>
        <p:txBody>
          <a:bodyPr/>
          <a:lstStyle/>
          <a:p>
            <a:fld id="{A48BA112-5D5F-4D73-AF52-C75EC62535BA}" type="datetimeFigureOut">
              <a:rPr lang="en-US" smtClean="0"/>
              <a:t>8/22/2022</a:t>
            </a:fld>
            <a:endParaRPr lang="en-US"/>
          </a:p>
        </p:txBody>
      </p:sp>
      <p:sp>
        <p:nvSpPr>
          <p:cNvPr id="5" name="Footer Placeholder 4">
            <a:extLst>
              <a:ext uri="{FF2B5EF4-FFF2-40B4-BE49-F238E27FC236}">
                <a16:creationId xmlns:a16="http://schemas.microsoft.com/office/drawing/2014/main" id="{45D5CC71-106C-56F3-888C-0B077AC16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E4FA5B-F11A-778C-9FF4-5D586594AD6F}"/>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58434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F147-73A0-D9C9-0792-5DA82A5440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5251E6-1849-7D3E-572A-3A2AF041EB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65A9D-7DC0-E70F-1422-ED0D15B57D42}"/>
              </a:ext>
            </a:extLst>
          </p:cNvPr>
          <p:cNvSpPr>
            <a:spLocks noGrp="1"/>
          </p:cNvSpPr>
          <p:nvPr>
            <p:ph type="dt" sz="half" idx="10"/>
          </p:nvPr>
        </p:nvSpPr>
        <p:spPr/>
        <p:txBody>
          <a:bodyPr/>
          <a:lstStyle/>
          <a:p>
            <a:fld id="{A48BA112-5D5F-4D73-AF52-C75EC62535BA}" type="datetimeFigureOut">
              <a:rPr lang="en-US" smtClean="0"/>
              <a:t>8/22/2022</a:t>
            </a:fld>
            <a:endParaRPr lang="en-US"/>
          </a:p>
        </p:txBody>
      </p:sp>
      <p:sp>
        <p:nvSpPr>
          <p:cNvPr id="5" name="Footer Placeholder 4">
            <a:extLst>
              <a:ext uri="{FF2B5EF4-FFF2-40B4-BE49-F238E27FC236}">
                <a16:creationId xmlns:a16="http://schemas.microsoft.com/office/drawing/2014/main" id="{8049FA1B-B1D1-9804-D196-D89FE3B97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02E4D-7CE3-86AD-2ECC-09218AFE4998}"/>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185691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FE47E8-75A7-5BA5-3B04-C7DE14E1FA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E2C52C-3A64-744D-D96C-E5FFB2045F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89910-0EF7-BBE2-2C0D-FAE154C8EE67}"/>
              </a:ext>
            </a:extLst>
          </p:cNvPr>
          <p:cNvSpPr>
            <a:spLocks noGrp="1"/>
          </p:cNvSpPr>
          <p:nvPr>
            <p:ph type="dt" sz="half" idx="10"/>
          </p:nvPr>
        </p:nvSpPr>
        <p:spPr/>
        <p:txBody>
          <a:bodyPr/>
          <a:lstStyle/>
          <a:p>
            <a:fld id="{A48BA112-5D5F-4D73-AF52-C75EC62535BA}" type="datetimeFigureOut">
              <a:rPr lang="en-US" smtClean="0"/>
              <a:t>8/22/2022</a:t>
            </a:fld>
            <a:endParaRPr lang="en-US"/>
          </a:p>
        </p:txBody>
      </p:sp>
      <p:sp>
        <p:nvSpPr>
          <p:cNvPr id="5" name="Footer Placeholder 4">
            <a:extLst>
              <a:ext uri="{FF2B5EF4-FFF2-40B4-BE49-F238E27FC236}">
                <a16:creationId xmlns:a16="http://schemas.microsoft.com/office/drawing/2014/main" id="{DC30370D-2792-57B8-8698-B1376BC6C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ACAE2-7CE6-BB8E-BDCB-9C9B2EE36259}"/>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2179664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or Transition - Green">
    <p:bg>
      <p:bgPr>
        <a:solidFill>
          <a:srgbClr val="8DC63F"/>
        </a:solidFill>
        <a:effectLst/>
      </p:bgPr>
    </p:bg>
    <p:spTree>
      <p:nvGrpSpPr>
        <p:cNvPr id="1" name=""/>
        <p:cNvGrpSpPr/>
        <p:nvPr/>
      </p:nvGrpSpPr>
      <p:grpSpPr>
        <a:xfrm>
          <a:off x="0" y="0"/>
          <a:ext cx="0" cy="0"/>
          <a:chOff x="0" y="0"/>
          <a:chExt cx="0" cy="0"/>
        </a:xfrm>
      </p:grpSpPr>
      <p:sp>
        <p:nvSpPr>
          <p:cNvPr id="31" name="Title Text"/>
          <p:cNvSpPr txBox="1">
            <a:spLocks noGrp="1"/>
          </p:cNvSpPr>
          <p:nvPr>
            <p:ph type="title"/>
          </p:nvPr>
        </p:nvSpPr>
        <p:spPr>
          <a:xfrm>
            <a:off x="1016001" y="2266950"/>
            <a:ext cx="10160000" cy="2324100"/>
          </a:xfrm>
          <a:prstGeom prst="rect">
            <a:avLst/>
          </a:prstGeom>
        </p:spPr>
        <p:txBody>
          <a:bodyPr anchor="ctr"/>
          <a:lstStyle>
            <a:lvl1pPr algn="ctr">
              <a:lnSpc>
                <a:spcPct val="80000"/>
              </a:lnSpc>
              <a:defRPr sz="6500" cap="all">
                <a:solidFill>
                  <a:srgbClr val="FFFFFF"/>
                </a:solidFill>
              </a:defRPr>
            </a:lvl1pPr>
          </a:lstStyle>
          <a:p>
            <a:r>
              <a:t>Title Text</a:t>
            </a:r>
          </a:p>
        </p:txBody>
      </p:sp>
      <p:sp>
        <p:nvSpPr>
          <p:cNvPr id="32" name="Slide Number"/>
          <p:cNvSpPr txBox="1">
            <a:spLocks noGrp="1"/>
          </p:cNvSpPr>
          <p:nvPr>
            <p:ph type="sldNum" sz="quarter" idx="2"/>
          </p:nvPr>
        </p:nvSpPr>
        <p:spPr>
          <a:xfrm>
            <a:off x="11880000" y="90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0166854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or Transition - Grey">
    <p:bg>
      <p:bgPr>
        <a:solidFill>
          <a:srgbClr val="5F5F5F"/>
        </a:solidFill>
        <a:effectLst/>
      </p:bgPr>
    </p:bg>
    <p:spTree>
      <p:nvGrpSpPr>
        <p:cNvPr id="1" name=""/>
        <p:cNvGrpSpPr/>
        <p:nvPr/>
      </p:nvGrpSpPr>
      <p:grpSpPr>
        <a:xfrm>
          <a:off x="0" y="0"/>
          <a:ext cx="0" cy="0"/>
          <a:chOff x="0" y="0"/>
          <a:chExt cx="0" cy="0"/>
        </a:xfrm>
      </p:grpSpPr>
      <p:sp>
        <p:nvSpPr>
          <p:cNvPr id="39" name="Title Text"/>
          <p:cNvSpPr txBox="1">
            <a:spLocks noGrp="1"/>
          </p:cNvSpPr>
          <p:nvPr>
            <p:ph type="title"/>
          </p:nvPr>
        </p:nvSpPr>
        <p:spPr>
          <a:xfrm>
            <a:off x="1016001" y="2266950"/>
            <a:ext cx="10160000" cy="2324100"/>
          </a:xfrm>
          <a:prstGeom prst="rect">
            <a:avLst/>
          </a:prstGeom>
        </p:spPr>
        <p:txBody>
          <a:bodyPr anchor="ctr"/>
          <a:lstStyle>
            <a:lvl1pPr algn="ctr">
              <a:lnSpc>
                <a:spcPct val="80000"/>
              </a:lnSpc>
              <a:defRPr sz="6500" cap="all">
                <a:solidFill>
                  <a:srgbClr val="FFFFFF"/>
                </a:solidFill>
              </a:defRPr>
            </a:lvl1pPr>
          </a:lstStyle>
          <a:p>
            <a:r>
              <a:t>Title Text</a:t>
            </a:r>
          </a:p>
        </p:txBody>
      </p:sp>
      <p:sp>
        <p:nvSpPr>
          <p:cNvPr id="40" name="Slide Number"/>
          <p:cNvSpPr txBox="1">
            <a:spLocks noGrp="1"/>
          </p:cNvSpPr>
          <p:nvPr>
            <p:ph type="sldNum" sz="quarter" idx="2"/>
          </p:nvPr>
        </p:nvSpPr>
        <p:spPr>
          <a:xfrm>
            <a:off x="11880000" y="90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3765295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idx="1"/>
          </p:nvPr>
        </p:nvSpPr>
        <p:spPr>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1423661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ight Text on Dark Photo">
    <p:spTree>
      <p:nvGrpSpPr>
        <p:cNvPr id="1" name=""/>
        <p:cNvGrpSpPr/>
        <p:nvPr/>
      </p:nvGrpSpPr>
      <p:grpSpPr>
        <a:xfrm>
          <a:off x="0" y="0"/>
          <a:ext cx="0" cy="0"/>
          <a:chOff x="0" y="0"/>
          <a:chExt cx="0" cy="0"/>
        </a:xfrm>
      </p:grpSpPr>
      <p:sp>
        <p:nvSpPr>
          <p:cNvPr id="96" name="drought-1675729_1920.jpg"/>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97" name="Body Level One…"/>
          <p:cNvSpPr txBox="1">
            <a:spLocks noGrp="1"/>
          </p:cNvSpPr>
          <p:nvPr>
            <p:ph type="body" idx="1"/>
          </p:nvPr>
        </p:nvSpPr>
        <p:spPr>
          <a:xfrm>
            <a:off x="508000" y="1206501"/>
            <a:ext cx="10922000" cy="4849027"/>
          </a:xfrm>
          <a:prstGeom prst="rect">
            <a:avLst/>
          </a:prstGeom>
        </p:spPr>
        <p:txBody>
          <a:bodyPr/>
          <a:lstStyle>
            <a:lvl1pPr>
              <a:buBlip>
                <a:blip r:embed="rId2"/>
              </a:buBlip>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8" name="Title Text"/>
          <p:cNvSpPr txBox="1">
            <a:spLocks noGrp="1"/>
          </p:cNvSpPr>
          <p:nvPr>
            <p:ph type="title"/>
          </p:nvPr>
        </p:nvSpPr>
        <p:spPr>
          <a:xfrm>
            <a:off x="508000" y="317500"/>
            <a:ext cx="10922000" cy="693000"/>
          </a:xfrm>
          <a:prstGeom prst="rect">
            <a:avLst/>
          </a:prstGeom>
        </p:spPr>
        <p:txBody>
          <a:bodyPr/>
          <a:lstStyle>
            <a:lvl1pPr>
              <a:defRPr>
                <a:solidFill>
                  <a:srgbClr val="FFFFFF"/>
                </a:solidFill>
              </a:defRPr>
            </a:lvl1pPr>
          </a:lstStyle>
          <a:p>
            <a:r>
              <a:t>Title Text</a:t>
            </a:r>
          </a:p>
        </p:txBody>
      </p:sp>
      <p:sp>
        <p:nvSpPr>
          <p:cNvPr id="99"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418633977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ark Text on Light Photo">
    <p:spTree>
      <p:nvGrpSpPr>
        <p:cNvPr id="1" name=""/>
        <p:cNvGrpSpPr/>
        <p:nvPr/>
      </p:nvGrpSpPr>
      <p:grpSpPr>
        <a:xfrm>
          <a:off x="0" y="0"/>
          <a:ext cx="0" cy="0"/>
          <a:chOff x="0" y="0"/>
          <a:chExt cx="0" cy="0"/>
        </a:xfrm>
      </p:grpSpPr>
      <p:sp>
        <p:nvSpPr>
          <p:cNvPr id="106" name="iceberg-404966_1920.jpg"/>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07" name="Title Text"/>
          <p:cNvSpPr txBox="1">
            <a:spLocks noGrp="1"/>
          </p:cNvSpPr>
          <p:nvPr>
            <p:ph type="title"/>
          </p:nvPr>
        </p:nvSpPr>
        <p:spPr>
          <a:xfrm>
            <a:off x="508000" y="317500"/>
            <a:ext cx="10922000" cy="692367"/>
          </a:xfrm>
          <a:prstGeom prst="rect">
            <a:avLst/>
          </a:prstGeom>
        </p:spPr>
        <p:txBody>
          <a:bodyPr/>
          <a:lstStyle>
            <a:lvl1pPr>
              <a:defRPr>
                <a:solidFill>
                  <a:srgbClr val="333333"/>
                </a:solidFill>
              </a:defRPr>
            </a:lvl1pPr>
          </a:lstStyle>
          <a:p>
            <a:r>
              <a:t>Title Text</a:t>
            </a:r>
          </a:p>
        </p:txBody>
      </p:sp>
      <p:sp>
        <p:nvSpPr>
          <p:cNvPr id="108" name="Body Level One…"/>
          <p:cNvSpPr txBox="1">
            <a:spLocks noGrp="1"/>
          </p:cNvSpPr>
          <p:nvPr>
            <p:ph type="body" idx="1"/>
          </p:nvPr>
        </p:nvSpPr>
        <p:spPr>
          <a:xfrm>
            <a:off x="508000" y="1206501"/>
            <a:ext cx="10922000" cy="4848394"/>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82504010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Half Faded - Light">
    <p:spTree>
      <p:nvGrpSpPr>
        <p:cNvPr id="1" name=""/>
        <p:cNvGrpSpPr/>
        <p:nvPr/>
      </p:nvGrpSpPr>
      <p:grpSpPr>
        <a:xfrm>
          <a:off x="0" y="0"/>
          <a:ext cx="0" cy="0"/>
          <a:chOff x="0" y="0"/>
          <a:chExt cx="0" cy="0"/>
        </a:xfrm>
      </p:grpSpPr>
      <p:sp>
        <p:nvSpPr>
          <p:cNvPr id="116" name="_DSC3465.jpg"/>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17" name="Rectangle"/>
          <p:cNvSpPr/>
          <p:nvPr/>
        </p:nvSpPr>
        <p:spPr>
          <a:xfrm>
            <a:off x="6096000" y="1"/>
            <a:ext cx="6318575" cy="7072673"/>
          </a:xfrm>
          <a:prstGeom prst="rect">
            <a:avLst/>
          </a:prstGeom>
          <a:solidFill>
            <a:srgbClr val="FFFFFF">
              <a:alpha val="70389"/>
            </a:srgbClr>
          </a:solidFill>
          <a:ln w="12700">
            <a:miter lim="400000"/>
          </a:ln>
          <a:effectLst>
            <a:outerShdw blurRad="38100" dist="25400" dir="13494913" rotWithShape="0">
              <a:srgbClr val="000000">
                <a:alpha val="50000"/>
              </a:srgbClr>
            </a:outerShdw>
          </a:effectLst>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pic>
        <p:nvPicPr>
          <p:cNvPr id="118" name="transparent CRLC logo.png" descr="transparent CRLC logo.png"/>
          <p:cNvPicPr>
            <a:picLocks noChangeAspect="1"/>
          </p:cNvPicPr>
          <p:nvPr/>
        </p:nvPicPr>
        <p:blipFill>
          <a:blip r:embed="rId2">
            <a:alphaModFix amt="60000"/>
          </a:blip>
          <a:stretch>
            <a:fillRect/>
          </a:stretch>
        </p:blipFill>
        <p:spPr>
          <a:xfrm>
            <a:off x="180001" y="6251527"/>
            <a:ext cx="453473" cy="453473"/>
          </a:xfrm>
          <a:prstGeom prst="rect">
            <a:avLst/>
          </a:prstGeom>
          <a:ln w="12700">
            <a:miter lim="400000"/>
          </a:ln>
        </p:spPr>
      </p:pic>
      <p:sp>
        <p:nvSpPr>
          <p:cNvPr id="119" name="Title Text"/>
          <p:cNvSpPr txBox="1">
            <a:spLocks noGrp="1"/>
          </p:cNvSpPr>
          <p:nvPr>
            <p:ph type="title"/>
          </p:nvPr>
        </p:nvSpPr>
        <p:spPr>
          <a:xfrm>
            <a:off x="6604001" y="317501"/>
            <a:ext cx="5130001" cy="737996"/>
          </a:xfrm>
          <a:prstGeom prst="rect">
            <a:avLst/>
          </a:prstGeom>
        </p:spPr>
        <p:txBody>
          <a:bodyPr/>
          <a:lstStyle>
            <a:lvl1pPr>
              <a:defRPr>
                <a:solidFill>
                  <a:srgbClr val="333333"/>
                </a:solidFill>
              </a:defRPr>
            </a:lvl1pPr>
          </a:lstStyle>
          <a:p>
            <a:r>
              <a:t>Title Text</a:t>
            </a:r>
          </a:p>
        </p:txBody>
      </p:sp>
      <p:sp>
        <p:nvSpPr>
          <p:cNvPr id="120" name="Body Level One…"/>
          <p:cNvSpPr txBox="1">
            <a:spLocks noGrp="1"/>
          </p:cNvSpPr>
          <p:nvPr>
            <p:ph type="body" sz="half" idx="1"/>
          </p:nvPr>
        </p:nvSpPr>
        <p:spPr>
          <a:xfrm>
            <a:off x="6604001" y="1206501"/>
            <a:ext cx="5130001" cy="5045027"/>
          </a:xfrm>
          <a:prstGeom prst="rect">
            <a:avLst/>
          </a:prstGeom>
        </p:spPr>
        <p:txBody>
          <a:bodyPr/>
          <a:lstStyle>
            <a:lvl1pPr>
              <a:buBlip>
                <a:blip r:embed="rId3"/>
              </a:buBlip>
            </a:lvl1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91216549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Half Faded - Dark">
    <p:spTree>
      <p:nvGrpSpPr>
        <p:cNvPr id="1" name=""/>
        <p:cNvGrpSpPr/>
        <p:nvPr/>
      </p:nvGrpSpPr>
      <p:grpSpPr>
        <a:xfrm>
          <a:off x="0" y="0"/>
          <a:ext cx="0" cy="0"/>
          <a:chOff x="0" y="0"/>
          <a:chExt cx="0" cy="0"/>
        </a:xfrm>
      </p:grpSpPr>
      <p:sp>
        <p:nvSpPr>
          <p:cNvPr id="128" name="20180626_CRP_PC_0595.jpg"/>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29" name="Rectangle"/>
          <p:cNvSpPr/>
          <p:nvPr/>
        </p:nvSpPr>
        <p:spPr>
          <a:xfrm>
            <a:off x="6096000" y="1"/>
            <a:ext cx="6318575" cy="7072673"/>
          </a:xfrm>
          <a:prstGeom prst="rect">
            <a:avLst/>
          </a:prstGeom>
          <a:solidFill>
            <a:srgbClr val="333333">
              <a:alpha val="70384"/>
            </a:srgbClr>
          </a:solidFill>
          <a:ln w="12700">
            <a:miter lim="400000"/>
          </a:ln>
          <a:effectLst>
            <a:outerShdw blurRad="38100" dist="25400" dir="13494913" rotWithShape="0">
              <a:srgbClr val="000000">
                <a:alpha val="50000"/>
              </a:srgbClr>
            </a:outerShdw>
          </a:effectLst>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pic>
        <p:nvPicPr>
          <p:cNvPr id="130" name="transparent CRLC logo.png" descr="transparent CRLC logo.png"/>
          <p:cNvPicPr>
            <a:picLocks noChangeAspect="1"/>
          </p:cNvPicPr>
          <p:nvPr/>
        </p:nvPicPr>
        <p:blipFill>
          <a:blip r:embed="rId2">
            <a:alphaModFix amt="60000"/>
          </a:blip>
          <a:stretch>
            <a:fillRect/>
          </a:stretch>
        </p:blipFill>
        <p:spPr>
          <a:xfrm>
            <a:off x="180001" y="6251527"/>
            <a:ext cx="453473" cy="453473"/>
          </a:xfrm>
          <a:prstGeom prst="rect">
            <a:avLst/>
          </a:prstGeom>
          <a:ln w="12700">
            <a:miter lim="400000"/>
          </a:ln>
        </p:spPr>
      </p:pic>
      <p:sp>
        <p:nvSpPr>
          <p:cNvPr id="131" name="Title Text"/>
          <p:cNvSpPr txBox="1">
            <a:spLocks noGrp="1"/>
          </p:cNvSpPr>
          <p:nvPr>
            <p:ph type="title"/>
          </p:nvPr>
        </p:nvSpPr>
        <p:spPr>
          <a:xfrm>
            <a:off x="6604001" y="317501"/>
            <a:ext cx="5130001" cy="737996"/>
          </a:xfrm>
          <a:prstGeom prst="rect">
            <a:avLst/>
          </a:prstGeom>
        </p:spPr>
        <p:txBody>
          <a:bodyPr/>
          <a:lstStyle>
            <a:lvl1pPr>
              <a:defRPr>
                <a:solidFill>
                  <a:srgbClr val="FFFFFF"/>
                </a:solidFill>
              </a:defRPr>
            </a:lvl1pPr>
          </a:lstStyle>
          <a:p>
            <a:r>
              <a:t>Title Text</a:t>
            </a:r>
          </a:p>
        </p:txBody>
      </p:sp>
      <p:sp>
        <p:nvSpPr>
          <p:cNvPr id="132"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133" name="Body Level One…"/>
          <p:cNvSpPr txBox="1">
            <a:spLocks noGrp="1"/>
          </p:cNvSpPr>
          <p:nvPr>
            <p:ph type="body" sz="half" idx="1"/>
          </p:nvPr>
        </p:nvSpPr>
        <p:spPr>
          <a:xfrm>
            <a:off x="6604001" y="1206501"/>
            <a:ext cx="5130001" cy="5045027"/>
          </a:xfrm>
          <a:prstGeom prst="rect">
            <a:avLst/>
          </a:prstGeom>
        </p:spPr>
        <p:txBody>
          <a:bodyPr/>
          <a:lstStyle>
            <a:lvl1pPr>
              <a:buBlip>
                <a:blip r:embed="rId3"/>
              </a:buBlip>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96691046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Bullets (R)">
    <p:spTree>
      <p:nvGrpSpPr>
        <p:cNvPr id="1" name=""/>
        <p:cNvGrpSpPr/>
        <p:nvPr/>
      </p:nvGrpSpPr>
      <p:grpSpPr>
        <a:xfrm>
          <a:off x="0" y="0"/>
          <a:ext cx="0" cy="0"/>
          <a:chOff x="0" y="0"/>
          <a:chExt cx="0" cy="0"/>
        </a:xfrm>
      </p:grpSpPr>
      <p:sp>
        <p:nvSpPr>
          <p:cNvPr id="140" name="656.jpg"/>
          <p:cNvSpPr>
            <a:spLocks noGrp="1"/>
          </p:cNvSpPr>
          <p:nvPr>
            <p:ph type="pic" idx="13"/>
          </p:nvPr>
        </p:nvSpPr>
        <p:spPr>
          <a:xfrm>
            <a:off x="6521236" y="0"/>
            <a:ext cx="5677072" cy="6857903"/>
          </a:xfrm>
          <a:prstGeom prst="rect">
            <a:avLst/>
          </a:prstGeom>
        </p:spPr>
        <p:txBody>
          <a:bodyPr lIns="91439" tIns="45719" rIns="91439" bIns="45719">
            <a:noAutofit/>
          </a:bodyPr>
          <a:lstStyle/>
          <a:p>
            <a:endParaRPr/>
          </a:p>
        </p:txBody>
      </p:sp>
      <p:sp>
        <p:nvSpPr>
          <p:cNvPr id="141"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142"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43"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559279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0DF0-F2E7-9567-9E1C-4F84DB45ED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B118D4-44F5-A23D-BF64-D6829B213D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6A4BE-F294-78A7-42FD-FCDEA704A15C}"/>
              </a:ext>
            </a:extLst>
          </p:cNvPr>
          <p:cNvSpPr>
            <a:spLocks noGrp="1"/>
          </p:cNvSpPr>
          <p:nvPr>
            <p:ph type="dt" sz="half" idx="10"/>
          </p:nvPr>
        </p:nvSpPr>
        <p:spPr/>
        <p:txBody>
          <a:bodyPr/>
          <a:lstStyle/>
          <a:p>
            <a:fld id="{A48BA112-5D5F-4D73-AF52-C75EC62535BA}" type="datetimeFigureOut">
              <a:rPr lang="en-US" smtClean="0"/>
              <a:t>8/22/2022</a:t>
            </a:fld>
            <a:endParaRPr lang="en-US"/>
          </a:p>
        </p:txBody>
      </p:sp>
      <p:sp>
        <p:nvSpPr>
          <p:cNvPr id="5" name="Footer Placeholder 4">
            <a:extLst>
              <a:ext uri="{FF2B5EF4-FFF2-40B4-BE49-F238E27FC236}">
                <a16:creationId xmlns:a16="http://schemas.microsoft.com/office/drawing/2014/main" id="{24B92F0E-BA50-8476-0C8B-05600D3D4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A78FE-D2E0-A47A-4602-A9F0131628D2}"/>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782218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hoto/Bullets (L)">
    <p:spTree>
      <p:nvGrpSpPr>
        <p:cNvPr id="1" name=""/>
        <p:cNvGrpSpPr/>
        <p:nvPr/>
      </p:nvGrpSpPr>
      <p:grpSpPr>
        <a:xfrm>
          <a:off x="0" y="0"/>
          <a:ext cx="0" cy="0"/>
          <a:chOff x="0" y="0"/>
          <a:chExt cx="0" cy="0"/>
        </a:xfrm>
      </p:grpSpPr>
      <p:sp>
        <p:nvSpPr>
          <p:cNvPr id="150" name="4273523149_903d6751f2_o.jpg"/>
          <p:cNvSpPr>
            <a:spLocks noGrp="1"/>
          </p:cNvSpPr>
          <p:nvPr>
            <p:ph type="pic" idx="13"/>
          </p:nvPr>
        </p:nvSpPr>
        <p:spPr>
          <a:xfrm>
            <a:off x="0" y="0"/>
            <a:ext cx="5677072" cy="6857903"/>
          </a:xfrm>
          <a:prstGeom prst="rect">
            <a:avLst/>
          </a:prstGeom>
        </p:spPr>
        <p:txBody>
          <a:bodyPr lIns="91439" tIns="45719" rIns="91439" bIns="45719">
            <a:noAutofit/>
          </a:bodyPr>
          <a:lstStyle/>
          <a:p>
            <a:endParaRPr/>
          </a:p>
        </p:txBody>
      </p:sp>
      <p:pic>
        <p:nvPicPr>
          <p:cNvPr id="151" name="transparent CRLC logo.png" descr="transparent CRLC logo.png"/>
          <p:cNvPicPr>
            <a:picLocks noChangeAspect="1"/>
          </p:cNvPicPr>
          <p:nvPr/>
        </p:nvPicPr>
        <p:blipFill>
          <a:blip r:embed="rId2">
            <a:alphaModFix amt="80862"/>
          </a:blip>
          <a:stretch>
            <a:fillRect/>
          </a:stretch>
        </p:blipFill>
        <p:spPr>
          <a:xfrm>
            <a:off x="180001" y="6251527"/>
            <a:ext cx="453473" cy="453473"/>
          </a:xfrm>
          <a:prstGeom prst="rect">
            <a:avLst/>
          </a:prstGeom>
          <a:ln w="12700">
            <a:miter lim="400000"/>
          </a:ln>
        </p:spPr>
      </p:pic>
      <p:sp>
        <p:nvSpPr>
          <p:cNvPr id="152" name="Title Text"/>
          <p:cNvSpPr txBox="1">
            <a:spLocks noGrp="1"/>
          </p:cNvSpPr>
          <p:nvPr>
            <p:ph type="title"/>
          </p:nvPr>
        </p:nvSpPr>
        <p:spPr>
          <a:xfrm>
            <a:off x="6159501" y="317501"/>
            <a:ext cx="5677099" cy="793750"/>
          </a:xfrm>
          <a:prstGeom prst="rect">
            <a:avLst/>
          </a:prstGeom>
        </p:spPr>
        <p:txBody>
          <a:bodyPr/>
          <a:lstStyle/>
          <a:p>
            <a:r>
              <a:t>Title Text</a:t>
            </a:r>
          </a:p>
        </p:txBody>
      </p:sp>
      <p:sp>
        <p:nvSpPr>
          <p:cNvPr id="153" name="Body Level One…"/>
          <p:cNvSpPr txBox="1">
            <a:spLocks noGrp="1"/>
          </p:cNvSpPr>
          <p:nvPr>
            <p:ph type="body" sz="half" idx="1"/>
          </p:nvPr>
        </p:nvSpPr>
        <p:spPr>
          <a:xfrm>
            <a:off x="6159501" y="1206501"/>
            <a:ext cx="5677099" cy="5045027"/>
          </a:xfrm>
          <a:prstGeom prst="rect">
            <a:avLst/>
          </a:prstGeom>
        </p:spPr>
        <p:txBody>
          <a:bodyPr/>
          <a:lstStyle>
            <a:lvl1pPr>
              <a:buBlip>
                <a:blip r:embed="rId3"/>
              </a:buBlip>
            </a:lvl1pPr>
          </a:lstStyle>
          <a:p>
            <a:r>
              <a:t>Body Level One</a:t>
            </a:r>
          </a:p>
          <a:p>
            <a:pPr lvl="1"/>
            <a:r>
              <a:t>Body Level Two</a:t>
            </a:r>
          </a:p>
          <a:p>
            <a:pPr lvl="2"/>
            <a:r>
              <a:t>Body Level Three</a:t>
            </a:r>
          </a:p>
          <a:p>
            <a:pPr lvl="3"/>
            <a:r>
              <a:t>Body Level Four</a:t>
            </a:r>
          </a:p>
          <a:p>
            <a:pPr lvl="4"/>
            <a:r>
              <a:t>Body Level Five</a:t>
            </a:r>
          </a:p>
        </p:txBody>
      </p:sp>
      <p:sp>
        <p:nvSpPr>
          <p:cNvPr id="154"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2481585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ottom 335">
    <p:spTree>
      <p:nvGrpSpPr>
        <p:cNvPr id="1" name=""/>
        <p:cNvGrpSpPr/>
        <p:nvPr/>
      </p:nvGrpSpPr>
      <p:grpSpPr>
        <a:xfrm>
          <a:off x="0" y="0"/>
          <a:ext cx="0" cy="0"/>
          <a:chOff x="0" y="0"/>
          <a:chExt cx="0" cy="0"/>
        </a:xfrm>
      </p:grpSpPr>
      <p:sp>
        <p:nvSpPr>
          <p:cNvPr id="171" name="u3qfwpdgrvy-sugar-bee.jpg"/>
          <p:cNvSpPr>
            <a:spLocks noGrp="1"/>
          </p:cNvSpPr>
          <p:nvPr>
            <p:ph type="pic" sz="half" idx="13"/>
          </p:nvPr>
        </p:nvSpPr>
        <p:spPr>
          <a:xfrm>
            <a:off x="-6308" y="4313621"/>
            <a:ext cx="12204616" cy="2544282"/>
          </a:xfrm>
          <a:prstGeom prst="rect">
            <a:avLst/>
          </a:prstGeom>
        </p:spPr>
        <p:txBody>
          <a:bodyPr lIns="91439" tIns="45719" rIns="91439" bIns="45719">
            <a:noAutofit/>
          </a:bodyPr>
          <a:lstStyle/>
          <a:p>
            <a:endParaRPr/>
          </a:p>
        </p:txBody>
      </p:sp>
      <p:sp>
        <p:nvSpPr>
          <p:cNvPr id="172" name="Title Text"/>
          <p:cNvSpPr txBox="1">
            <a:spLocks noGrp="1"/>
          </p:cNvSpPr>
          <p:nvPr>
            <p:ph type="title"/>
          </p:nvPr>
        </p:nvSpPr>
        <p:spPr>
          <a:xfrm>
            <a:off x="508000" y="317500"/>
            <a:ext cx="10922000" cy="693000"/>
          </a:xfrm>
          <a:prstGeom prst="rect">
            <a:avLst/>
          </a:prstGeom>
        </p:spPr>
        <p:txBody>
          <a:bodyPr/>
          <a:lstStyle/>
          <a:p>
            <a:r>
              <a:t>Title Text</a:t>
            </a:r>
          </a:p>
        </p:txBody>
      </p:sp>
      <p:sp>
        <p:nvSpPr>
          <p:cNvPr id="173" name="Body Level One…"/>
          <p:cNvSpPr txBox="1">
            <a:spLocks noGrp="1"/>
          </p:cNvSpPr>
          <p:nvPr>
            <p:ph type="body" sz="half" idx="1"/>
          </p:nvPr>
        </p:nvSpPr>
        <p:spPr>
          <a:xfrm>
            <a:off x="508000" y="1206501"/>
            <a:ext cx="10922000" cy="2911121"/>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62628373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General Renewable Energy">
    <p:spTree>
      <p:nvGrpSpPr>
        <p:cNvPr id="1" name=""/>
        <p:cNvGrpSpPr/>
        <p:nvPr/>
      </p:nvGrpSpPr>
      <p:grpSpPr>
        <a:xfrm>
          <a:off x="0" y="0"/>
          <a:ext cx="0" cy="0"/>
          <a:chOff x="0" y="0"/>
          <a:chExt cx="0" cy="0"/>
        </a:xfrm>
      </p:grpSpPr>
      <p:sp>
        <p:nvSpPr>
          <p:cNvPr id="19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19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196" name="icon-clean energy_green.ai" descr="icon-clean energy_green.ai"/>
          <p:cNvPicPr>
            <a:picLocks noChangeAspect="1"/>
          </p:cNvPicPr>
          <p:nvPr/>
        </p:nvPicPr>
        <p:blipFill>
          <a:blip r:embed="rId3"/>
          <a:stretch>
            <a:fillRect/>
          </a:stretch>
        </p:blipFill>
        <p:spPr>
          <a:xfrm>
            <a:off x="5918085" y="-32"/>
            <a:ext cx="6858001" cy="6858063"/>
          </a:xfrm>
          <a:prstGeom prst="rect">
            <a:avLst/>
          </a:prstGeom>
          <a:ln w="12700">
            <a:miter lim="400000"/>
          </a:ln>
        </p:spPr>
      </p:pic>
      <p:sp>
        <p:nvSpPr>
          <p:cNvPr id="19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2326666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General People">
    <p:spTree>
      <p:nvGrpSpPr>
        <p:cNvPr id="1" name=""/>
        <p:cNvGrpSpPr/>
        <p:nvPr/>
      </p:nvGrpSpPr>
      <p:grpSpPr>
        <a:xfrm>
          <a:off x="0" y="0"/>
          <a:ext cx="0" cy="0"/>
          <a:chOff x="0" y="0"/>
          <a:chExt cx="0" cy="0"/>
        </a:xfrm>
      </p:grpSpPr>
      <p:sp>
        <p:nvSpPr>
          <p:cNvPr id="20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0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06" name="icon-people_green.ai" descr="icon-people_green.ai"/>
          <p:cNvPicPr>
            <a:picLocks noChangeAspect="1"/>
          </p:cNvPicPr>
          <p:nvPr/>
        </p:nvPicPr>
        <p:blipFill>
          <a:blip r:embed="rId3"/>
          <a:srcRect/>
          <a:stretch>
            <a:fillRect/>
          </a:stretch>
        </p:blipFill>
        <p:spPr>
          <a:xfrm>
            <a:off x="6838393" y="981274"/>
            <a:ext cx="4895492" cy="4895492"/>
          </a:xfrm>
          <a:prstGeom prst="rect">
            <a:avLst/>
          </a:prstGeom>
          <a:ln w="12700">
            <a:miter lim="400000"/>
          </a:ln>
        </p:spPr>
      </p:pic>
      <p:sp>
        <p:nvSpPr>
          <p:cNvPr id="20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4482681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General Globe">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1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16" name="icon-world_green.ai" descr="icon-world_green.ai"/>
          <p:cNvPicPr>
            <a:picLocks noChangeAspect="1"/>
          </p:cNvPicPr>
          <p:nvPr/>
        </p:nvPicPr>
        <p:blipFill>
          <a:blip r:embed="rId3"/>
          <a:stretch>
            <a:fillRect/>
          </a:stretch>
        </p:blipFill>
        <p:spPr>
          <a:xfrm>
            <a:off x="6756050" y="1015052"/>
            <a:ext cx="4872474" cy="4827898"/>
          </a:xfrm>
          <a:prstGeom prst="rect">
            <a:avLst/>
          </a:prstGeom>
          <a:ln w="12700">
            <a:miter lim="400000"/>
          </a:ln>
        </p:spPr>
      </p:pic>
      <p:sp>
        <p:nvSpPr>
          <p:cNvPr id="21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4072711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General Corps">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2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26" name="LeadershipCorps-logo.ai" descr="LeadershipCorps-logo.ai"/>
          <p:cNvPicPr>
            <a:picLocks noChangeAspect="1"/>
          </p:cNvPicPr>
          <p:nvPr/>
        </p:nvPicPr>
        <p:blipFill>
          <a:blip r:embed="rId3"/>
          <a:stretch>
            <a:fillRect/>
          </a:stretch>
        </p:blipFill>
        <p:spPr>
          <a:xfrm>
            <a:off x="7584601" y="1007429"/>
            <a:ext cx="3548999" cy="4843144"/>
          </a:xfrm>
          <a:prstGeom prst="rect">
            <a:avLst/>
          </a:prstGeom>
          <a:ln w="12700">
            <a:miter lim="400000"/>
          </a:ln>
        </p:spPr>
      </p:pic>
      <p:sp>
        <p:nvSpPr>
          <p:cNvPr id="22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0532195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General 24 Hours">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3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36" name="24HrsReality-logo-2012.png" descr="24HrsReality-logo-2012.png"/>
          <p:cNvPicPr>
            <a:picLocks noChangeAspect="1"/>
          </p:cNvPicPr>
          <p:nvPr/>
        </p:nvPicPr>
        <p:blipFill>
          <a:blip r:embed="rId3"/>
          <a:stretch>
            <a:fillRect/>
          </a:stretch>
        </p:blipFill>
        <p:spPr>
          <a:xfrm>
            <a:off x="7193776" y="1016752"/>
            <a:ext cx="4330651" cy="4824497"/>
          </a:xfrm>
          <a:prstGeom prst="rect">
            <a:avLst/>
          </a:prstGeom>
          <a:ln w="12700">
            <a:miter lim="400000"/>
          </a:ln>
        </p:spPr>
      </p:pic>
      <p:sp>
        <p:nvSpPr>
          <p:cNvPr id="23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8880272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General CSN">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4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46"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pic>
        <p:nvPicPr>
          <p:cNvPr id="247" name="CSN_Logo_vert_CR.png" descr="CSN_Logo_vert_CR.png"/>
          <p:cNvPicPr>
            <a:picLocks noChangeAspect="1"/>
          </p:cNvPicPr>
          <p:nvPr/>
        </p:nvPicPr>
        <p:blipFill>
          <a:blip r:embed="rId3"/>
          <a:stretch>
            <a:fillRect/>
          </a:stretch>
        </p:blipFill>
        <p:spPr>
          <a:xfrm>
            <a:off x="6711951" y="146050"/>
            <a:ext cx="5302250" cy="6896391"/>
          </a:xfrm>
          <a:prstGeom prst="rect">
            <a:avLst/>
          </a:prstGeom>
          <a:ln w="12700">
            <a:miter lim="400000"/>
          </a:ln>
        </p:spPr>
      </p:pic>
    </p:spTree>
    <p:extLst>
      <p:ext uri="{BB962C8B-B14F-4D97-AF65-F5344CB8AC3E}">
        <p14:creationId xmlns:p14="http://schemas.microsoft.com/office/powerpoint/2010/main" val="263525827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General 100%">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5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56" name="100Committed-Final.png" descr="100Committed-Final.png"/>
          <p:cNvPicPr>
            <a:picLocks noChangeAspect="1"/>
          </p:cNvPicPr>
          <p:nvPr/>
        </p:nvPicPr>
        <p:blipFill>
          <a:blip r:embed="rId3"/>
          <a:stretch>
            <a:fillRect/>
          </a:stretch>
        </p:blipFill>
        <p:spPr>
          <a:xfrm>
            <a:off x="5907343" y="761733"/>
            <a:ext cx="6903516" cy="5334536"/>
          </a:xfrm>
          <a:prstGeom prst="rect">
            <a:avLst/>
          </a:prstGeom>
          <a:ln w="12700">
            <a:miter lim="400000"/>
          </a:ln>
        </p:spPr>
      </p:pic>
      <p:sp>
        <p:nvSpPr>
          <p:cNvPr id="25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8141326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General Pricing Pollution">
    <p:spTree>
      <p:nvGrpSpPr>
        <p:cNvPr id="1" name=""/>
        <p:cNvGrpSpPr/>
        <p:nvPr/>
      </p:nvGrpSpPr>
      <p:grpSpPr>
        <a:xfrm>
          <a:off x="0" y="0"/>
          <a:ext cx="0" cy="0"/>
          <a:chOff x="0" y="0"/>
          <a:chExt cx="0" cy="0"/>
        </a:xfrm>
      </p:grpSpPr>
      <p:sp>
        <p:nvSpPr>
          <p:cNvPr id="26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6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66"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pic>
        <p:nvPicPr>
          <p:cNvPr id="267" name="PricingPollutionLogo.png" descr="PricingPollutionLogo.png"/>
          <p:cNvPicPr>
            <a:picLocks noChangeAspect="1"/>
          </p:cNvPicPr>
          <p:nvPr/>
        </p:nvPicPr>
        <p:blipFill>
          <a:blip r:embed="rId3"/>
          <a:stretch>
            <a:fillRect/>
          </a:stretch>
        </p:blipFill>
        <p:spPr>
          <a:xfrm>
            <a:off x="6423628" y="2373643"/>
            <a:ext cx="5323037" cy="2110715"/>
          </a:xfrm>
          <a:prstGeom prst="rect">
            <a:avLst/>
          </a:prstGeom>
          <a:ln w="12700">
            <a:miter lim="400000"/>
          </a:ln>
        </p:spPr>
      </p:pic>
    </p:spTree>
    <p:extLst>
      <p:ext uri="{BB962C8B-B14F-4D97-AF65-F5344CB8AC3E}">
        <p14:creationId xmlns:p14="http://schemas.microsoft.com/office/powerpoint/2010/main" val="212111712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433E-F775-BFEC-0254-ACA3E19F56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EB0276-1B8C-E1BD-34EE-4B8FCB85BC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CEE845-A1A5-6266-D8BD-4A3B40D74095}"/>
              </a:ext>
            </a:extLst>
          </p:cNvPr>
          <p:cNvSpPr>
            <a:spLocks noGrp="1"/>
          </p:cNvSpPr>
          <p:nvPr>
            <p:ph type="dt" sz="half" idx="10"/>
          </p:nvPr>
        </p:nvSpPr>
        <p:spPr/>
        <p:txBody>
          <a:bodyPr/>
          <a:lstStyle/>
          <a:p>
            <a:fld id="{A48BA112-5D5F-4D73-AF52-C75EC62535BA}" type="datetimeFigureOut">
              <a:rPr lang="en-US" smtClean="0"/>
              <a:t>8/22/2022</a:t>
            </a:fld>
            <a:endParaRPr lang="en-US"/>
          </a:p>
        </p:txBody>
      </p:sp>
      <p:sp>
        <p:nvSpPr>
          <p:cNvPr id="5" name="Footer Placeholder 4">
            <a:extLst>
              <a:ext uri="{FF2B5EF4-FFF2-40B4-BE49-F238E27FC236}">
                <a16:creationId xmlns:a16="http://schemas.microsoft.com/office/drawing/2014/main" id="{900CB325-9CC7-DA0C-6289-778107878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71C80-26C7-5557-B83D-4F95A1C381C4}"/>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6017602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General Campus Corps">
    <p:spTree>
      <p:nvGrpSpPr>
        <p:cNvPr id="1" name=""/>
        <p:cNvGrpSpPr/>
        <p:nvPr/>
      </p:nvGrpSpPr>
      <p:grpSpPr>
        <a:xfrm>
          <a:off x="0" y="0"/>
          <a:ext cx="0" cy="0"/>
          <a:chOff x="0" y="0"/>
          <a:chExt cx="0" cy="0"/>
        </a:xfrm>
      </p:grpSpPr>
      <p:sp>
        <p:nvSpPr>
          <p:cNvPr id="27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7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76"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pic>
        <p:nvPicPr>
          <p:cNvPr id="277" name="CampusCorps_Final_Vertical.png" descr="CampusCorps_Final_Vertical.png"/>
          <p:cNvPicPr>
            <a:picLocks noChangeAspect="1"/>
          </p:cNvPicPr>
          <p:nvPr/>
        </p:nvPicPr>
        <p:blipFill>
          <a:blip r:embed="rId3"/>
          <a:stretch>
            <a:fillRect/>
          </a:stretch>
        </p:blipFill>
        <p:spPr>
          <a:xfrm>
            <a:off x="7106842" y="1316014"/>
            <a:ext cx="4247381" cy="4826000"/>
          </a:xfrm>
          <a:prstGeom prst="rect">
            <a:avLst/>
          </a:prstGeom>
          <a:ln w="12700">
            <a:miter lim="400000"/>
          </a:ln>
        </p:spPr>
      </p:pic>
    </p:spTree>
    <p:extLst>
      <p:ext uri="{BB962C8B-B14F-4D97-AF65-F5344CB8AC3E}">
        <p14:creationId xmlns:p14="http://schemas.microsoft.com/office/powerpoint/2010/main" val="407239930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Photo Title - 4">
    <p:spTree>
      <p:nvGrpSpPr>
        <p:cNvPr id="1" name=""/>
        <p:cNvGrpSpPr/>
        <p:nvPr/>
      </p:nvGrpSpPr>
      <p:grpSpPr>
        <a:xfrm>
          <a:off x="0" y="0"/>
          <a:ext cx="0" cy="0"/>
          <a:chOff x="0" y="0"/>
          <a:chExt cx="0" cy="0"/>
        </a:xfrm>
      </p:grpSpPr>
      <p:sp>
        <p:nvSpPr>
          <p:cNvPr id="284" name="CR-Pittsburgh-Wed-458.jpg"/>
          <p:cNvSpPr>
            <a:spLocks noGrp="1"/>
          </p:cNvSpPr>
          <p:nvPr>
            <p:ph type="pic" sz="half" idx="13"/>
          </p:nvPr>
        </p:nvSpPr>
        <p:spPr>
          <a:xfrm>
            <a:off x="6099969" y="1"/>
            <a:ext cx="6099950" cy="3431222"/>
          </a:xfrm>
          <a:prstGeom prst="rect">
            <a:avLst/>
          </a:prstGeom>
        </p:spPr>
        <p:txBody>
          <a:bodyPr lIns="91439" tIns="45719" rIns="91439" bIns="45719">
            <a:noAutofit/>
          </a:bodyPr>
          <a:lstStyle/>
          <a:p>
            <a:endParaRPr/>
          </a:p>
        </p:txBody>
      </p:sp>
      <p:sp>
        <p:nvSpPr>
          <p:cNvPr id="285" name="CR-Pittsburgh-Tues-227.jpg"/>
          <p:cNvSpPr>
            <a:spLocks noGrp="1"/>
          </p:cNvSpPr>
          <p:nvPr>
            <p:ph type="pic" sz="half" idx="14"/>
          </p:nvPr>
        </p:nvSpPr>
        <p:spPr>
          <a:xfrm>
            <a:off x="0" y="1"/>
            <a:ext cx="6099950" cy="3431222"/>
          </a:xfrm>
          <a:prstGeom prst="rect">
            <a:avLst/>
          </a:prstGeom>
        </p:spPr>
        <p:txBody>
          <a:bodyPr lIns="91439" tIns="45719" rIns="91439" bIns="45719">
            <a:noAutofit/>
          </a:bodyPr>
          <a:lstStyle/>
          <a:p>
            <a:endParaRPr/>
          </a:p>
        </p:txBody>
      </p:sp>
      <p:sp>
        <p:nvSpPr>
          <p:cNvPr id="286" name="CR-SEATTLE-STIAN-CARD5-114.jpg"/>
          <p:cNvSpPr>
            <a:spLocks noGrp="1"/>
          </p:cNvSpPr>
          <p:nvPr>
            <p:ph type="pic" sz="half" idx="15"/>
          </p:nvPr>
        </p:nvSpPr>
        <p:spPr>
          <a:xfrm>
            <a:off x="6099969" y="3429001"/>
            <a:ext cx="6099950" cy="3431222"/>
          </a:xfrm>
          <a:prstGeom prst="rect">
            <a:avLst/>
          </a:prstGeom>
        </p:spPr>
        <p:txBody>
          <a:bodyPr lIns="91439" tIns="45719" rIns="91439" bIns="45719">
            <a:noAutofit/>
          </a:bodyPr>
          <a:lstStyle/>
          <a:p>
            <a:endParaRPr/>
          </a:p>
        </p:txBody>
      </p:sp>
      <p:sp>
        <p:nvSpPr>
          <p:cNvPr id="287" name="CR-Pittsburgh-Wed-783.jpg"/>
          <p:cNvSpPr>
            <a:spLocks noGrp="1"/>
          </p:cNvSpPr>
          <p:nvPr>
            <p:ph type="pic" sz="half" idx="16"/>
          </p:nvPr>
        </p:nvSpPr>
        <p:spPr>
          <a:xfrm>
            <a:off x="0" y="3429001"/>
            <a:ext cx="6099950" cy="3431222"/>
          </a:xfrm>
          <a:prstGeom prst="rect">
            <a:avLst/>
          </a:prstGeom>
        </p:spPr>
        <p:txBody>
          <a:bodyPr lIns="91439" tIns="45719" rIns="91439" bIns="45719">
            <a:noAutofit/>
          </a:bodyPr>
          <a:lstStyle/>
          <a:p>
            <a:endParaRPr/>
          </a:p>
        </p:txBody>
      </p:sp>
      <p:grpSp>
        <p:nvGrpSpPr>
          <p:cNvPr id="290" name="Group"/>
          <p:cNvGrpSpPr/>
          <p:nvPr/>
        </p:nvGrpSpPr>
        <p:grpSpPr>
          <a:xfrm>
            <a:off x="-204000" y="-351000"/>
            <a:ext cx="12600001" cy="7560000"/>
            <a:chOff x="0" y="0"/>
            <a:chExt cx="25199999" cy="15119999"/>
          </a:xfrm>
        </p:grpSpPr>
        <p:sp>
          <p:nvSpPr>
            <p:cNvPr id="288" name="Rectangle"/>
            <p:cNvSpPr/>
            <p:nvPr/>
          </p:nvSpPr>
          <p:spPr>
            <a:xfrm>
              <a:off x="12420000" y="0"/>
              <a:ext cx="360001" cy="1512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289" name="Rectangle"/>
            <p:cNvSpPr/>
            <p:nvPr/>
          </p:nvSpPr>
          <p:spPr>
            <a:xfrm rot="16200000">
              <a:off x="12420000" y="-5040001"/>
              <a:ext cx="360001" cy="25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grpSp>
      <p:sp>
        <p:nvSpPr>
          <p:cNvPr id="291"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292" name="Title Text"/>
          <p:cNvSpPr txBox="1">
            <a:spLocks noGrp="1"/>
          </p:cNvSpPr>
          <p:nvPr>
            <p:ph type="title"/>
          </p:nvPr>
        </p:nvSpPr>
        <p:spPr>
          <a:xfrm>
            <a:off x="4355434" y="3149141"/>
            <a:ext cx="3481133" cy="559720"/>
          </a:xfrm>
          <a:prstGeom prst="rect">
            <a:avLst/>
          </a:prstGeom>
          <a:solidFill>
            <a:srgbClr val="FFFFFF"/>
          </a:solidFill>
        </p:spPr>
        <p:txBody>
          <a:bodyPr anchor="ctr"/>
          <a:lstStyle>
            <a:lvl1pPr algn="ctr">
              <a:defRPr sz="3000">
                <a:solidFill>
                  <a:srgbClr val="333333"/>
                </a:solidFill>
              </a:defRPr>
            </a:lvl1pPr>
          </a:lstStyle>
          <a:p>
            <a:r>
              <a:t>Title Text</a:t>
            </a:r>
          </a:p>
        </p:txBody>
      </p:sp>
    </p:spTree>
    <p:extLst>
      <p:ext uri="{BB962C8B-B14F-4D97-AF65-F5344CB8AC3E}">
        <p14:creationId xmlns:p14="http://schemas.microsoft.com/office/powerpoint/2010/main" val="53074026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Photo Title - 4(a)">
    <p:spTree>
      <p:nvGrpSpPr>
        <p:cNvPr id="1" name=""/>
        <p:cNvGrpSpPr/>
        <p:nvPr/>
      </p:nvGrpSpPr>
      <p:grpSpPr>
        <a:xfrm>
          <a:off x="0" y="0"/>
          <a:ext cx="0" cy="0"/>
          <a:chOff x="0" y="0"/>
          <a:chExt cx="0" cy="0"/>
        </a:xfrm>
      </p:grpSpPr>
      <p:sp>
        <p:nvSpPr>
          <p:cNvPr id="299" name="Rectangle"/>
          <p:cNvSpPr/>
          <p:nvPr/>
        </p:nvSpPr>
        <p:spPr>
          <a:xfrm>
            <a:off x="-114300" y="-87801"/>
            <a:ext cx="4499546" cy="3546575"/>
          </a:xfrm>
          <a:prstGeom prst="rect">
            <a:avLst/>
          </a:prstGeom>
          <a:solidFill>
            <a:srgbClr val="8DC63F"/>
          </a:solidFill>
          <a:ln w="12700">
            <a:miter lim="400000"/>
          </a:ln>
          <a:effectLst>
            <a:outerShdw blurRad="38100" dist="25400" dir="5400000" rotWithShape="0">
              <a:srgbClr val="000000">
                <a:alpha val="50000"/>
              </a:srgbClr>
            </a:outerShdw>
          </a:effectLst>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00" name="_AS_1867.jpg"/>
          <p:cNvSpPr>
            <a:spLocks noGrp="1"/>
          </p:cNvSpPr>
          <p:nvPr>
            <p:ph type="pic" sz="quarter" idx="13"/>
          </p:nvPr>
        </p:nvSpPr>
        <p:spPr>
          <a:xfrm>
            <a:off x="8128000" y="3426718"/>
            <a:ext cx="4064081" cy="3431222"/>
          </a:xfrm>
          <a:prstGeom prst="rect">
            <a:avLst/>
          </a:prstGeom>
        </p:spPr>
        <p:txBody>
          <a:bodyPr lIns="91439" tIns="45719" rIns="91439" bIns="45719">
            <a:noAutofit/>
          </a:bodyPr>
          <a:lstStyle/>
          <a:p>
            <a:endParaRPr/>
          </a:p>
        </p:txBody>
      </p:sp>
      <p:sp>
        <p:nvSpPr>
          <p:cNvPr id="301" name="20170429_as_ClimateRealityMarch_0771.jpg"/>
          <p:cNvSpPr>
            <a:spLocks noGrp="1"/>
          </p:cNvSpPr>
          <p:nvPr>
            <p:ph type="pic" sz="half" idx="14"/>
          </p:nvPr>
        </p:nvSpPr>
        <p:spPr>
          <a:xfrm>
            <a:off x="0" y="3426718"/>
            <a:ext cx="8137537" cy="3431222"/>
          </a:xfrm>
          <a:prstGeom prst="rect">
            <a:avLst/>
          </a:prstGeom>
        </p:spPr>
        <p:txBody>
          <a:bodyPr lIns="91439" tIns="45719" rIns="91439" bIns="45719">
            <a:noAutofit/>
          </a:bodyPr>
          <a:lstStyle/>
          <a:p>
            <a:endParaRPr/>
          </a:p>
        </p:txBody>
      </p:sp>
      <p:sp>
        <p:nvSpPr>
          <p:cNvPr id="302" name="20170429_as_ClimateRealityMarch_0692.jpg"/>
          <p:cNvSpPr>
            <a:spLocks noGrp="1"/>
          </p:cNvSpPr>
          <p:nvPr>
            <p:ph type="pic" sz="half" idx="15"/>
          </p:nvPr>
        </p:nvSpPr>
        <p:spPr>
          <a:xfrm>
            <a:off x="4064001" y="-2283"/>
            <a:ext cx="8133986" cy="3431222"/>
          </a:xfrm>
          <a:prstGeom prst="rect">
            <a:avLst/>
          </a:prstGeom>
        </p:spPr>
        <p:txBody>
          <a:bodyPr lIns="91439" tIns="45719" rIns="91439" bIns="45719">
            <a:noAutofit/>
          </a:bodyPr>
          <a:lstStyle/>
          <a:p>
            <a:endParaRPr/>
          </a:p>
        </p:txBody>
      </p:sp>
      <p:sp>
        <p:nvSpPr>
          <p:cNvPr id="303"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304" name="Rectangle"/>
          <p:cNvSpPr/>
          <p:nvPr/>
        </p:nvSpPr>
        <p:spPr>
          <a:xfrm>
            <a:off x="4064000" y="-86692"/>
            <a:ext cx="180000" cy="3600001"/>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05" name="Rectangle"/>
          <p:cNvSpPr/>
          <p:nvPr/>
        </p:nvSpPr>
        <p:spPr>
          <a:xfrm rot="16200000">
            <a:off x="6006000" y="-2871000"/>
            <a:ext cx="180001" cy="12600000"/>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06" name="Rectangle"/>
          <p:cNvSpPr/>
          <p:nvPr/>
        </p:nvSpPr>
        <p:spPr>
          <a:xfrm>
            <a:off x="8038001" y="3513309"/>
            <a:ext cx="180001" cy="3600001"/>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07" name="Title Text"/>
          <p:cNvSpPr txBox="1">
            <a:spLocks noGrp="1"/>
          </p:cNvSpPr>
          <p:nvPr>
            <p:ph type="title"/>
          </p:nvPr>
        </p:nvSpPr>
        <p:spPr>
          <a:xfrm>
            <a:off x="635001" y="635001"/>
            <a:ext cx="2956411" cy="2224454"/>
          </a:xfrm>
          <a:prstGeom prst="rect">
            <a:avLst/>
          </a:prstGeom>
        </p:spPr>
        <p:txBody>
          <a:bodyPr/>
          <a:lstStyle>
            <a:lvl1pPr>
              <a:defRPr>
                <a:solidFill>
                  <a:srgbClr val="FFFFFF"/>
                </a:solidFill>
              </a:defRPr>
            </a:lvl1pPr>
          </a:lstStyle>
          <a:p>
            <a:r>
              <a:t>Title Text</a:t>
            </a:r>
          </a:p>
        </p:txBody>
      </p:sp>
    </p:spTree>
    <p:extLst>
      <p:ext uri="{BB962C8B-B14F-4D97-AF65-F5344CB8AC3E}">
        <p14:creationId xmlns:p14="http://schemas.microsoft.com/office/powerpoint/2010/main" val="2277901132"/>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Photo - 4">
    <p:spTree>
      <p:nvGrpSpPr>
        <p:cNvPr id="1" name=""/>
        <p:cNvGrpSpPr/>
        <p:nvPr/>
      </p:nvGrpSpPr>
      <p:grpSpPr>
        <a:xfrm>
          <a:off x="0" y="0"/>
          <a:ext cx="0" cy="0"/>
          <a:chOff x="0" y="0"/>
          <a:chExt cx="0" cy="0"/>
        </a:xfrm>
      </p:grpSpPr>
      <p:sp>
        <p:nvSpPr>
          <p:cNvPr id="314" name="_AS_1867.jpg"/>
          <p:cNvSpPr>
            <a:spLocks noGrp="1"/>
          </p:cNvSpPr>
          <p:nvPr>
            <p:ph type="pic" sz="quarter" idx="13"/>
          </p:nvPr>
        </p:nvSpPr>
        <p:spPr>
          <a:xfrm>
            <a:off x="8128000" y="3426718"/>
            <a:ext cx="4064081" cy="3431222"/>
          </a:xfrm>
          <a:prstGeom prst="rect">
            <a:avLst/>
          </a:prstGeom>
        </p:spPr>
        <p:txBody>
          <a:bodyPr lIns="91439" tIns="45719" rIns="91439" bIns="45719">
            <a:noAutofit/>
          </a:bodyPr>
          <a:lstStyle/>
          <a:p>
            <a:endParaRPr/>
          </a:p>
        </p:txBody>
      </p:sp>
      <p:sp>
        <p:nvSpPr>
          <p:cNvPr id="315" name="20170429_as_ClimateRealityMarch_0771.jpg"/>
          <p:cNvSpPr>
            <a:spLocks noGrp="1"/>
          </p:cNvSpPr>
          <p:nvPr>
            <p:ph type="pic" sz="half" idx="14"/>
          </p:nvPr>
        </p:nvSpPr>
        <p:spPr>
          <a:xfrm>
            <a:off x="0" y="3426718"/>
            <a:ext cx="8137537" cy="3431222"/>
          </a:xfrm>
          <a:prstGeom prst="rect">
            <a:avLst/>
          </a:prstGeom>
        </p:spPr>
        <p:txBody>
          <a:bodyPr lIns="91439" tIns="45719" rIns="91439" bIns="45719">
            <a:noAutofit/>
          </a:bodyPr>
          <a:lstStyle/>
          <a:p>
            <a:endParaRPr/>
          </a:p>
        </p:txBody>
      </p:sp>
      <p:sp>
        <p:nvSpPr>
          <p:cNvPr id="316" name="20170429_as_ClimateRealityMarch_0692.jpg"/>
          <p:cNvSpPr>
            <a:spLocks noGrp="1"/>
          </p:cNvSpPr>
          <p:nvPr>
            <p:ph type="pic" sz="half" idx="15"/>
          </p:nvPr>
        </p:nvSpPr>
        <p:spPr>
          <a:xfrm>
            <a:off x="4064001" y="-2283"/>
            <a:ext cx="8133986" cy="3431222"/>
          </a:xfrm>
          <a:prstGeom prst="rect">
            <a:avLst/>
          </a:prstGeom>
        </p:spPr>
        <p:txBody>
          <a:bodyPr lIns="91439" tIns="45719" rIns="91439" bIns="45719">
            <a:noAutofit/>
          </a:bodyPr>
          <a:lstStyle/>
          <a:p>
            <a:endParaRPr/>
          </a:p>
        </p:txBody>
      </p:sp>
      <p:sp>
        <p:nvSpPr>
          <p:cNvPr id="317" name="_AS_1314.jpg"/>
          <p:cNvSpPr>
            <a:spLocks noGrp="1"/>
          </p:cNvSpPr>
          <p:nvPr>
            <p:ph type="pic" sz="quarter" idx="16"/>
          </p:nvPr>
        </p:nvSpPr>
        <p:spPr>
          <a:xfrm>
            <a:off x="0" y="-2283"/>
            <a:ext cx="4064081" cy="3431222"/>
          </a:xfrm>
          <a:prstGeom prst="rect">
            <a:avLst/>
          </a:prstGeom>
        </p:spPr>
        <p:txBody>
          <a:bodyPr lIns="91439" tIns="45719" rIns="91439" bIns="45719">
            <a:noAutofit/>
          </a:bodyPr>
          <a:lstStyle/>
          <a:p>
            <a:endParaRPr/>
          </a:p>
        </p:txBody>
      </p:sp>
      <p:sp>
        <p:nvSpPr>
          <p:cNvPr id="318"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319" name="Rectangle"/>
          <p:cNvSpPr/>
          <p:nvPr/>
        </p:nvSpPr>
        <p:spPr>
          <a:xfrm>
            <a:off x="4064000" y="-86692"/>
            <a:ext cx="180000" cy="3600001"/>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20" name="Rectangle"/>
          <p:cNvSpPr/>
          <p:nvPr/>
        </p:nvSpPr>
        <p:spPr>
          <a:xfrm rot="16200000">
            <a:off x="6006000" y="-2871000"/>
            <a:ext cx="180001" cy="12600000"/>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21" name="Rectangle"/>
          <p:cNvSpPr/>
          <p:nvPr/>
        </p:nvSpPr>
        <p:spPr>
          <a:xfrm>
            <a:off x="8038001" y="3513309"/>
            <a:ext cx="180001" cy="3600001"/>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Tree>
    <p:extLst>
      <p:ext uri="{BB962C8B-B14F-4D97-AF65-F5344CB8AC3E}">
        <p14:creationId xmlns:p14="http://schemas.microsoft.com/office/powerpoint/2010/main" val="192739952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Photo Title - 5">
    <p:spTree>
      <p:nvGrpSpPr>
        <p:cNvPr id="1" name=""/>
        <p:cNvGrpSpPr/>
        <p:nvPr/>
      </p:nvGrpSpPr>
      <p:grpSpPr>
        <a:xfrm>
          <a:off x="0" y="0"/>
          <a:ext cx="0" cy="0"/>
          <a:chOff x="0" y="0"/>
          <a:chExt cx="0" cy="0"/>
        </a:xfrm>
      </p:grpSpPr>
      <p:sp>
        <p:nvSpPr>
          <p:cNvPr id="328" name="Rectangle"/>
          <p:cNvSpPr/>
          <p:nvPr/>
        </p:nvSpPr>
        <p:spPr>
          <a:xfrm>
            <a:off x="-114300" y="-87801"/>
            <a:ext cx="6327329" cy="3546575"/>
          </a:xfrm>
          <a:prstGeom prst="rect">
            <a:avLst/>
          </a:prstGeom>
          <a:solidFill>
            <a:srgbClr val="8DC63F"/>
          </a:solidFill>
          <a:ln w="12700">
            <a:miter lim="400000"/>
          </a:ln>
          <a:effectLst>
            <a:outerShdw blurRad="38100" dist="25400" dir="5400000" rotWithShape="0">
              <a:srgbClr val="000000">
                <a:alpha val="50000"/>
              </a:srgbClr>
            </a:outerShdw>
          </a:effectLst>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29" name="andreas-gucklhorn-285561-unsplash.jpg"/>
          <p:cNvSpPr>
            <a:spLocks noGrp="1"/>
          </p:cNvSpPr>
          <p:nvPr>
            <p:ph type="pic" sz="quarter" idx="13"/>
          </p:nvPr>
        </p:nvSpPr>
        <p:spPr>
          <a:xfrm>
            <a:off x="8128000" y="3426718"/>
            <a:ext cx="4064081" cy="3431222"/>
          </a:xfrm>
          <a:prstGeom prst="rect">
            <a:avLst/>
          </a:prstGeom>
        </p:spPr>
        <p:txBody>
          <a:bodyPr lIns="91439" tIns="45719" rIns="91439" bIns="45719">
            <a:noAutofit/>
          </a:bodyPr>
          <a:lstStyle/>
          <a:p>
            <a:endParaRPr/>
          </a:p>
        </p:txBody>
      </p:sp>
      <p:sp>
        <p:nvSpPr>
          <p:cNvPr id="330" name="electricity-1330214.jpg"/>
          <p:cNvSpPr>
            <a:spLocks noGrp="1"/>
          </p:cNvSpPr>
          <p:nvPr>
            <p:ph type="pic" sz="quarter" idx="14"/>
          </p:nvPr>
        </p:nvSpPr>
        <p:spPr>
          <a:xfrm>
            <a:off x="4064000" y="3426718"/>
            <a:ext cx="4064081" cy="3431222"/>
          </a:xfrm>
          <a:prstGeom prst="rect">
            <a:avLst/>
          </a:prstGeom>
        </p:spPr>
        <p:txBody>
          <a:bodyPr lIns="91439" tIns="45719" rIns="91439" bIns="45719">
            <a:noAutofit/>
          </a:bodyPr>
          <a:lstStyle/>
          <a:p>
            <a:endParaRPr/>
          </a:p>
        </p:txBody>
      </p:sp>
      <p:sp>
        <p:nvSpPr>
          <p:cNvPr id="331" name="american-public-power-association-419672.jpg"/>
          <p:cNvSpPr>
            <a:spLocks noGrp="1"/>
          </p:cNvSpPr>
          <p:nvPr>
            <p:ph type="pic" sz="quarter" idx="15"/>
          </p:nvPr>
        </p:nvSpPr>
        <p:spPr>
          <a:xfrm>
            <a:off x="0" y="3426718"/>
            <a:ext cx="4064081" cy="3431222"/>
          </a:xfrm>
          <a:prstGeom prst="rect">
            <a:avLst/>
          </a:prstGeom>
        </p:spPr>
        <p:txBody>
          <a:bodyPr lIns="91439" tIns="45719" rIns="91439" bIns="45719">
            <a:noAutofit/>
          </a:bodyPr>
          <a:lstStyle/>
          <a:p>
            <a:endParaRPr/>
          </a:p>
        </p:txBody>
      </p:sp>
      <p:sp>
        <p:nvSpPr>
          <p:cNvPr id="332" name="jason-blackeye-107478-unsplash.jpg"/>
          <p:cNvSpPr>
            <a:spLocks noGrp="1"/>
          </p:cNvSpPr>
          <p:nvPr>
            <p:ph type="pic" sz="half" idx="16"/>
          </p:nvPr>
        </p:nvSpPr>
        <p:spPr>
          <a:xfrm>
            <a:off x="6097410" y="1"/>
            <a:ext cx="6099950" cy="3431222"/>
          </a:xfrm>
          <a:prstGeom prst="rect">
            <a:avLst/>
          </a:prstGeom>
        </p:spPr>
        <p:txBody>
          <a:bodyPr lIns="91439" tIns="45719" rIns="91439" bIns="45719">
            <a:noAutofit/>
          </a:bodyPr>
          <a:lstStyle/>
          <a:p>
            <a:endParaRPr/>
          </a:p>
        </p:txBody>
      </p:sp>
      <p:grpSp>
        <p:nvGrpSpPr>
          <p:cNvPr id="337" name="Group"/>
          <p:cNvGrpSpPr/>
          <p:nvPr/>
        </p:nvGrpSpPr>
        <p:grpSpPr>
          <a:xfrm>
            <a:off x="-204000" y="-120650"/>
            <a:ext cx="12600001" cy="7200001"/>
            <a:chOff x="0" y="0"/>
            <a:chExt cx="25199999" cy="14400000"/>
          </a:xfrm>
        </p:grpSpPr>
        <p:sp>
          <p:nvSpPr>
            <p:cNvPr id="333" name="Rectangle"/>
            <p:cNvSpPr/>
            <p:nvPr/>
          </p:nvSpPr>
          <p:spPr>
            <a:xfrm>
              <a:off x="12420000" y="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34" name="Rectangle"/>
            <p:cNvSpPr/>
            <p:nvPr/>
          </p:nvSpPr>
          <p:spPr>
            <a:xfrm rot="16200000">
              <a:off x="12420000" y="-5500700"/>
              <a:ext cx="360001" cy="2520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35" name="Rectangle"/>
            <p:cNvSpPr/>
            <p:nvPr/>
          </p:nvSpPr>
          <p:spPr>
            <a:xfrm>
              <a:off x="8356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36" name="Rectangle"/>
            <p:cNvSpPr/>
            <p:nvPr/>
          </p:nvSpPr>
          <p:spPr>
            <a:xfrm>
              <a:off x="16484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grpSp>
      <p:sp>
        <p:nvSpPr>
          <p:cNvPr id="338" name="Title Text"/>
          <p:cNvSpPr txBox="1">
            <a:spLocks noGrp="1"/>
          </p:cNvSpPr>
          <p:nvPr>
            <p:ph type="title"/>
          </p:nvPr>
        </p:nvSpPr>
        <p:spPr>
          <a:xfrm>
            <a:off x="635001" y="635000"/>
            <a:ext cx="4828729" cy="2316996"/>
          </a:xfrm>
          <a:prstGeom prst="rect">
            <a:avLst/>
          </a:prstGeom>
        </p:spPr>
        <p:txBody>
          <a:bodyPr/>
          <a:lstStyle>
            <a:lvl1pPr>
              <a:defRPr>
                <a:solidFill>
                  <a:srgbClr val="FFFFFF"/>
                </a:solidFill>
              </a:defRPr>
            </a:lvl1pPr>
          </a:lstStyle>
          <a:p>
            <a:r>
              <a:t>Title Text</a:t>
            </a:r>
          </a:p>
        </p:txBody>
      </p:sp>
      <p:sp>
        <p:nvSpPr>
          <p:cNvPr id="339"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06988661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Photo - 5">
    <p:spTree>
      <p:nvGrpSpPr>
        <p:cNvPr id="1" name=""/>
        <p:cNvGrpSpPr/>
        <p:nvPr/>
      </p:nvGrpSpPr>
      <p:grpSpPr>
        <a:xfrm>
          <a:off x="0" y="0"/>
          <a:ext cx="0" cy="0"/>
          <a:chOff x="0" y="0"/>
          <a:chExt cx="0" cy="0"/>
        </a:xfrm>
      </p:grpSpPr>
      <p:sp>
        <p:nvSpPr>
          <p:cNvPr id="346" name="andreas-gucklhorn-285561-unsplash.jpg"/>
          <p:cNvSpPr>
            <a:spLocks noGrp="1"/>
          </p:cNvSpPr>
          <p:nvPr>
            <p:ph type="pic" sz="quarter" idx="13"/>
          </p:nvPr>
        </p:nvSpPr>
        <p:spPr>
          <a:xfrm>
            <a:off x="8128000" y="3426718"/>
            <a:ext cx="4064081" cy="3431222"/>
          </a:xfrm>
          <a:prstGeom prst="rect">
            <a:avLst/>
          </a:prstGeom>
        </p:spPr>
        <p:txBody>
          <a:bodyPr lIns="91439" tIns="45719" rIns="91439" bIns="45719">
            <a:noAutofit/>
          </a:bodyPr>
          <a:lstStyle/>
          <a:p>
            <a:endParaRPr/>
          </a:p>
        </p:txBody>
      </p:sp>
      <p:sp>
        <p:nvSpPr>
          <p:cNvPr id="347" name="solarpark-1288842.jpg"/>
          <p:cNvSpPr>
            <a:spLocks noGrp="1"/>
          </p:cNvSpPr>
          <p:nvPr>
            <p:ph type="pic" sz="quarter" idx="14"/>
          </p:nvPr>
        </p:nvSpPr>
        <p:spPr>
          <a:xfrm>
            <a:off x="4064000" y="3426718"/>
            <a:ext cx="4064081" cy="3431222"/>
          </a:xfrm>
          <a:prstGeom prst="rect">
            <a:avLst/>
          </a:prstGeom>
        </p:spPr>
        <p:txBody>
          <a:bodyPr lIns="91439" tIns="45719" rIns="91439" bIns="45719">
            <a:noAutofit/>
          </a:bodyPr>
          <a:lstStyle/>
          <a:p>
            <a:endParaRPr/>
          </a:p>
        </p:txBody>
      </p:sp>
      <p:sp>
        <p:nvSpPr>
          <p:cNvPr id="348" name="electricity-1330214.jpg"/>
          <p:cNvSpPr>
            <a:spLocks noGrp="1"/>
          </p:cNvSpPr>
          <p:nvPr>
            <p:ph type="pic" sz="quarter" idx="15"/>
          </p:nvPr>
        </p:nvSpPr>
        <p:spPr>
          <a:xfrm>
            <a:off x="0" y="3426718"/>
            <a:ext cx="4064081" cy="3431222"/>
          </a:xfrm>
          <a:prstGeom prst="rect">
            <a:avLst/>
          </a:prstGeom>
        </p:spPr>
        <p:txBody>
          <a:bodyPr lIns="91439" tIns="45719" rIns="91439" bIns="45719">
            <a:noAutofit/>
          </a:bodyPr>
          <a:lstStyle/>
          <a:p>
            <a:endParaRPr/>
          </a:p>
        </p:txBody>
      </p:sp>
      <p:sp>
        <p:nvSpPr>
          <p:cNvPr id="349" name="jason-blackeye-107478-unsplash.jpg"/>
          <p:cNvSpPr>
            <a:spLocks noGrp="1"/>
          </p:cNvSpPr>
          <p:nvPr>
            <p:ph type="pic" sz="half" idx="16"/>
          </p:nvPr>
        </p:nvSpPr>
        <p:spPr>
          <a:xfrm>
            <a:off x="6097410" y="1"/>
            <a:ext cx="6099950" cy="3431222"/>
          </a:xfrm>
          <a:prstGeom prst="rect">
            <a:avLst/>
          </a:prstGeom>
        </p:spPr>
        <p:txBody>
          <a:bodyPr lIns="91439" tIns="45719" rIns="91439" bIns="45719">
            <a:noAutofit/>
          </a:bodyPr>
          <a:lstStyle/>
          <a:p>
            <a:endParaRPr/>
          </a:p>
        </p:txBody>
      </p:sp>
      <p:sp>
        <p:nvSpPr>
          <p:cNvPr id="350" name="american-public-power-association-419672.jpg"/>
          <p:cNvSpPr>
            <a:spLocks noGrp="1"/>
          </p:cNvSpPr>
          <p:nvPr>
            <p:ph type="pic" sz="half" idx="17"/>
          </p:nvPr>
        </p:nvSpPr>
        <p:spPr>
          <a:xfrm>
            <a:off x="0" y="1"/>
            <a:ext cx="6099950" cy="3431222"/>
          </a:xfrm>
          <a:prstGeom prst="rect">
            <a:avLst/>
          </a:prstGeom>
        </p:spPr>
        <p:txBody>
          <a:bodyPr lIns="91439" tIns="45719" rIns="91439" bIns="45719">
            <a:noAutofit/>
          </a:bodyPr>
          <a:lstStyle/>
          <a:p>
            <a:endParaRPr/>
          </a:p>
        </p:txBody>
      </p:sp>
      <p:grpSp>
        <p:nvGrpSpPr>
          <p:cNvPr id="355" name="Group"/>
          <p:cNvGrpSpPr/>
          <p:nvPr/>
        </p:nvGrpSpPr>
        <p:grpSpPr>
          <a:xfrm>
            <a:off x="-204000" y="-120650"/>
            <a:ext cx="12600001" cy="7200001"/>
            <a:chOff x="0" y="0"/>
            <a:chExt cx="25199999" cy="14400000"/>
          </a:xfrm>
        </p:grpSpPr>
        <p:sp>
          <p:nvSpPr>
            <p:cNvPr id="351" name="Rectangle"/>
            <p:cNvSpPr/>
            <p:nvPr/>
          </p:nvSpPr>
          <p:spPr>
            <a:xfrm>
              <a:off x="12420000" y="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52" name="Rectangle"/>
            <p:cNvSpPr/>
            <p:nvPr/>
          </p:nvSpPr>
          <p:spPr>
            <a:xfrm rot="16200000">
              <a:off x="12420000" y="-5500700"/>
              <a:ext cx="360001" cy="2520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53" name="Rectangle"/>
            <p:cNvSpPr/>
            <p:nvPr/>
          </p:nvSpPr>
          <p:spPr>
            <a:xfrm>
              <a:off x="8356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54" name="Rectangle"/>
            <p:cNvSpPr/>
            <p:nvPr/>
          </p:nvSpPr>
          <p:spPr>
            <a:xfrm>
              <a:off x="16484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grpSp>
      <p:sp>
        <p:nvSpPr>
          <p:cNvPr id="356"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580417314"/>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Basic Graph - Full">
    <p:spTree>
      <p:nvGrpSpPr>
        <p:cNvPr id="1" name=""/>
        <p:cNvGrpSpPr/>
        <p:nvPr/>
      </p:nvGrpSpPr>
      <p:grpSpPr>
        <a:xfrm>
          <a:off x="0" y="0"/>
          <a:ext cx="0" cy="0"/>
          <a:chOff x="0" y="0"/>
          <a:chExt cx="0" cy="0"/>
        </a:xfrm>
      </p:grpSpPr>
      <p:sp>
        <p:nvSpPr>
          <p:cNvPr id="363"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
        <p:nvSpPr>
          <p:cNvPr id="364" name="Object"/>
          <p:cNvSpPr txBox="1">
            <a:spLocks noGrp="1"/>
          </p:cNvSpPr>
          <p:nvPr>
            <p:ph idx="3"/>
          </p:nvPr>
        </p:nvSpPr>
        <p:spPr>
          <a:xfrm>
            <a:off x="508001" y="1270000"/>
            <a:ext cx="11176000" cy="4680000"/>
          </a:xfrm>
          <a:prstGeom prst="rect">
            <a:avLst/>
          </a:prstGeom>
        </p:spPr>
        <p:txBody>
          <a:bodyPr lIns="50800" tIns="50800" rIns="50800" bIns="50800" anchor="ctr"/>
          <a:lstStyle>
            <a:lvl1pPr marL="0" indent="0" algn="ctr">
              <a:spcBef>
                <a:spcPts val="0"/>
              </a:spcBef>
              <a:buSzTx/>
              <a:buNone/>
              <a:defRPr sz="5600">
                <a:solidFill>
                  <a:srgbClr val="000000"/>
                </a:solidFill>
                <a:latin typeface="Gill Sans"/>
                <a:sym typeface="Gill Sans"/>
              </a:defRPr>
            </a:lvl1pPr>
          </a:lstStyle>
          <a:p>
            <a:pPr marL="0" indent="0" algn="ctr">
              <a:spcBef>
                <a:spcPts val="0"/>
              </a:spcBef>
              <a:buSzTx/>
              <a:buNone/>
              <a:defRPr sz="5600">
                <a:solidFill>
                  <a:srgbClr val="000000"/>
                </a:solidFill>
                <a:latin typeface="Gill Sans"/>
                <a:ea typeface="Gill Sans"/>
                <a:cs typeface="Gill Sans"/>
                <a:sym typeface="Gill Sans"/>
              </a:defRPr>
            </a:pPr>
            <a:endParaRPr/>
          </a:p>
        </p:txBody>
      </p:sp>
      <p:sp>
        <p:nvSpPr>
          <p:cNvPr id="365" name="Title Text"/>
          <p:cNvSpPr txBox="1">
            <a:spLocks noGrp="1"/>
          </p:cNvSpPr>
          <p:nvPr>
            <p:ph type="title"/>
          </p:nvPr>
        </p:nvSpPr>
        <p:spPr>
          <a:xfrm>
            <a:off x="508001" y="317501"/>
            <a:ext cx="11176000" cy="878447"/>
          </a:xfrm>
          <a:prstGeom prst="rect">
            <a:avLst/>
          </a:prstGeom>
        </p:spPr>
        <p:txBody>
          <a:bodyPr/>
          <a:lstStyle/>
          <a:p>
            <a:r>
              <a:t>Title Text</a:t>
            </a:r>
          </a:p>
        </p:txBody>
      </p:sp>
    </p:spTree>
    <p:extLst>
      <p:ext uri="{BB962C8B-B14F-4D97-AF65-F5344CB8AC3E}">
        <p14:creationId xmlns:p14="http://schemas.microsoft.com/office/powerpoint/2010/main" val="271922226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Basic Graph - Half">
    <p:spTree>
      <p:nvGrpSpPr>
        <p:cNvPr id="1" name=""/>
        <p:cNvGrpSpPr/>
        <p:nvPr/>
      </p:nvGrpSpPr>
      <p:grpSpPr>
        <a:xfrm>
          <a:off x="0" y="0"/>
          <a:ext cx="0" cy="0"/>
          <a:chOff x="0" y="0"/>
          <a:chExt cx="0" cy="0"/>
        </a:xfrm>
      </p:grpSpPr>
      <p:sp>
        <p:nvSpPr>
          <p:cNvPr id="372"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
        <p:nvSpPr>
          <p:cNvPr id="373" name="Object"/>
          <p:cNvSpPr txBox="1">
            <a:spLocks noGrp="1"/>
          </p:cNvSpPr>
          <p:nvPr>
            <p:ph sz="half" idx="3"/>
          </p:nvPr>
        </p:nvSpPr>
        <p:spPr>
          <a:xfrm>
            <a:off x="508000" y="1270001"/>
            <a:ext cx="5588000" cy="4861396"/>
          </a:xfrm>
          <a:prstGeom prst="rect">
            <a:avLst/>
          </a:prstGeom>
        </p:spPr>
        <p:txBody>
          <a:bodyPr lIns="50800" tIns="50800" rIns="50800" bIns="50800" anchor="ctr"/>
          <a:lstStyle>
            <a:lvl1pPr marL="0" indent="0" algn="ctr">
              <a:spcBef>
                <a:spcPts val="0"/>
              </a:spcBef>
              <a:buSzTx/>
              <a:buNone/>
              <a:defRPr sz="5600">
                <a:solidFill>
                  <a:srgbClr val="000000"/>
                </a:solidFill>
                <a:latin typeface="Gill Sans"/>
                <a:sym typeface="Gill Sans"/>
              </a:defRPr>
            </a:lvl1pPr>
          </a:lstStyle>
          <a:p>
            <a:pPr marL="0" indent="0" algn="ctr">
              <a:spcBef>
                <a:spcPts val="0"/>
              </a:spcBef>
              <a:buSzTx/>
              <a:buNone/>
              <a:defRPr sz="5600">
                <a:solidFill>
                  <a:srgbClr val="000000"/>
                </a:solidFill>
                <a:latin typeface="Gill Sans"/>
                <a:ea typeface="Gill Sans"/>
                <a:cs typeface="Gill Sans"/>
                <a:sym typeface="Gill Sans"/>
              </a:defRPr>
            </a:pPr>
            <a:endParaRPr/>
          </a:p>
        </p:txBody>
      </p:sp>
      <p:sp>
        <p:nvSpPr>
          <p:cNvPr id="374" name="Title Text"/>
          <p:cNvSpPr txBox="1">
            <a:spLocks noGrp="1"/>
          </p:cNvSpPr>
          <p:nvPr>
            <p:ph type="title"/>
          </p:nvPr>
        </p:nvSpPr>
        <p:spPr>
          <a:xfrm>
            <a:off x="508001" y="317501"/>
            <a:ext cx="11176000" cy="878447"/>
          </a:xfrm>
          <a:prstGeom prst="rect">
            <a:avLst/>
          </a:prstGeom>
        </p:spPr>
        <p:txBody>
          <a:bodyPr/>
          <a:lstStyle/>
          <a:p>
            <a:r>
              <a:t>Title Text</a:t>
            </a:r>
          </a:p>
        </p:txBody>
      </p:sp>
      <p:sp>
        <p:nvSpPr>
          <p:cNvPr id="375" name="Body Level One…"/>
          <p:cNvSpPr txBox="1">
            <a:spLocks noGrp="1"/>
          </p:cNvSpPr>
          <p:nvPr>
            <p:ph type="body" sz="half" idx="1"/>
          </p:nvPr>
        </p:nvSpPr>
        <p:spPr>
          <a:xfrm>
            <a:off x="6346903" y="1270001"/>
            <a:ext cx="5336638" cy="5114143"/>
          </a:xfrm>
          <a:prstGeom prst="rect">
            <a:avLst/>
          </a:prstGeom>
        </p:spPr>
        <p:txBody>
          <a:bodyPr lIns="50800" tIns="50800" rIns="50800" bIns="50800"/>
          <a:lstStyle>
            <a:lvl1pPr>
              <a:buBlip>
                <a:blip r:embed="rId2"/>
              </a:buBlip>
            </a:lvl1pPr>
            <a:lvl2pPr marL="549547" indent="-232031">
              <a:buSzPct val="75000"/>
            </a:lvl2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558560456"/>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813232"/>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F6DF5D2-6F09-4539-A6D4-16F389B6E61D}" type="datetime1">
              <a:rPr lang="en-US" smtClean="0">
                <a:solidFill>
                  <a:prstClr val="black">
                    <a:tint val="75000"/>
                  </a:prstClr>
                </a:solidFill>
              </a:rPr>
              <a:pPr/>
              <a:t>8/22/2022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11213137" y="6356350"/>
            <a:ext cx="307777" cy="302647"/>
          </a:xfrm>
          <a:prstGeom prst="rect">
            <a:avLst/>
          </a:prstGeom>
        </p:spPr>
        <p:txBody>
          <a:bodyPr/>
          <a:lstStyle/>
          <a:p>
            <a:fld id="{A04702AD-217A-4700-B907-9A8ADF0339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02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C09B-069A-1DE1-95F5-D031945FF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D3FDEA-926D-6160-B8AA-9BE59F2AD8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BCF801-DFFC-A375-FD9F-4AC6FBCCD5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900CB4-7EF0-A593-454E-3B429E6BC0A6}"/>
              </a:ext>
            </a:extLst>
          </p:cNvPr>
          <p:cNvSpPr>
            <a:spLocks noGrp="1"/>
          </p:cNvSpPr>
          <p:nvPr>
            <p:ph type="dt" sz="half" idx="10"/>
          </p:nvPr>
        </p:nvSpPr>
        <p:spPr/>
        <p:txBody>
          <a:bodyPr/>
          <a:lstStyle/>
          <a:p>
            <a:fld id="{A48BA112-5D5F-4D73-AF52-C75EC62535BA}" type="datetimeFigureOut">
              <a:rPr lang="en-US" smtClean="0"/>
              <a:t>8/22/2022</a:t>
            </a:fld>
            <a:endParaRPr lang="en-US"/>
          </a:p>
        </p:txBody>
      </p:sp>
      <p:sp>
        <p:nvSpPr>
          <p:cNvPr id="6" name="Footer Placeholder 5">
            <a:extLst>
              <a:ext uri="{FF2B5EF4-FFF2-40B4-BE49-F238E27FC236}">
                <a16:creationId xmlns:a16="http://schemas.microsoft.com/office/drawing/2014/main" id="{5D5763C9-C480-2178-9DCF-986878A1C2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492FCD-F280-FB9D-762C-8CF123AAA77E}"/>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44142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4FF4-5EB2-037D-A21E-49CD76916F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E2BC37-3901-707F-E935-ACF9709441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D3FF7D-AFE1-EA5A-FE58-68D5304762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2F3380-6767-94A6-FDD9-2105D87060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A4A580-DC50-934D-DF3E-8039D0D3D9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6F5249-1578-9FFB-F271-82C3B02ED17C}"/>
              </a:ext>
            </a:extLst>
          </p:cNvPr>
          <p:cNvSpPr>
            <a:spLocks noGrp="1"/>
          </p:cNvSpPr>
          <p:nvPr>
            <p:ph type="dt" sz="half" idx="10"/>
          </p:nvPr>
        </p:nvSpPr>
        <p:spPr/>
        <p:txBody>
          <a:bodyPr/>
          <a:lstStyle/>
          <a:p>
            <a:fld id="{A48BA112-5D5F-4D73-AF52-C75EC62535BA}" type="datetimeFigureOut">
              <a:rPr lang="en-US" smtClean="0"/>
              <a:t>8/22/2022</a:t>
            </a:fld>
            <a:endParaRPr lang="en-US"/>
          </a:p>
        </p:txBody>
      </p:sp>
      <p:sp>
        <p:nvSpPr>
          <p:cNvPr id="8" name="Footer Placeholder 7">
            <a:extLst>
              <a:ext uri="{FF2B5EF4-FFF2-40B4-BE49-F238E27FC236}">
                <a16:creationId xmlns:a16="http://schemas.microsoft.com/office/drawing/2014/main" id="{696D8842-F9B7-484C-0B63-DC2BFE2F17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F627EA-AD46-847E-2650-3A2CA34387FF}"/>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192462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C36A-3973-E942-B41A-C52A935D34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A621F-50C2-962D-383D-886560B616D0}"/>
              </a:ext>
            </a:extLst>
          </p:cNvPr>
          <p:cNvSpPr>
            <a:spLocks noGrp="1"/>
          </p:cNvSpPr>
          <p:nvPr>
            <p:ph type="dt" sz="half" idx="10"/>
          </p:nvPr>
        </p:nvSpPr>
        <p:spPr/>
        <p:txBody>
          <a:bodyPr/>
          <a:lstStyle/>
          <a:p>
            <a:fld id="{A48BA112-5D5F-4D73-AF52-C75EC62535BA}" type="datetimeFigureOut">
              <a:rPr lang="en-US" smtClean="0"/>
              <a:t>8/22/2022</a:t>
            </a:fld>
            <a:endParaRPr lang="en-US"/>
          </a:p>
        </p:txBody>
      </p:sp>
      <p:sp>
        <p:nvSpPr>
          <p:cNvPr id="4" name="Footer Placeholder 3">
            <a:extLst>
              <a:ext uri="{FF2B5EF4-FFF2-40B4-BE49-F238E27FC236}">
                <a16:creationId xmlns:a16="http://schemas.microsoft.com/office/drawing/2014/main" id="{A45AFB17-03D2-3F09-6C7F-1BE9F02E64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691492-90AC-8AF3-B61D-1851336B718E}"/>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374617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29B90-37A1-85CC-8FD1-A7DC3BA81761}"/>
              </a:ext>
            </a:extLst>
          </p:cNvPr>
          <p:cNvSpPr>
            <a:spLocks noGrp="1"/>
          </p:cNvSpPr>
          <p:nvPr>
            <p:ph type="dt" sz="half" idx="10"/>
          </p:nvPr>
        </p:nvSpPr>
        <p:spPr/>
        <p:txBody>
          <a:bodyPr/>
          <a:lstStyle/>
          <a:p>
            <a:fld id="{A48BA112-5D5F-4D73-AF52-C75EC62535BA}" type="datetimeFigureOut">
              <a:rPr lang="en-US" smtClean="0"/>
              <a:t>8/22/2022</a:t>
            </a:fld>
            <a:endParaRPr lang="en-US"/>
          </a:p>
        </p:txBody>
      </p:sp>
      <p:sp>
        <p:nvSpPr>
          <p:cNvPr id="3" name="Footer Placeholder 2">
            <a:extLst>
              <a:ext uri="{FF2B5EF4-FFF2-40B4-BE49-F238E27FC236}">
                <a16:creationId xmlns:a16="http://schemas.microsoft.com/office/drawing/2014/main" id="{C8C3E80C-054B-29C3-5E0B-DD710746BE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5AA565-43D1-3939-8250-241EB8DE4AD8}"/>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304595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1CF5A-A85B-2AA1-B197-139829C38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D0941A-4E6E-FC0B-44F7-11728957EB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E0F1E9-31AA-8991-0C45-0D5042E94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B0FD9B-AC63-8DA2-02D2-0693FC03DCBD}"/>
              </a:ext>
            </a:extLst>
          </p:cNvPr>
          <p:cNvSpPr>
            <a:spLocks noGrp="1"/>
          </p:cNvSpPr>
          <p:nvPr>
            <p:ph type="dt" sz="half" idx="10"/>
          </p:nvPr>
        </p:nvSpPr>
        <p:spPr/>
        <p:txBody>
          <a:bodyPr/>
          <a:lstStyle/>
          <a:p>
            <a:fld id="{A48BA112-5D5F-4D73-AF52-C75EC62535BA}" type="datetimeFigureOut">
              <a:rPr lang="en-US" smtClean="0"/>
              <a:t>8/22/2022</a:t>
            </a:fld>
            <a:endParaRPr lang="en-US"/>
          </a:p>
        </p:txBody>
      </p:sp>
      <p:sp>
        <p:nvSpPr>
          <p:cNvPr id="6" name="Footer Placeholder 5">
            <a:extLst>
              <a:ext uri="{FF2B5EF4-FFF2-40B4-BE49-F238E27FC236}">
                <a16:creationId xmlns:a16="http://schemas.microsoft.com/office/drawing/2014/main" id="{7FCA6F68-958D-DD19-D9E1-326B60960F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E0BFA-5CCA-1C94-3704-C2C80D8FE0BF}"/>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227568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EF26-4FA4-07D4-85C9-0153427C8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A97CA3-D5EE-9AB9-EA8F-37A2E51BA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EEA811-7303-00F1-EC2D-7A91C55C5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03CDD-9ED8-F954-A52D-F1B086F80267}"/>
              </a:ext>
            </a:extLst>
          </p:cNvPr>
          <p:cNvSpPr>
            <a:spLocks noGrp="1"/>
          </p:cNvSpPr>
          <p:nvPr>
            <p:ph type="dt" sz="half" idx="10"/>
          </p:nvPr>
        </p:nvSpPr>
        <p:spPr/>
        <p:txBody>
          <a:bodyPr/>
          <a:lstStyle/>
          <a:p>
            <a:fld id="{A48BA112-5D5F-4D73-AF52-C75EC62535BA}" type="datetimeFigureOut">
              <a:rPr lang="en-US" smtClean="0"/>
              <a:t>8/22/2022</a:t>
            </a:fld>
            <a:endParaRPr lang="en-US"/>
          </a:p>
        </p:txBody>
      </p:sp>
      <p:sp>
        <p:nvSpPr>
          <p:cNvPr id="6" name="Footer Placeholder 5">
            <a:extLst>
              <a:ext uri="{FF2B5EF4-FFF2-40B4-BE49-F238E27FC236}">
                <a16:creationId xmlns:a16="http://schemas.microsoft.com/office/drawing/2014/main" id="{7FFA4625-78BA-9F1E-4341-6A50BFC96F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4FA089-C9E0-9336-DD07-B85BA17F34D0}"/>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2887080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3.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AD6AB4-4AED-9729-7474-325BD43AEE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08031A-B954-667A-4045-BF1B0D38E0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9ACE9-2A44-AA37-EF26-36E2E9C1E0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BA112-5D5F-4D73-AF52-C75EC62535BA}" type="datetimeFigureOut">
              <a:rPr lang="en-US" smtClean="0"/>
              <a:t>8/22/2022</a:t>
            </a:fld>
            <a:endParaRPr lang="en-US"/>
          </a:p>
        </p:txBody>
      </p:sp>
      <p:sp>
        <p:nvSpPr>
          <p:cNvPr id="5" name="Footer Placeholder 4">
            <a:extLst>
              <a:ext uri="{FF2B5EF4-FFF2-40B4-BE49-F238E27FC236}">
                <a16:creationId xmlns:a16="http://schemas.microsoft.com/office/drawing/2014/main" id="{D8C97306-778C-D5D0-F6AE-A024190FD3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9F3BC2-BE28-9B5D-FF45-DAFEACD15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56D7B-2AA8-4FB9-A0DC-A934D6E36F60}" type="slidenum">
              <a:rPr lang="en-US" smtClean="0"/>
              <a:t>‹#›</a:t>
            </a:fld>
            <a:endParaRPr lang="en-US"/>
          </a:p>
        </p:txBody>
      </p:sp>
    </p:spTree>
    <p:extLst>
      <p:ext uri="{BB962C8B-B14F-4D97-AF65-F5344CB8AC3E}">
        <p14:creationId xmlns:p14="http://schemas.microsoft.com/office/powerpoint/2010/main" val="2994047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transparent CRLC logo.png" descr="transparent CRLC logo.png"/>
          <p:cNvPicPr>
            <a:picLocks noChangeAspect="1"/>
          </p:cNvPicPr>
          <p:nvPr/>
        </p:nvPicPr>
        <p:blipFill>
          <a:blip r:embed="rId30">
            <a:alphaModFix amt="60000"/>
          </a:blip>
          <a:stretch>
            <a:fillRect/>
          </a:stretch>
        </p:blipFill>
        <p:spPr>
          <a:xfrm>
            <a:off x="180001" y="6251527"/>
            <a:ext cx="453473" cy="453473"/>
          </a:xfrm>
          <a:prstGeom prst="rect">
            <a:avLst/>
          </a:prstGeom>
          <a:ln w="12700">
            <a:miter lim="400000"/>
          </a:ln>
        </p:spPr>
      </p:pic>
      <p:sp>
        <p:nvSpPr>
          <p:cNvPr id="3" name="Title Text"/>
          <p:cNvSpPr txBox="1">
            <a:spLocks noGrp="1"/>
          </p:cNvSpPr>
          <p:nvPr>
            <p:ph type="title"/>
          </p:nvPr>
        </p:nvSpPr>
        <p:spPr>
          <a:xfrm>
            <a:off x="508000" y="317500"/>
            <a:ext cx="11292000" cy="69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Title Text</a:t>
            </a:r>
          </a:p>
        </p:txBody>
      </p:sp>
      <p:sp>
        <p:nvSpPr>
          <p:cNvPr id="4" name="Body Level One…"/>
          <p:cNvSpPr txBox="1">
            <a:spLocks noGrp="1"/>
          </p:cNvSpPr>
          <p:nvPr>
            <p:ph type="body" idx="1"/>
          </p:nvPr>
        </p:nvSpPr>
        <p:spPr>
          <a:xfrm>
            <a:off x="508001" y="1206501"/>
            <a:ext cx="11176000" cy="4762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buBlip>
                <a:blip r:embed="rId31"/>
              </a:buBlip>
            </a:lvl1pPr>
            <a:lvl2pPr marL="1066800" indent="-342900">
              <a:buSzPct val="94000"/>
              <a:buChar char="•"/>
              <a:defRPr sz="3800"/>
            </a:lvl2pPr>
            <a:lvl3pPr marL="1685192" indent="-415192">
              <a:buSzPct val="75000"/>
              <a:buChar char="•"/>
              <a:defRPr sz="3400"/>
            </a:lvl3pPr>
            <a:lvl4pPr marL="2271346" indent="-366346">
              <a:buSzPct val="75000"/>
              <a:buChar char="•"/>
              <a:defRPr sz="3000"/>
            </a:lvl4pPr>
            <a:lvl5pPr marL="2881923" indent="-341923">
              <a:buSzPct val="75000"/>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844018" y="6473867"/>
            <a:ext cx="307777" cy="302647"/>
          </a:xfrm>
          <a:prstGeom prst="rect">
            <a:avLst/>
          </a:prstGeom>
          <a:ln w="12700">
            <a:miter lim="400000"/>
          </a:ln>
        </p:spPr>
        <p:txBody>
          <a:bodyPr wrap="none" lIns="50800" tIns="50800" rIns="50800" bIns="50800">
            <a:spAutoFit/>
          </a:bodyPr>
          <a:lstStyle>
            <a:lvl1pPr algn="l">
              <a:defRPr sz="1300" cap="none">
                <a:solidFill>
                  <a:srgbClr val="000000"/>
                </a:solidFill>
              </a:defRPr>
            </a:lvl1pPr>
          </a:lstStyle>
          <a:p>
            <a:pPr defTabSz="412771"/>
            <a:fld id="{86CB4B4D-7CA3-9044-876B-883B54F8677D}" type="slidenum">
              <a:rPr lang="en-US" smtClean="0">
                <a:sym typeface="Helvetica"/>
              </a:rPr>
              <a:pPr defTabSz="412771"/>
              <a:t>‹#›</a:t>
            </a:fld>
            <a:endParaRPr lang="en-US">
              <a:sym typeface="Helvetica"/>
            </a:endParaRPr>
          </a:p>
        </p:txBody>
      </p:sp>
    </p:spTree>
    <p:extLst>
      <p:ext uri="{BB962C8B-B14F-4D97-AF65-F5344CB8AC3E}">
        <p14:creationId xmlns:p14="http://schemas.microsoft.com/office/powerpoint/2010/main" val="24037141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ransition spd="med"/>
  <p:txStyles>
    <p:titleStyle>
      <a:lvl1pPr marL="0" marR="0" indent="0"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1pPr>
      <a:lvl2pPr marL="0" marR="0" indent="114306"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2pPr>
      <a:lvl3pPr marL="0" marR="0" indent="228611"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3pPr>
      <a:lvl4pPr marL="0" marR="0" indent="342917"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4pPr>
      <a:lvl5pPr marL="0" marR="0" indent="457223"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5pPr>
      <a:lvl6pPr marL="0" marR="0" indent="571529"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6pPr>
      <a:lvl7pPr marL="0" marR="0" indent="685835"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7pPr>
      <a:lvl8pPr marL="0" marR="0" indent="800140"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8pPr>
      <a:lvl9pPr marL="0" marR="0" indent="914446"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9pPr>
    </p:titleStyle>
    <p:bodyStyle>
      <a:lvl1pPr marL="304815" marR="0" indent="-292115" algn="l" defTabSz="412771" rtl="0" latinLnBrk="0">
        <a:lnSpc>
          <a:spcPct val="100000"/>
        </a:lnSpc>
        <a:spcBef>
          <a:spcPts val="1500"/>
        </a:spcBef>
        <a:spcAft>
          <a:spcPts val="0"/>
        </a:spcAft>
        <a:buClrTx/>
        <a:buSzPct val="50000"/>
        <a:buFontTx/>
        <a:buBlip>
          <a:blip r:embed="rId31"/>
        </a:buBlip>
        <a:tabLst/>
        <a:defRPr sz="2501" b="0" i="0" u="none" strike="noStrike" cap="none" spc="0" baseline="0">
          <a:ln>
            <a:noFill/>
          </a:ln>
          <a:solidFill>
            <a:srgbClr val="333333"/>
          </a:solidFill>
          <a:uFillTx/>
          <a:latin typeface="+mn-lt"/>
          <a:ea typeface="+mn-ea"/>
          <a:cs typeface="+mn-cs"/>
          <a:sym typeface="Helvetica"/>
        </a:defRPr>
      </a:lvl1pPr>
      <a:lvl2pPr marL="622820" marR="0" indent="-305303"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2pPr>
      <a:lvl3pPr marL="940335" marR="0" indent="-305303"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3pPr>
      <a:lvl4pPr marL="1257851" marR="0" indent="-305303"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4pPr>
      <a:lvl5pPr marL="1575367" marR="0" indent="-305303"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5pPr>
      <a:lvl6pPr marL="1892883" marR="0" indent="-305304"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6pPr>
      <a:lvl7pPr marL="2210399" marR="0" indent="-305304"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7pPr>
      <a:lvl8pPr marL="2527915" marR="0" indent="-305304"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8pPr>
      <a:lvl9pPr marL="2845431" marR="0" indent="-305304"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9pPr>
    </p:bodyStyle>
    <p:otherStyle>
      <a:lvl1pPr marL="0" marR="0" indent="0"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1pPr>
      <a:lvl2pPr marL="0" marR="0" indent="114306"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2pPr>
      <a:lvl3pPr marL="0" marR="0" indent="228611"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3pPr>
      <a:lvl4pPr marL="0" marR="0" indent="342917"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4pPr>
      <a:lvl5pPr marL="0" marR="0" indent="457223"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5pPr>
      <a:lvl6pPr marL="0" marR="0" indent="571529"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6pPr>
      <a:lvl7pPr marL="0" marR="0" indent="685835"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7pPr>
      <a:lvl8pPr marL="0" marR="0" indent="800140"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8pPr>
      <a:lvl9pPr marL="0" marR="0" indent="914446"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nj.gov/dep/climatechange/docs/nj-gwra-80x50-report-2020.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ceee.org/sites/default/files/pdfs/b2201.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ceee.org/sites/default/files/pdfs/b2201.pdf"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9304-CABD-00BE-EECA-482574B65C23}"/>
              </a:ext>
            </a:extLst>
          </p:cNvPr>
          <p:cNvSpPr>
            <a:spLocks noGrp="1"/>
          </p:cNvSpPr>
          <p:nvPr>
            <p:ph type="title"/>
          </p:nvPr>
        </p:nvSpPr>
        <p:spPr>
          <a:xfrm>
            <a:off x="253497" y="1059718"/>
            <a:ext cx="11624650" cy="1325563"/>
          </a:xfrm>
        </p:spPr>
        <p:txBody>
          <a:bodyPr/>
          <a:lstStyle/>
          <a:p>
            <a:pPr algn="ctr"/>
            <a:r>
              <a:rPr lang="en-US" b="1" dirty="0">
                <a:latin typeface="+mn-lt"/>
              </a:rPr>
              <a:t>NJ 50 x 30 Building Electrification (BE) Team Recommendations</a:t>
            </a:r>
          </a:p>
        </p:txBody>
      </p:sp>
      <p:sp>
        <p:nvSpPr>
          <p:cNvPr id="3" name="Content Placeholder 2">
            <a:extLst>
              <a:ext uri="{FF2B5EF4-FFF2-40B4-BE49-F238E27FC236}">
                <a16:creationId xmlns:a16="http://schemas.microsoft.com/office/drawing/2014/main" id="{A85D7275-FC3B-FB58-695C-A99730CD5350}"/>
              </a:ext>
            </a:extLst>
          </p:cNvPr>
          <p:cNvSpPr>
            <a:spLocks noGrp="1"/>
          </p:cNvSpPr>
          <p:nvPr>
            <p:ph idx="1"/>
          </p:nvPr>
        </p:nvSpPr>
        <p:spPr>
          <a:xfrm>
            <a:off x="368968" y="2774765"/>
            <a:ext cx="11277600" cy="3770414"/>
          </a:xfrm>
        </p:spPr>
        <p:txBody>
          <a:bodyPr>
            <a:normAutofit/>
          </a:bodyPr>
          <a:lstStyle/>
          <a:p>
            <a:pPr marL="0" indent="0" algn="ctr">
              <a:buNone/>
            </a:pPr>
            <a:r>
              <a:rPr lang="en-US" b="1" dirty="0"/>
              <a:t>Meeting with NJ Any Dept</a:t>
            </a:r>
          </a:p>
          <a:p>
            <a:pPr marL="0" indent="0" algn="ctr">
              <a:buNone/>
            </a:pPr>
            <a:r>
              <a:rPr lang="en-US" b="1" dirty="0"/>
              <a:t>Any Name, Any Title</a:t>
            </a:r>
          </a:p>
          <a:p>
            <a:pPr marL="0" indent="0" algn="ctr">
              <a:buNone/>
            </a:pPr>
            <a:endParaRPr lang="en-US" b="1" dirty="0"/>
          </a:p>
          <a:p>
            <a:pPr marL="0" indent="0" algn="ctr">
              <a:buNone/>
            </a:pPr>
            <a:r>
              <a:rPr lang="en-US" b="1" dirty="0"/>
              <a:t>Any Date, 2022</a:t>
            </a:r>
          </a:p>
          <a:p>
            <a:pPr marL="0" indent="0" algn="ctr">
              <a:buNone/>
            </a:pPr>
            <a:endParaRPr lang="en-US" b="1" dirty="0"/>
          </a:p>
          <a:p>
            <a:pPr marL="0" indent="0" algn="ctr">
              <a:buNone/>
            </a:pPr>
            <a:endParaRPr lang="en-US" dirty="0"/>
          </a:p>
        </p:txBody>
      </p:sp>
    </p:spTree>
    <p:extLst>
      <p:ext uri="{BB962C8B-B14F-4D97-AF65-F5344CB8AC3E}">
        <p14:creationId xmlns:p14="http://schemas.microsoft.com/office/powerpoint/2010/main" val="355877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B2BA070-5543-A966-29A1-7F4CEC1DAB92}"/>
              </a:ext>
            </a:extLst>
          </p:cNvPr>
          <p:cNvGraphicFramePr>
            <a:graphicFrameLocks noGrp="1"/>
          </p:cNvGraphicFramePr>
          <p:nvPr>
            <p:extLst>
              <p:ext uri="{D42A27DB-BD31-4B8C-83A1-F6EECF244321}">
                <p14:modId xmlns:p14="http://schemas.microsoft.com/office/powerpoint/2010/main" val="662009380"/>
              </p:ext>
            </p:extLst>
          </p:nvPr>
        </p:nvGraphicFramePr>
        <p:xfrm>
          <a:off x="362606" y="435862"/>
          <a:ext cx="11466787" cy="6422138"/>
        </p:xfrm>
        <a:graphic>
          <a:graphicData uri="http://schemas.openxmlformats.org/drawingml/2006/table">
            <a:tbl>
              <a:tblPr firstRow="1" firstCol="1" bandRow="1"/>
              <a:tblGrid>
                <a:gridCol w="1233197">
                  <a:extLst>
                    <a:ext uri="{9D8B030D-6E8A-4147-A177-3AD203B41FA5}">
                      <a16:colId xmlns:a16="http://schemas.microsoft.com/office/drawing/2014/main" val="3514284713"/>
                    </a:ext>
                  </a:extLst>
                </a:gridCol>
                <a:gridCol w="4925866">
                  <a:extLst>
                    <a:ext uri="{9D8B030D-6E8A-4147-A177-3AD203B41FA5}">
                      <a16:colId xmlns:a16="http://schemas.microsoft.com/office/drawing/2014/main" val="2364087274"/>
                    </a:ext>
                  </a:extLst>
                </a:gridCol>
                <a:gridCol w="1891862">
                  <a:extLst>
                    <a:ext uri="{9D8B030D-6E8A-4147-A177-3AD203B41FA5}">
                      <a16:colId xmlns:a16="http://schemas.microsoft.com/office/drawing/2014/main" val="3471075114"/>
                    </a:ext>
                  </a:extLst>
                </a:gridCol>
                <a:gridCol w="3415862">
                  <a:extLst>
                    <a:ext uri="{9D8B030D-6E8A-4147-A177-3AD203B41FA5}">
                      <a16:colId xmlns:a16="http://schemas.microsoft.com/office/drawing/2014/main" val="1194647801"/>
                    </a:ext>
                  </a:extLst>
                </a:gridCol>
              </a:tblGrid>
              <a:tr h="282829">
                <a:tc>
                  <a:txBody>
                    <a:bodyPr/>
                    <a:lstStyle/>
                    <a:p>
                      <a:pPr marL="0" marR="0">
                        <a:lnSpc>
                          <a:spcPct val="115000"/>
                        </a:lnSpc>
                        <a:spcBef>
                          <a:spcPts val="0"/>
                        </a:spcBef>
                        <a:spcAft>
                          <a:spcPts val="1000"/>
                        </a:spcAft>
                      </a:pPr>
                      <a:r>
                        <a:rPr lang="en-US" sz="2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BILL</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STATUS</a:t>
                      </a:r>
                      <a:endParaRPr lang="en-US" sz="20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AREA OF LAW</a:t>
                      </a:r>
                      <a:endParaRPr lang="en-US" sz="20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RESPONSIBLE NJ AGENCY</a:t>
                      </a:r>
                      <a:endParaRPr lang="en-US" sz="20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447074"/>
                  </a:ext>
                </a:extLst>
              </a:tr>
              <a:tr h="5605591">
                <a:tc>
                  <a:txBody>
                    <a:bodyPr/>
                    <a:lstStyle/>
                    <a:p>
                      <a:pPr marL="0" marR="0">
                        <a:lnSpc>
                          <a:spcPct val="115000"/>
                        </a:lnSpc>
                        <a:spcBef>
                          <a:spcPts val="0"/>
                        </a:spcBef>
                        <a:spcAft>
                          <a:spcPts val="1000"/>
                        </a:spcAft>
                      </a:pPr>
                      <a:r>
                        <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1.AMENDMENT TO A1440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This Amendment to A1440 has significantly tightened A1440 by removing loopholes.  The Amendment removed “Zero Energy Ready” building classification, and created the requirement to be “Zero Energy Building”.   This amended bill may benefit from features of a “Zero Energy Roadmap” being developed 2021-2022. </a:t>
                      </a:r>
                    </a:p>
                    <a:p>
                      <a:pPr marL="0" marR="0">
                        <a:lnSpc>
                          <a:spcPct val="115000"/>
                        </a:lnSpc>
                        <a:spcBef>
                          <a:spcPts val="0"/>
                        </a:spcBef>
                        <a:spcAft>
                          <a:spcPts val="1000"/>
                        </a:spcAft>
                      </a:pPr>
                      <a:r>
                        <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“Zero Energy Roadmap” was a BPU contract with Rutgers Center for Green Building, using NEEP (a consultant), and is likely to produce new terms, definitions, and effective  dates, within the early Sept 2022 release of the 2022-2025 NJ Uniform Construction Code (UCC).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NJ Administrative Code Uniform Construction Code, Chapter 23 of Title 5 </a:t>
                      </a:r>
                    </a:p>
                    <a:p>
                      <a:pPr marL="0" marR="0">
                        <a:lnSpc>
                          <a:spcPct val="115000"/>
                        </a:lnSpc>
                        <a:spcBef>
                          <a:spcPts val="0"/>
                        </a:spcBef>
                        <a:spcAft>
                          <a:spcPts val="1000"/>
                        </a:spcAft>
                      </a:pPr>
                      <a:r>
                        <a:rPr lang="en-US" sz="200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P.L. 1975,c.217 and</a:t>
                      </a:r>
                    </a:p>
                    <a:p>
                      <a:pPr marL="0" marR="0">
                        <a:lnSpc>
                          <a:spcPct val="115000"/>
                        </a:lnSpc>
                        <a:spcBef>
                          <a:spcPts val="0"/>
                        </a:spcBef>
                        <a:spcAft>
                          <a:spcPts val="1000"/>
                        </a:spcAft>
                      </a:pPr>
                      <a:r>
                        <a:rPr lang="en-US" sz="200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P.L. 2009, c.106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To be implemented by NJ Dept of Community Affairs (DCA): Division of Codes and Standards </a:t>
                      </a:r>
                    </a:p>
                    <a:p>
                      <a:pPr marL="0" marR="0">
                        <a:lnSpc>
                          <a:spcPct val="115000"/>
                        </a:lnSpc>
                        <a:spcBef>
                          <a:spcPts val="0"/>
                        </a:spcBef>
                        <a:spcAft>
                          <a:spcPts val="1000"/>
                        </a:spcAft>
                      </a:pPr>
                      <a:r>
                        <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This amendment requires building codes and enforcement of zero energy new construction in Oct 2025 and zero energy rehabs in Oct 2026.</a:t>
                      </a:r>
                    </a:p>
                    <a:p>
                      <a:pPr marL="0" marR="0">
                        <a:lnSpc>
                          <a:spcPct val="115000"/>
                        </a:lnSpc>
                        <a:spcBef>
                          <a:spcPts val="0"/>
                        </a:spcBef>
                        <a:spcAft>
                          <a:spcPts val="1000"/>
                        </a:spcAft>
                      </a:pPr>
                      <a:r>
                        <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882051"/>
                  </a:ext>
                </a:extLst>
              </a:tr>
            </a:tbl>
          </a:graphicData>
        </a:graphic>
      </p:graphicFrame>
    </p:spTree>
    <p:extLst>
      <p:ext uri="{BB962C8B-B14F-4D97-AF65-F5344CB8AC3E}">
        <p14:creationId xmlns:p14="http://schemas.microsoft.com/office/powerpoint/2010/main" val="161401496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C20FF29-CC4C-734B-508F-0605C9F142D4}"/>
              </a:ext>
            </a:extLst>
          </p:cNvPr>
          <p:cNvGraphicFramePr>
            <a:graphicFrameLocks noGrp="1"/>
          </p:cNvGraphicFramePr>
          <p:nvPr>
            <p:extLst>
              <p:ext uri="{D42A27DB-BD31-4B8C-83A1-F6EECF244321}">
                <p14:modId xmlns:p14="http://schemas.microsoft.com/office/powerpoint/2010/main" val="643876588"/>
              </p:ext>
            </p:extLst>
          </p:nvPr>
        </p:nvGraphicFramePr>
        <p:xfrm>
          <a:off x="483476" y="346840"/>
          <a:ext cx="10941268" cy="6364669"/>
        </p:xfrm>
        <a:graphic>
          <a:graphicData uri="http://schemas.openxmlformats.org/drawingml/2006/table">
            <a:tbl>
              <a:tblPr firstRow="1" firstCol="1" bandRow="1"/>
              <a:tblGrid>
                <a:gridCol w="1145627">
                  <a:extLst>
                    <a:ext uri="{9D8B030D-6E8A-4147-A177-3AD203B41FA5}">
                      <a16:colId xmlns:a16="http://schemas.microsoft.com/office/drawing/2014/main" val="3342320854"/>
                    </a:ext>
                  </a:extLst>
                </a:gridCol>
                <a:gridCol w="3037490">
                  <a:extLst>
                    <a:ext uri="{9D8B030D-6E8A-4147-A177-3AD203B41FA5}">
                      <a16:colId xmlns:a16="http://schemas.microsoft.com/office/drawing/2014/main" val="3369761265"/>
                    </a:ext>
                  </a:extLst>
                </a:gridCol>
                <a:gridCol w="3169850">
                  <a:extLst>
                    <a:ext uri="{9D8B030D-6E8A-4147-A177-3AD203B41FA5}">
                      <a16:colId xmlns:a16="http://schemas.microsoft.com/office/drawing/2014/main" val="2280569347"/>
                    </a:ext>
                  </a:extLst>
                </a:gridCol>
                <a:gridCol w="3588301">
                  <a:extLst>
                    <a:ext uri="{9D8B030D-6E8A-4147-A177-3AD203B41FA5}">
                      <a16:colId xmlns:a16="http://schemas.microsoft.com/office/drawing/2014/main" val="1311390449"/>
                    </a:ext>
                  </a:extLst>
                </a:gridCol>
              </a:tblGrid>
              <a:tr h="296853">
                <a:tc>
                  <a:txBody>
                    <a:bodyPr/>
                    <a:lstStyle/>
                    <a:p>
                      <a:pPr marL="0" marR="0">
                        <a:lnSpc>
                          <a:spcPct val="115000"/>
                        </a:lnSpc>
                        <a:spcBef>
                          <a:spcPts val="0"/>
                        </a:spcBef>
                        <a:spcAft>
                          <a:spcPts val="1000"/>
                        </a:spcAft>
                      </a:pPr>
                      <a:r>
                        <a:rPr lang="en-US" sz="2400" b="1" baseline="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BILL</a:t>
                      </a:r>
                      <a:endParaRPr lang="en-US" sz="2000" baseline="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baseline="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STATUS</a:t>
                      </a:r>
                      <a:endParaRPr lang="en-US" sz="2000" baseline="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baseline="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AREA OF LAW</a:t>
                      </a:r>
                      <a:endParaRPr lang="en-US" sz="2000" baseline="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b="1" baseline="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RESPONSIBLE NJ AGENCY</a:t>
                      </a:r>
                      <a:endParaRPr lang="en-US" sz="2000" baseline="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26743"/>
                  </a:ext>
                </a:extLst>
              </a:tr>
              <a:tr h="5757106">
                <a:tc>
                  <a:txBody>
                    <a:bodyPr/>
                    <a:lstStyle/>
                    <a:p>
                      <a:pPr marL="0" marR="0">
                        <a:lnSpc>
                          <a:spcPct val="115000"/>
                        </a:lnSpc>
                        <a:spcBef>
                          <a:spcPts val="0"/>
                        </a:spcBef>
                        <a:spcAft>
                          <a:spcPts val="1000"/>
                        </a:spcAft>
                      </a:pPr>
                      <a:r>
                        <a:rPr lang="en-US" sz="2000" baseline="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2. Building Electrification Act (new)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baseline="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Proposed for sponsorship by NJ Senator Zwicker </a:t>
                      </a:r>
                    </a:p>
                    <a:p>
                      <a:pPr marL="0" marR="0">
                        <a:lnSpc>
                          <a:spcPct val="115000"/>
                        </a:lnSpc>
                        <a:spcBef>
                          <a:spcPts val="0"/>
                        </a:spcBef>
                        <a:spcAft>
                          <a:spcPts val="1000"/>
                        </a:spcAft>
                      </a:pPr>
                      <a:r>
                        <a:rPr lang="en-US" sz="2000" baseline="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Awaiting informal review with NJ BPU.  This proposed bill establishes a “Class III thermal energy program” with methodology similar to the NJ SREC program, and consistent with the competitive retail market established by the ”Energy Discount and Energy Competition Act”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baseline="0">
                          <a:solidFill>
                            <a:schemeClr val="tx2">
                              <a:lumMod val="10000"/>
                            </a:schemeClr>
                          </a:solidFill>
                          <a:effectLst/>
                          <a:latin typeface="Arial" panose="020B0604020202020204" pitchFamily="34" charset="0"/>
                          <a:ea typeface="Calibri" panose="020F0502020204030204" pitchFamily="34" charset="0"/>
                          <a:cs typeface="Times New Roman" panose="02020603050405020304" pitchFamily="18" charset="0"/>
                        </a:rPr>
                        <a:t>P.L.2018, c.17 (C.48:3-87.8 et al.) </a:t>
                      </a:r>
                      <a:endParaRPr lang="en-US" sz="2000" baseline="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baseline="0">
                          <a:solidFill>
                            <a:schemeClr val="tx2">
                              <a:lumMod val="10000"/>
                            </a:schemeClr>
                          </a:solidFill>
                          <a:effectLst/>
                          <a:latin typeface="Arial" panose="020B0604020202020204" pitchFamily="34" charset="0"/>
                          <a:ea typeface="Calibri" panose="020F0502020204030204" pitchFamily="34" charset="0"/>
                          <a:cs typeface="Times New Roman" panose="02020603050405020304" pitchFamily="18" charset="0"/>
                        </a:rPr>
                        <a:t>Supported by:</a:t>
                      </a:r>
                      <a:br>
                        <a:rPr lang="en-US" sz="2000" baseline="0">
                          <a:solidFill>
                            <a:schemeClr val="tx2">
                              <a:lumMod val="10000"/>
                            </a:schemeClr>
                          </a:solidFill>
                          <a:effectLst/>
                          <a:latin typeface="Arial" panose="020B0604020202020204" pitchFamily="34" charset="0"/>
                          <a:ea typeface="Calibri" panose="020F0502020204030204" pitchFamily="34" charset="0"/>
                          <a:cs typeface="Times New Roman" panose="02020603050405020304" pitchFamily="18" charset="0"/>
                        </a:rPr>
                      </a:br>
                      <a:r>
                        <a:rPr lang="en-US" sz="2000" baseline="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NJSA 48:3-87.14e</a:t>
                      </a:r>
                      <a:br>
                        <a:rPr lang="en-US" sz="2000" baseline="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2000" baseline="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P.L. 1991, c.164 (C.52:14-19.1)</a:t>
                      </a:r>
                      <a:br>
                        <a:rPr lang="en-US" sz="2000" baseline="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2000" baseline="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P.L.1968,C.410 (C.52:14B-1)</a:t>
                      </a:r>
                    </a:p>
                    <a:p>
                      <a:pPr marL="0" marR="0">
                        <a:lnSpc>
                          <a:spcPct val="115000"/>
                        </a:lnSpc>
                        <a:spcBef>
                          <a:spcPts val="0"/>
                        </a:spcBef>
                        <a:spcAft>
                          <a:spcPts val="1000"/>
                        </a:spcAft>
                      </a:pPr>
                      <a:r>
                        <a:rPr lang="en-US" sz="2000" baseline="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P.L.2007, c.340 (C.48:3-98.1) (section 13) </a:t>
                      </a:r>
                    </a:p>
                    <a:p>
                      <a:pPr marL="0" marR="0">
                        <a:lnSpc>
                          <a:spcPct val="115000"/>
                        </a:lnSpc>
                        <a:spcBef>
                          <a:spcPts val="0"/>
                        </a:spcBef>
                        <a:spcAft>
                          <a:spcPts val="1000"/>
                        </a:spcAft>
                      </a:pPr>
                      <a:r>
                        <a:rPr lang="en-US" sz="2000" baseline="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P.L.1999, c.23 (C.48:3-49 et al.) ”Energy Discount and Energy Competition Act”.  (Section 38 is the law which apportions costs of SRECs and other renewable energy certificates)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000" baseline="0" dirty="0">
                          <a:solidFill>
                            <a:schemeClr val="tx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NJ Board of Public Utilities (BPU) is requested to create a BE Roadmap, establish 2030 targets for building Electrification, and proposes amendments to Public utility laws to reduce use of electricity and natural gas in each territory; a new Class III clean thermal energy program,  efficiency portfolio standard, and associated issuance of  certificates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872027"/>
                  </a:ext>
                </a:extLst>
              </a:tr>
            </a:tbl>
          </a:graphicData>
        </a:graphic>
      </p:graphicFrame>
    </p:spTree>
    <p:extLst>
      <p:ext uri="{BB962C8B-B14F-4D97-AF65-F5344CB8AC3E}">
        <p14:creationId xmlns:p14="http://schemas.microsoft.com/office/powerpoint/2010/main" val="92218679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19D43C-E274-8C48-F8B4-0182B8AF8872}"/>
              </a:ext>
            </a:extLst>
          </p:cNvPr>
          <p:cNvSpPr>
            <a:spLocks noGrp="1"/>
          </p:cNvSpPr>
          <p:nvPr>
            <p:ph idx="1"/>
          </p:nvPr>
        </p:nvSpPr>
        <p:spPr>
          <a:xfrm>
            <a:off x="838200" y="1409166"/>
            <a:ext cx="10515600" cy="4351338"/>
          </a:xfrm>
        </p:spPr>
        <p:txBody>
          <a:bodyPr>
            <a:normAutofit fontScale="92500" lnSpcReduction="20000"/>
          </a:bodyPr>
          <a:lstStyle/>
          <a:p>
            <a:pPr marL="0" indent="0" algn="ctr">
              <a:spcBef>
                <a:spcPts val="1200"/>
              </a:spcBef>
              <a:buNone/>
            </a:pPr>
            <a:r>
              <a:rPr lang="en-US" sz="3600" b="1" dirty="0"/>
              <a:t>Following two slides show end user price of various fuels for space heating/cooling.</a:t>
            </a:r>
          </a:p>
          <a:p>
            <a:pPr marL="0" indent="0" algn="ctr">
              <a:spcBef>
                <a:spcPts val="1200"/>
              </a:spcBef>
              <a:buNone/>
            </a:pPr>
            <a:br>
              <a:rPr lang="en-US" sz="3600" b="1" dirty="0"/>
            </a:br>
            <a:r>
              <a:rPr lang="en-US" sz="3600" b="1" dirty="0"/>
              <a:t>Each slide is based upon one specific bill of one JCPL and one PSEG customer. </a:t>
            </a:r>
          </a:p>
          <a:p>
            <a:pPr marL="0" indent="0" algn="ctr">
              <a:buNone/>
            </a:pPr>
            <a:r>
              <a:rPr lang="en-US" sz="3600" b="1" dirty="0"/>
              <a:t>1. JCPL electric and NJNG gas</a:t>
            </a:r>
          </a:p>
          <a:p>
            <a:pPr marL="0" indent="0" algn="ctr">
              <a:buNone/>
            </a:pPr>
            <a:r>
              <a:rPr lang="en-US" sz="3600" b="1" dirty="0"/>
              <a:t>2. PSEG electric and PSEG gas</a:t>
            </a:r>
          </a:p>
          <a:p>
            <a:pPr marL="0" indent="0" algn="ctr">
              <a:buNone/>
            </a:pPr>
            <a:endParaRPr lang="en-US" sz="3600" dirty="0"/>
          </a:p>
          <a:p>
            <a:pPr marL="0" indent="0" algn="ctr">
              <a:buNone/>
            </a:pPr>
            <a:r>
              <a:rPr lang="en-US" sz="3600" i="1" dirty="0"/>
              <a:t>(Following two slides are for background)</a:t>
            </a:r>
          </a:p>
        </p:txBody>
      </p:sp>
    </p:spTree>
    <p:extLst>
      <p:ext uri="{BB962C8B-B14F-4D97-AF65-F5344CB8AC3E}">
        <p14:creationId xmlns:p14="http://schemas.microsoft.com/office/powerpoint/2010/main" val="1082000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CC8703-9DEB-5516-BC54-BDD01F099F70}"/>
              </a:ext>
            </a:extLst>
          </p:cNvPr>
          <p:cNvPicPr>
            <a:picLocks noChangeAspect="1"/>
          </p:cNvPicPr>
          <p:nvPr/>
        </p:nvPicPr>
        <p:blipFill>
          <a:blip r:embed="rId2"/>
          <a:stretch>
            <a:fillRect/>
          </a:stretch>
        </p:blipFill>
        <p:spPr>
          <a:xfrm>
            <a:off x="1417921" y="0"/>
            <a:ext cx="9356157" cy="6858000"/>
          </a:xfrm>
          <a:prstGeom prst="rect">
            <a:avLst/>
          </a:prstGeom>
        </p:spPr>
      </p:pic>
    </p:spTree>
    <p:extLst>
      <p:ext uri="{BB962C8B-B14F-4D97-AF65-F5344CB8AC3E}">
        <p14:creationId xmlns:p14="http://schemas.microsoft.com/office/powerpoint/2010/main" val="3526121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C61FF5-A28E-0FFC-B949-072B359F4813}"/>
              </a:ext>
            </a:extLst>
          </p:cNvPr>
          <p:cNvPicPr>
            <a:picLocks noChangeAspect="1"/>
          </p:cNvPicPr>
          <p:nvPr/>
        </p:nvPicPr>
        <p:blipFill>
          <a:blip r:embed="rId2"/>
          <a:stretch>
            <a:fillRect/>
          </a:stretch>
        </p:blipFill>
        <p:spPr>
          <a:xfrm>
            <a:off x="1345324" y="-73573"/>
            <a:ext cx="9312166" cy="6858000"/>
          </a:xfrm>
          <a:prstGeom prst="rect">
            <a:avLst/>
          </a:prstGeom>
        </p:spPr>
      </p:pic>
    </p:spTree>
    <p:extLst>
      <p:ext uri="{BB962C8B-B14F-4D97-AF65-F5344CB8AC3E}">
        <p14:creationId xmlns:p14="http://schemas.microsoft.com/office/powerpoint/2010/main" val="236418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748BA-C11E-FBC9-3167-3431ACD6552B}"/>
              </a:ext>
            </a:extLst>
          </p:cNvPr>
          <p:cNvSpPr>
            <a:spLocks noGrp="1"/>
          </p:cNvSpPr>
          <p:nvPr>
            <p:ph type="title"/>
          </p:nvPr>
        </p:nvSpPr>
        <p:spPr>
          <a:xfrm>
            <a:off x="838199" y="504598"/>
            <a:ext cx="10515600" cy="1228165"/>
          </a:xfrm>
        </p:spPr>
        <p:txBody>
          <a:bodyPr>
            <a:noAutofit/>
          </a:bodyPr>
          <a:lstStyle/>
          <a:p>
            <a:pPr algn="ctr"/>
            <a:r>
              <a:rPr lang="en-US" b="1" dirty="0">
                <a:latin typeface="+mn-lt"/>
              </a:rPr>
              <a:t>NJ 50x30 Building Electrification Team</a:t>
            </a:r>
            <a:br>
              <a:rPr lang="en-US" b="1" dirty="0">
                <a:latin typeface="+mn-lt"/>
              </a:rPr>
            </a:br>
            <a:r>
              <a:rPr lang="en-US" b="1" dirty="0">
                <a:latin typeface="+mn-lt"/>
              </a:rPr>
              <a:t>MISSION</a:t>
            </a:r>
          </a:p>
        </p:txBody>
      </p:sp>
      <p:sp>
        <p:nvSpPr>
          <p:cNvPr id="3" name="Content Placeholder 2">
            <a:extLst>
              <a:ext uri="{FF2B5EF4-FFF2-40B4-BE49-F238E27FC236}">
                <a16:creationId xmlns:a16="http://schemas.microsoft.com/office/drawing/2014/main" id="{075F91AF-513C-2D0B-3410-ED9FBAB0C588}"/>
              </a:ext>
            </a:extLst>
          </p:cNvPr>
          <p:cNvSpPr>
            <a:spLocks noGrp="1"/>
          </p:cNvSpPr>
          <p:nvPr>
            <p:ph idx="1"/>
          </p:nvPr>
        </p:nvSpPr>
        <p:spPr>
          <a:xfrm>
            <a:off x="563777" y="2420230"/>
            <a:ext cx="11245515" cy="3699913"/>
          </a:xfrm>
        </p:spPr>
        <p:txBody>
          <a:bodyPr>
            <a:normAutofit/>
          </a:bodyPr>
          <a:lstStyle/>
          <a:p>
            <a:pPr marL="0" indent="0">
              <a:spcBef>
                <a:spcPts val="1200"/>
              </a:spcBef>
              <a:spcAft>
                <a:spcPts val="1200"/>
              </a:spcAft>
              <a:buNone/>
            </a:pPr>
            <a:r>
              <a:rPr lang="en-US" sz="4000" b="1" dirty="0">
                <a:solidFill>
                  <a:srgbClr val="000000"/>
                </a:solidFill>
                <a:effectLst/>
                <a:ea typeface="Calibri" panose="020F0502020204030204" pitchFamily="34" charset="0"/>
              </a:rPr>
              <a:t>The NJ 50 x 30 Building Electrification (BE) Team will work with all willing partners to establish and implement </a:t>
            </a:r>
            <a:r>
              <a:rPr lang="en-US" sz="4000" b="1" dirty="0">
                <a:solidFill>
                  <a:srgbClr val="000000"/>
                </a:solidFill>
                <a:ea typeface="Calibri" panose="020F0502020204030204" pitchFamily="34" charset="0"/>
              </a:rPr>
              <a:t>firm goals and </a:t>
            </a:r>
            <a:r>
              <a:rPr lang="en-US" sz="4000" b="1" dirty="0">
                <a:solidFill>
                  <a:srgbClr val="000000"/>
                </a:solidFill>
                <a:effectLst/>
                <a:ea typeface="Calibri" panose="020F0502020204030204" pitchFamily="34" charset="0"/>
              </a:rPr>
              <a:t>timeframes for BE as part of the statewide strategies to meet the state’s 50% reduction in 2006 GHG emissions by 2030.</a:t>
            </a:r>
            <a:endParaRPr lang="en-US" sz="4000" b="1" dirty="0">
              <a:effectLst/>
              <a:ea typeface="Calibri" panose="020F0502020204030204" pitchFamily="34" charset="0"/>
            </a:endParaRPr>
          </a:p>
        </p:txBody>
      </p:sp>
    </p:spTree>
    <p:extLst>
      <p:ext uri="{BB962C8B-B14F-4D97-AF65-F5344CB8AC3E}">
        <p14:creationId xmlns:p14="http://schemas.microsoft.com/office/powerpoint/2010/main" val="754971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F52739-8CEE-4C22-9477-C1886A60901C}"/>
              </a:ext>
            </a:extLst>
          </p:cNvPr>
          <p:cNvPicPr>
            <a:picLocks noChangeAspect="1"/>
          </p:cNvPicPr>
          <p:nvPr/>
        </p:nvPicPr>
        <p:blipFill>
          <a:blip r:embed="rId3"/>
          <a:stretch>
            <a:fillRect/>
          </a:stretch>
        </p:blipFill>
        <p:spPr>
          <a:xfrm>
            <a:off x="394138" y="806824"/>
            <a:ext cx="11050611" cy="5783162"/>
          </a:xfrm>
          <a:prstGeom prst="rect">
            <a:avLst/>
          </a:prstGeom>
        </p:spPr>
      </p:pic>
      <p:sp>
        <p:nvSpPr>
          <p:cNvPr id="3" name="TextBox 2">
            <a:extLst>
              <a:ext uri="{FF2B5EF4-FFF2-40B4-BE49-F238E27FC236}">
                <a16:creationId xmlns:a16="http://schemas.microsoft.com/office/drawing/2014/main" id="{4222DDC6-0747-455A-8C33-520CA6324A60}"/>
              </a:ext>
            </a:extLst>
          </p:cNvPr>
          <p:cNvSpPr txBox="1"/>
          <p:nvPr/>
        </p:nvSpPr>
        <p:spPr>
          <a:xfrm>
            <a:off x="497541" y="268014"/>
            <a:ext cx="1107950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NJDEP GWRA Report 80 x 50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https://www.nj.gov/dep/climatechange/docs/nj-gwra-80x50-report-2020.pdf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94904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F22B5-2E6A-4AB8-9D6D-5B69B0C1CEE5}"/>
              </a:ext>
            </a:extLst>
          </p:cNvPr>
          <p:cNvSpPr>
            <a:spLocks noGrp="1"/>
          </p:cNvSpPr>
          <p:nvPr>
            <p:ph type="title"/>
          </p:nvPr>
        </p:nvSpPr>
        <p:spPr>
          <a:xfrm>
            <a:off x="573070" y="570997"/>
            <a:ext cx="11292000" cy="693000"/>
          </a:xfrm>
        </p:spPr>
        <p:txBody>
          <a:bodyPr/>
          <a:lstStyle/>
          <a:p>
            <a:pPr algn="ctr"/>
            <a:r>
              <a:rPr lang="en-US" dirty="0">
                <a:solidFill>
                  <a:schemeClr val="accent2"/>
                </a:solidFill>
              </a:rPr>
              <a:t>Clean Electrification to Reduce GHG</a:t>
            </a:r>
          </a:p>
        </p:txBody>
      </p:sp>
      <p:sp>
        <p:nvSpPr>
          <p:cNvPr id="3" name="Text Placeholder 2">
            <a:extLst>
              <a:ext uri="{FF2B5EF4-FFF2-40B4-BE49-F238E27FC236}">
                <a16:creationId xmlns:a16="http://schemas.microsoft.com/office/drawing/2014/main" id="{06EF51C7-A97F-4E45-B986-D22F74059542}"/>
              </a:ext>
            </a:extLst>
          </p:cNvPr>
          <p:cNvSpPr>
            <a:spLocks noGrp="1"/>
          </p:cNvSpPr>
          <p:nvPr>
            <p:ph type="body" idx="1"/>
          </p:nvPr>
        </p:nvSpPr>
        <p:spPr>
          <a:xfrm>
            <a:off x="689070" y="1899501"/>
            <a:ext cx="11176000" cy="3555622"/>
          </a:xfrm>
        </p:spPr>
        <p:txBody>
          <a:bodyPr/>
          <a:lstStyle/>
          <a:p>
            <a:pPr>
              <a:buSzPct val="100000"/>
              <a:buFont typeface="Arial" panose="020B0604020202020204" pitchFamily="34" charset="0"/>
              <a:buChar char="•"/>
            </a:pPr>
            <a:r>
              <a:rPr lang="en-US" sz="3200" b="1" dirty="0"/>
              <a:t>In NJ plans are underway to reduce </a:t>
            </a:r>
            <a:r>
              <a:rPr lang="en-US" sz="3200" b="1" dirty="0">
                <a:solidFill>
                  <a:schemeClr val="accent5"/>
                </a:solidFill>
              </a:rPr>
              <a:t>transportation</a:t>
            </a:r>
            <a:r>
              <a:rPr lang="en-US" sz="3200" b="1" dirty="0"/>
              <a:t> emissions by electrification of vehicles.</a:t>
            </a:r>
          </a:p>
          <a:p>
            <a:pPr>
              <a:buSzPct val="100000"/>
              <a:buFont typeface="Arial" panose="020B0604020202020204" pitchFamily="34" charset="0"/>
              <a:buChar char="•"/>
            </a:pPr>
            <a:r>
              <a:rPr lang="en-US" sz="3200" b="1" dirty="0"/>
              <a:t>Plans are underway to increase </a:t>
            </a:r>
            <a:r>
              <a:rPr lang="en-US" sz="3200" b="1" dirty="0">
                <a:solidFill>
                  <a:schemeClr val="accent5"/>
                </a:solidFill>
              </a:rPr>
              <a:t>clean electricity </a:t>
            </a:r>
            <a:r>
              <a:rPr lang="en-US" sz="3200" b="1" dirty="0"/>
              <a:t>via wind, solar programs.</a:t>
            </a:r>
          </a:p>
          <a:p>
            <a:pPr>
              <a:buSzPct val="100000"/>
              <a:buFont typeface="Arial" panose="020B0604020202020204" pitchFamily="34" charset="0"/>
              <a:buChar char="•"/>
            </a:pPr>
            <a:r>
              <a:rPr lang="en-US" sz="3200" b="1" dirty="0"/>
              <a:t>We cannot reach 50% reduction by 2030 without </a:t>
            </a:r>
            <a:r>
              <a:rPr lang="en-US" sz="3200" b="1" dirty="0">
                <a:solidFill>
                  <a:schemeClr val="accent5"/>
                </a:solidFill>
              </a:rPr>
              <a:t>building electrification</a:t>
            </a:r>
            <a:r>
              <a:rPr lang="en-US" sz="3200" b="1" dirty="0"/>
              <a:t>.</a:t>
            </a:r>
            <a:endParaRPr lang="en-US" b="1" dirty="0"/>
          </a:p>
        </p:txBody>
      </p:sp>
    </p:spTree>
    <p:extLst>
      <p:ext uri="{BB962C8B-B14F-4D97-AF65-F5344CB8AC3E}">
        <p14:creationId xmlns:p14="http://schemas.microsoft.com/office/powerpoint/2010/main" val="32065941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9304-CABD-00BE-EECA-482574B65C23}"/>
              </a:ext>
            </a:extLst>
          </p:cNvPr>
          <p:cNvSpPr>
            <a:spLocks noGrp="1"/>
          </p:cNvSpPr>
          <p:nvPr>
            <p:ph type="title"/>
          </p:nvPr>
        </p:nvSpPr>
        <p:spPr>
          <a:xfrm>
            <a:off x="253497" y="1059718"/>
            <a:ext cx="11624650" cy="1325563"/>
          </a:xfrm>
        </p:spPr>
        <p:txBody>
          <a:bodyPr/>
          <a:lstStyle/>
          <a:p>
            <a:pPr algn="ctr"/>
            <a:r>
              <a:rPr lang="en-US" b="1" dirty="0">
                <a:latin typeface="+mn-lt"/>
              </a:rPr>
              <a:t>Building Electrification (BE) Administrative Recommendations</a:t>
            </a:r>
          </a:p>
        </p:txBody>
      </p:sp>
      <p:sp>
        <p:nvSpPr>
          <p:cNvPr id="3" name="Content Placeholder 2">
            <a:extLst>
              <a:ext uri="{FF2B5EF4-FFF2-40B4-BE49-F238E27FC236}">
                <a16:creationId xmlns:a16="http://schemas.microsoft.com/office/drawing/2014/main" id="{A85D7275-FC3B-FB58-695C-A99730CD5350}"/>
              </a:ext>
            </a:extLst>
          </p:cNvPr>
          <p:cNvSpPr>
            <a:spLocks noGrp="1"/>
          </p:cNvSpPr>
          <p:nvPr>
            <p:ph idx="1"/>
          </p:nvPr>
        </p:nvSpPr>
        <p:spPr>
          <a:xfrm>
            <a:off x="368968" y="2774765"/>
            <a:ext cx="11277600" cy="3770414"/>
          </a:xfrm>
        </p:spPr>
        <p:txBody>
          <a:bodyPr>
            <a:normAutofit/>
          </a:bodyPr>
          <a:lstStyle/>
          <a:p>
            <a:pPr marL="0" indent="0" algn="ctr">
              <a:buNone/>
            </a:pPr>
            <a:endParaRPr lang="en-US" b="1" dirty="0"/>
          </a:p>
          <a:p>
            <a:pPr marL="0" indent="0" algn="ctr">
              <a:buNone/>
            </a:pPr>
            <a:r>
              <a:rPr lang="en-US" sz="3200" b="1" dirty="0"/>
              <a:t>May 2 and May 11, 2022, Letters to Governor Murphy</a:t>
            </a:r>
          </a:p>
          <a:p>
            <a:pPr marL="0" indent="0" algn="ctr">
              <a:buNone/>
            </a:pPr>
            <a:r>
              <a:rPr lang="en-US" sz="3200" b="1" dirty="0"/>
              <a:t>From NJ 50 x 30 Building Electrification Team</a:t>
            </a:r>
          </a:p>
          <a:p>
            <a:pPr marL="0" indent="0" algn="ctr">
              <a:buNone/>
            </a:pPr>
            <a:endParaRPr lang="en-US" sz="3200" b="1" dirty="0"/>
          </a:p>
          <a:p>
            <a:pPr marL="0" indent="0" algn="ctr">
              <a:buNone/>
            </a:pPr>
            <a:endParaRPr lang="en-US" dirty="0"/>
          </a:p>
        </p:txBody>
      </p:sp>
    </p:spTree>
    <p:extLst>
      <p:ext uri="{BB962C8B-B14F-4D97-AF65-F5344CB8AC3E}">
        <p14:creationId xmlns:p14="http://schemas.microsoft.com/office/powerpoint/2010/main" val="540624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3021-9A18-EB22-66DC-1A10FF227747}"/>
              </a:ext>
            </a:extLst>
          </p:cNvPr>
          <p:cNvSpPr>
            <a:spLocks noGrp="1"/>
          </p:cNvSpPr>
          <p:nvPr>
            <p:ph type="title"/>
          </p:nvPr>
        </p:nvSpPr>
        <p:spPr/>
        <p:txBody>
          <a:bodyPr/>
          <a:lstStyle/>
          <a:p>
            <a:pPr algn="ctr"/>
            <a:r>
              <a:rPr lang="en-US" b="1" dirty="0">
                <a:latin typeface="+mn-lt"/>
              </a:rPr>
              <a:t>6 Recommendations for BE</a:t>
            </a:r>
          </a:p>
        </p:txBody>
      </p:sp>
      <p:sp>
        <p:nvSpPr>
          <p:cNvPr id="3" name="Content Placeholder 2">
            <a:extLst>
              <a:ext uri="{FF2B5EF4-FFF2-40B4-BE49-F238E27FC236}">
                <a16:creationId xmlns:a16="http://schemas.microsoft.com/office/drawing/2014/main" id="{74A028EB-CE5A-2FB9-5BC4-E2D0E904ACA0}"/>
              </a:ext>
            </a:extLst>
          </p:cNvPr>
          <p:cNvSpPr>
            <a:spLocks noGrp="1"/>
          </p:cNvSpPr>
          <p:nvPr>
            <p:ph idx="1"/>
          </p:nvPr>
        </p:nvSpPr>
        <p:spPr>
          <a:xfrm>
            <a:off x="788783" y="1590234"/>
            <a:ext cx="10614434" cy="4602335"/>
          </a:xfrm>
        </p:spPr>
        <p:txBody>
          <a:bodyPr>
            <a:normAutofit fontScale="62500" lnSpcReduction="20000"/>
          </a:bodyPr>
          <a:lstStyle/>
          <a:p>
            <a:pPr marL="457200" indent="-457200">
              <a:buFont typeface="+mj-lt"/>
              <a:buAutoNum type="arabicPeriod"/>
            </a:pPr>
            <a:r>
              <a:rPr lang="en-US" sz="4000" b="1" dirty="0"/>
              <a:t>Governor announce goal of 100K residential units electrified by 2025, 800K by 2030.</a:t>
            </a:r>
          </a:p>
          <a:p>
            <a:pPr marL="457200" indent="-457200">
              <a:buFont typeface="+mj-lt"/>
              <a:buAutoNum type="arabicPeriod"/>
            </a:pPr>
            <a:r>
              <a:rPr lang="en-US" sz="4000" b="1" dirty="0"/>
              <a:t>New and Retrofit/Rehab BE Roadmap,  including codes, proper design of incentives, outreach and education, and a technical resource center, by 2022. </a:t>
            </a:r>
          </a:p>
          <a:p>
            <a:pPr marL="457200" indent="-457200">
              <a:buFont typeface="+mj-lt"/>
              <a:buAutoNum type="arabicPeriod"/>
            </a:pPr>
            <a:r>
              <a:rPr lang="en-US" sz="4000" b="1" dirty="0"/>
              <a:t>Much stronger incentives for BE: esp. electric heat pumps for heating/cooling; building energy efficiency. More aggressive marketing of BE programs.</a:t>
            </a:r>
          </a:p>
          <a:p>
            <a:pPr marL="457200" indent="-457200">
              <a:buFont typeface="+mj-lt"/>
              <a:buAutoNum type="arabicPeriod"/>
            </a:pPr>
            <a:r>
              <a:rPr lang="en-US" sz="4000" b="1" dirty="0"/>
              <a:t>Adopt building energy codes from International Code Council (ICC) for 2021, 2024, 2027 with </a:t>
            </a:r>
            <a:r>
              <a:rPr lang="en-US" sz="4000" b="1" i="1" dirty="0"/>
              <a:t>No weakening amendments.</a:t>
            </a:r>
          </a:p>
          <a:p>
            <a:pPr marL="457200" indent="-457200">
              <a:buFont typeface="+mj-lt"/>
              <a:buAutoNum type="arabicPeriod"/>
            </a:pPr>
            <a:r>
              <a:rPr lang="en-US" sz="4000" b="1" dirty="0"/>
              <a:t>Electrify government buildings (state, local, county) and provide funding.</a:t>
            </a:r>
          </a:p>
          <a:p>
            <a:pPr marL="457200" indent="-457200">
              <a:buFont typeface="+mj-lt"/>
              <a:buAutoNum type="arabicPeriod"/>
            </a:pPr>
            <a:r>
              <a:rPr lang="en-US" sz="4000" b="1" dirty="0"/>
              <a:t>3300 affordable housing units in Murphy budget ($305M) electrified and high-efficiency with heat pump heating/cooling, with rooftop solar where feasible.</a:t>
            </a:r>
          </a:p>
          <a:p>
            <a:pPr marL="457200" indent="-457200">
              <a:buFont typeface="+mj-lt"/>
              <a:buAutoNum type="arabicPeriod"/>
            </a:pPr>
            <a:endParaRPr lang="en-US" sz="2400" b="1" dirty="0"/>
          </a:p>
        </p:txBody>
      </p:sp>
    </p:spTree>
    <p:extLst>
      <p:ext uri="{BB962C8B-B14F-4D97-AF65-F5344CB8AC3E}">
        <p14:creationId xmlns:p14="http://schemas.microsoft.com/office/powerpoint/2010/main" val="3489670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9304-CABD-00BE-EECA-482574B65C23}"/>
              </a:ext>
            </a:extLst>
          </p:cNvPr>
          <p:cNvSpPr>
            <a:spLocks noGrp="1"/>
          </p:cNvSpPr>
          <p:nvPr>
            <p:ph type="title"/>
          </p:nvPr>
        </p:nvSpPr>
        <p:spPr>
          <a:xfrm>
            <a:off x="253497" y="1059718"/>
            <a:ext cx="11624650" cy="1325563"/>
          </a:xfrm>
        </p:spPr>
        <p:txBody>
          <a:bodyPr/>
          <a:lstStyle/>
          <a:p>
            <a:pPr algn="ctr"/>
            <a:r>
              <a:rPr lang="en-US" b="1" dirty="0">
                <a:latin typeface="+mn-lt"/>
              </a:rPr>
              <a:t>Building Electrification (BE) Legislative Recommendations</a:t>
            </a:r>
          </a:p>
        </p:txBody>
      </p:sp>
      <p:sp>
        <p:nvSpPr>
          <p:cNvPr id="3" name="Content Placeholder 2">
            <a:extLst>
              <a:ext uri="{FF2B5EF4-FFF2-40B4-BE49-F238E27FC236}">
                <a16:creationId xmlns:a16="http://schemas.microsoft.com/office/drawing/2014/main" id="{A85D7275-FC3B-FB58-695C-A99730CD5350}"/>
              </a:ext>
            </a:extLst>
          </p:cNvPr>
          <p:cNvSpPr>
            <a:spLocks noGrp="1"/>
          </p:cNvSpPr>
          <p:nvPr>
            <p:ph idx="1"/>
          </p:nvPr>
        </p:nvSpPr>
        <p:spPr>
          <a:xfrm>
            <a:off x="368968" y="2774765"/>
            <a:ext cx="11277600" cy="3770414"/>
          </a:xfrm>
        </p:spPr>
        <p:txBody>
          <a:bodyPr>
            <a:normAutofit/>
          </a:bodyPr>
          <a:lstStyle/>
          <a:p>
            <a:pPr marL="0" indent="0" algn="ctr">
              <a:buNone/>
            </a:pPr>
            <a:endParaRPr lang="en-US" b="1" dirty="0"/>
          </a:p>
          <a:p>
            <a:pPr marL="0" marR="0" indent="0" algn="ctr">
              <a:lnSpc>
                <a:spcPct val="107000"/>
              </a:lnSpc>
              <a:spcBef>
                <a:spcPts val="0"/>
              </a:spcBef>
              <a:spcAft>
                <a:spcPts val="0"/>
              </a:spcAft>
              <a:buNone/>
            </a:pPr>
            <a:r>
              <a:rPr lang="en-US" b="1" dirty="0">
                <a:effectLst/>
                <a:ea typeface="Times New Roman" panose="02020603050405020304" pitchFamily="18" charset="0"/>
                <a:cs typeface="Times New Roman" panose="02020603050405020304" pitchFamily="18" charset="0"/>
              </a:rPr>
              <a:t>Sorted according to ACEEE </a:t>
            </a:r>
            <a:r>
              <a:rPr lang="en-US" b="1" u="sng" dirty="0">
                <a:solidFill>
                  <a:srgbClr val="0097A7"/>
                </a:solidFill>
                <a:effectLst/>
                <a:ea typeface="Times New Roman" panose="02020603050405020304" pitchFamily="18" charset="0"/>
                <a:cs typeface="Times New Roman" panose="02020603050405020304" pitchFamily="18" charset="0"/>
                <a:hlinkClick r:id="rId2"/>
              </a:rPr>
              <a:t>Key Recommendations for State Legislators</a:t>
            </a:r>
            <a:endParaRPr lang="en-US" b="1"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b="1" dirty="0">
                <a:solidFill>
                  <a:srgbClr val="000000"/>
                </a:solidFill>
                <a:effectLst/>
                <a:ea typeface="Times New Roman" panose="02020603050405020304" pitchFamily="18" charset="0"/>
                <a:cs typeface="Times New Roman" panose="02020603050405020304" pitchFamily="18" charset="0"/>
              </a:rPr>
              <a:t>American Council for an Energy-Efficient Economy</a:t>
            </a:r>
            <a:endParaRPr lang="en-US" b="1"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b="1" dirty="0">
                <a:solidFill>
                  <a:srgbClr val="000000"/>
                </a:solidFill>
                <a:effectLst/>
                <a:ea typeface="Times New Roman" panose="02020603050405020304" pitchFamily="18" charset="0"/>
                <a:cs typeface="Times New Roman" panose="02020603050405020304" pitchFamily="18" charset="0"/>
              </a:rPr>
              <a:t>“Building Electrification: Programs and Best Practices,” Feb 2022 (page ix)</a:t>
            </a:r>
            <a:endParaRPr lang="en-US" b="1" dirty="0">
              <a:effectLst/>
              <a:ea typeface="Calibri" panose="020F0502020204030204" pitchFamily="34" charset="0"/>
              <a:cs typeface="Times New Roman" panose="02020603050405020304" pitchFamily="18" charset="0"/>
            </a:endParaRPr>
          </a:p>
          <a:p>
            <a:pPr marL="0" indent="0" algn="ctr">
              <a:buNone/>
            </a:pPr>
            <a:endParaRPr lang="en-US" sz="3200" b="1" dirty="0"/>
          </a:p>
          <a:p>
            <a:pPr marL="0" indent="0" algn="ctr">
              <a:buNone/>
            </a:pPr>
            <a:r>
              <a:rPr lang="en-US" sz="3200" b="1" dirty="0"/>
              <a:t>From NJ 50 x 30 Building Electrification Team</a:t>
            </a:r>
          </a:p>
          <a:p>
            <a:pPr marL="0" indent="0" algn="ctr">
              <a:buNone/>
            </a:pPr>
            <a:r>
              <a:rPr lang="en-US" b="1" dirty="0"/>
              <a:t>Any Date, 2022</a:t>
            </a:r>
          </a:p>
          <a:p>
            <a:pPr marL="0" indent="0" algn="ctr">
              <a:buNone/>
            </a:pPr>
            <a:endParaRPr lang="en-US" dirty="0"/>
          </a:p>
        </p:txBody>
      </p:sp>
    </p:spTree>
    <p:extLst>
      <p:ext uri="{BB962C8B-B14F-4D97-AF65-F5344CB8AC3E}">
        <p14:creationId xmlns:p14="http://schemas.microsoft.com/office/powerpoint/2010/main" val="353068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9582-6676-C9D5-F379-4F5BEFB4749F}"/>
              </a:ext>
            </a:extLst>
          </p:cNvPr>
          <p:cNvSpPr>
            <a:spLocks noGrp="1"/>
          </p:cNvSpPr>
          <p:nvPr>
            <p:ph type="title"/>
          </p:nvPr>
        </p:nvSpPr>
        <p:spPr>
          <a:xfrm>
            <a:off x="508000" y="317500"/>
            <a:ext cx="11292000" cy="931878"/>
          </a:xfrm>
        </p:spPr>
        <p:txBody>
          <a:bodyPr>
            <a:normAutofit/>
          </a:bodyPr>
          <a:lstStyle/>
          <a:p>
            <a:pPr marL="0" marR="0" algn="ctr">
              <a:lnSpc>
                <a:spcPct val="107000"/>
              </a:lnSpc>
              <a:spcBef>
                <a:spcPts val="0"/>
              </a:spcBef>
              <a:spcAft>
                <a:spcPts val="0"/>
              </a:spcAft>
            </a:pPr>
            <a:r>
              <a:rPr lang="en-US" sz="2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ACEEE</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b="1" u="sng" dirty="0">
                <a:solidFill>
                  <a:srgbClr val="0097A7"/>
                </a:solidFill>
                <a:effectLst/>
                <a:latin typeface="Arial" panose="020B0604020202020204" pitchFamily="34" charset="0"/>
                <a:ea typeface="Times New Roman" panose="02020603050405020304" pitchFamily="18" charset="0"/>
                <a:cs typeface="Times New Roman" panose="02020603050405020304" pitchFamily="18" charset="0"/>
                <a:hlinkClick r:id="rId2"/>
              </a:rPr>
              <a:t>Key Recommendations for State Legislators</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American Council for an Energy-Efficient Economy</a:t>
            </a:r>
            <a:endParaRPr lang="en-US" sz="5400" dirty="0">
              <a:solidFill>
                <a:srgbClr val="00B050"/>
              </a:solidFill>
            </a:endParaRPr>
          </a:p>
        </p:txBody>
      </p:sp>
      <p:sp>
        <p:nvSpPr>
          <p:cNvPr id="3" name="Text Placeholder 2">
            <a:extLst>
              <a:ext uri="{FF2B5EF4-FFF2-40B4-BE49-F238E27FC236}">
                <a16:creationId xmlns:a16="http://schemas.microsoft.com/office/drawing/2014/main" id="{0277CB0F-9ADB-728D-EEF3-8BD6CFF6B1CB}"/>
              </a:ext>
            </a:extLst>
          </p:cNvPr>
          <p:cNvSpPr>
            <a:spLocks noGrp="1"/>
          </p:cNvSpPr>
          <p:nvPr>
            <p:ph type="body" idx="1"/>
          </p:nvPr>
        </p:nvSpPr>
        <p:spPr>
          <a:xfrm>
            <a:off x="566000" y="1541480"/>
            <a:ext cx="11176000" cy="4762742"/>
          </a:xfrm>
        </p:spPr>
        <p:txBody>
          <a:bodyPr>
            <a:normAutofit/>
          </a:bodyPr>
          <a:lstStyle/>
          <a:p>
            <a:pPr marL="355600" indent="-342900">
              <a:buSzPct val="100000"/>
              <a:buFont typeface="+mj-lt"/>
              <a:buAutoNum type="arabicPeriod"/>
            </a:pPr>
            <a:r>
              <a:rPr lang="en-US" sz="2400" b="1" dirty="0">
                <a:solidFill>
                  <a:srgbClr val="000000"/>
                </a:solidFill>
                <a:effectLst/>
                <a:latin typeface="Arial" panose="020B0604020202020204" pitchFamily="34" charset="0"/>
                <a:ea typeface="Times New Roman" panose="02020603050405020304" pitchFamily="18" charset="0"/>
              </a:rPr>
              <a:t>Include explicit </a:t>
            </a:r>
            <a:r>
              <a:rPr lang="en-US" sz="2400" b="1" dirty="0">
                <a:solidFill>
                  <a:srgbClr val="00B050"/>
                </a:solidFill>
                <a:effectLst/>
                <a:latin typeface="Arial" panose="020B0604020202020204" pitchFamily="34" charset="0"/>
                <a:ea typeface="Times New Roman" panose="02020603050405020304" pitchFamily="18" charset="0"/>
              </a:rPr>
              <a:t>building electrification targets </a:t>
            </a:r>
            <a:r>
              <a:rPr lang="en-US" sz="2400" b="1" dirty="0">
                <a:solidFill>
                  <a:srgbClr val="000000"/>
                </a:solidFill>
                <a:effectLst/>
                <a:latin typeface="Arial" panose="020B0604020202020204" pitchFamily="34" charset="0"/>
                <a:ea typeface="Times New Roman" panose="02020603050405020304" pitchFamily="18" charset="0"/>
              </a:rPr>
              <a:t>within larger climate plans, and prioritize access to resources and support for marginalized communities when setting goals</a:t>
            </a:r>
          </a:p>
          <a:p>
            <a:pPr marL="355600" indent="-342900">
              <a:buSzPct val="100000"/>
              <a:buFont typeface="+mj-lt"/>
              <a:buAutoNum type="arabicPeriod"/>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Provide consistent </a:t>
            </a:r>
            <a:r>
              <a:rPr lang="en-US" sz="2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funding streams for building electrification</a:t>
            </a: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programs, particularly whole-building retrofits for </a:t>
            </a:r>
            <a:r>
              <a:rPr lang="en-US" sz="2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underserved communities</a:t>
            </a:r>
            <a:endParaRPr lang="en-US"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55600" indent="-342900">
              <a:buSzPct val="100000"/>
              <a:buFont typeface="+mj-lt"/>
              <a:buAutoNum type="arabicPeriod"/>
            </a:pPr>
            <a:r>
              <a:rPr lang="en-US" sz="2400" b="1" dirty="0">
                <a:solidFill>
                  <a:srgbClr val="000000"/>
                </a:solidFill>
                <a:effectLst/>
                <a:latin typeface="Arial" panose="020B0604020202020204" pitchFamily="34" charset="0"/>
                <a:ea typeface="Times New Roman" panose="02020603050405020304" pitchFamily="18" charset="0"/>
              </a:rPr>
              <a:t>Capture electrification opportunities in new buildings through building </a:t>
            </a:r>
            <a:r>
              <a:rPr lang="en-US" sz="2400" b="1" dirty="0">
                <a:solidFill>
                  <a:srgbClr val="00B050"/>
                </a:solidFill>
                <a:effectLst/>
                <a:latin typeface="Arial" panose="020B0604020202020204" pitchFamily="34" charset="0"/>
                <a:ea typeface="Times New Roman" panose="02020603050405020304" pitchFamily="18" charset="0"/>
              </a:rPr>
              <a:t>codes and standards</a:t>
            </a:r>
            <a:r>
              <a:rPr lang="en-US" sz="2400" b="1" dirty="0">
                <a:solidFill>
                  <a:srgbClr val="000000"/>
                </a:solidFill>
                <a:effectLst/>
                <a:latin typeface="Arial" panose="020B0604020202020204" pitchFamily="34" charset="0"/>
                <a:ea typeface="Times New Roman" panose="02020603050405020304" pitchFamily="18" charset="0"/>
              </a:rPr>
              <a:t>, such as requiring new</a:t>
            </a:r>
            <a:r>
              <a:rPr lang="en-US" sz="2400" b="1" dirty="0">
                <a:solidFill>
                  <a:srgbClr val="00B050"/>
                </a:solidFill>
                <a:effectLst/>
                <a:latin typeface="Arial" panose="020B0604020202020204" pitchFamily="34" charset="0"/>
                <a:ea typeface="Times New Roman" panose="02020603050405020304" pitchFamily="18" charset="0"/>
              </a:rPr>
              <a:t> buildings to be all-electric </a:t>
            </a:r>
            <a:r>
              <a:rPr lang="en-US" sz="2400" b="1" dirty="0">
                <a:solidFill>
                  <a:srgbClr val="000000"/>
                </a:solidFill>
                <a:effectLst/>
                <a:latin typeface="Arial" panose="020B0604020202020204" pitchFamily="34" charset="0"/>
                <a:ea typeface="Times New Roman" panose="02020603050405020304" pitchFamily="18" charset="0"/>
              </a:rPr>
              <a:t>or “ready to electrify”</a:t>
            </a:r>
          </a:p>
          <a:p>
            <a:pPr marL="355600" indent="-342900">
              <a:buSzPct val="100000"/>
              <a:buFont typeface="+mj-lt"/>
              <a:buAutoNum type="arabicPeriod"/>
            </a:pPr>
            <a:r>
              <a:rPr lang="en-US" sz="2400" b="1" dirty="0">
                <a:solidFill>
                  <a:srgbClr val="000000"/>
                </a:solidFill>
                <a:effectLst/>
                <a:latin typeface="Arial" panose="020B0604020202020204" pitchFamily="34" charset="0"/>
                <a:ea typeface="Times New Roman" panose="02020603050405020304" pitchFamily="18" charset="0"/>
              </a:rPr>
              <a:t>Utilize carbon market revenues to create </a:t>
            </a:r>
            <a:r>
              <a:rPr lang="en-US" sz="2400" b="1" dirty="0">
                <a:solidFill>
                  <a:srgbClr val="00B050"/>
                </a:solidFill>
                <a:effectLst/>
                <a:latin typeface="Arial" panose="020B0604020202020204" pitchFamily="34" charset="0"/>
                <a:ea typeface="Times New Roman" panose="02020603050405020304" pitchFamily="18" charset="0"/>
              </a:rPr>
              <a:t>sustainable funding streams </a:t>
            </a:r>
            <a:r>
              <a:rPr lang="en-US" sz="2400" b="1" dirty="0">
                <a:solidFill>
                  <a:srgbClr val="000000"/>
                </a:solidFill>
                <a:effectLst/>
                <a:latin typeface="Arial" panose="020B0604020202020204" pitchFamily="34" charset="0"/>
                <a:ea typeface="Times New Roman" panose="02020603050405020304" pitchFamily="18" charset="0"/>
              </a:rPr>
              <a:t>for building electrification programs</a:t>
            </a:r>
            <a:endParaRPr lang="en-US" sz="3200" b="1" dirty="0"/>
          </a:p>
        </p:txBody>
      </p:sp>
    </p:spTree>
    <p:extLst>
      <p:ext uri="{BB962C8B-B14F-4D97-AF65-F5344CB8AC3E}">
        <p14:creationId xmlns:p14="http://schemas.microsoft.com/office/powerpoint/2010/main" val="31768666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63BE-CA3C-C278-0C5D-98DF11185373}"/>
              </a:ext>
            </a:extLst>
          </p:cNvPr>
          <p:cNvSpPr>
            <a:spLocks noGrp="1"/>
          </p:cNvSpPr>
          <p:nvPr>
            <p:ph type="title"/>
          </p:nvPr>
        </p:nvSpPr>
        <p:spPr>
          <a:xfrm>
            <a:off x="507999" y="542257"/>
            <a:ext cx="11292000" cy="693000"/>
          </a:xfrm>
        </p:spPr>
        <p:txBody>
          <a:bodyPr>
            <a:noAutofit/>
          </a:bodyPr>
          <a:lstStyle/>
          <a:p>
            <a:pPr algn="ctr"/>
            <a:r>
              <a:rPr lang="en-US" sz="2800" dirty="0">
                <a:solidFill>
                  <a:srgbClr val="00B050"/>
                </a:solidFill>
              </a:rPr>
              <a:t>Building Electrification Meetings with Key NJ Policy Makers</a:t>
            </a:r>
          </a:p>
        </p:txBody>
      </p:sp>
      <p:sp>
        <p:nvSpPr>
          <p:cNvPr id="3" name="Text Placeholder 2">
            <a:extLst>
              <a:ext uri="{FF2B5EF4-FFF2-40B4-BE49-F238E27FC236}">
                <a16:creationId xmlns:a16="http://schemas.microsoft.com/office/drawing/2014/main" id="{EE83DB08-5201-56D5-375A-09C7840AB466}"/>
              </a:ext>
            </a:extLst>
          </p:cNvPr>
          <p:cNvSpPr>
            <a:spLocks noGrp="1"/>
          </p:cNvSpPr>
          <p:nvPr>
            <p:ph type="body" idx="1"/>
          </p:nvPr>
        </p:nvSpPr>
        <p:spPr>
          <a:xfrm>
            <a:off x="508000" y="1312752"/>
            <a:ext cx="11292000" cy="4916032"/>
          </a:xfrm>
        </p:spPr>
        <p:txBody>
          <a:bodyPr>
            <a:normAutofit fontScale="77500" lnSpcReduction="20000"/>
          </a:bodyPr>
          <a:lstStyle/>
          <a:p>
            <a:pPr marL="12700" indent="0">
              <a:buSzPct val="100000"/>
              <a:buNone/>
            </a:pPr>
            <a:r>
              <a:rPr lang="en-US" sz="3100" b="1" dirty="0"/>
              <a:t>Meetings held </a:t>
            </a:r>
          </a:p>
          <a:p>
            <a:pPr>
              <a:buSzPct val="100000"/>
              <a:buFont typeface="Arial" panose="020B0604020202020204" pitchFamily="34" charset="0"/>
              <a:buChar char="•"/>
            </a:pPr>
            <a:r>
              <a:rPr lang="en-US" b="1" dirty="0"/>
              <a:t>Rutgers Center for Green Building – Jennifer </a:t>
            </a:r>
            <a:r>
              <a:rPr lang="en-US" b="1" dirty="0" err="1"/>
              <a:t>Senick</a:t>
            </a:r>
            <a:r>
              <a:rPr lang="en-US" b="1" dirty="0"/>
              <a:t>, Executive Director</a:t>
            </a:r>
          </a:p>
          <a:p>
            <a:pPr>
              <a:buSzPct val="100000"/>
              <a:buFont typeface="Arial" panose="020B0604020202020204" pitchFamily="34" charset="0"/>
              <a:buChar char="•"/>
            </a:pPr>
            <a:r>
              <a:rPr lang="en-US" b="1" dirty="0"/>
              <a:t>NJBPU Division of Clean Energy – Stacy Richardson, Deputy Director</a:t>
            </a:r>
          </a:p>
          <a:p>
            <a:pPr>
              <a:buSzPct val="100000"/>
              <a:buFont typeface="Arial" panose="020B0604020202020204" pitchFamily="34" charset="0"/>
              <a:buChar char="•"/>
            </a:pPr>
            <a:r>
              <a:rPr lang="en-US" b="1" dirty="0"/>
              <a:t>Assemblyman James J. Kennedy (A1440)</a:t>
            </a:r>
          </a:p>
          <a:p>
            <a:pPr>
              <a:buSzPct val="100000"/>
              <a:buFont typeface="Arial" panose="020B0604020202020204" pitchFamily="34" charset="0"/>
              <a:buChar char="•"/>
            </a:pPr>
            <a:r>
              <a:rPr lang="en-US" b="1" dirty="0"/>
              <a:t>NJDCA – Robert Long, Deputy Commissioner, Edward Smith, Director, </a:t>
            </a:r>
            <a:r>
              <a:rPr lang="en-US" b="1" dirty="0" err="1"/>
              <a:t>Div</a:t>
            </a:r>
            <a:r>
              <a:rPr lang="en-US" b="1" dirty="0"/>
              <a:t> Codes &amp; Standards</a:t>
            </a:r>
          </a:p>
          <a:p>
            <a:pPr>
              <a:buSzPct val="100000"/>
              <a:buFont typeface="Arial" panose="020B0604020202020204" pitchFamily="34" charset="0"/>
              <a:buChar char="•"/>
            </a:pPr>
            <a:r>
              <a:rPr lang="en-US" b="1" dirty="0"/>
              <a:t>Governor’s Office of Climate Action – Jane Cohen, Executive Director</a:t>
            </a:r>
          </a:p>
          <a:p>
            <a:pPr marL="12700" indent="0">
              <a:buSzPct val="100000"/>
              <a:buNone/>
            </a:pPr>
            <a:r>
              <a:rPr lang="en-US" sz="2800" b="1" dirty="0"/>
              <a:t>Meetings planned</a:t>
            </a:r>
            <a:endParaRPr lang="en-US" b="1" dirty="0"/>
          </a:p>
          <a:p>
            <a:pPr>
              <a:buSzPct val="100000"/>
              <a:buFont typeface="Arial" panose="020B0604020202020204" pitchFamily="34" charset="0"/>
              <a:buChar char="•"/>
            </a:pPr>
            <a:r>
              <a:rPr lang="en-US" b="1" dirty="0"/>
              <a:t>Senator Andrew Zwicker</a:t>
            </a:r>
          </a:p>
          <a:p>
            <a:pPr>
              <a:buSzPct val="100000"/>
              <a:buFont typeface="Arial" panose="020B0604020202020204" pitchFamily="34" charset="0"/>
              <a:buChar char="•"/>
            </a:pPr>
            <a:r>
              <a:rPr lang="en-US" b="1" dirty="0"/>
              <a:t>Senator Bob Smith</a:t>
            </a:r>
          </a:p>
          <a:p>
            <a:pPr>
              <a:buSzPct val="100000"/>
              <a:buFont typeface="Arial" panose="020B0604020202020204" pitchFamily="34" charset="0"/>
              <a:buChar char="•"/>
            </a:pPr>
            <a:r>
              <a:rPr lang="en-US" b="1" dirty="0"/>
              <a:t>NJBPU Chief Counsel Abe Silverman, Chief Economist Ben </a:t>
            </a:r>
            <a:r>
              <a:rPr lang="en-US" b="1" dirty="0" err="1"/>
              <a:t>Witherell</a:t>
            </a:r>
            <a:endParaRPr lang="en-US" b="1" dirty="0"/>
          </a:p>
          <a:p>
            <a:pPr>
              <a:buSzPct val="100000"/>
              <a:buFont typeface="Arial" panose="020B0604020202020204" pitchFamily="34" charset="0"/>
              <a:buChar char="•"/>
            </a:pPr>
            <a:r>
              <a:rPr lang="en-US" b="1" dirty="0"/>
              <a:t>NEEP (Northeast Energy Efficiency Partnerships) – Andrea Krim, Building Policy Manager</a:t>
            </a:r>
          </a:p>
        </p:txBody>
      </p:sp>
    </p:spTree>
    <p:extLst>
      <p:ext uri="{BB962C8B-B14F-4D97-AF65-F5344CB8AC3E}">
        <p14:creationId xmlns:p14="http://schemas.microsoft.com/office/powerpoint/2010/main" val="1484990807"/>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White">
  <a:themeElements>
    <a:clrScheme name="White">
      <a:dk1>
        <a:srgbClr val="A287C6"/>
      </a:dk1>
      <a:lt1>
        <a:srgbClr val="8DC63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0" tIns="0" rIns="0" bIns="0" numCol="1" spcCol="38100" rtlCol="0" anchor="ctr">
        <a:normAutofit/>
      </a:bodyPr>
      <a:lstStyle>
        <a:defPPr marL="0" marR="0" indent="0" algn="ctr" defTabSz="825500" rtl="0" fontAlgn="auto" latinLnBrk="0" hangingPunct="0">
          <a:lnSpc>
            <a:spcPct val="100000"/>
          </a:lnSpc>
          <a:spcBef>
            <a:spcPts val="0"/>
          </a:spcBef>
          <a:spcAft>
            <a:spcPts val="0"/>
          </a:spcAft>
          <a:buClrTx/>
          <a:buSzTx/>
          <a:buFontTx/>
          <a:buNone/>
          <a:tabLst/>
          <a:defRPr kumimoji="0" sz="13000" b="1" i="0" u="none" strike="noStrike" cap="all" spc="0" normalizeH="0" baseline="0">
            <a:ln>
              <a:noFill/>
            </a:ln>
            <a:solidFill>
              <a:srgbClr val="8DC63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13000" b="1" i="0" u="none" strike="noStrike" cap="all" spc="0" normalizeH="0" baseline="0">
            <a:ln>
              <a:noFill/>
            </a:ln>
            <a:solidFill>
              <a:srgbClr val="8DC63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23296</TotalTime>
  <Words>1034</Words>
  <Application>Microsoft Office PowerPoint</Application>
  <PresentationFormat>Widescreen</PresentationFormat>
  <Paragraphs>80</Paragraphs>
  <Slides>14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Gill Sans</vt:lpstr>
      <vt:lpstr>Helvetica</vt:lpstr>
      <vt:lpstr>Helvetica Light</vt:lpstr>
      <vt:lpstr>Office Theme</vt:lpstr>
      <vt:lpstr>11_White</vt:lpstr>
      <vt:lpstr>NJ 50 x 30 Building Electrification (BE) Team Recommendations</vt:lpstr>
      <vt:lpstr>NJ 50x30 Building Electrification Team MISSION</vt:lpstr>
      <vt:lpstr>PowerPoint Presentation</vt:lpstr>
      <vt:lpstr>Clean Electrification to Reduce GHG</vt:lpstr>
      <vt:lpstr>Building Electrification (BE) Administrative Recommendations</vt:lpstr>
      <vt:lpstr>6 Recommendations for BE</vt:lpstr>
      <vt:lpstr>Building Electrification (BE) Legislative Recommendations</vt:lpstr>
      <vt:lpstr>ACEEE Key Recommendations for State Legislators American Council for an Energy-Efficient Economy</vt:lpstr>
      <vt:lpstr>Building Electrification Meetings with Key NJ Policy Makers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Electrification  Recommendations for  Governor Murphy May 4, 2022</dc:title>
  <dc:creator>Jamie Gorman</dc:creator>
  <cp:lastModifiedBy>Steve Miller</cp:lastModifiedBy>
  <cp:revision>30</cp:revision>
  <cp:lastPrinted>2022-05-19T15:54:49Z</cp:lastPrinted>
  <dcterms:created xsi:type="dcterms:W3CDTF">2022-05-06T00:56:50Z</dcterms:created>
  <dcterms:modified xsi:type="dcterms:W3CDTF">2022-08-22T13:55:54Z</dcterms:modified>
</cp:coreProperties>
</file>