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73" r:id="rId8"/>
    <p:sldId id="272" r:id="rId9"/>
    <p:sldId id="271" r:id="rId10"/>
    <p:sldId id="270" r:id="rId11"/>
    <p:sldId id="264" r:id="rId12"/>
    <p:sldId id="265" r:id="rId13"/>
    <p:sldId id="266" r:id="rId14"/>
    <p:sldId id="267" r:id="rId15"/>
    <p:sldId id="269"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77F33-E702-BF3C-8BB1-238BCB23D048}" name="Betsy Longendorfer" initials="BL" userId="b615d4e875d957f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88627" autoAdjust="0"/>
  </p:normalViewPr>
  <p:slideViewPr>
    <p:cSldViewPr snapToGrid="0">
      <p:cViewPr varScale="1">
        <p:scale>
          <a:sx n="87" d="100"/>
          <a:sy n="87" d="100"/>
        </p:scale>
        <p:origin x="102" y="22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A6F6B-DBBB-457F-AB58-890C0ACFD006}"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16558-DD6A-4D7B-8EDC-8415DFC07531}" type="slidenum">
              <a:rPr lang="en-US" smtClean="0"/>
              <a:t>‹#›</a:t>
            </a:fld>
            <a:endParaRPr lang="en-US"/>
          </a:p>
        </p:txBody>
      </p:sp>
    </p:spTree>
    <p:extLst>
      <p:ext uri="{BB962C8B-B14F-4D97-AF65-F5344CB8AC3E}">
        <p14:creationId xmlns:p14="http://schemas.microsoft.com/office/powerpoint/2010/main" val="323503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our presentation will be a little different than others, in that we have some successes, some quandaries and unsolved problems, and some cautionary tales!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was joking with a friend that there needs to be a new job category called “energy concierge” – somebody who helps figure out how and in which order to proceed with all of these changes. She said “No, we should call it an energy doula!” Anyway, that’s what these seminars are, so thanks for holding them.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our “retirement house”. We wanted  to downsize since we are “mostly” retired.  We still wanted a garage and a yard, and lower taxes. This house does all of that, as well as being walking distance from many destinations in town. Our house was built in 1954, about the same time we were born. Like us, it needs some updates and some major work!</a:t>
            </a:r>
          </a:p>
          <a:p>
            <a:endParaRPr lang="en-US" dirty="0"/>
          </a:p>
          <a:p>
            <a:endParaRPr lang="en-US" dirty="0"/>
          </a:p>
        </p:txBody>
      </p:sp>
      <p:sp>
        <p:nvSpPr>
          <p:cNvPr id="4" name="Slide Number Placeholder 3"/>
          <p:cNvSpPr>
            <a:spLocks noGrp="1"/>
          </p:cNvSpPr>
          <p:nvPr>
            <p:ph type="sldNum" sz="quarter" idx="5"/>
          </p:nvPr>
        </p:nvSpPr>
        <p:spPr/>
        <p:txBody>
          <a:bodyPr/>
          <a:lstStyle/>
          <a:p>
            <a:fld id="{94016558-DD6A-4D7B-8EDC-8415DFC07531}" type="slidenum">
              <a:rPr lang="en-US" smtClean="0"/>
              <a:t>1</a:t>
            </a:fld>
            <a:endParaRPr lang="en-US"/>
          </a:p>
        </p:txBody>
      </p:sp>
    </p:spTree>
    <p:extLst>
      <p:ext uri="{BB962C8B-B14F-4D97-AF65-F5344CB8AC3E}">
        <p14:creationId xmlns:p14="http://schemas.microsoft.com/office/powerpoint/2010/main" val="26248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sunroom is both our best feature and our biggest problem.</a:t>
            </a:r>
          </a:p>
        </p:txBody>
      </p:sp>
      <p:sp>
        <p:nvSpPr>
          <p:cNvPr id="4" name="Slide Number Placeholder 3"/>
          <p:cNvSpPr>
            <a:spLocks noGrp="1"/>
          </p:cNvSpPr>
          <p:nvPr>
            <p:ph type="sldNum" sz="quarter" idx="5"/>
          </p:nvPr>
        </p:nvSpPr>
        <p:spPr/>
        <p:txBody>
          <a:bodyPr/>
          <a:lstStyle/>
          <a:p>
            <a:fld id="{94016558-DD6A-4D7B-8EDC-8415DFC07531}" type="slidenum">
              <a:rPr lang="en-US" smtClean="0"/>
              <a:t>2</a:t>
            </a:fld>
            <a:endParaRPr lang="en-US"/>
          </a:p>
        </p:txBody>
      </p:sp>
    </p:spTree>
    <p:extLst>
      <p:ext uri="{BB962C8B-B14F-4D97-AF65-F5344CB8AC3E}">
        <p14:creationId xmlns:p14="http://schemas.microsoft.com/office/powerpoint/2010/main" val="99819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areas are what made us act NOW</a:t>
            </a:r>
          </a:p>
          <a:p>
            <a:endParaRPr lang="en-US" dirty="0"/>
          </a:p>
          <a:p>
            <a:r>
              <a:rPr lang="en-US" dirty="0"/>
              <a:t>The crawl space is great for brewing beer! Just seeing if you’re still listening.</a:t>
            </a:r>
          </a:p>
        </p:txBody>
      </p:sp>
      <p:sp>
        <p:nvSpPr>
          <p:cNvPr id="4" name="Slide Number Placeholder 3"/>
          <p:cNvSpPr>
            <a:spLocks noGrp="1"/>
          </p:cNvSpPr>
          <p:nvPr>
            <p:ph type="sldNum" sz="quarter" idx="5"/>
          </p:nvPr>
        </p:nvSpPr>
        <p:spPr/>
        <p:txBody>
          <a:bodyPr/>
          <a:lstStyle/>
          <a:p>
            <a:fld id="{94016558-DD6A-4D7B-8EDC-8415DFC07531}" type="slidenum">
              <a:rPr lang="en-US" smtClean="0"/>
              <a:t>4</a:t>
            </a:fld>
            <a:endParaRPr lang="en-US"/>
          </a:p>
        </p:txBody>
      </p:sp>
    </p:spTree>
    <p:extLst>
      <p:ext uri="{BB962C8B-B14F-4D97-AF65-F5344CB8AC3E}">
        <p14:creationId xmlns:p14="http://schemas.microsoft.com/office/powerpoint/2010/main" val="390397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problems are interconnected, so it was hard to figure out what to do first.</a:t>
            </a:r>
          </a:p>
          <a:p>
            <a:endParaRPr lang="en-US" dirty="0"/>
          </a:p>
        </p:txBody>
      </p:sp>
      <p:sp>
        <p:nvSpPr>
          <p:cNvPr id="4" name="Slide Number Placeholder 3"/>
          <p:cNvSpPr>
            <a:spLocks noGrp="1"/>
          </p:cNvSpPr>
          <p:nvPr>
            <p:ph type="sldNum" sz="quarter" idx="5"/>
          </p:nvPr>
        </p:nvSpPr>
        <p:spPr/>
        <p:txBody>
          <a:bodyPr/>
          <a:lstStyle/>
          <a:p>
            <a:fld id="{94016558-DD6A-4D7B-8EDC-8415DFC07531}" type="slidenum">
              <a:rPr lang="en-US" smtClean="0"/>
              <a:t>5</a:t>
            </a:fld>
            <a:endParaRPr lang="en-US"/>
          </a:p>
        </p:txBody>
      </p:sp>
    </p:spTree>
    <p:extLst>
      <p:ext uri="{BB962C8B-B14F-4D97-AF65-F5344CB8AC3E}">
        <p14:creationId xmlns:p14="http://schemas.microsoft.com/office/powerpoint/2010/main" val="510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the chemical engineer, takes charge of all of our plumbing issues! Go ahead, Steve!</a:t>
            </a:r>
          </a:p>
        </p:txBody>
      </p:sp>
      <p:sp>
        <p:nvSpPr>
          <p:cNvPr id="4" name="Slide Number Placeholder 3"/>
          <p:cNvSpPr>
            <a:spLocks noGrp="1"/>
          </p:cNvSpPr>
          <p:nvPr>
            <p:ph type="sldNum" sz="quarter" idx="5"/>
          </p:nvPr>
        </p:nvSpPr>
        <p:spPr/>
        <p:txBody>
          <a:bodyPr/>
          <a:lstStyle/>
          <a:p>
            <a:fld id="{94016558-DD6A-4D7B-8EDC-8415DFC07531}" type="slidenum">
              <a:rPr lang="en-US" smtClean="0"/>
              <a:t>6</a:t>
            </a:fld>
            <a:endParaRPr lang="en-US"/>
          </a:p>
        </p:txBody>
      </p:sp>
    </p:spTree>
    <p:extLst>
      <p:ext uri="{BB962C8B-B14F-4D97-AF65-F5344CB8AC3E}">
        <p14:creationId xmlns:p14="http://schemas.microsoft.com/office/powerpoint/2010/main" val="105497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note the hot water path – you have covered the rest.</a:t>
            </a:r>
          </a:p>
        </p:txBody>
      </p:sp>
      <p:sp>
        <p:nvSpPr>
          <p:cNvPr id="4" name="Slide Number Placeholder 3"/>
          <p:cNvSpPr>
            <a:spLocks noGrp="1"/>
          </p:cNvSpPr>
          <p:nvPr>
            <p:ph type="sldNum" sz="quarter" idx="5"/>
          </p:nvPr>
        </p:nvSpPr>
        <p:spPr/>
        <p:txBody>
          <a:bodyPr/>
          <a:lstStyle/>
          <a:p>
            <a:fld id="{94016558-DD6A-4D7B-8EDC-8415DFC07531}" type="slidenum">
              <a:rPr lang="en-US" smtClean="0"/>
              <a:t>8</a:t>
            </a:fld>
            <a:endParaRPr lang="en-US"/>
          </a:p>
        </p:txBody>
      </p:sp>
    </p:spTree>
    <p:extLst>
      <p:ext uri="{BB962C8B-B14F-4D97-AF65-F5344CB8AC3E}">
        <p14:creationId xmlns:p14="http://schemas.microsoft.com/office/powerpoint/2010/main" val="218466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endParaRPr lang="en-US" dirty="0"/>
          </a:p>
        </p:txBody>
      </p:sp>
      <p:sp>
        <p:nvSpPr>
          <p:cNvPr id="4" name="Slide Number Placeholder 3"/>
          <p:cNvSpPr>
            <a:spLocks noGrp="1"/>
          </p:cNvSpPr>
          <p:nvPr>
            <p:ph type="sldNum" sz="quarter" idx="5"/>
          </p:nvPr>
        </p:nvSpPr>
        <p:spPr/>
        <p:txBody>
          <a:bodyPr/>
          <a:lstStyle/>
          <a:p>
            <a:fld id="{94016558-DD6A-4D7B-8EDC-8415DFC07531}" type="slidenum">
              <a:rPr lang="en-US" smtClean="0"/>
              <a:t>9</a:t>
            </a:fld>
            <a:endParaRPr lang="en-US"/>
          </a:p>
        </p:txBody>
      </p:sp>
    </p:spTree>
    <p:extLst>
      <p:ext uri="{BB962C8B-B14F-4D97-AF65-F5344CB8AC3E}">
        <p14:creationId xmlns:p14="http://schemas.microsoft.com/office/powerpoint/2010/main" val="36943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back! I’m the one who wants A/C!</a:t>
            </a:r>
          </a:p>
        </p:txBody>
      </p:sp>
      <p:sp>
        <p:nvSpPr>
          <p:cNvPr id="4" name="Slide Number Placeholder 3"/>
          <p:cNvSpPr>
            <a:spLocks noGrp="1"/>
          </p:cNvSpPr>
          <p:nvPr>
            <p:ph type="sldNum" sz="quarter" idx="5"/>
          </p:nvPr>
        </p:nvSpPr>
        <p:spPr/>
        <p:txBody>
          <a:bodyPr/>
          <a:lstStyle/>
          <a:p>
            <a:fld id="{94016558-DD6A-4D7B-8EDC-8415DFC07531}" type="slidenum">
              <a:rPr lang="en-US" smtClean="0"/>
              <a:t>11</a:t>
            </a:fld>
            <a:endParaRPr lang="en-US"/>
          </a:p>
        </p:txBody>
      </p:sp>
    </p:spTree>
    <p:extLst>
      <p:ext uri="{BB962C8B-B14F-4D97-AF65-F5344CB8AC3E}">
        <p14:creationId xmlns:p14="http://schemas.microsoft.com/office/powerpoint/2010/main" val="63005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I do have the complete Ciel Energy Audit report if anybody wants me to put it on screen and page through it a bit.</a:t>
            </a:r>
          </a:p>
        </p:txBody>
      </p:sp>
      <p:sp>
        <p:nvSpPr>
          <p:cNvPr id="4" name="Slide Number Placeholder 3"/>
          <p:cNvSpPr>
            <a:spLocks noGrp="1"/>
          </p:cNvSpPr>
          <p:nvPr>
            <p:ph type="sldNum" sz="quarter" idx="5"/>
          </p:nvPr>
        </p:nvSpPr>
        <p:spPr/>
        <p:txBody>
          <a:bodyPr/>
          <a:lstStyle/>
          <a:p>
            <a:fld id="{94016558-DD6A-4D7B-8EDC-8415DFC07531}" type="slidenum">
              <a:rPr lang="en-US" smtClean="0"/>
              <a:t>16</a:t>
            </a:fld>
            <a:endParaRPr lang="en-US"/>
          </a:p>
        </p:txBody>
      </p:sp>
    </p:spTree>
    <p:extLst>
      <p:ext uri="{BB962C8B-B14F-4D97-AF65-F5344CB8AC3E}">
        <p14:creationId xmlns:p14="http://schemas.microsoft.com/office/powerpoint/2010/main" val="54264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2F75-C137-5A89-11E7-F27F605D49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9CA073-6B69-C029-36BE-27DED22C7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78EACB-FE72-95AA-5A99-BF79C89CA4EB}"/>
              </a:ext>
            </a:extLst>
          </p:cNvPr>
          <p:cNvSpPr>
            <a:spLocks noGrp="1"/>
          </p:cNvSpPr>
          <p:nvPr>
            <p:ph type="dt" sz="half" idx="10"/>
          </p:nvPr>
        </p:nvSpPr>
        <p:spPr/>
        <p:txBody>
          <a:bodyPr/>
          <a:lstStyle/>
          <a:p>
            <a:r>
              <a:rPr lang="en-US"/>
              <a:t>10/17/2023</a:t>
            </a:r>
          </a:p>
        </p:txBody>
      </p:sp>
      <p:sp>
        <p:nvSpPr>
          <p:cNvPr id="5" name="Footer Placeholder 4">
            <a:extLst>
              <a:ext uri="{FF2B5EF4-FFF2-40B4-BE49-F238E27FC236}">
                <a16:creationId xmlns:a16="http://schemas.microsoft.com/office/drawing/2014/main" id="{EC9F82D8-9C72-AB54-E1C9-04CCBA34D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A3619-A2BC-7FB9-DA43-B4483467822F}"/>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1747071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9220-9F75-25C2-4D8E-7AAC839240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6F550-A50C-6DF2-5D63-60DF95FD50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0A545-6025-BFC0-F608-1F680C2013AA}"/>
              </a:ext>
            </a:extLst>
          </p:cNvPr>
          <p:cNvSpPr>
            <a:spLocks noGrp="1"/>
          </p:cNvSpPr>
          <p:nvPr>
            <p:ph type="dt" sz="half" idx="10"/>
          </p:nvPr>
        </p:nvSpPr>
        <p:spPr/>
        <p:txBody>
          <a:bodyPr/>
          <a:lstStyle/>
          <a:p>
            <a:r>
              <a:rPr lang="en-US"/>
              <a:t>10/17/2023</a:t>
            </a:r>
          </a:p>
        </p:txBody>
      </p:sp>
      <p:sp>
        <p:nvSpPr>
          <p:cNvPr id="5" name="Footer Placeholder 4">
            <a:extLst>
              <a:ext uri="{FF2B5EF4-FFF2-40B4-BE49-F238E27FC236}">
                <a16:creationId xmlns:a16="http://schemas.microsoft.com/office/drawing/2014/main" id="{E8155BD2-5758-051D-86CC-65F2EC605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813BB-E263-5182-78D5-1D015BBF2219}"/>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44276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B5658E-880A-C606-E105-9B3F63D3E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C8223D-6893-3653-61B0-31D56E135E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3040C-8C31-9E9B-FAF4-6EBE9606E573}"/>
              </a:ext>
            </a:extLst>
          </p:cNvPr>
          <p:cNvSpPr>
            <a:spLocks noGrp="1"/>
          </p:cNvSpPr>
          <p:nvPr>
            <p:ph type="dt" sz="half" idx="10"/>
          </p:nvPr>
        </p:nvSpPr>
        <p:spPr/>
        <p:txBody>
          <a:bodyPr/>
          <a:lstStyle/>
          <a:p>
            <a:r>
              <a:rPr lang="en-US"/>
              <a:t>10/17/2023</a:t>
            </a:r>
          </a:p>
        </p:txBody>
      </p:sp>
      <p:sp>
        <p:nvSpPr>
          <p:cNvPr id="5" name="Footer Placeholder 4">
            <a:extLst>
              <a:ext uri="{FF2B5EF4-FFF2-40B4-BE49-F238E27FC236}">
                <a16:creationId xmlns:a16="http://schemas.microsoft.com/office/drawing/2014/main" id="{2EE206EB-4C31-0505-D389-2859E8C8F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A8923-637B-ED4B-1149-F05F0E0AFA82}"/>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158574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BDAA-6AAC-D67F-98AC-7F314E33E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13493-28F8-462C-8F42-EFD9B1B88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2B96E-28AA-A557-7F66-3633CAE5233E}"/>
              </a:ext>
            </a:extLst>
          </p:cNvPr>
          <p:cNvSpPr>
            <a:spLocks noGrp="1"/>
          </p:cNvSpPr>
          <p:nvPr>
            <p:ph type="dt" sz="half" idx="10"/>
          </p:nvPr>
        </p:nvSpPr>
        <p:spPr/>
        <p:txBody>
          <a:bodyPr/>
          <a:lstStyle/>
          <a:p>
            <a:r>
              <a:rPr lang="en-US"/>
              <a:t>10/17/2023</a:t>
            </a:r>
          </a:p>
        </p:txBody>
      </p:sp>
      <p:sp>
        <p:nvSpPr>
          <p:cNvPr id="5" name="Footer Placeholder 4">
            <a:extLst>
              <a:ext uri="{FF2B5EF4-FFF2-40B4-BE49-F238E27FC236}">
                <a16:creationId xmlns:a16="http://schemas.microsoft.com/office/drawing/2014/main" id="{1C2945DE-9F00-DCFB-F6BC-C879EAB7C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AD73D-132A-6F76-E12B-A59F08B8F1B7}"/>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269255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43DA-618D-FD57-1E89-DBCA58CDB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41F78-1998-032C-2309-14B991B2EF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D63A10-6E65-D5FD-8E29-7FD647EEC1BE}"/>
              </a:ext>
            </a:extLst>
          </p:cNvPr>
          <p:cNvSpPr>
            <a:spLocks noGrp="1"/>
          </p:cNvSpPr>
          <p:nvPr>
            <p:ph type="dt" sz="half" idx="10"/>
          </p:nvPr>
        </p:nvSpPr>
        <p:spPr/>
        <p:txBody>
          <a:bodyPr/>
          <a:lstStyle/>
          <a:p>
            <a:r>
              <a:rPr lang="en-US"/>
              <a:t>10/17/2023</a:t>
            </a:r>
          </a:p>
        </p:txBody>
      </p:sp>
      <p:sp>
        <p:nvSpPr>
          <p:cNvPr id="5" name="Footer Placeholder 4">
            <a:extLst>
              <a:ext uri="{FF2B5EF4-FFF2-40B4-BE49-F238E27FC236}">
                <a16:creationId xmlns:a16="http://schemas.microsoft.com/office/drawing/2014/main" id="{EB6C3048-6E0F-65F1-2565-5B0DC1FC2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B748D-2BF9-3A40-8BBF-1505226E1964}"/>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367531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17D4-6F86-9709-770F-C2C843107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701F1-8B95-D9E3-6C97-FDF12D3190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068B-39C4-111A-7F12-623A85BCD0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BD10-62FA-6393-CB40-FC0C04ADFBEA}"/>
              </a:ext>
            </a:extLst>
          </p:cNvPr>
          <p:cNvSpPr>
            <a:spLocks noGrp="1"/>
          </p:cNvSpPr>
          <p:nvPr>
            <p:ph type="dt" sz="half" idx="10"/>
          </p:nvPr>
        </p:nvSpPr>
        <p:spPr/>
        <p:txBody>
          <a:bodyPr/>
          <a:lstStyle/>
          <a:p>
            <a:r>
              <a:rPr lang="en-US"/>
              <a:t>10/17/2023</a:t>
            </a:r>
          </a:p>
        </p:txBody>
      </p:sp>
      <p:sp>
        <p:nvSpPr>
          <p:cNvPr id="6" name="Footer Placeholder 5">
            <a:extLst>
              <a:ext uri="{FF2B5EF4-FFF2-40B4-BE49-F238E27FC236}">
                <a16:creationId xmlns:a16="http://schemas.microsoft.com/office/drawing/2014/main" id="{D2704F55-82F7-869F-0B3B-A15FC08A4F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9ED6E-5F24-3381-95AC-81B04C5CD5AC}"/>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183361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53E9-7EAE-CE0B-49E3-257356BEF7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46D0BE-D3FA-450B-EAA6-7A60F271E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AB3EE-0700-AFC7-8A3A-DD1664ACB7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EA4A5C-9F86-3A9C-9E16-73D866C85C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1D047B-1F29-60B1-B5A4-6EBF4C214B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7E497C-E94C-C154-A93E-6CF2DF017FF6}"/>
              </a:ext>
            </a:extLst>
          </p:cNvPr>
          <p:cNvSpPr>
            <a:spLocks noGrp="1"/>
          </p:cNvSpPr>
          <p:nvPr>
            <p:ph type="dt" sz="half" idx="10"/>
          </p:nvPr>
        </p:nvSpPr>
        <p:spPr/>
        <p:txBody>
          <a:bodyPr/>
          <a:lstStyle/>
          <a:p>
            <a:r>
              <a:rPr lang="en-US"/>
              <a:t>10/17/2023</a:t>
            </a:r>
          </a:p>
        </p:txBody>
      </p:sp>
      <p:sp>
        <p:nvSpPr>
          <p:cNvPr id="8" name="Footer Placeholder 7">
            <a:extLst>
              <a:ext uri="{FF2B5EF4-FFF2-40B4-BE49-F238E27FC236}">
                <a16:creationId xmlns:a16="http://schemas.microsoft.com/office/drawing/2014/main" id="{F65FF429-BB06-0C6A-5902-C8EF7C9DA1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F973A1-70EA-D41A-C9F2-473DCED50856}"/>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289834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4463-B5BE-870A-34D7-415852F1E5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00BE92-656E-2985-5E4E-404D9C9A7433}"/>
              </a:ext>
            </a:extLst>
          </p:cNvPr>
          <p:cNvSpPr>
            <a:spLocks noGrp="1"/>
          </p:cNvSpPr>
          <p:nvPr>
            <p:ph type="dt" sz="half" idx="10"/>
          </p:nvPr>
        </p:nvSpPr>
        <p:spPr/>
        <p:txBody>
          <a:bodyPr/>
          <a:lstStyle/>
          <a:p>
            <a:r>
              <a:rPr lang="en-US"/>
              <a:t>10/17/2023</a:t>
            </a:r>
          </a:p>
        </p:txBody>
      </p:sp>
      <p:sp>
        <p:nvSpPr>
          <p:cNvPr id="4" name="Footer Placeholder 3">
            <a:extLst>
              <a:ext uri="{FF2B5EF4-FFF2-40B4-BE49-F238E27FC236}">
                <a16:creationId xmlns:a16="http://schemas.microsoft.com/office/drawing/2014/main" id="{049E66B8-32A3-0A45-B4A3-B3FA8FE30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6ADD63-7C61-71DC-0BFF-5B1C078DA9C6}"/>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21537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F5850-445C-6A58-BC04-C98568F02154}"/>
              </a:ext>
            </a:extLst>
          </p:cNvPr>
          <p:cNvSpPr>
            <a:spLocks noGrp="1"/>
          </p:cNvSpPr>
          <p:nvPr>
            <p:ph type="dt" sz="half" idx="10"/>
          </p:nvPr>
        </p:nvSpPr>
        <p:spPr/>
        <p:txBody>
          <a:bodyPr/>
          <a:lstStyle/>
          <a:p>
            <a:r>
              <a:rPr lang="en-US"/>
              <a:t>10/17/2023</a:t>
            </a:r>
          </a:p>
        </p:txBody>
      </p:sp>
      <p:sp>
        <p:nvSpPr>
          <p:cNvPr id="3" name="Footer Placeholder 2">
            <a:extLst>
              <a:ext uri="{FF2B5EF4-FFF2-40B4-BE49-F238E27FC236}">
                <a16:creationId xmlns:a16="http://schemas.microsoft.com/office/drawing/2014/main" id="{DFD65342-C0B1-1036-9FC1-7734DFA15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581FB-B683-205B-A4D6-A10B8BA51A28}"/>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163382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0025-0129-5202-0ACA-15C24AEBD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0CFDAA-05BE-72C8-93E3-53D7BA626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4359F3-AF6F-172D-7BD1-55A8E1523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68C1E-3340-2DC0-A43F-899B9B1981C0}"/>
              </a:ext>
            </a:extLst>
          </p:cNvPr>
          <p:cNvSpPr>
            <a:spLocks noGrp="1"/>
          </p:cNvSpPr>
          <p:nvPr>
            <p:ph type="dt" sz="half" idx="10"/>
          </p:nvPr>
        </p:nvSpPr>
        <p:spPr/>
        <p:txBody>
          <a:bodyPr/>
          <a:lstStyle/>
          <a:p>
            <a:r>
              <a:rPr lang="en-US"/>
              <a:t>10/17/2023</a:t>
            </a:r>
          </a:p>
        </p:txBody>
      </p:sp>
      <p:sp>
        <p:nvSpPr>
          <p:cNvPr id="6" name="Footer Placeholder 5">
            <a:extLst>
              <a:ext uri="{FF2B5EF4-FFF2-40B4-BE49-F238E27FC236}">
                <a16:creationId xmlns:a16="http://schemas.microsoft.com/office/drawing/2014/main" id="{22D04210-170D-A9F0-0296-BD832F151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085D8-E7B1-C7E2-7B67-0B27C574C558}"/>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341504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A372-E1F7-A719-F0C7-64A51C8D7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762585-4CFA-BEC8-54A7-3977CB8E7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9F4844-34FB-3682-DFAF-2B7D1A550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49BDB-6F8F-07BC-3BB9-FA79C9FAB7E6}"/>
              </a:ext>
            </a:extLst>
          </p:cNvPr>
          <p:cNvSpPr>
            <a:spLocks noGrp="1"/>
          </p:cNvSpPr>
          <p:nvPr>
            <p:ph type="dt" sz="half" idx="10"/>
          </p:nvPr>
        </p:nvSpPr>
        <p:spPr/>
        <p:txBody>
          <a:bodyPr/>
          <a:lstStyle/>
          <a:p>
            <a:r>
              <a:rPr lang="en-US"/>
              <a:t>10/17/2023</a:t>
            </a:r>
          </a:p>
        </p:txBody>
      </p:sp>
      <p:sp>
        <p:nvSpPr>
          <p:cNvPr id="6" name="Footer Placeholder 5">
            <a:extLst>
              <a:ext uri="{FF2B5EF4-FFF2-40B4-BE49-F238E27FC236}">
                <a16:creationId xmlns:a16="http://schemas.microsoft.com/office/drawing/2014/main" id="{81572B4B-FF3E-15D5-6AED-4034A9CEA8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7B973-02EF-BE9E-5333-BDB1E01043C9}"/>
              </a:ext>
            </a:extLst>
          </p:cNvPr>
          <p:cNvSpPr>
            <a:spLocks noGrp="1"/>
          </p:cNvSpPr>
          <p:nvPr>
            <p:ph type="sldNum" sz="quarter" idx="12"/>
          </p:nvPr>
        </p:nvSpPr>
        <p:spPr/>
        <p:txBody>
          <a:bodyPr/>
          <a:lstStyle/>
          <a:p>
            <a:fld id="{9E575C0D-DDA0-4616-9403-7EDDF17D0E42}" type="slidenum">
              <a:rPr lang="en-US" smtClean="0"/>
              <a:t>‹#›</a:t>
            </a:fld>
            <a:endParaRPr lang="en-US"/>
          </a:p>
        </p:txBody>
      </p:sp>
    </p:spTree>
    <p:extLst>
      <p:ext uri="{BB962C8B-B14F-4D97-AF65-F5344CB8AC3E}">
        <p14:creationId xmlns:p14="http://schemas.microsoft.com/office/powerpoint/2010/main" val="893339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C31DF-806D-A6F0-2DC7-574C1040D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D2F3E4-885B-91DB-D53F-BBC0DA294F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7BB35-AA59-8857-E5E4-A129EDE020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10/17/2023</a:t>
            </a:r>
          </a:p>
        </p:txBody>
      </p:sp>
      <p:sp>
        <p:nvSpPr>
          <p:cNvPr id="5" name="Footer Placeholder 4">
            <a:extLst>
              <a:ext uri="{FF2B5EF4-FFF2-40B4-BE49-F238E27FC236}">
                <a16:creationId xmlns:a16="http://schemas.microsoft.com/office/drawing/2014/main" id="{40FA4B37-386B-4B90-D401-D3BA273F9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83EF3E-ED7A-EB0A-A7F6-28ACFBACB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5C0D-DDA0-4616-9403-7EDDF17D0E42}" type="slidenum">
              <a:rPr lang="en-US" smtClean="0"/>
              <a:t>‹#›</a:t>
            </a:fld>
            <a:endParaRPr lang="en-US"/>
          </a:p>
        </p:txBody>
      </p:sp>
    </p:spTree>
    <p:extLst>
      <p:ext uri="{BB962C8B-B14F-4D97-AF65-F5344CB8AC3E}">
        <p14:creationId xmlns:p14="http://schemas.microsoft.com/office/powerpoint/2010/main" val="335590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p:txBody>
          <a:bodyPr>
            <a:normAutofit/>
          </a:bodyPr>
          <a:lstStyle/>
          <a:p>
            <a:pPr algn="ctr"/>
            <a:r>
              <a:rPr lang="en-US" sz="3600" dirty="0"/>
              <a:t>Steve &amp; Betsy’s 1954 Retirement House</a:t>
            </a:r>
            <a:br>
              <a:rPr lang="en-US" sz="3600" dirty="0"/>
            </a:br>
            <a:r>
              <a:rPr lang="en-US" sz="3600" dirty="0"/>
              <a:t>Northvale, NJ/Bergen County/Purchased 2015</a:t>
            </a:r>
          </a:p>
        </p:txBody>
      </p:sp>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1825625"/>
            <a:ext cx="5181600" cy="4351338"/>
          </a:xfrm>
        </p:spPr>
        <p:txBody>
          <a:bodyPr vert="horz" lIns="91440" tIns="45720" rIns="91440" bIns="45720" rtlCol="0" anchor="t">
            <a:normAutofit fontScale="85000" lnSpcReduction="10000"/>
          </a:bodyPr>
          <a:lstStyle/>
          <a:p>
            <a:r>
              <a:rPr lang="en-US" dirty="0"/>
              <a:t>Split level – 3BR, 2.5BA</a:t>
            </a:r>
          </a:p>
          <a:p>
            <a:r>
              <a:rPr lang="en-US" dirty="0"/>
              <a:t>Bottom floor: Family room, crawlspace, garage</a:t>
            </a:r>
          </a:p>
          <a:p>
            <a:r>
              <a:rPr lang="en-US" dirty="0"/>
              <a:t>2 separate attics (1 used for storage)</a:t>
            </a:r>
          </a:p>
          <a:p>
            <a:r>
              <a:rPr lang="en-US" dirty="0"/>
              <a:t>Gas furnace (2 zone) &amp; water heater w/tank</a:t>
            </a:r>
          </a:p>
          <a:p>
            <a:pPr lvl="1"/>
            <a:r>
              <a:rPr lang="en-US" dirty="0">
                <a:highlight>
                  <a:srgbClr val="FFFF00"/>
                </a:highlight>
              </a:rPr>
              <a:t>Circulating hot water w/radiators </a:t>
            </a:r>
            <a:r>
              <a:rPr lang="en-US" dirty="0"/>
              <a:t>in top 2 floors and in baseboard on bottom floor</a:t>
            </a:r>
          </a:p>
          <a:p>
            <a:r>
              <a:rPr lang="en-US" dirty="0"/>
              <a:t>Gas dryer/ Gas stove</a:t>
            </a:r>
          </a:p>
          <a:p>
            <a:r>
              <a:rPr lang="en-US" dirty="0"/>
              <a:t>No central AC, just window units</a:t>
            </a:r>
          </a:p>
          <a:p>
            <a:r>
              <a:rPr lang="en-US" dirty="0"/>
              <a:t>10 solar panels installed 6/22</a:t>
            </a:r>
            <a:endParaRPr lang="en-US" dirty="0">
              <a:cs typeface="Calibri"/>
            </a:endParaRPr>
          </a:p>
        </p:txBody>
      </p:sp>
      <p:pic>
        <p:nvPicPr>
          <p:cNvPr id="1026" name="Picture 2">
            <a:extLst>
              <a:ext uri="{FF2B5EF4-FFF2-40B4-BE49-F238E27FC236}">
                <a16:creationId xmlns:a16="http://schemas.microsoft.com/office/drawing/2014/main" id="{AA6BC544-4170-D801-86E0-8C4A6BE5F8F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6F4A9DC-9D89-12B3-1191-3071DA9879A5}"/>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171DC6F5-F4AF-443D-F39C-98CDAAD2569D}"/>
              </a:ext>
            </a:extLst>
          </p:cNvPr>
          <p:cNvSpPr>
            <a:spLocks noGrp="1"/>
          </p:cNvSpPr>
          <p:nvPr>
            <p:ph type="sldNum" sz="quarter" idx="12"/>
          </p:nvPr>
        </p:nvSpPr>
        <p:spPr/>
        <p:txBody>
          <a:bodyPr/>
          <a:lstStyle/>
          <a:p>
            <a:fld id="{9E575C0D-DDA0-4616-9403-7EDDF17D0E42}" type="slidenum">
              <a:rPr lang="en-US" smtClean="0"/>
              <a:t>1</a:t>
            </a:fld>
            <a:endParaRPr lang="en-US"/>
          </a:p>
        </p:txBody>
      </p:sp>
    </p:spTree>
    <p:extLst>
      <p:ext uri="{BB962C8B-B14F-4D97-AF65-F5344CB8AC3E}">
        <p14:creationId xmlns:p14="http://schemas.microsoft.com/office/powerpoint/2010/main" val="1281250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a:xfrm>
            <a:off x="838200" y="365125"/>
            <a:ext cx="5257800" cy="1325563"/>
          </a:xfrm>
        </p:spPr>
        <p:txBody>
          <a:bodyPr/>
          <a:lstStyle/>
          <a:p>
            <a:r>
              <a:rPr lang="en-US" dirty="0"/>
              <a:t>Combi Boiler Notes</a:t>
            </a:r>
          </a:p>
        </p:txBody>
      </p:sp>
      <p:sp>
        <p:nvSpPr>
          <p:cNvPr id="3" name="Content Placeholder 2">
            <a:extLst>
              <a:ext uri="{FF2B5EF4-FFF2-40B4-BE49-F238E27FC236}">
                <a16:creationId xmlns:a16="http://schemas.microsoft.com/office/drawing/2014/main" id="{53DC3CC3-9786-2FEF-35D3-99433E481F95}"/>
              </a:ext>
            </a:extLst>
          </p:cNvPr>
          <p:cNvSpPr>
            <a:spLocks noGrp="1"/>
          </p:cNvSpPr>
          <p:nvPr>
            <p:ph sz="half" idx="1"/>
          </p:nvPr>
        </p:nvSpPr>
        <p:spPr/>
        <p:txBody>
          <a:bodyPr vert="horz" lIns="91440" tIns="45720" rIns="91440" bIns="45720" rtlCol="0" anchor="t">
            <a:normAutofit fontScale="92500" lnSpcReduction="10000"/>
          </a:bodyPr>
          <a:lstStyle/>
          <a:p>
            <a:r>
              <a:rPr lang="en-US" sz="2800" dirty="0"/>
              <a:t>PSE&amp;G 0% financing over 84 months</a:t>
            </a:r>
          </a:p>
          <a:p>
            <a:r>
              <a:rPr lang="en-US" sz="2800" dirty="0"/>
              <a:t>Flue replaced with intake/outflow PVC pipe – </a:t>
            </a:r>
          </a:p>
          <a:p>
            <a:pPr lvl="1"/>
            <a:r>
              <a:rPr lang="en-US" dirty="0"/>
              <a:t>Flue hole in roof covered</a:t>
            </a:r>
          </a:p>
          <a:p>
            <a:pPr lvl="1"/>
            <a:r>
              <a:rPr lang="en-US" dirty="0"/>
              <a:t>Outdoor temperature sensor used by </a:t>
            </a:r>
            <a:r>
              <a:rPr lang="en-US" dirty="0" err="1"/>
              <a:t>Navien</a:t>
            </a:r>
            <a:r>
              <a:rPr lang="en-US" dirty="0"/>
              <a:t> system controls.</a:t>
            </a:r>
          </a:p>
          <a:p>
            <a:r>
              <a:rPr lang="en-US" sz="2800" dirty="0"/>
              <a:t>One of existing thermostats failed </a:t>
            </a:r>
          </a:p>
          <a:p>
            <a:pPr lvl="1"/>
            <a:r>
              <a:rPr lang="en-US" dirty="0"/>
              <a:t>Could not use Google Nest - does not work well with old wiring and with </a:t>
            </a:r>
            <a:r>
              <a:rPr lang="en-US" dirty="0" err="1"/>
              <a:t>Navien</a:t>
            </a:r>
            <a:r>
              <a:rPr lang="en-US" dirty="0"/>
              <a:t>.</a:t>
            </a:r>
          </a:p>
          <a:p>
            <a:pPr lvl="1"/>
            <a:r>
              <a:rPr lang="en-US" dirty="0"/>
              <a:t>Installed conventional thermostat.</a:t>
            </a:r>
          </a:p>
          <a:p>
            <a:endParaRPr lang="en-US" dirty="0"/>
          </a:p>
        </p:txBody>
      </p:sp>
      <p:pic>
        <p:nvPicPr>
          <p:cNvPr id="7" name="Content Placeholder 6" descr="A window on a building&#10;&#10;Description automatically generated">
            <a:extLst>
              <a:ext uri="{FF2B5EF4-FFF2-40B4-BE49-F238E27FC236}">
                <a16:creationId xmlns:a16="http://schemas.microsoft.com/office/drawing/2014/main" id="{58E1903C-FC83-978B-73AB-BA808A4A5C9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118769"/>
          </a:xfrm>
        </p:spPr>
      </p:pic>
      <p:sp>
        <p:nvSpPr>
          <p:cNvPr id="4" name="Date Placeholder 3">
            <a:extLst>
              <a:ext uri="{FF2B5EF4-FFF2-40B4-BE49-F238E27FC236}">
                <a16:creationId xmlns:a16="http://schemas.microsoft.com/office/drawing/2014/main" id="{BC3D122A-C62A-C1EA-CBFF-A9A5B0C66BF4}"/>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C5BEC35A-23B2-F5B5-B6BC-B37C68EEB5CC}"/>
              </a:ext>
            </a:extLst>
          </p:cNvPr>
          <p:cNvSpPr>
            <a:spLocks noGrp="1"/>
          </p:cNvSpPr>
          <p:nvPr>
            <p:ph type="sldNum" sz="quarter" idx="12"/>
          </p:nvPr>
        </p:nvSpPr>
        <p:spPr/>
        <p:txBody>
          <a:bodyPr/>
          <a:lstStyle/>
          <a:p>
            <a:fld id="{9E575C0D-DDA0-4616-9403-7EDDF17D0E42}" type="slidenum">
              <a:rPr lang="en-US" smtClean="0"/>
              <a:t>10</a:t>
            </a:fld>
            <a:endParaRPr lang="en-US"/>
          </a:p>
        </p:txBody>
      </p:sp>
    </p:spTree>
    <p:extLst>
      <p:ext uri="{BB962C8B-B14F-4D97-AF65-F5344CB8AC3E}">
        <p14:creationId xmlns:p14="http://schemas.microsoft.com/office/powerpoint/2010/main" val="200951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477672"/>
            <a:ext cx="11041992" cy="5622877"/>
          </a:xfrm>
        </p:spPr>
        <p:txBody>
          <a:bodyPr vert="horz" lIns="91440" tIns="45720" rIns="91440" bIns="45720" rtlCol="0" anchor="t">
            <a:normAutofit/>
          </a:bodyPr>
          <a:lstStyle/>
          <a:p>
            <a:pPr marL="0" indent="0">
              <a:buNone/>
            </a:pPr>
            <a:r>
              <a:rPr lang="en-US" b="1" dirty="0"/>
              <a:t>Air conditioning:</a:t>
            </a:r>
          </a:p>
          <a:p>
            <a:r>
              <a:rPr lang="en-US" dirty="0"/>
              <a:t>ICS proposed multiple ceiling-mounted Mitsubishi heat pump units for each upstairs bedroom with central condensing unit outdoors</a:t>
            </a:r>
          </a:p>
          <a:p>
            <a:r>
              <a:rPr lang="en-US" dirty="0"/>
              <a:t>I’m sure this is the correct technical design but it’s essentially a complete 2</a:t>
            </a:r>
            <a:r>
              <a:rPr lang="en-US" baseline="30000" dirty="0"/>
              <a:t>nd</a:t>
            </a:r>
            <a:r>
              <a:rPr lang="en-US" dirty="0"/>
              <a:t> HVAC system which is expensive. No way to use existing plumbing.</a:t>
            </a:r>
          </a:p>
          <a:p>
            <a:r>
              <a:rPr lang="en-US" dirty="0"/>
              <a:t>Will stay with window AC units, perhaps add one, or update to mini-split somewhere upstairs later.</a:t>
            </a:r>
            <a:endParaRPr lang="en-US" dirty="0">
              <a:cs typeface="Calibri"/>
            </a:endParaRPr>
          </a:p>
          <a:p>
            <a:r>
              <a:rPr lang="en-US" dirty="0"/>
              <a:t>Will wait to see effect of insulation changes</a:t>
            </a:r>
          </a:p>
          <a:p>
            <a:endParaRPr lang="en-US" dirty="0"/>
          </a:p>
          <a:p>
            <a:pPr marL="0" indent="0">
              <a:buNone/>
            </a:pPr>
            <a:r>
              <a:rPr lang="en-US" dirty="0"/>
              <a:t>Many thanks to ICS, who had knowledgeable and responsive staff</a:t>
            </a:r>
          </a:p>
          <a:p>
            <a:pPr marL="0" indent="0">
              <a:buNone/>
            </a:pPr>
            <a:endParaRPr lang="en-US" dirty="0"/>
          </a:p>
        </p:txBody>
      </p:sp>
      <p:sp>
        <p:nvSpPr>
          <p:cNvPr id="2" name="Date Placeholder 1">
            <a:extLst>
              <a:ext uri="{FF2B5EF4-FFF2-40B4-BE49-F238E27FC236}">
                <a16:creationId xmlns:a16="http://schemas.microsoft.com/office/drawing/2014/main" id="{E34D0444-F612-8F43-9789-E017268CC372}"/>
              </a:ext>
            </a:extLst>
          </p:cNvPr>
          <p:cNvSpPr>
            <a:spLocks noGrp="1"/>
          </p:cNvSpPr>
          <p:nvPr>
            <p:ph type="dt" sz="half" idx="10"/>
          </p:nvPr>
        </p:nvSpPr>
        <p:spPr/>
        <p:txBody>
          <a:bodyPr/>
          <a:lstStyle/>
          <a:p>
            <a:r>
              <a:rPr lang="en-US"/>
              <a:t>10/17/2023</a:t>
            </a:r>
          </a:p>
        </p:txBody>
      </p:sp>
      <p:sp>
        <p:nvSpPr>
          <p:cNvPr id="4" name="Slide Number Placeholder 3">
            <a:extLst>
              <a:ext uri="{FF2B5EF4-FFF2-40B4-BE49-F238E27FC236}">
                <a16:creationId xmlns:a16="http://schemas.microsoft.com/office/drawing/2014/main" id="{E88286EF-C168-D918-7428-10A09701EEDF}"/>
              </a:ext>
            </a:extLst>
          </p:cNvPr>
          <p:cNvSpPr>
            <a:spLocks noGrp="1"/>
          </p:cNvSpPr>
          <p:nvPr>
            <p:ph type="sldNum" sz="quarter" idx="12"/>
          </p:nvPr>
        </p:nvSpPr>
        <p:spPr/>
        <p:txBody>
          <a:bodyPr/>
          <a:lstStyle/>
          <a:p>
            <a:fld id="{9E575C0D-DDA0-4616-9403-7EDDF17D0E42}" type="slidenum">
              <a:rPr lang="en-US" smtClean="0"/>
              <a:t>11</a:t>
            </a:fld>
            <a:endParaRPr lang="en-US"/>
          </a:p>
        </p:txBody>
      </p:sp>
    </p:spTree>
    <p:extLst>
      <p:ext uri="{BB962C8B-B14F-4D97-AF65-F5344CB8AC3E}">
        <p14:creationId xmlns:p14="http://schemas.microsoft.com/office/powerpoint/2010/main" val="2391518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DD46-2768-7361-F621-754E9DB07E33}"/>
              </a:ext>
            </a:extLst>
          </p:cNvPr>
          <p:cNvSpPr>
            <a:spLocks noGrp="1"/>
          </p:cNvSpPr>
          <p:nvPr>
            <p:ph type="title"/>
          </p:nvPr>
        </p:nvSpPr>
        <p:spPr/>
        <p:txBody>
          <a:bodyPr/>
          <a:lstStyle/>
          <a:p>
            <a:r>
              <a:rPr lang="en-US" dirty="0"/>
              <a:t>Energy Audit &amp; Insulation - Ciel</a:t>
            </a:r>
          </a:p>
        </p:txBody>
      </p:sp>
      <p:sp>
        <p:nvSpPr>
          <p:cNvPr id="3" name="Content Placeholder 2">
            <a:extLst>
              <a:ext uri="{FF2B5EF4-FFF2-40B4-BE49-F238E27FC236}">
                <a16:creationId xmlns:a16="http://schemas.microsoft.com/office/drawing/2014/main" id="{42438127-7C97-AA0D-64A5-2A34C17CB962}"/>
              </a:ext>
            </a:extLst>
          </p:cNvPr>
          <p:cNvSpPr>
            <a:spLocks noGrp="1"/>
          </p:cNvSpPr>
          <p:nvPr>
            <p:ph sz="half" idx="1"/>
          </p:nvPr>
        </p:nvSpPr>
        <p:spPr/>
        <p:txBody>
          <a:bodyPr>
            <a:normAutofit fontScale="92500" lnSpcReduction="10000"/>
          </a:bodyPr>
          <a:lstStyle/>
          <a:p>
            <a:r>
              <a:rPr lang="en-US" dirty="0"/>
              <a:t>Ciel Power for $99</a:t>
            </a:r>
          </a:p>
          <a:p>
            <a:r>
              <a:rPr lang="en-US" dirty="0"/>
              <a:t>Comprehensive report but question the results</a:t>
            </a:r>
          </a:p>
          <a:p>
            <a:r>
              <a:rPr lang="en-US" dirty="0"/>
              <a:t>No financial ROI was given, estimate was $43K (eligible for some credits). Our total gas cost for ALL is $1200/</a:t>
            </a:r>
            <a:r>
              <a:rPr lang="en-US" dirty="0" err="1"/>
              <a:t>yr</a:t>
            </a:r>
            <a:r>
              <a:rPr lang="en-US" dirty="0"/>
              <a:t>, </a:t>
            </a:r>
            <a:r>
              <a:rPr lang="en-US" dirty="0" err="1"/>
              <a:t>elec</a:t>
            </a:r>
            <a:r>
              <a:rPr lang="en-US" dirty="0"/>
              <a:t> is free due to solar</a:t>
            </a:r>
          </a:p>
          <a:p>
            <a:r>
              <a:rPr lang="en-US" dirty="0"/>
              <a:t>Biggest problem is sunroom – not mentioned in report, no suggestions given despite multiple requests for ideas</a:t>
            </a:r>
          </a:p>
        </p:txBody>
      </p:sp>
      <p:pic>
        <p:nvPicPr>
          <p:cNvPr id="4098" name="Picture 2">
            <a:extLst>
              <a:ext uri="{FF2B5EF4-FFF2-40B4-BE49-F238E27FC236}">
                <a16:creationId xmlns:a16="http://schemas.microsoft.com/office/drawing/2014/main" id="{D3685962-22F2-E729-3F95-580DB273BB7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199" y="2210937"/>
            <a:ext cx="5814093" cy="3229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F078639-F7B7-22DE-10A0-0988A44D9C3C}"/>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0B2080F6-7904-BDE6-AE3B-A010634FD899}"/>
              </a:ext>
            </a:extLst>
          </p:cNvPr>
          <p:cNvSpPr>
            <a:spLocks noGrp="1"/>
          </p:cNvSpPr>
          <p:nvPr>
            <p:ph type="sldNum" sz="quarter" idx="12"/>
          </p:nvPr>
        </p:nvSpPr>
        <p:spPr/>
        <p:txBody>
          <a:bodyPr/>
          <a:lstStyle/>
          <a:p>
            <a:fld id="{9E575C0D-DDA0-4616-9403-7EDDF17D0E42}" type="slidenum">
              <a:rPr lang="en-US" smtClean="0"/>
              <a:t>12</a:t>
            </a:fld>
            <a:endParaRPr lang="en-US"/>
          </a:p>
        </p:txBody>
      </p:sp>
    </p:spTree>
    <p:extLst>
      <p:ext uri="{BB962C8B-B14F-4D97-AF65-F5344CB8AC3E}">
        <p14:creationId xmlns:p14="http://schemas.microsoft.com/office/powerpoint/2010/main" val="102084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DD46-2768-7361-F621-754E9DB07E33}"/>
              </a:ext>
            </a:extLst>
          </p:cNvPr>
          <p:cNvSpPr>
            <a:spLocks noGrp="1"/>
          </p:cNvSpPr>
          <p:nvPr>
            <p:ph type="title"/>
          </p:nvPr>
        </p:nvSpPr>
        <p:spPr>
          <a:xfrm>
            <a:off x="838200" y="365125"/>
            <a:ext cx="10515600" cy="549275"/>
          </a:xfrm>
        </p:spPr>
        <p:txBody>
          <a:bodyPr>
            <a:normAutofit fontScale="90000"/>
          </a:bodyPr>
          <a:lstStyle/>
          <a:p>
            <a:r>
              <a:rPr lang="en-US" dirty="0"/>
              <a:t>Energy Audit &amp; Insulation – Ciel cont’d</a:t>
            </a:r>
          </a:p>
        </p:txBody>
      </p:sp>
      <p:sp>
        <p:nvSpPr>
          <p:cNvPr id="3" name="Content Placeholder 2">
            <a:extLst>
              <a:ext uri="{FF2B5EF4-FFF2-40B4-BE49-F238E27FC236}">
                <a16:creationId xmlns:a16="http://schemas.microsoft.com/office/drawing/2014/main" id="{42438127-7C97-AA0D-64A5-2A34C17CB962}"/>
              </a:ext>
            </a:extLst>
          </p:cNvPr>
          <p:cNvSpPr>
            <a:spLocks noGrp="1"/>
          </p:cNvSpPr>
          <p:nvPr>
            <p:ph sz="half" idx="1"/>
          </p:nvPr>
        </p:nvSpPr>
        <p:spPr>
          <a:xfrm>
            <a:off x="838200" y="1047703"/>
            <a:ext cx="2751162" cy="5271209"/>
          </a:xfrm>
        </p:spPr>
        <p:txBody>
          <a:bodyPr>
            <a:normAutofit/>
          </a:bodyPr>
          <a:lstStyle/>
          <a:p>
            <a:r>
              <a:rPr lang="en-US" sz="2400" dirty="0"/>
              <a:t>Crawlspace has high humidity – is insulation ok?</a:t>
            </a:r>
          </a:p>
          <a:p>
            <a:r>
              <a:rPr lang="en-US" sz="2400" dirty="0"/>
              <a:t>Insulation in attic is loose blown cellulose</a:t>
            </a:r>
          </a:p>
          <a:p>
            <a:r>
              <a:rPr lang="en-US" sz="2400" dirty="0"/>
              <a:t>Other service issues – response to questions</a:t>
            </a:r>
          </a:p>
        </p:txBody>
      </p:sp>
      <p:pic>
        <p:nvPicPr>
          <p:cNvPr id="5122" name="Picture 2">
            <a:extLst>
              <a:ext uri="{FF2B5EF4-FFF2-40B4-BE49-F238E27FC236}">
                <a16:creationId xmlns:a16="http://schemas.microsoft.com/office/drawing/2014/main" id="{A3248D33-4269-0506-E4DD-87BA624EC9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55475" y="1265724"/>
            <a:ext cx="8009146" cy="505318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587DC4BA-CD45-0D04-FD29-D076D1CB3284}"/>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AD5DDBF6-B2C0-DC70-EFCB-CB5F55B3967C}"/>
              </a:ext>
            </a:extLst>
          </p:cNvPr>
          <p:cNvSpPr>
            <a:spLocks noGrp="1"/>
          </p:cNvSpPr>
          <p:nvPr>
            <p:ph type="sldNum" sz="quarter" idx="12"/>
          </p:nvPr>
        </p:nvSpPr>
        <p:spPr/>
        <p:txBody>
          <a:bodyPr/>
          <a:lstStyle/>
          <a:p>
            <a:fld id="{9E575C0D-DDA0-4616-9403-7EDDF17D0E42}" type="slidenum">
              <a:rPr lang="en-US" smtClean="0"/>
              <a:t>13</a:t>
            </a:fld>
            <a:endParaRPr lang="en-US"/>
          </a:p>
        </p:txBody>
      </p:sp>
    </p:spTree>
    <p:extLst>
      <p:ext uri="{BB962C8B-B14F-4D97-AF65-F5344CB8AC3E}">
        <p14:creationId xmlns:p14="http://schemas.microsoft.com/office/powerpoint/2010/main" val="826236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8931-1353-FFBA-70AE-A06F3A62C53B}"/>
              </a:ext>
            </a:extLst>
          </p:cNvPr>
          <p:cNvSpPr>
            <a:spLocks noGrp="1"/>
          </p:cNvSpPr>
          <p:nvPr>
            <p:ph type="title"/>
          </p:nvPr>
        </p:nvSpPr>
        <p:spPr>
          <a:xfrm>
            <a:off x="838200" y="365125"/>
            <a:ext cx="10515600" cy="658457"/>
          </a:xfrm>
        </p:spPr>
        <p:txBody>
          <a:bodyPr>
            <a:normAutofit fontScale="90000"/>
          </a:bodyPr>
          <a:lstStyle/>
          <a:p>
            <a:r>
              <a:rPr lang="en-US" dirty="0"/>
              <a:t>Insulation – NY Metro</a:t>
            </a:r>
          </a:p>
        </p:txBody>
      </p:sp>
      <p:sp>
        <p:nvSpPr>
          <p:cNvPr id="3" name="Content Placeholder 2">
            <a:extLst>
              <a:ext uri="{FF2B5EF4-FFF2-40B4-BE49-F238E27FC236}">
                <a16:creationId xmlns:a16="http://schemas.microsoft.com/office/drawing/2014/main" id="{ACF3152A-60A1-B3EE-728E-F60A567006C8}"/>
              </a:ext>
            </a:extLst>
          </p:cNvPr>
          <p:cNvSpPr>
            <a:spLocks noGrp="1"/>
          </p:cNvSpPr>
          <p:nvPr>
            <p:ph sz="half" idx="1"/>
          </p:nvPr>
        </p:nvSpPr>
        <p:spPr>
          <a:xfrm>
            <a:off x="838200" y="1023582"/>
            <a:ext cx="5412475" cy="5469293"/>
          </a:xfrm>
        </p:spPr>
        <p:txBody>
          <a:bodyPr vert="horz" lIns="91440" tIns="45720" rIns="91440" bIns="45720" rtlCol="0" anchor="t">
            <a:normAutofit fontScale="92500" lnSpcReduction="20000"/>
          </a:bodyPr>
          <a:lstStyle/>
          <a:p>
            <a:r>
              <a:rPr lang="en-US" dirty="0"/>
              <a:t>Much more focused on ROI. We liked his straightforwardness and knowledge, rather than “do everything” that Ciel pushed</a:t>
            </a:r>
            <a:endParaRPr lang="en-US" dirty="0">
              <a:cs typeface="Calibri"/>
            </a:endParaRPr>
          </a:p>
          <a:p>
            <a:r>
              <a:rPr lang="en-US" dirty="0"/>
              <a:t>Sunroom: can’t insulate 3-season room, put removable door/window </a:t>
            </a:r>
          </a:p>
          <a:p>
            <a:r>
              <a:rPr lang="en-US" dirty="0"/>
              <a:t>Lack of ridge vent in attic: Significant source of upstairs overheating</a:t>
            </a:r>
          </a:p>
          <a:p>
            <a:r>
              <a:rPr lang="en-US" dirty="0"/>
              <a:t>Attic insulation: blow loose cellulose. </a:t>
            </a:r>
            <a:r>
              <a:rPr lang="en-US" u="sng" dirty="0"/>
              <a:t>Long discussion about layering fiberglass but could not come to agreement. </a:t>
            </a:r>
            <a:r>
              <a:rPr lang="en-US" dirty="0"/>
              <a:t>We will try this ourselves. He advises that leak sealing is needed or insulation won’t be helpful. We will see.</a:t>
            </a:r>
          </a:p>
          <a:p>
            <a:r>
              <a:rPr lang="en-US" dirty="0"/>
              <a:t>Eligible for some credits</a:t>
            </a:r>
          </a:p>
          <a:p>
            <a:pPr marL="0" indent="0">
              <a:buNone/>
            </a:pPr>
            <a:endParaRPr lang="en-US" dirty="0"/>
          </a:p>
          <a:p>
            <a:pPr marL="0" indent="0">
              <a:buNone/>
            </a:pPr>
            <a:endParaRPr lang="en-US" dirty="0"/>
          </a:p>
        </p:txBody>
      </p:sp>
      <p:pic>
        <p:nvPicPr>
          <p:cNvPr id="6146" name="Picture 2">
            <a:extLst>
              <a:ext uri="{FF2B5EF4-FFF2-40B4-BE49-F238E27FC236}">
                <a16:creationId xmlns:a16="http://schemas.microsoft.com/office/drawing/2014/main" id="{94F9430C-5737-9DE8-112B-EDEE72AF2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04212" y="3043451"/>
            <a:ext cx="5181600" cy="3449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61CD5F-EA66-47AC-31EA-6A2C664259C3}"/>
              </a:ext>
            </a:extLst>
          </p:cNvPr>
          <p:cNvSpPr txBox="1"/>
          <p:nvPr/>
        </p:nvSpPr>
        <p:spPr>
          <a:xfrm>
            <a:off x="6404212" y="1023582"/>
            <a:ext cx="5428397" cy="1938992"/>
          </a:xfrm>
          <a:prstGeom prst="rect">
            <a:avLst/>
          </a:prstGeom>
          <a:noFill/>
        </p:spPr>
        <p:txBody>
          <a:bodyPr wrap="square" rtlCol="0">
            <a:spAutoFit/>
          </a:bodyPr>
          <a:lstStyle/>
          <a:p>
            <a:r>
              <a:rPr lang="en-US" sz="2400" dirty="0"/>
              <a:t>Maybe next spring:</a:t>
            </a:r>
          </a:p>
          <a:p>
            <a:pPr marL="342900" indent="-342900">
              <a:buFont typeface="Arial" panose="020B0604020202020204" pitchFamily="34" charset="0"/>
              <a:buChar char="•"/>
            </a:pPr>
            <a:r>
              <a:rPr lang="en-US" sz="2400" dirty="0"/>
              <a:t>Blow compressed cellulose underneath attic floor &amp; over garage/under bedrooms</a:t>
            </a:r>
          </a:p>
          <a:p>
            <a:pPr marL="342900" indent="-342900">
              <a:buFont typeface="Arial" panose="020B0604020202020204" pitchFamily="34" charset="0"/>
              <a:buChar char="•"/>
            </a:pPr>
            <a:r>
              <a:rPr lang="en-US" sz="2400" dirty="0"/>
              <a:t>Fix foundation hole to utility closet</a:t>
            </a:r>
          </a:p>
        </p:txBody>
      </p:sp>
      <p:sp>
        <p:nvSpPr>
          <p:cNvPr id="4" name="Date Placeholder 3">
            <a:extLst>
              <a:ext uri="{FF2B5EF4-FFF2-40B4-BE49-F238E27FC236}">
                <a16:creationId xmlns:a16="http://schemas.microsoft.com/office/drawing/2014/main" id="{34F7F211-D639-85EA-358F-89B1B0C2AF27}"/>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4D1AF8BA-E27F-1675-B9D7-F48AEFFE4996}"/>
              </a:ext>
            </a:extLst>
          </p:cNvPr>
          <p:cNvSpPr>
            <a:spLocks noGrp="1"/>
          </p:cNvSpPr>
          <p:nvPr>
            <p:ph type="sldNum" sz="quarter" idx="12"/>
          </p:nvPr>
        </p:nvSpPr>
        <p:spPr/>
        <p:txBody>
          <a:bodyPr/>
          <a:lstStyle/>
          <a:p>
            <a:fld id="{9E575C0D-DDA0-4616-9403-7EDDF17D0E42}" type="slidenum">
              <a:rPr lang="en-US" smtClean="0"/>
              <a:t>14</a:t>
            </a:fld>
            <a:endParaRPr lang="en-US"/>
          </a:p>
        </p:txBody>
      </p:sp>
    </p:spTree>
    <p:extLst>
      <p:ext uri="{BB962C8B-B14F-4D97-AF65-F5344CB8AC3E}">
        <p14:creationId xmlns:p14="http://schemas.microsoft.com/office/powerpoint/2010/main" val="2605547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8931-1353-FFBA-70AE-A06F3A62C53B}"/>
              </a:ext>
            </a:extLst>
          </p:cNvPr>
          <p:cNvSpPr>
            <a:spLocks noGrp="1"/>
          </p:cNvSpPr>
          <p:nvPr>
            <p:ph type="title"/>
          </p:nvPr>
        </p:nvSpPr>
        <p:spPr>
          <a:xfrm>
            <a:off x="838200" y="365125"/>
            <a:ext cx="10515600" cy="658457"/>
          </a:xfrm>
        </p:spPr>
        <p:txBody>
          <a:bodyPr>
            <a:normAutofit fontScale="90000"/>
          </a:bodyPr>
          <a:lstStyle/>
          <a:p>
            <a:r>
              <a:rPr lang="en-US" dirty="0"/>
              <a:t>Sunroom – Insulation measures already in place </a:t>
            </a:r>
          </a:p>
        </p:txBody>
      </p:sp>
      <p:sp>
        <p:nvSpPr>
          <p:cNvPr id="3" name="Content Placeholder 2">
            <a:extLst>
              <a:ext uri="{FF2B5EF4-FFF2-40B4-BE49-F238E27FC236}">
                <a16:creationId xmlns:a16="http://schemas.microsoft.com/office/drawing/2014/main" id="{ACF3152A-60A1-B3EE-728E-F60A567006C8}"/>
              </a:ext>
            </a:extLst>
          </p:cNvPr>
          <p:cNvSpPr>
            <a:spLocks noGrp="1"/>
          </p:cNvSpPr>
          <p:nvPr>
            <p:ph sz="half" idx="1"/>
          </p:nvPr>
        </p:nvSpPr>
        <p:spPr>
          <a:xfrm>
            <a:off x="838200" y="1639094"/>
            <a:ext cx="5412475" cy="4853781"/>
          </a:xfrm>
        </p:spPr>
        <p:txBody>
          <a:bodyPr vert="horz" lIns="91440" tIns="45720" rIns="91440" bIns="45720" rtlCol="0" anchor="t">
            <a:normAutofit/>
          </a:bodyPr>
          <a:lstStyle/>
          <a:p>
            <a:r>
              <a:rPr lang="en-US" u="sng" dirty="0"/>
              <a:t>Cannot find removeable door/window right now</a:t>
            </a:r>
            <a:r>
              <a:rPr lang="en-US" dirty="0"/>
              <a:t>. Temporarily will use fabric panels around foam insulation that we can install &amp; remove a few times a year</a:t>
            </a:r>
          </a:p>
          <a:p>
            <a:pPr marL="0" indent="0">
              <a:buNone/>
            </a:pPr>
            <a:endParaRPr lang="en-US" dirty="0"/>
          </a:p>
        </p:txBody>
      </p:sp>
      <p:pic>
        <p:nvPicPr>
          <p:cNvPr id="6" name="Content Placeholder 5" descr="A kitchen with a television and a stove">
            <a:extLst>
              <a:ext uri="{FF2B5EF4-FFF2-40B4-BE49-F238E27FC236}">
                <a16:creationId xmlns:a16="http://schemas.microsoft.com/office/drawing/2014/main" id="{7524D3FD-83B8-3225-BE3F-AFD90C2F9D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9987" y="1639094"/>
            <a:ext cx="5593765" cy="4195324"/>
          </a:xfrm>
        </p:spPr>
      </p:pic>
      <p:sp>
        <p:nvSpPr>
          <p:cNvPr id="7" name="Date Placeholder 6">
            <a:extLst>
              <a:ext uri="{FF2B5EF4-FFF2-40B4-BE49-F238E27FC236}">
                <a16:creationId xmlns:a16="http://schemas.microsoft.com/office/drawing/2014/main" id="{124897AD-7476-7243-9BFE-490B12B529D4}"/>
              </a:ext>
            </a:extLst>
          </p:cNvPr>
          <p:cNvSpPr>
            <a:spLocks noGrp="1"/>
          </p:cNvSpPr>
          <p:nvPr>
            <p:ph type="dt" sz="half" idx="10"/>
          </p:nvPr>
        </p:nvSpPr>
        <p:spPr/>
        <p:txBody>
          <a:bodyPr/>
          <a:lstStyle/>
          <a:p>
            <a:r>
              <a:rPr lang="en-US"/>
              <a:t>10/17/2023</a:t>
            </a:r>
          </a:p>
        </p:txBody>
      </p:sp>
      <p:sp>
        <p:nvSpPr>
          <p:cNvPr id="8" name="Slide Number Placeholder 7">
            <a:extLst>
              <a:ext uri="{FF2B5EF4-FFF2-40B4-BE49-F238E27FC236}">
                <a16:creationId xmlns:a16="http://schemas.microsoft.com/office/drawing/2014/main" id="{E6D3D3FD-8F53-D30D-61C4-64BD99679BBF}"/>
              </a:ext>
            </a:extLst>
          </p:cNvPr>
          <p:cNvSpPr>
            <a:spLocks noGrp="1"/>
          </p:cNvSpPr>
          <p:nvPr>
            <p:ph type="sldNum" sz="quarter" idx="12"/>
          </p:nvPr>
        </p:nvSpPr>
        <p:spPr/>
        <p:txBody>
          <a:bodyPr/>
          <a:lstStyle/>
          <a:p>
            <a:fld id="{9E575C0D-DDA0-4616-9403-7EDDF17D0E42}" type="slidenum">
              <a:rPr lang="en-US" smtClean="0"/>
              <a:t>15</a:t>
            </a:fld>
            <a:endParaRPr lang="en-US"/>
          </a:p>
        </p:txBody>
      </p:sp>
    </p:spTree>
    <p:extLst>
      <p:ext uri="{BB962C8B-B14F-4D97-AF65-F5344CB8AC3E}">
        <p14:creationId xmlns:p14="http://schemas.microsoft.com/office/powerpoint/2010/main" val="38491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8931-1353-FFBA-70AE-A06F3A62C53B}"/>
              </a:ext>
            </a:extLst>
          </p:cNvPr>
          <p:cNvSpPr>
            <a:spLocks noGrp="1"/>
          </p:cNvSpPr>
          <p:nvPr>
            <p:ph type="title"/>
          </p:nvPr>
        </p:nvSpPr>
        <p:spPr>
          <a:xfrm>
            <a:off x="838200" y="365125"/>
            <a:ext cx="10515600" cy="467389"/>
          </a:xfrm>
        </p:spPr>
        <p:txBody>
          <a:bodyPr>
            <a:normAutofit fontScale="90000"/>
          </a:bodyPr>
          <a:lstStyle/>
          <a:p>
            <a:r>
              <a:rPr lang="en-US" dirty="0"/>
              <a:t>Roofing &amp; Solar – </a:t>
            </a:r>
            <a:r>
              <a:rPr lang="en-US" i="1" u="sng"/>
              <a:t>Cautionary tale </a:t>
            </a:r>
            <a:endParaRPr lang="en-US" i="1" u="sng">
              <a:cs typeface="Calibri Light"/>
            </a:endParaRPr>
          </a:p>
        </p:txBody>
      </p:sp>
      <p:sp>
        <p:nvSpPr>
          <p:cNvPr id="3" name="Content Placeholder 2">
            <a:extLst>
              <a:ext uri="{FF2B5EF4-FFF2-40B4-BE49-F238E27FC236}">
                <a16:creationId xmlns:a16="http://schemas.microsoft.com/office/drawing/2014/main" id="{ACF3152A-60A1-B3EE-728E-F60A567006C8}"/>
              </a:ext>
            </a:extLst>
          </p:cNvPr>
          <p:cNvSpPr>
            <a:spLocks noGrp="1"/>
          </p:cNvSpPr>
          <p:nvPr>
            <p:ph sz="half" idx="1"/>
          </p:nvPr>
        </p:nvSpPr>
        <p:spPr>
          <a:xfrm>
            <a:off x="838200" y="1023582"/>
            <a:ext cx="5412475" cy="5718412"/>
          </a:xfrm>
        </p:spPr>
        <p:txBody>
          <a:bodyPr vert="horz" lIns="91440" tIns="45720" rIns="91440" bIns="45720" rtlCol="0" anchor="t">
            <a:normAutofit fontScale="55000" lnSpcReduction="20000"/>
          </a:bodyPr>
          <a:lstStyle/>
          <a:p>
            <a:r>
              <a:rPr lang="en-US" sz="3400" dirty="0"/>
              <a:t> Solar panels added 6/22</a:t>
            </a:r>
          </a:p>
          <a:p>
            <a:pPr lvl="1"/>
            <a:r>
              <a:rPr lang="en-US" sz="2600" dirty="0"/>
              <a:t>ORU utility recommended solar consultant (Electrum) </a:t>
            </a:r>
          </a:p>
          <a:p>
            <a:pPr lvl="1"/>
            <a:r>
              <a:rPr lang="en-US" sz="2600" dirty="0"/>
              <a:t>Electrum got competitive bids. We chose installer (Infinity Solar, Mahwah, NJ) Assured that roof had 10 more years</a:t>
            </a:r>
            <a:endParaRPr lang="en-US" sz="2600" dirty="0">
              <a:cs typeface="Calibri"/>
            </a:endParaRPr>
          </a:p>
          <a:p>
            <a:pPr lvl="1"/>
            <a:r>
              <a:rPr lang="en-US" sz="2600" dirty="0"/>
              <a:t>Solar installer has sister roofing company</a:t>
            </a:r>
            <a:endParaRPr lang="en-US" sz="2600" dirty="0">
              <a:cs typeface="Calibri"/>
            </a:endParaRPr>
          </a:p>
          <a:p>
            <a:pPr lvl="1"/>
            <a:r>
              <a:rPr lang="en-US" sz="2600" dirty="0"/>
              <a:t>Guarantee to remove/replace solar panels for free if roof done by them.</a:t>
            </a:r>
            <a:endParaRPr lang="en-US" sz="2600" dirty="0">
              <a:cs typeface="Calibri"/>
            </a:endParaRPr>
          </a:p>
          <a:p>
            <a:r>
              <a:rPr lang="en-US" sz="3400" dirty="0"/>
              <a:t>Roof leak at chimney 9/23. We repaired, asked for inspection</a:t>
            </a:r>
          </a:p>
          <a:p>
            <a:r>
              <a:rPr lang="en-US" sz="3400" dirty="0"/>
              <a:t>Roof company said we needed ENTIRE new roof</a:t>
            </a:r>
            <a:endParaRPr lang="en-US" sz="3400" dirty="0">
              <a:cs typeface="Calibri"/>
            </a:endParaRPr>
          </a:p>
          <a:p>
            <a:r>
              <a:rPr lang="en-US" sz="3400" dirty="0"/>
              <a:t>Much argument with solar/roofing parts of company, involving owner of both</a:t>
            </a:r>
          </a:p>
          <a:p>
            <a:r>
              <a:rPr lang="en-US" sz="3400" dirty="0"/>
              <a:t>No one else can take over solar panels (warranty)</a:t>
            </a:r>
          </a:p>
          <a:p>
            <a:r>
              <a:rPr lang="en-US" sz="3400" dirty="0"/>
              <a:t>Charge of $5,000 if other roofer did job – WE ARE STUCK – hired them anyway. Note that it took 6 man hours to take off and reinstall panels </a:t>
            </a:r>
          </a:p>
          <a:p>
            <a:r>
              <a:rPr lang="en-US" sz="3400" dirty="0"/>
              <a:t>Solar uninstaller arrived and asked why we needed a new roof (!?!)</a:t>
            </a:r>
          </a:p>
          <a:p>
            <a:r>
              <a:rPr lang="en-US" sz="3400" dirty="0"/>
              <a:t>Roof installed: DID have some rotten boards. </a:t>
            </a:r>
            <a:r>
              <a:rPr lang="en-US" sz="3400" u="sng" dirty="0"/>
              <a:t>Roofer was extremely professional (Infinity Roofing) and I would recommend them</a:t>
            </a:r>
            <a:r>
              <a:rPr lang="en-US" sz="3400" dirty="0"/>
              <a:t>.</a:t>
            </a:r>
          </a:p>
          <a:p>
            <a:endParaRPr lang="en-US" dirty="0"/>
          </a:p>
          <a:p>
            <a:endParaRPr lang="en-US" dirty="0"/>
          </a:p>
          <a:p>
            <a:endParaRPr lang="en-US" dirty="0"/>
          </a:p>
          <a:p>
            <a:pPr marL="0" indent="0">
              <a:buNone/>
            </a:pPr>
            <a:endParaRPr lang="en-US" dirty="0"/>
          </a:p>
        </p:txBody>
      </p:sp>
      <p:pic>
        <p:nvPicPr>
          <p:cNvPr id="10" name="Graphic 9" descr="Confused face with solid fill with solid fill">
            <a:extLst>
              <a:ext uri="{FF2B5EF4-FFF2-40B4-BE49-F238E27FC236}">
                <a16:creationId xmlns:a16="http://schemas.microsoft.com/office/drawing/2014/main" id="{54B12260-B172-1048-3E28-8CAE4A6499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a:prstGeom prst="rect">
            <a:avLst/>
          </a:prstGeom>
        </p:spPr>
      </p:pic>
      <p:sp>
        <p:nvSpPr>
          <p:cNvPr id="11" name="Content Placeholder 10">
            <a:extLst>
              <a:ext uri="{FF2B5EF4-FFF2-40B4-BE49-F238E27FC236}">
                <a16:creationId xmlns:a16="http://schemas.microsoft.com/office/drawing/2014/main" id="{8F184F64-0D1C-9B23-112A-17D2E9209B53}"/>
              </a:ext>
            </a:extLst>
          </p:cNvPr>
          <p:cNvSpPr>
            <a:spLocks noGrp="1"/>
          </p:cNvSpPr>
          <p:nvPr>
            <p:ph sz="half" idx="2"/>
          </p:nvPr>
        </p:nvSpPr>
        <p:spPr>
          <a:xfrm>
            <a:off x="6892120" y="832514"/>
            <a:ext cx="4461680" cy="5344450"/>
          </a:xfrm>
        </p:spPr>
        <p:txBody>
          <a:bodyPr vert="horz" lIns="91440" tIns="45720" rIns="91440" bIns="45720" rtlCol="0" anchor="t">
            <a:normAutofit fontScale="55000" lnSpcReduction="20000"/>
          </a:bodyPr>
          <a:lstStyle/>
          <a:p>
            <a:pPr marL="0" indent="0">
              <a:buNone/>
            </a:pPr>
            <a:r>
              <a:rPr lang="en-US" sz="3800" b="1" dirty="0"/>
              <a:t>Lessons:</a:t>
            </a:r>
            <a:r>
              <a:rPr lang="en-US" dirty="0"/>
              <a:t> </a:t>
            </a:r>
          </a:p>
          <a:p>
            <a:pPr marL="0" indent="0">
              <a:buNone/>
            </a:pPr>
            <a:r>
              <a:rPr lang="en-US" sz="3300" dirty="0"/>
              <a:t>- The solar consulting company plays you off against the installer. </a:t>
            </a:r>
          </a:p>
          <a:p>
            <a:pPr marL="0" indent="0">
              <a:buNone/>
            </a:pPr>
            <a:r>
              <a:rPr lang="en-US" sz="3300" dirty="0"/>
              <a:t>- Put new roof on if old roof won’t last 20 years, or at least do part of roof where panels would go. </a:t>
            </a:r>
            <a:r>
              <a:rPr lang="en-US" sz="3300" u="sng" dirty="0"/>
              <a:t>They are too afraid to tell you for fear you won’t get the solar install</a:t>
            </a:r>
            <a:r>
              <a:rPr lang="en-US" sz="3300" dirty="0"/>
              <a:t>.</a:t>
            </a:r>
          </a:p>
          <a:p>
            <a:pPr marL="0" indent="0">
              <a:buNone/>
            </a:pPr>
            <a:r>
              <a:rPr lang="en-US" sz="3300" dirty="0"/>
              <a:t>- Get professional inspection from someone who is not trying to sell you a new roof. Missed possible financing.</a:t>
            </a:r>
          </a:p>
          <a:p>
            <a:pPr marL="0" indent="0">
              <a:buNone/>
            </a:pPr>
            <a:endParaRPr lang="en-US" sz="3300" dirty="0"/>
          </a:p>
          <a:p>
            <a:pPr marL="0" indent="0">
              <a:buNone/>
            </a:pPr>
            <a:r>
              <a:rPr lang="en-US" sz="3800" b="1" dirty="0"/>
              <a:t>Bonus:</a:t>
            </a:r>
          </a:p>
          <a:p>
            <a:pPr marL="0" indent="0">
              <a:buNone/>
            </a:pPr>
            <a:r>
              <a:rPr lang="en-US" sz="3300" dirty="0"/>
              <a:t>- We DID get our ridge vent</a:t>
            </a:r>
          </a:p>
          <a:p>
            <a:pPr marL="0" indent="0">
              <a:buNone/>
            </a:pPr>
            <a:r>
              <a:rPr lang="en-US" sz="3300" dirty="0"/>
              <a:t>- We DO like our solar panels. Free electricity since the installation</a:t>
            </a:r>
          </a:p>
        </p:txBody>
      </p:sp>
      <p:sp>
        <p:nvSpPr>
          <p:cNvPr id="4" name="Date Placeholder 3">
            <a:extLst>
              <a:ext uri="{FF2B5EF4-FFF2-40B4-BE49-F238E27FC236}">
                <a16:creationId xmlns:a16="http://schemas.microsoft.com/office/drawing/2014/main" id="{D81F6D05-87B4-5C0F-C69E-E6BF94B7DF4E}"/>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C66D4696-08C2-837C-048F-5D70A4B29F92}"/>
              </a:ext>
            </a:extLst>
          </p:cNvPr>
          <p:cNvSpPr>
            <a:spLocks noGrp="1"/>
          </p:cNvSpPr>
          <p:nvPr>
            <p:ph type="sldNum" sz="quarter" idx="12"/>
          </p:nvPr>
        </p:nvSpPr>
        <p:spPr/>
        <p:txBody>
          <a:bodyPr/>
          <a:lstStyle/>
          <a:p>
            <a:fld id="{9E575C0D-DDA0-4616-9403-7EDDF17D0E42}" type="slidenum">
              <a:rPr lang="en-US" smtClean="0"/>
              <a:t>16</a:t>
            </a:fld>
            <a:endParaRPr lang="en-US"/>
          </a:p>
        </p:txBody>
      </p:sp>
    </p:spTree>
    <p:extLst>
      <p:ext uri="{BB962C8B-B14F-4D97-AF65-F5344CB8AC3E}">
        <p14:creationId xmlns:p14="http://schemas.microsoft.com/office/powerpoint/2010/main" val="68009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p:txBody>
          <a:bodyPr/>
          <a:lstStyle/>
          <a:p>
            <a:r>
              <a:rPr lang="en-US" dirty="0"/>
              <a:t>Back of house</a:t>
            </a:r>
          </a:p>
        </p:txBody>
      </p:sp>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1825625"/>
            <a:ext cx="5181600" cy="4351338"/>
          </a:xfrm>
        </p:spPr>
        <p:txBody>
          <a:bodyPr vert="horz" lIns="91440" tIns="45720" rIns="91440" bIns="45720" rtlCol="0" anchor="t">
            <a:normAutofit fontScale="92500" lnSpcReduction="10000"/>
          </a:bodyPr>
          <a:lstStyle/>
          <a:p>
            <a:r>
              <a:rPr lang="en-US" dirty="0"/>
              <a:t>3-season sunroom</a:t>
            </a:r>
          </a:p>
          <a:p>
            <a:pPr lvl="1"/>
            <a:r>
              <a:rPr lang="en-US" dirty="0"/>
              <a:t>With </a:t>
            </a:r>
            <a:r>
              <a:rPr lang="en-US" dirty="0">
                <a:highlight>
                  <a:srgbClr val="FFFF00"/>
                </a:highlight>
              </a:rPr>
              <a:t>mini-split heat pump</a:t>
            </a:r>
          </a:p>
          <a:p>
            <a:pPr lvl="1"/>
            <a:r>
              <a:rPr lang="en-US" dirty="0"/>
              <a:t>AC from heat pump is sufficient for bottom 2 floors</a:t>
            </a:r>
            <a:endParaRPr lang="en-US" dirty="0">
              <a:cs typeface="Calibri"/>
            </a:endParaRPr>
          </a:p>
          <a:p>
            <a:r>
              <a:rPr lang="en-US" dirty="0"/>
              <a:t>Passive measures in place:</a:t>
            </a:r>
          </a:p>
          <a:p>
            <a:pPr lvl="1"/>
            <a:r>
              <a:rPr lang="en-US" dirty="0"/>
              <a:t>Tree planted to provide shade</a:t>
            </a:r>
          </a:p>
          <a:p>
            <a:pPr lvl="1"/>
            <a:r>
              <a:rPr lang="en-US" sz="2200" dirty="0"/>
              <a:t>Custom 95% reflective cover for summer (Thermal Designs in Boulder, Co- </a:t>
            </a:r>
            <a:r>
              <a:rPr lang="en-US" sz="2200" dirty="0" err="1"/>
              <a:t>Suntex</a:t>
            </a:r>
            <a:r>
              <a:rPr lang="en-US" sz="2200" dirty="0"/>
              <a:t> 97)</a:t>
            </a:r>
          </a:p>
          <a:p>
            <a:pPr lvl="1"/>
            <a:r>
              <a:rPr lang="en-US" dirty="0"/>
              <a:t>Is there an absorbing cover for winter?</a:t>
            </a:r>
          </a:p>
          <a:p>
            <a:pPr lvl="1"/>
            <a:r>
              <a:rPr lang="en-US" dirty="0"/>
              <a:t>Reflective curtains for summer</a:t>
            </a:r>
          </a:p>
          <a:p>
            <a:pPr lvl="1"/>
            <a:r>
              <a:rPr lang="en-US" dirty="0"/>
              <a:t>Heavy insulating curtains for winter</a:t>
            </a:r>
            <a:endParaRPr lang="en-US" dirty="0">
              <a:solidFill>
                <a:srgbClr val="FF0000"/>
              </a:solidFill>
              <a:cs typeface="Calibri"/>
            </a:endParaRPr>
          </a:p>
        </p:txBody>
      </p:sp>
      <p:pic>
        <p:nvPicPr>
          <p:cNvPr id="2050" name="Picture 2">
            <a:extLst>
              <a:ext uri="{FF2B5EF4-FFF2-40B4-BE49-F238E27FC236}">
                <a16:creationId xmlns:a16="http://schemas.microsoft.com/office/drawing/2014/main" id="{E2533839-9A28-1217-ACC5-939ECE3277A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6ECD05C-7EFC-D032-F0E0-6CCCD61594DE}"/>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5663E1B3-C8A4-90FE-D62F-5A202FAD2AD5}"/>
              </a:ext>
            </a:extLst>
          </p:cNvPr>
          <p:cNvSpPr>
            <a:spLocks noGrp="1"/>
          </p:cNvSpPr>
          <p:nvPr>
            <p:ph type="sldNum" sz="quarter" idx="12"/>
          </p:nvPr>
        </p:nvSpPr>
        <p:spPr/>
        <p:txBody>
          <a:bodyPr/>
          <a:lstStyle/>
          <a:p>
            <a:fld id="{9E575C0D-DDA0-4616-9403-7EDDF17D0E42}" type="slidenum">
              <a:rPr lang="en-US" smtClean="0"/>
              <a:t>2</a:t>
            </a:fld>
            <a:endParaRPr lang="en-US"/>
          </a:p>
        </p:txBody>
      </p:sp>
    </p:spTree>
    <p:extLst>
      <p:ext uri="{BB962C8B-B14F-4D97-AF65-F5344CB8AC3E}">
        <p14:creationId xmlns:p14="http://schemas.microsoft.com/office/powerpoint/2010/main" val="325811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p:txBody>
          <a:bodyPr/>
          <a:lstStyle/>
          <a:p>
            <a:r>
              <a:rPr lang="en-US" dirty="0"/>
              <a:t>Interior of house</a:t>
            </a:r>
          </a:p>
        </p:txBody>
      </p:sp>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1825625"/>
            <a:ext cx="5181600" cy="4351338"/>
          </a:xfrm>
        </p:spPr>
        <p:txBody>
          <a:bodyPr vert="horz" lIns="91440" tIns="45720" rIns="91440" bIns="45720" rtlCol="0" anchor="t">
            <a:normAutofit/>
          </a:bodyPr>
          <a:lstStyle/>
          <a:p>
            <a:r>
              <a:rPr lang="en-US" dirty="0"/>
              <a:t>Sunroom – no door/window</a:t>
            </a:r>
          </a:p>
          <a:p>
            <a:pPr lvl="1"/>
            <a:r>
              <a:rPr lang="en-US" dirty="0"/>
              <a:t>mini-split heat pump</a:t>
            </a:r>
          </a:p>
          <a:p>
            <a:pPr lvl="1"/>
            <a:r>
              <a:rPr lang="en-US" dirty="0"/>
              <a:t>Acrylic roof</a:t>
            </a:r>
          </a:p>
          <a:p>
            <a:r>
              <a:rPr lang="en-US" dirty="0"/>
              <a:t>Hot water radiator</a:t>
            </a:r>
            <a:endParaRPr lang="en-US" dirty="0">
              <a:cs typeface="Calibri"/>
            </a:endParaRPr>
          </a:p>
          <a:p>
            <a:r>
              <a:rPr lang="en-US" dirty="0"/>
              <a:t>Single burner portable induction cooktop</a:t>
            </a:r>
            <a:endParaRPr lang="en-US" dirty="0">
              <a:cs typeface="Calibri"/>
            </a:endParaRPr>
          </a:p>
        </p:txBody>
      </p:sp>
      <p:pic>
        <p:nvPicPr>
          <p:cNvPr id="1026" name="Picture 2">
            <a:extLst>
              <a:ext uri="{FF2B5EF4-FFF2-40B4-BE49-F238E27FC236}">
                <a16:creationId xmlns:a16="http://schemas.microsoft.com/office/drawing/2014/main" id="{F24563CD-ABD5-7C6A-56AD-473D2E2F5B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BC00019-E516-71AD-562F-5114B8078148}"/>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AA6A7340-AE33-3E5F-D62C-3F89369C9463}"/>
              </a:ext>
            </a:extLst>
          </p:cNvPr>
          <p:cNvSpPr>
            <a:spLocks noGrp="1"/>
          </p:cNvSpPr>
          <p:nvPr>
            <p:ph type="sldNum" sz="quarter" idx="12"/>
          </p:nvPr>
        </p:nvSpPr>
        <p:spPr/>
        <p:txBody>
          <a:bodyPr/>
          <a:lstStyle/>
          <a:p>
            <a:fld id="{9E575C0D-DDA0-4616-9403-7EDDF17D0E42}" type="slidenum">
              <a:rPr lang="en-US" smtClean="0"/>
              <a:t>3</a:t>
            </a:fld>
            <a:endParaRPr lang="en-US"/>
          </a:p>
        </p:txBody>
      </p:sp>
    </p:spTree>
    <p:extLst>
      <p:ext uri="{BB962C8B-B14F-4D97-AF65-F5344CB8AC3E}">
        <p14:creationId xmlns:p14="http://schemas.microsoft.com/office/powerpoint/2010/main" val="395776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477672"/>
            <a:ext cx="5181600" cy="5699291"/>
          </a:xfrm>
        </p:spPr>
        <p:txBody>
          <a:bodyPr vert="horz" lIns="91440" tIns="45720" rIns="91440" bIns="45720" rtlCol="0" anchor="t">
            <a:normAutofit lnSpcReduction="10000"/>
          </a:bodyPr>
          <a:lstStyle/>
          <a:p>
            <a:pPr marL="0" indent="0">
              <a:buNone/>
            </a:pPr>
            <a:r>
              <a:rPr lang="en-US" dirty="0"/>
              <a:t>PROBLEMS:</a:t>
            </a:r>
          </a:p>
          <a:p>
            <a:r>
              <a:rPr lang="en-US" dirty="0"/>
              <a:t>Sunroom – huge leak of heat</a:t>
            </a:r>
          </a:p>
          <a:p>
            <a:r>
              <a:rPr lang="en-US" dirty="0"/>
              <a:t>Upper floor is incredibly hot</a:t>
            </a:r>
          </a:p>
          <a:p>
            <a:pPr lvl="1"/>
            <a:r>
              <a:rPr lang="en-US" dirty="0"/>
              <a:t>Window AC units in only 2 BR</a:t>
            </a:r>
          </a:p>
          <a:p>
            <a:pPr lvl="1"/>
            <a:r>
              <a:rPr lang="en-US" dirty="0"/>
              <a:t>Thermostatic fan in attic gable vent installed by us</a:t>
            </a:r>
            <a:endParaRPr lang="en-US" dirty="0">
              <a:cs typeface="Calibri"/>
            </a:endParaRPr>
          </a:p>
          <a:p>
            <a:r>
              <a:rPr lang="en-US" dirty="0"/>
              <a:t>Furnace is 16 years old</a:t>
            </a:r>
            <a:endParaRPr lang="en-US" dirty="0">
              <a:cs typeface="Calibri"/>
            </a:endParaRPr>
          </a:p>
          <a:p>
            <a:pPr lvl="1"/>
            <a:r>
              <a:rPr lang="en-US" dirty="0"/>
              <a:t>Burner control system failed last year</a:t>
            </a:r>
            <a:endParaRPr lang="en-US" dirty="0">
              <a:cs typeface="Calibri"/>
            </a:endParaRPr>
          </a:p>
          <a:p>
            <a:pPr lvl="1"/>
            <a:r>
              <a:rPr lang="en-US" dirty="0">
                <a:highlight>
                  <a:srgbClr val="FFFF00"/>
                </a:highlight>
                <a:cs typeface="Calibri"/>
              </a:rPr>
              <a:t>Expansion tank damaged/bent</a:t>
            </a:r>
            <a:endParaRPr lang="en-US" dirty="0">
              <a:highlight>
                <a:srgbClr val="FFFF00"/>
              </a:highlight>
            </a:endParaRPr>
          </a:p>
          <a:p>
            <a:pPr lvl="1"/>
            <a:r>
              <a:rPr lang="en-US" dirty="0"/>
              <a:t>Water heater is 10 years old</a:t>
            </a:r>
          </a:p>
          <a:p>
            <a:r>
              <a:rPr lang="en-US" dirty="0"/>
              <a:t>Utility closet is incredibly small</a:t>
            </a:r>
          </a:p>
          <a:p>
            <a:r>
              <a:rPr lang="en-US" dirty="0">
                <a:highlight>
                  <a:srgbClr val="FFFF00"/>
                </a:highlight>
              </a:rPr>
              <a:t>Significant roof leak in chimney flashing</a:t>
            </a:r>
            <a:endParaRPr lang="en-US" dirty="0">
              <a:highlight>
                <a:srgbClr val="FFFF00"/>
              </a:highlight>
              <a:cs typeface="Calibri"/>
            </a:endParaRPr>
          </a:p>
        </p:txBody>
      </p:sp>
      <p:sp>
        <p:nvSpPr>
          <p:cNvPr id="4" name="Content Placeholder 3">
            <a:extLst>
              <a:ext uri="{FF2B5EF4-FFF2-40B4-BE49-F238E27FC236}">
                <a16:creationId xmlns:a16="http://schemas.microsoft.com/office/drawing/2014/main" id="{5F57F814-EB97-31C2-107B-32F86EC6E82E}"/>
              </a:ext>
            </a:extLst>
          </p:cNvPr>
          <p:cNvSpPr>
            <a:spLocks noGrp="1"/>
          </p:cNvSpPr>
          <p:nvPr>
            <p:ph sz="half" idx="2"/>
          </p:nvPr>
        </p:nvSpPr>
        <p:spPr>
          <a:xfrm>
            <a:off x="6172200" y="477672"/>
            <a:ext cx="5181600" cy="5699291"/>
          </a:xfrm>
        </p:spPr>
        <p:txBody>
          <a:bodyPr vert="horz" lIns="91440" tIns="45720" rIns="91440" bIns="45720" rtlCol="0" anchor="t">
            <a:normAutofit lnSpcReduction="10000"/>
          </a:bodyPr>
          <a:lstStyle/>
          <a:p>
            <a:pPr marL="0" indent="0">
              <a:buNone/>
            </a:pPr>
            <a:r>
              <a:rPr lang="en-US" dirty="0"/>
              <a:t>GOOD FEATURES:</a:t>
            </a:r>
          </a:p>
          <a:p>
            <a:r>
              <a:rPr lang="en-US" dirty="0"/>
              <a:t>Low utility bills (solar, attics have medium insulation)</a:t>
            </a:r>
          </a:p>
          <a:p>
            <a:r>
              <a:rPr lang="en-US" dirty="0"/>
              <a:t>Bottom floor is naturally cool, because it’s partially underground. Includes crawl space.</a:t>
            </a:r>
          </a:p>
          <a:p>
            <a:r>
              <a:rPr lang="en-US" dirty="0"/>
              <a:t>Water heating w/radiators is comfortable and not as dry as a hot air system</a:t>
            </a:r>
            <a:endParaRPr lang="en-US" dirty="0">
              <a:cs typeface="Calibri"/>
            </a:endParaRPr>
          </a:p>
          <a:p>
            <a:pPr marL="0" indent="0">
              <a:buNone/>
            </a:pPr>
            <a:endParaRPr lang="en-US" dirty="0"/>
          </a:p>
        </p:txBody>
      </p:sp>
      <p:sp>
        <p:nvSpPr>
          <p:cNvPr id="2" name="Date Placeholder 1">
            <a:extLst>
              <a:ext uri="{FF2B5EF4-FFF2-40B4-BE49-F238E27FC236}">
                <a16:creationId xmlns:a16="http://schemas.microsoft.com/office/drawing/2014/main" id="{F5A6420B-BCF0-0CF5-1E88-FC93B281A508}"/>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259EC85E-008B-B5F7-3898-3F2082778B4E}"/>
              </a:ext>
            </a:extLst>
          </p:cNvPr>
          <p:cNvSpPr>
            <a:spLocks noGrp="1"/>
          </p:cNvSpPr>
          <p:nvPr>
            <p:ph type="sldNum" sz="quarter" idx="12"/>
          </p:nvPr>
        </p:nvSpPr>
        <p:spPr/>
        <p:txBody>
          <a:bodyPr/>
          <a:lstStyle/>
          <a:p>
            <a:fld id="{9E575C0D-DDA0-4616-9403-7EDDF17D0E42}" type="slidenum">
              <a:rPr lang="en-US" smtClean="0"/>
              <a:t>4</a:t>
            </a:fld>
            <a:endParaRPr lang="en-US"/>
          </a:p>
        </p:txBody>
      </p:sp>
    </p:spTree>
    <p:extLst>
      <p:ext uri="{BB962C8B-B14F-4D97-AF65-F5344CB8AC3E}">
        <p14:creationId xmlns:p14="http://schemas.microsoft.com/office/powerpoint/2010/main" val="320299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477672"/>
            <a:ext cx="5181600" cy="5699291"/>
          </a:xfrm>
        </p:spPr>
        <p:txBody>
          <a:bodyPr>
            <a:normAutofit/>
          </a:bodyPr>
          <a:lstStyle/>
          <a:p>
            <a:pPr marL="0" indent="0">
              <a:buNone/>
            </a:pPr>
            <a:r>
              <a:rPr lang="en-US" dirty="0"/>
              <a:t>SOLUTIONS PURSUED:</a:t>
            </a:r>
          </a:p>
          <a:p>
            <a:r>
              <a:rPr lang="en-US" dirty="0"/>
              <a:t>Furnace/water heater replacement</a:t>
            </a:r>
          </a:p>
          <a:p>
            <a:r>
              <a:rPr lang="en-US" dirty="0"/>
              <a:t>Better A/C solution</a:t>
            </a:r>
          </a:p>
          <a:p>
            <a:r>
              <a:rPr lang="en-US" dirty="0"/>
              <a:t>Insulation</a:t>
            </a:r>
          </a:p>
          <a:p>
            <a:r>
              <a:rPr lang="en-US" dirty="0"/>
              <a:t>Roofing?</a:t>
            </a:r>
          </a:p>
        </p:txBody>
      </p:sp>
      <p:sp>
        <p:nvSpPr>
          <p:cNvPr id="4" name="Content Placeholder 3">
            <a:extLst>
              <a:ext uri="{FF2B5EF4-FFF2-40B4-BE49-F238E27FC236}">
                <a16:creationId xmlns:a16="http://schemas.microsoft.com/office/drawing/2014/main" id="{5F57F814-EB97-31C2-107B-32F86EC6E82E}"/>
              </a:ext>
            </a:extLst>
          </p:cNvPr>
          <p:cNvSpPr>
            <a:spLocks noGrp="1"/>
          </p:cNvSpPr>
          <p:nvPr>
            <p:ph sz="half" idx="2"/>
          </p:nvPr>
        </p:nvSpPr>
        <p:spPr>
          <a:xfrm>
            <a:off x="6172200" y="477672"/>
            <a:ext cx="5181600" cy="5699291"/>
          </a:xfrm>
        </p:spPr>
        <p:txBody>
          <a:bodyPr>
            <a:normAutofit/>
          </a:bodyPr>
          <a:lstStyle/>
          <a:p>
            <a:pPr marL="0" indent="0">
              <a:buNone/>
            </a:pPr>
            <a:r>
              <a:rPr lang="en-US" dirty="0"/>
              <a:t>OBJECTIVES:</a:t>
            </a:r>
          </a:p>
          <a:p>
            <a:r>
              <a:rPr lang="en-US" dirty="0"/>
              <a:t>Maintaining home and saving money on energy</a:t>
            </a:r>
          </a:p>
          <a:p>
            <a:r>
              <a:rPr lang="en-US" dirty="0"/>
              <a:t>Comfort/safety in the home</a:t>
            </a:r>
          </a:p>
          <a:p>
            <a:r>
              <a:rPr lang="en-US" dirty="0"/>
              <a:t>Reducing GHG emissions</a:t>
            </a:r>
          </a:p>
          <a:p>
            <a:r>
              <a:rPr lang="en-US" dirty="0"/>
              <a:t>Reasonable cost and ROI</a:t>
            </a:r>
          </a:p>
          <a:p>
            <a:pPr marL="0" indent="0">
              <a:buNone/>
            </a:pPr>
            <a:endParaRPr lang="en-US" dirty="0"/>
          </a:p>
          <a:p>
            <a:pPr marL="0" indent="0">
              <a:buNone/>
            </a:pPr>
            <a:endParaRPr lang="en-US" dirty="0"/>
          </a:p>
        </p:txBody>
      </p:sp>
      <p:sp>
        <p:nvSpPr>
          <p:cNvPr id="2" name="Date Placeholder 1">
            <a:extLst>
              <a:ext uri="{FF2B5EF4-FFF2-40B4-BE49-F238E27FC236}">
                <a16:creationId xmlns:a16="http://schemas.microsoft.com/office/drawing/2014/main" id="{543A528C-B010-9F68-531F-97C676FE05A3}"/>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B1CBEA32-8138-7942-4AC6-2537A9946A11}"/>
              </a:ext>
            </a:extLst>
          </p:cNvPr>
          <p:cNvSpPr>
            <a:spLocks noGrp="1"/>
          </p:cNvSpPr>
          <p:nvPr>
            <p:ph type="sldNum" sz="quarter" idx="12"/>
          </p:nvPr>
        </p:nvSpPr>
        <p:spPr/>
        <p:txBody>
          <a:bodyPr/>
          <a:lstStyle/>
          <a:p>
            <a:fld id="{9E575C0D-DDA0-4616-9403-7EDDF17D0E42}" type="slidenum">
              <a:rPr lang="en-US" smtClean="0"/>
              <a:t>5</a:t>
            </a:fld>
            <a:endParaRPr lang="en-US"/>
          </a:p>
        </p:txBody>
      </p:sp>
    </p:spTree>
    <p:extLst>
      <p:ext uri="{BB962C8B-B14F-4D97-AF65-F5344CB8AC3E}">
        <p14:creationId xmlns:p14="http://schemas.microsoft.com/office/powerpoint/2010/main" val="316473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a:xfrm>
            <a:off x="838200" y="365125"/>
            <a:ext cx="5257800" cy="736435"/>
          </a:xfrm>
        </p:spPr>
        <p:txBody>
          <a:bodyPr/>
          <a:lstStyle/>
          <a:p>
            <a:r>
              <a:rPr lang="en-US" dirty="0"/>
              <a:t>Furnace/water heater</a:t>
            </a:r>
          </a:p>
        </p:txBody>
      </p:sp>
      <p:sp>
        <p:nvSpPr>
          <p:cNvPr id="3" name="Content Placeholder 2">
            <a:extLst>
              <a:ext uri="{FF2B5EF4-FFF2-40B4-BE49-F238E27FC236}">
                <a16:creationId xmlns:a16="http://schemas.microsoft.com/office/drawing/2014/main" id="{D7F8E8E5-17CD-5B76-06CF-C6FFED97EB6D}"/>
              </a:ext>
            </a:extLst>
          </p:cNvPr>
          <p:cNvSpPr>
            <a:spLocks noGrp="1"/>
          </p:cNvSpPr>
          <p:nvPr>
            <p:ph sz="half" idx="1"/>
          </p:nvPr>
        </p:nvSpPr>
        <p:spPr>
          <a:xfrm>
            <a:off x="640492" y="1101560"/>
            <a:ext cx="5181600" cy="5075403"/>
          </a:xfrm>
        </p:spPr>
        <p:txBody>
          <a:bodyPr vert="horz" lIns="91440" tIns="45720" rIns="91440" bIns="45720" rtlCol="0" anchor="t">
            <a:normAutofit fontScale="62500" lnSpcReduction="20000"/>
          </a:bodyPr>
          <a:lstStyle/>
          <a:p>
            <a:r>
              <a:rPr lang="en-US" dirty="0"/>
              <a:t>Plumber recommended </a:t>
            </a:r>
            <a:r>
              <a:rPr lang="en-US" u="sng" dirty="0"/>
              <a:t>gas</a:t>
            </a:r>
            <a:r>
              <a:rPr lang="en-US" dirty="0"/>
              <a:t> </a:t>
            </a:r>
            <a:r>
              <a:rPr lang="en-US" dirty="0" err="1"/>
              <a:t>Navien</a:t>
            </a:r>
            <a:r>
              <a:rPr lang="en-US" dirty="0"/>
              <a:t> combi-boiler</a:t>
            </a:r>
          </a:p>
          <a:p>
            <a:pPr lvl="1"/>
            <a:r>
              <a:rPr lang="en-US" dirty="0"/>
              <a:t>95% efficient replaces boiler and is also a tankless water heater – ok for 2 people</a:t>
            </a:r>
          </a:p>
          <a:p>
            <a:pPr lvl="1"/>
            <a:r>
              <a:rPr lang="en-US" dirty="0"/>
              <a:t>No practical all-electric solutions for water circulation radiator system</a:t>
            </a:r>
          </a:p>
          <a:p>
            <a:r>
              <a:rPr lang="en-US" dirty="0"/>
              <a:t>Second opinion from ICS (Integrate Comfort Systems)</a:t>
            </a:r>
          </a:p>
          <a:p>
            <a:pPr lvl="1"/>
            <a:r>
              <a:rPr lang="en-US" dirty="0"/>
              <a:t>Same recommendation</a:t>
            </a:r>
          </a:p>
          <a:p>
            <a:pPr lvl="1"/>
            <a:r>
              <a:rPr lang="en-US" dirty="0"/>
              <a:t>Replacing with ducted solution would take all of our attic space</a:t>
            </a:r>
          </a:p>
          <a:p>
            <a:r>
              <a:rPr lang="en-US" dirty="0"/>
              <a:t>Considered separate tankless heat pump water heater</a:t>
            </a:r>
          </a:p>
          <a:p>
            <a:pPr lvl="1"/>
            <a:r>
              <a:rPr lang="en-US" dirty="0"/>
              <a:t>More $, </a:t>
            </a:r>
            <a:r>
              <a:rPr lang="en-US" u="sng" dirty="0"/>
              <a:t>more space </a:t>
            </a:r>
            <a:r>
              <a:rPr lang="en-US" dirty="0"/>
              <a:t>than combi, less efficient</a:t>
            </a:r>
          </a:p>
          <a:p>
            <a:pPr lvl="1"/>
            <a:r>
              <a:rPr lang="en-US" dirty="0"/>
              <a:t>Furnace would still be gas</a:t>
            </a:r>
          </a:p>
          <a:p>
            <a:pPr lvl="1"/>
            <a:r>
              <a:rPr lang="en-US" dirty="0"/>
              <a:t>Run another electric line</a:t>
            </a:r>
          </a:p>
          <a:p>
            <a:r>
              <a:rPr lang="en-US" dirty="0"/>
              <a:t>Total gas bill is $1200/year – also reduce use by:</a:t>
            </a:r>
          </a:p>
          <a:p>
            <a:pPr lvl="1"/>
            <a:r>
              <a:rPr lang="en-US" dirty="0"/>
              <a:t>Efficiency should cut bill by 20-30%</a:t>
            </a:r>
          </a:p>
          <a:p>
            <a:pPr lvl="1"/>
            <a:r>
              <a:rPr lang="en-US" dirty="0"/>
              <a:t>Induction cooktop, slow cooker, microwave do 95% of all cooking</a:t>
            </a:r>
          </a:p>
          <a:p>
            <a:pPr lvl="1"/>
            <a:r>
              <a:rPr lang="en-US" dirty="0"/>
              <a:t>Improved insulation in the future</a:t>
            </a:r>
          </a:p>
          <a:p>
            <a:pPr lvl="1"/>
            <a:r>
              <a:rPr lang="en-US" dirty="0"/>
              <a:t>Replace gas dryer with electric when it fails</a:t>
            </a:r>
          </a:p>
        </p:txBody>
      </p:sp>
      <p:pic>
        <p:nvPicPr>
          <p:cNvPr id="2050" name="Picture 2">
            <a:extLst>
              <a:ext uri="{FF2B5EF4-FFF2-40B4-BE49-F238E27FC236}">
                <a16:creationId xmlns:a16="http://schemas.microsoft.com/office/drawing/2014/main" id="{119876DF-2B2F-F665-BDC1-6FF414C9C63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95064" y="1101560"/>
            <a:ext cx="5192395" cy="465488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6C03492-C84B-DBCE-3333-EBD31C7D5667}"/>
              </a:ext>
            </a:extLst>
          </p:cNvPr>
          <p:cNvSpPr>
            <a:spLocks noGrp="1"/>
          </p:cNvSpPr>
          <p:nvPr>
            <p:ph type="dt" sz="half" idx="10"/>
          </p:nvPr>
        </p:nvSpPr>
        <p:spPr/>
        <p:txBody>
          <a:bodyPr/>
          <a:lstStyle/>
          <a:p>
            <a:r>
              <a:rPr lang="en-US"/>
              <a:t>10/17/2023</a:t>
            </a:r>
          </a:p>
        </p:txBody>
      </p:sp>
      <p:sp>
        <p:nvSpPr>
          <p:cNvPr id="5" name="Slide Number Placeholder 4">
            <a:extLst>
              <a:ext uri="{FF2B5EF4-FFF2-40B4-BE49-F238E27FC236}">
                <a16:creationId xmlns:a16="http://schemas.microsoft.com/office/drawing/2014/main" id="{66076CB6-F670-DBDE-6A32-8FB7D35EC768}"/>
              </a:ext>
            </a:extLst>
          </p:cNvPr>
          <p:cNvSpPr>
            <a:spLocks noGrp="1"/>
          </p:cNvSpPr>
          <p:nvPr>
            <p:ph type="sldNum" sz="quarter" idx="12"/>
          </p:nvPr>
        </p:nvSpPr>
        <p:spPr/>
        <p:txBody>
          <a:bodyPr/>
          <a:lstStyle/>
          <a:p>
            <a:fld id="{9E575C0D-DDA0-4616-9403-7EDDF17D0E42}" type="slidenum">
              <a:rPr lang="en-US" smtClean="0"/>
              <a:t>6</a:t>
            </a:fld>
            <a:endParaRPr lang="en-US"/>
          </a:p>
        </p:txBody>
      </p:sp>
    </p:spTree>
    <p:extLst>
      <p:ext uri="{BB962C8B-B14F-4D97-AF65-F5344CB8AC3E}">
        <p14:creationId xmlns:p14="http://schemas.microsoft.com/office/powerpoint/2010/main" val="160403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a:xfrm>
            <a:off x="838200" y="365125"/>
            <a:ext cx="10243930" cy="1127919"/>
          </a:xfrm>
        </p:spPr>
        <p:txBody>
          <a:bodyPr/>
          <a:lstStyle/>
          <a:p>
            <a:r>
              <a:rPr lang="en-US" dirty="0"/>
              <a:t>Combi boiler – heating path</a:t>
            </a:r>
          </a:p>
        </p:txBody>
      </p:sp>
      <p:sp>
        <p:nvSpPr>
          <p:cNvPr id="6" name="Date Placeholder 5">
            <a:extLst>
              <a:ext uri="{FF2B5EF4-FFF2-40B4-BE49-F238E27FC236}">
                <a16:creationId xmlns:a16="http://schemas.microsoft.com/office/drawing/2014/main" id="{E7F51ABF-A6DD-9C1C-0541-8C5A9D112E31}"/>
              </a:ext>
            </a:extLst>
          </p:cNvPr>
          <p:cNvSpPr>
            <a:spLocks noGrp="1"/>
          </p:cNvSpPr>
          <p:nvPr>
            <p:ph type="dt" sz="half" idx="10"/>
          </p:nvPr>
        </p:nvSpPr>
        <p:spPr/>
        <p:txBody>
          <a:bodyPr/>
          <a:lstStyle/>
          <a:p>
            <a:r>
              <a:rPr lang="en-US"/>
              <a:t>10/17/2023</a:t>
            </a:r>
          </a:p>
        </p:txBody>
      </p:sp>
      <p:sp>
        <p:nvSpPr>
          <p:cNvPr id="7" name="Slide Number Placeholder 6">
            <a:extLst>
              <a:ext uri="{FF2B5EF4-FFF2-40B4-BE49-F238E27FC236}">
                <a16:creationId xmlns:a16="http://schemas.microsoft.com/office/drawing/2014/main" id="{D75D40C1-4B7D-738D-76F0-DDB1D9607357}"/>
              </a:ext>
            </a:extLst>
          </p:cNvPr>
          <p:cNvSpPr>
            <a:spLocks noGrp="1"/>
          </p:cNvSpPr>
          <p:nvPr>
            <p:ph type="sldNum" sz="quarter" idx="12"/>
          </p:nvPr>
        </p:nvSpPr>
        <p:spPr/>
        <p:txBody>
          <a:bodyPr/>
          <a:lstStyle/>
          <a:p>
            <a:fld id="{9E575C0D-DDA0-4616-9403-7EDDF17D0E42}" type="slidenum">
              <a:rPr lang="en-US" smtClean="0"/>
              <a:t>7</a:t>
            </a:fld>
            <a:endParaRPr lang="en-US"/>
          </a:p>
        </p:txBody>
      </p:sp>
      <p:sp>
        <p:nvSpPr>
          <p:cNvPr id="4" name="Content Placeholder 3">
            <a:extLst>
              <a:ext uri="{FF2B5EF4-FFF2-40B4-BE49-F238E27FC236}">
                <a16:creationId xmlns:a16="http://schemas.microsoft.com/office/drawing/2014/main" id="{A692AE2E-BF20-B2B1-83BB-09D31E36CDC1}"/>
              </a:ext>
            </a:extLst>
          </p:cNvPr>
          <p:cNvSpPr>
            <a:spLocks noGrp="1"/>
          </p:cNvSpPr>
          <p:nvPr>
            <p:ph sz="half" idx="2"/>
          </p:nvPr>
        </p:nvSpPr>
        <p:spPr>
          <a:xfrm>
            <a:off x="6685722" y="1465401"/>
            <a:ext cx="4946373" cy="4351338"/>
          </a:xfrm>
        </p:spPr>
        <p:txBody>
          <a:bodyPr/>
          <a:lstStyle/>
          <a:p>
            <a:r>
              <a:rPr lang="en-US" dirty="0"/>
              <a:t>Gas heats water in system and circulates it to radiator</a:t>
            </a:r>
          </a:p>
          <a:p>
            <a:r>
              <a:rPr lang="en-US" dirty="0"/>
              <a:t>Warm air left after primary heating pre-heats incoming water</a:t>
            </a:r>
          </a:p>
          <a:p>
            <a:r>
              <a:rPr lang="en-US" dirty="0"/>
              <a:t>Remaining heat/air vents through flue, but is cooler than single stage heater. New vent is PVC pipe, not metal/cement flue</a:t>
            </a:r>
          </a:p>
        </p:txBody>
      </p:sp>
      <p:pic>
        <p:nvPicPr>
          <p:cNvPr id="8" name="Content Placeholder 7" descr="Diagram of a heat pump&#10;&#10;Description automatically generated">
            <a:extLst>
              <a:ext uri="{FF2B5EF4-FFF2-40B4-BE49-F238E27FC236}">
                <a16:creationId xmlns:a16="http://schemas.microsoft.com/office/drawing/2014/main" id="{3FC4B6F0-CB01-B9F9-7B65-20B5D7A9D6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2973" y="1173676"/>
            <a:ext cx="5847523" cy="4850094"/>
          </a:xfrm>
        </p:spPr>
      </p:pic>
    </p:spTree>
    <p:extLst>
      <p:ext uri="{BB962C8B-B14F-4D97-AF65-F5344CB8AC3E}">
        <p14:creationId xmlns:p14="http://schemas.microsoft.com/office/powerpoint/2010/main" val="2729577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a:xfrm>
            <a:off x="285998" y="56972"/>
            <a:ext cx="10382002" cy="887245"/>
          </a:xfrm>
        </p:spPr>
        <p:txBody>
          <a:bodyPr/>
          <a:lstStyle/>
          <a:p>
            <a:r>
              <a:rPr lang="en-US" dirty="0"/>
              <a:t>Combi boiler – hot water path</a:t>
            </a:r>
          </a:p>
        </p:txBody>
      </p:sp>
      <p:sp>
        <p:nvSpPr>
          <p:cNvPr id="6" name="Date Placeholder 5">
            <a:extLst>
              <a:ext uri="{FF2B5EF4-FFF2-40B4-BE49-F238E27FC236}">
                <a16:creationId xmlns:a16="http://schemas.microsoft.com/office/drawing/2014/main" id="{E7F51ABF-A6DD-9C1C-0541-8C5A9D112E31}"/>
              </a:ext>
            </a:extLst>
          </p:cNvPr>
          <p:cNvSpPr>
            <a:spLocks noGrp="1"/>
          </p:cNvSpPr>
          <p:nvPr>
            <p:ph type="dt" sz="half" idx="10"/>
          </p:nvPr>
        </p:nvSpPr>
        <p:spPr/>
        <p:txBody>
          <a:bodyPr/>
          <a:lstStyle/>
          <a:p>
            <a:r>
              <a:rPr lang="en-US"/>
              <a:t>10/17/2023</a:t>
            </a:r>
          </a:p>
        </p:txBody>
      </p:sp>
      <p:sp>
        <p:nvSpPr>
          <p:cNvPr id="7" name="Slide Number Placeholder 6">
            <a:extLst>
              <a:ext uri="{FF2B5EF4-FFF2-40B4-BE49-F238E27FC236}">
                <a16:creationId xmlns:a16="http://schemas.microsoft.com/office/drawing/2014/main" id="{D75D40C1-4B7D-738D-76F0-DDB1D9607357}"/>
              </a:ext>
            </a:extLst>
          </p:cNvPr>
          <p:cNvSpPr>
            <a:spLocks noGrp="1"/>
          </p:cNvSpPr>
          <p:nvPr>
            <p:ph type="sldNum" sz="quarter" idx="12"/>
          </p:nvPr>
        </p:nvSpPr>
        <p:spPr/>
        <p:txBody>
          <a:bodyPr/>
          <a:lstStyle/>
          <a:p>
            <a:fld id="{9E575C0D-DDA0-4616-9403-7EDDF17D0E42}" type="slidenum">
              <a:rPr lang="en-US" smtClean="0"/>
              <a:t>8</a:t>
            </a:fld>
            <a:endParaRPr lang="en-US"/>
          </a:p>
        </p:txBody>
      </p:sp>
      <p:sp>
        <p:nvSpPr>
          <p:cNvPr id="4" name="Content Placeholder 3">
            <a:extLst>
              <a:ext uri="{FF2B5EF4-FFF2-40B4-BE49-F238E27FC236}">
                <a16:creationId xmlns:a16="http://schemas.microsoft.com/office/drawing/2014/main" id="{A692AE2E-BF20-B2B1-83BB-09D31E36CDC1}"/>
              </a:ext>
            </a:extLst>
          </p:cNvPr>
          <p:cNvSpPr>
            <a:spLocks noGrp="1"/>
          </p:cNvSpPr>
          <p:nvPr>
            <p:ph sz="half" idx="2"/>
          </p:nvPr>
        </p:nvSpPr>
        <p:spPr>
          <a:xfrm>
            <a:off x="8269356" y="1785853"/>
            <a:ext cx="3636645" cy="1315156"/>
          </a:xfrm>
        </p:spPr>
        <p:txBody>
          <a:bodyPr>
            <a:normAutofit fontScale="92500"/>
          </a:bodyPr>
          <a:lstStyle/>
          <a:p>
            <a:r>
              <a:rPr lang="en-US" dirty="0"/>
              <a:t>Hot water for the house also passes through the heat exchangers</a:t>
            </a:r>
          </a:p>
        </p:txBody>
      </p:sp>
      <p:pic>
        <p:nvPicPr>
          <p:cNvPr id="10" name="Content Placeholder 9" descr="Diagram of a heat exchanger">
            <a:extLst>
              <a:ext uri="{FF2B5EF4-FFF2-40B4-BE49-F238E27FC236}">
                <a16:creationId xmlns:a16="http://schemas.microsoft.com/office/drawing/2014/main" id="{8BB42E0D-8210-34FD-40D4-B608E7F871D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5998" y="944217"/>
            <a:ext cx="7122361" cy="4832691"/>
          </a:xfrm>
        </p:spPr>
      </p:pic>
    </p:spTree>
    <p:extLst>
      <p:ext uri="{BB962C8B-B14F-4D97-AF65-F5344CB8AC3E}">
        <p14:creationId xmlns:p14="http://schemas.microsoft.com/office/powerpoint/2010/main" val="2285706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room with pipes and a white box">
            <a:extLst>
              <a:ext uri="{FF2B5EF4-FFF2-40B4-BE49-F238E27FC236}">
                <a16:creationId xmlns:a16="http://schemas.microsoft.com/office/drawing/2014/main" id="{6CE55C0D-E312-8A4A-8612-504F8D6151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62014" y="644179"/>
            <a:ext cx="4263887" cy="5685184"/>
          </a:xfrm>
        </p:spPr>
      </p:pic>
      <p:sp>
        <p:nvSpPr>
          <p:cNvPr id="2" name="Title 1">
            <a:extLst>
              <a:ext uri="{FF2B5EF4-FFF2-40B4-BE49-F238E27FC236}">
                <a16:creationId xmlns:a16="http://schemas.microsoft.com/office/drawing/2014/main" id="{0D635A29-2E8C-68DB-E084-F55E20D801C8}"/>
              </a:ext>
            </a:extLst>
          </p:cNvPr>
          <p:cNvSpPr>
            <a:spLocks noGrp="1"/>
          </p:cNvSpPr>
          <p:nvPr>
            <p:ph type="title"/>
          </p:nvPr>
        </p:nvSpPr>
        <p:spPr>
          <a:xfrm>
            <a:off x="838200" y="365125"/>
            <a:ext cx="10432774" cy="1325563"/>
          </a:xfrm>
        </p:spPr>
        <p:txBody>
          <a:bodyPr>
            <a:normAutofit/>
          </a:bodyPr>
          <a:lstStyle/>
          <a:p>
            <a:r>
              <a:rPr lang="en-US" dirty="0"/>
              <a:t>AFTER INSTALLATION</a:t>
            </a:r>
          </a:p>
        </p:txBody>
      </p:sp>
      <p:sp>
        <p:nvSpPr>
          <p:cNvPr id="3" name="Content Placeholder 2">
            <a:extLst>
              <a:ext uri="{FF2B5EF4-FFF2-40B4-BE49-F238E27FC236}">
                <a16:creationId xmlns:a16="http://schemas.microsoft.com/office/drawing/2014/main" id="{F7EE96EA-8128-1397-1606-CC7DA4E9EFB9}"/>
              </a:ext>
            </a:extLst>
          </p:cNvPr>
          <p:cNvSpPr>
            <a:spLocks noGrp="1"/>
          </p:cNvSpPr>
          <p:nvPr>
            <p:ph sz="half" idx="1"/>
          </p:nvPr>
        </p:nvSpPr>
        <p:spPr/>
        <p:txBody>
          <a:bodyPr>
            <a:normAutofit fontScale="92500" lnSpcReduction="10000"/>
          </a:bodyPr>
          <a:lstStyle/>
          <a:p>
            <a:r>
              <a:rPr lang="en-US" sz="2800" dirty="0"/>
              <a:t>Can set </a:t>
            </a:r>
            <a:r>
              <a:rPr lang="en-US" dirty="0"/>
              <a:t>water temperature for both hot water and circulating water easily and very precisely.</a:t>
            </a:r>
          </a:p>
          <a:p>
            <a:r>
              <a:rPr lang="en-US" sz="2800" dirty="0"/>
              <a:t>Added water-sensing auto shutoff valve</a:t>
            </a:r>
            <a:r>
              <a:rPr lang="en-US" dirty="0"/>
              <a:t> for main water flow to house in case of leak in utility closet</a:t>
            </a:r>
          </a:p>
          <a:p>
            <a:pPr lvl="1"/>
            <a:r>
              <a:rPr lang="en-US" dirty="0">
                <a:cs typeface="Calibri"/>
              </a:rPr>
              <a:t>Additional leak/humidity detectors in crawl space and laundry room (Lyric)</a:t>
            </a:r>
          </a:p>
          <a:p>
            <a:pPr lvl="1"/>
            <a:r>
              <a:rPr lang="en-US" dirty="0">
                <a:cs typeface="Calibri"/>
              </a:rPr>
              <a:t>Can send alarm to cell phone</a:t>
            </a:r>
          </a:p>
          <a:p>
            <a:r>
              <a:rPr lang="en-US" dirty="0"/>
              <a:t>We will repair foundation hole to crawl space, improving insulation</a:t>
            </a:r>
          </a:p>
          <a:p>
            <a:r>
              <a:rPr lang="en-US" sz="2800" dirty="0">
                <a:cs typeface="Calibri"/>
              </a:rPr>
              <a:t>Water filter is also shown</a:t>
            </a:r>
          </a:p>
          <a:p>
            <a:endParaRPr lang="en-US" dirty="0"/>
          </a:p>
        </p:txBody>
      </p:sp>
      <p:sp>
        <p:nvSpPr>
          <p:cNvPr id="4" name="Rectangle: Rounded Corners 3">
            <a:extLst>
              <a:ext uri="{FF2B5EF4-FFF2-40B4-BE49-F238E27FC236}">
                <a16:creationId xmlns:a16="http://schemas.microsoft.com/office/drawing/2014/main" id="{925003FD-A3F4-EF96-8351-F4B98BB13342}"/>
              </a:ext>
            </a:extLst>
          </p:cNvPr>
          <p:cNvSpPr/>
          <p:nvPr/>
        </p:nvSpPr>
        <p:spPr>
          <a:xfrm>
            <a:off x="9135540" y="2744649"/>
            <a:ext cx="516834" cy="68062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000CA0B-32A7-AAD2-E56E-C1F8CD2DFB15}"/>
              </a:ext>
            </a:extLst>
          </p:cNvPr>
          <p:cNvSpPr/>
          <p:nvPr/>
        </p:nvSpPr>
        <p:spPr>
          <a:xfrm>
            <a:off x="10419522" y="5648739"/>
            <a:ext cx="1003852" cy="68062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5E8792B-C9EE-CFB6-3C35-17277C84223B}"/>
              </a:ext>
            </a:extLst>
          </p:cNvPr>
          <p:cNvSpPr/>
          <p:nvPr/>
        </p:nvSpPr>
        <p:spPr>
          <a:xfrm>
            <a:off x="8226721" y="3704327"/>
            <a:ext cx="1096183" cy="68062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4C762D86-194A-122E-22D3-EFC760048BED}"/>
              </a:ext>
            </a:extLst>
          </p:cNvPr>
          <p:cNvSpPr>
            <a:spLocks noGrp="1"/>
          </p:cNvSpPr>
          <p:nvPr>
            <p:ph type="dt" sz="half" idx="10"/>
          </p:nvPr>
        </p:nvSpPr>
        <p:spPr/>
        <p:txBody>
          <a:bodyPr/>
          <a:lstStyle/>
          <a:p>
            <a:r>
              <a:rPr lang="en-US"/>
              <a:t>10/17/2023</a:t>
            </a:r>
          </a:p>
        </p:txBody>
      </p:sp>
      <p:sp>
        <p:nvSpPr>
          <p:cNvPr id="11" name="Slide Number Placeholder 10">
            <a:extLst>
              <a:ext uri="{FF2B5EF4-FFF2-40B4-BE49-F238E27FC236}">
                <a16:creationId xmlns:a16="http://schemas.microsoft.com/office/drawing/2014/main" id="{CDEDD374-9929-9016-096D-333053EFF991}"/>
              </a:ext>
            </a:extLst>
          </p:cNvPr>
          <p:cNvSpPr>
            <a:spLocks noGrp="1"/>
          </p:cNvSpPr>
          <p:nvPr>
            <p:ph type="sldNum" sz="quarter" idx="12"/>
          </p:nvPr>
        </p:nvSpPr>
        <p:spPr/>
        <p:txBody>
          <a:bodyPr/>
          <a:lstStyle/>
          <a:p>
            <a:fld id="{9E575C0D-DDA0-4616-9403-7EDDF17D0E42}" type="slidenum">
              <a:rPr lang="en-US" smtClean="0"/>
              <a:t>9</a:t>
            </a:fld>
            <a:endParaRPr lang="en-US"/>
          </a:p>
        </p:txBody>
      </p:sp>
    </p:spTree>
    <p:extLst>
      <p:ext uri="{BB962C8B-B14F-4D97-AF65-F5344CB8AC3E}">
        <p14:creationId xmlns:p14="http://schemas.microsoft.com/office/powerpoint/2010/main" val="7601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9431</TotalTime>
  <Words>1598</Words>
  <Application>Microsoft Office PowerPoint</Application>
  <PresentationFormat>Widescreen</PresentationFormat>
  <Paragraphs>193</Paragraphs>
  <Slides>16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Steve &amp; Betsy’s 1954 Retirement House Northvale, NJ/Bergen County/Purchased 2015</vt:lpstr>
      <vt:lpstr>Back of house</vt:lpstr>
      <vt:lpstr>Interior of house</vt:lpstr>
      <vt:lpstr>PowerPoint Presentation</vt:lpstr>
      <vt:lpstr>PowerPoint Presentation</vt:lpstr>
      <vt:lpstr>Furnace/water heater</vt:lpstr>
      <vt:lpstr>Combi boiler – heating path</vt:lpstr>
      <vt:lpstr>Combi boiler – hot water path</vt:lpstr>
      <vt:lpstr>AFTER INSTALLATION</vt:lpstr>
      <vt:lpstr>Combi Boiler Notes</vt:lpstr>
      <vt:lpstr>PowerPoint Presentation</vt:lpstr>
      <vt:lpstr>Energy Audit &amp; Insulation - Ciel</vt:lpstr>
      <vt:lpstr>Energy Audit &amp; Insulation – Ciel cont’d</vt:lpstr>
      <vt:lpstr>Insulation – NY Metro</vt:lpstr>
      <vt:lpstr>Sunroom – Insulation measures already in place </vt:lpstr>
      <vt:lpstr>Roofing &amp; Solar – Cautionary tale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Steve &amp; Betsy’s Retirement House Northvale, NJ Bergen County</dc:title>
  <dc:creator>Betsy Longendorfer</dc:creator>
  <cp:lastModifiedBy>Steve Miller</cp:lastModifiedBy>
  <cp:revision>2</cp:revision>
  <dcterms:created xsi:type="dcterms:W3CDTF">2023-10-10T21:02:14Z</dcterms:created>
  <dcterms:modified xsi:type="dcterms:W3CDTF">2023-10-22T01:56:31Z</dcterms:modified>
</cp:coreProperties>
</file>