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779" r:id="rId2"/>
    <p:sldMasterId id="2147483821" r:id="rId3"/>
    <p:sldMasterId id="2147483833" r:id="rId4"/>
  </p:sldMasterIdLst>
  <p:notesMasterIdLst>
    <p:notesMasterId r:id="rId26"/>
  </p:notesMasterIdLst>
  <p:sldIdLst>
    <p:sldId id="258" r:id="rId5"/>
    <p:sldId id="1856" r:id="rId6"/>
    <p:sldId id="1545" r:id="rId7"/>
    <p:sldId id="1885" r:id="rId8"/>
    <p:sldId id="1835" r:id="rId9"/>
    <p:sldId id="1828" r:id="rId10"/>
    <p:sldId id="1836" r:id="rId11"/>
    <p:sldId id="1878" r:id="rId12"/>
    <p:sldId id="1829" r:id="rId13"/>
    <p:sldId id="1831" r:id="rId14"/>
    <p:sldId id="1881" r:id="rId15"/>
    <p:sldId id="1898" r:id="rId16"/>
    <p:sldId id="1887" r:id="rId17"/>
    <p:sldId id="1900" r:id="rId18"/>
    <p:sldId id="1894" r:id="rId19"/>
    <p:sldId id="1902" r:id="rId20"/>
    <p:sldId id="1903" r:id="rId21"/>
    <p:sldId id="303" r:id="rId22"/>
    <p:sldId id="1882" r:id="rId23"/>
    <p:sldId id="1893" r:id="rId24"/>
    <p:sldId id="268" r:id="rId25"/>
  </p:sldIdLst>
  <p:sldSz cx="16256000" cy="9144000"/>
  <p:notesSz cx="9236075" cy="7010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4" autoAdjust="0"/>
    <p:restoredTop sz="77325" autoAdjust="0"/>
  </p:normalViewPr>
  <p:slideViewPr>
    <p:cSldViewPr snapToGrid="0">
      <p:cViewPr varScale="1">
        <p:scale>
          <a:sx n="45" d="100"/>
          <a:sy n="45" d="100"/>
        </p:scale>
        <p:origin x="60" y="582"/>
      </p:cViewPr>
      <p:guideLst/>
    </p:cSldViewPr>
  </p:slideViewPr>
  <p:notesTextViewPr>
    <p:cViewPr>
      <p:scale>
        <a:sx n="100" d="100"/>
        <a:sy n="100" d="100"/>
      </p:scale>
      <p:origin x="0" y="0"/>
    </p:cViewPr>
  </p:notesTextViewPr>
  <p:sorterViewPr>
    <p:cViewPr varScale="1">
      <p:scale>
        <a:sx n="100" d="100"/>
        <a:sy n="100" d="100"/>
      </p:scale>
      <p:origin x="0" y="-79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2281238" y="525463"/>
            <a:ext cx="4673600" cy="2628900"/>
          </a:xfrm>
          <a:prstGeom prst="rect">
            <a:avLst/>
          </a:prstGeom>
        </p:spPr>
        <p:txBody>
          <a:bodyPr lIns="92830" tIns="46415" rIns="92830" bIns="46415"/>
          <a:lstStyle/>
          <a:p>
            <a:endParaRPr/>
          </a:p>
        </p:txBody>
      </p:sp>
      <p:sp>
        <p:nvSpPr>
          <p:cNvPr id="241" name="Shape 241"/>
          <p:cNvSpPr>
            <a:spLocks noGrp="1"/>
          </p:cNvSpPr>
          <p:nvPr>
            <p:ph type="body" sz="quarter" idx="1"/>
          </p:nvPr>
        </p:nvSpPr>
        <p:spPr>
          <a:xfrm>
            <a:off x="1231477" y="3329940"/>
            <a:ext cx="6773122" cy="3154680"/>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limate.smiller.org/RE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427538" y="403225"/>
            <a:ext cx="3582987" cy="2014538"/>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15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there are still many, many questions we all have about how the IRA rebates and tax credits will work. Pat showed some of the individual amounts that are available for some building electrification and efficiency measures, </a:t>
            </a:r>
            <a:r>
              <a:rPr lang="en-US" dirty="0" err="1"/>
              <a:t>Evs</a:t>
            </a:r>
            <a:r>
              <a:rPr lang="en-US" dirty="0"/>
              <a:t> and solar. This chart is a different view of the rebates and tax credits, by different programs they fall into. This is from a talk by Dr. Leah Stokes, who is affiliated with Rewiring America. She is showing the different provisions among the programs. For example, the top 2 lines are rebate programs covering electrification and efficiency, respectively. The electrification program, called HEEHRA, includes mostly electric appliances and basic weatherization for space heating. It is available only to low or moderate income, and has a cap for household and an overall budget cap. When the money allocated to each state runs out, it is done with.</a:t>
            </a:r>
          </a:p>
          <a:p>
            <a:r>
              <a:rPr lang="en-US" dirty="0"/>
              <a:t>The HOMES program is for whole-home efficiency measures. It is available to all, but in different amounts. The bottom 3 lines are tax credits. They each have different limitations such as annual caps by household, but the total budget is uncapped, meaning anyone can use them any year, and they never run out. The program names 25C, 25D,etc are IRS codes. You can google them to find details, but they are already in existence and change in 2023 so make sure you google 2023 details.</a:t>
            </a:r>
          </a:p>
        </p:txBody>
      </p:sp>
    </p:spTree>
    <p:extLst>
      <p:ext uri="{BB962C8B-B14F-4D97-AF65-F5344CB8AC3E}">
        <p14:creationId xmlns:p14="http://schemas.microsoft.com/office/powerpoint/2010/main" val="2815225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NJ rebate home efficiency program called Home Performance with Energy Star, that will probably be incorporated into the HOMES IRA program. The above work proposal is how it works now on a home belonging to our daughter.  This customized solution includes all the above energy efficiency improvements and provides a $5,000 rebate, paid to the contractor, since the calculated energy efficiency improvement  is more than 25%</a:t>
            </a:r>
          </a:p>
        </p:txBody>
      </p:sp>
    </p:spTree>
    <p:extLst>
      <p:ext uri="{BB962C8B-B14F-4D97-AF65-F5344CB8AC3E}">
        <p14:creationId xmlns:p14="http://schemas.microsoft.com/office/powerpoint/2010/main" val="176929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 highly recommend the link at the top right, to a video by Dr. Leah Stokes, which is about 40 minutes of REALLY GREAT description of the Inflation Reduction Act. ALSO there is a link the rewiring America IRA CALCULATOR-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whicis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best we know of. AND if you want even more references, please look at my site with 300 current references to IRA, and all other BE topics.</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https://climate.smiller.org/REF/-</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 to “CHAT” This has evaluations- the highest rated heat pumps (Daikin; Fujitsu; Mitsubishi); highest rated heat pump water heaters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Rheem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AO Smith), how to locate HVAC dealers for specific highest rated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178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9faab8333_0_154:notes"/>
          <p:cNvSpPr>
            <a:spLocks noGrp="1" noRot="1" noChangeAspect="1"/>
          </p:cNvSpPr>
          <p:nvPr>
            <p:ph type="sldImg" idx="2"/>
          </p:nvPr>
        </p:nvSpPr>
        <p:spPr>
          <a:xfrm>
            <a:off x="2205038" y="520700"/>
            <a:ext cx="4624387" cy="2601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9faab8333_0_154:notes"/>
          <p:cNvSpPr txBox="1">
            <a:spLocks noGrp="1"/>
          </p:cNvSpPr>
          <p:nvPr>
            <p:ph type="body" idx="1"/>
          </p:nvPr>
        </p:nvSpPr>
        <p:spPr>
          <a:xfrm>
            <a:off x="501960" y="3296744"/>
            <a:ext cx="8031370" cy="31232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ookman Old Style" panose="02050604050505020204" pitchFamily="18" charset="0"/>
              </a:rPr>
              <a:t>The home electrification and efficiency rebates in the bill include:</a:t>
            </a:r>
          </a:p>
          <a:p>
            <a:pPr marL="0" lvl="0" indent="0" algn="l" rtl="0">
              <a:spcBef>
                <a:spcPts val="0"/>
              </a:spcBef>
              <a:spcAft>
                <a:spcPts val="0"/>
              </a:spcAft>
              <a:buNone/>
            </a:pPr>
            <a:r>
              <a:rPr lang="en" dirty="0">
                <a:latin typeface="Bookman Old Style" panose="02050604050505020204" pitchFamily="18" charset="0"/>
              </a:rPr>
              <a:t> </a:t>
            </a:r>
            <a:endParaRPr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heat pumps for heating/air conditioning, water heaters, and clothes dryers</a:t>
            </a:r>
          </a:p>
          <a:p>
            <a:pPr marL="457200" lvl="0" indent="-298450" algn="l" rtl="0">
              <a:spcBef>
                <a:spcPts val="0"/>
              </a:spcBef>
              <a:spcAft>
                <a:spcPts val="0"/>
              </a:spcAft>
              <a:buSzPts val="1100"/>
              <a:buChar char="●"/>
            </a:pPr>
            <a:endParaRPr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electric stoves;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electric cars;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home weatherization like improved insulation and windows;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rooftop solar and battery storage;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and wiring and breaker box upgrades. </a:t>
            </a:r>
            <a:endParaRPr dirty="0">
              <a:latin typeface="Bookman Old Style" panose="02050604050505020204" pitchFamily="18" charset="0"/>
            </a:endParaRPr>
          </a:p>
          <a:p>
            <a:pPr marL="0" lvl="0" indent="0" algn="l" rtl="0">
              <a:spcBef>
                <a:spcPts val="0"/>
              </a:spcBef>
              <a:spcAft>
                <a:spcPts val="0"/>
              </a:spcAft>
              <a:buNone/>
            </a:pPr>
            <a:endParaRPr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For low-income: will cover 100% of the costs of these upgrades up to $14,000</a:t>
            </a:r>
          </a:p>
          <a:p>
            <a:pPr marL="0" lvl="0" indent="0" algn="l" rtl="0">
              <a:spcBef>
                <a:spcPts val="0"/>
              </a:spcBef>
              <a:spcAft>
                <a:spcPts val="0"/>
              </a:spcAft>
              <a:buNone/>
            </a:pPr>
            <a:r>
              <a:rPr lang="en" dirty="0">
                <a:latin typeface="Bookman Old Style" panose="02050604050505020204" pitchFamily="18" charset="0"/>
              </a:rPr>
              <a:t>    - low-income = 80% of median: Monmouth County: $83,000</a:t>
            </a:r>
          </a:p>
          <a:p>
            <a:pPr marL="0" lvl="0" indent="0" algn="l" rtl="0">
              <a:spcBef>
                <a:spcPts val="0"/>
              </a:spcBef>
              <a:spcAft>
                <a:spcPts val="0"/>
              </a:spcAft>
              <a:buNone/>
            </a:pPr>
            <a:endParaRPr lang="en"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For middle-income: will cover 50% of the costs</a:t>
            </a:r>
          </a:p>
          <a:p>
            <a:pPr marL="0" lvl="0" indent="0" algn="l" rtl="0">
              <a:spcBef>
                <a:spcPts val="0"/>
              </a:spcBef>
              <a:spcAft>
                <a:spcPts val="0"/>
              </a:spcAft>
              <a:buNone/>
            </a:pPr>
            <a:r>
              <a:rPr lang="en" dirty="0">
                <a:latin typeface="Bookman Old Style" panose="02050604050505020204" pitchFamily="18" charset="0"/>
              </a:rPr>
              <a:t>    - $83,000 — $155.000</a:t>
            </a:r>
          </a:p>
          <a:p>
            <a:pPr marL="0" lvl="0" indent="0" algn="l" rtl="0">
              <a:spcBef>
                <a:spcPts val="0"/>
              </a:spcBef>
              <a:spcAft>
                <a:spcPts val="0"/>
              </a:spcAft>
              <a:buNone/>
            </a:pPr>
            <a:endParaRPr lang="en"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See URL above for Rewiring America to calculate your possible rebates and tax credits and w</a:t>
            </a:r>
            <a:r>
              <a:rPr lang="en-US" dirty="0">
                <a:latin typeface="Bookman Old Style" panose="02050604050505020204" pitchFamily="18" charset="0"/>
              </a:rPr>
              <a:t>he</a:t>
            </a:r>
            <a:r>
              <a:rPr lang="en" dirty="0">
                <a:latin typeface="Bookman Old Style" panose="02050604050505020204" pitchFamily="18" charset="0"/>
              </a:rPr>
              <a:t>n they go into effect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2830" tIns="46415" rIns="92830" bIns="46415"/>
          <a:lstStyle/>
          <a:p>
            <a:pPr algn="r" defTabSz="928299" hangingPunct="1">
              <a:defRPr/>
            </a:pPr>
            <a:fld id="{FA057DEC-F804-4528-814A-99DF9706A256}" type="slidenum">
              <a:rPr lang="en-US" sz="1200" b="0" kern="1200">
                <a:solidFill>
                  <a:prstClr val="black"/>
                </a:solidFill>
                <a:latin typeface="Calibri" panose="020F0502020204030204"/>
              </a:rPr>
              <a:pPr algn="r" defTabSz="928299" hangingPunct="1">
                <a:defRPr/>
              </a:pPr>
              <a:t>2</a:t>
            </a:fld>
            <a:endParaRPr lang="en-US" sz="1200" b="0" kern="1200" dirty="0">
              <a:solidFill>
                <a:prstClr val="black"/>
              </a:solidFill>
              <a:latin typeface="Calibri" panose="020F0502020204030204"/>
            </a:endParaRPr>
          </a:p>
        </p:txBody>
      </p:sp>
    </p:spTree>
    <p:extLst>
      <p:ext uri="{BB962C8B-B14F-4D97-AF65-F5344CB8AC3E}">
        <p14:creationId xmlns:p14="http://schemas.microsoft.com/office/powerpoint/2010/main" val="317329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08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7538" y="403225"/>
            <a:ext cx="3582987" cy="201453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421741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7538" y="403225"/>
            <a:ext cx="3582987" cy="201453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7538" y="403225"/>
            <a:ext cx="3582987" cy="201453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7538" y="403225"/>
            <a:ext cx="3582987" cy="201453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83373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7538" y="403225"/>
            <a:ext cx="3582987" cy="2014538"/>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728489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669720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580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7123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0423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14672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9324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7732540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42021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5879834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0160047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86648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3652454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5089386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41642298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1973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905918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8030621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619245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629847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86016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9355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554015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65829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132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15648515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031467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8133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8607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4315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1924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6017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2619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9216009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CED9-0AAA-4CEF-B956-8206621903DB}"/>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D80C94E-0525-4D55-844D-9B6116DC9EA2}"/>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A6C024C4-CC16-43E9-AFAF-6BA9F3353121}"/>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10A92549-6DE8-47DC-A3F5-0B1DA6462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111FE-A08C-4F30-90C5-5F54E1FAE39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501188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79CE-0459-4935-B604-9E239987B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0F49F-5DBA-46FD-9503-7CC75D295D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1C846-9937-4CF6-BF7D-6D3BDD5DCBEA}"/>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DDD08F60-7CCC-4A89-90F8-45C702CB7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D9213-22A8-465F-951A-A4EEDA451007}"/>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6649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34B0-DDE6-4DE8-9111-2D12B71DDB77}"/>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50F270B-C5FD-4A6A-85BC-F7ABEC21469A}"/>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C6E50-B53E-4EBD-AAD3-D5063D7FA0EA}"/>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C640013C-C9E9-40EC-ACE4-E46D2AA8F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5356A-D548-40DA-A1C4-403C3B1A3AF3}"/>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228263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D8EA-5924-45B2-9A9E-796AC946F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6BF69-CA35-4EFF-808D-25A86BE0D4C0}"/>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419F2-EDA5-45DF-8D95-ED9F68401747}"/>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13161-92A6-4FD5-B7E9-98CC01A9A780}"/>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6" name="Footer Placeholder 5">
            <a:extLst>
              <a:ext uri="{FF2B5EF4-FFF2-40B4-BE49-F238E27FC236}">
                <a16:creationId xmlns:a16="http://schemas.microsoft.com/office/drawing/2014/main" id="{A3FBD9B2-EB1D-43C4-93B1-29D231628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7747C-273E-4ED8-9617-1E1C651A5DAF}"/>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29859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4E03-4275-447E-ABB8-EA759BD941B9}"/>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A448F-91D2-4CFF-ADB5-DCD966D056CF}"/>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0C5757B4-61C0-45A5-B9F3-A9325AB83FEF}"/>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BE8B7-CFCB-43F3-A432-73303F3B849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136C78C-8FE1-48A2-BD43-05B6552C451C}"/>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4EA20-E238-43BE-BE3C-3FE03367132D}"/>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8" name="Footer Placeholder 7">
            <a:extLst>
              <a:ext uri="{FF2B5EF4-FFF2-40B4-BE49-F238E27FC236}">
                <a16:creationId xmlns:a16="http://schemas.microsoft.com/office/drawing/2014/main" id="{A6BB84DF-8B88-40FD-8D3D-E5C2A983E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A31E3-6B36-43E1-B235-89790DE607D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828013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46FF-3354-4701-A912-CFE04946B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E12A92-E503-41BE-BF76-106217A27878}"/>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4" name="Footer Placeholder 3">
            <a:extLst>
              <a:ext uri="{FF2B5EF4-FFF2-40B4-BE49-F238E27FC236}">
                <a16:creationId xmlns:a16="http://schemas.microsoft.com/office/drawing/2014/main" id="{4EE151AE-BE89-4437-A1DF-79F86DC82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DD998-B692-4554-BDB7-A6EECA356B8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4030300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47EA4-098B-4AD9-A347-AEE9AA93F86F}"/>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3" name="Footer Placeholder 2">
            <a:extLst>
              <a:ext uri="{FF2B5EF4-FFF2-40B4-BE49-F238E27FC236}">
                <a16:creationId xmlns:a16="http://schemas.microsoft.com/office/drawing/2014/main" id="{0BE5E247-9BA5-4879-8B35-E629E8AD4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862EE-D856-41A3-9490-8C8387CB61C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94363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2D34-9781-450D-B74D-B0F25F3C2872}"/>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C5ACE0B-0C97-4C1C-8BD6-DF14169E4B9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4E991-C3BE-4147-80C3-7770F8690F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6BE3B2C-FF31-45AF-89B9-D8BAA84609A4}"/>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6" name="Footer Placeholder 5">
            <a:extLst>
              <a:ext uri="{FF2B5EF4-FFF2-40B4-BE49-F238E27FC236}">
                <a16:creationId xmlns:a16="http://schemas.microsoft.com/office/drawing/2014/main" id="{AAA9300C-1D4E-4B13-B218-E073B126A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73BD8-26F5-4C54-A922-F0EC62CEACD6}"/>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73208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CAD3-3289-4723-9131-891053CD7EC0}"/>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897EE59-E2FA-4127-91BE-56BF828FF86D}"/>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8663958-F4B8-426F-BC14-B3CFBCAE0CF7}"/>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F1772FD-5BA8-481D-9857-058014ACA704}"/>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6" name="Footer Placeholder 5">
            <a:extLst>
              <a:ext uri="{FF2B5EF4-FFF2-40B4-BE49-F238E27FC236}">
                <a16:creationId xmlns:a16="http://schemas.microsoft.com/office/drawing/2014/main" id="{350086DC-2BCE-42E0-B9D7-5F5E4DF71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9FD8E-6D4F-4421-8A51-CA08ACB4FBC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439730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E1A3-50BE-452E-9EF8-5098C33AA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FCF2B4-D3E8-4214-8866-770A5628D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D54BA-94F7-4CF7-BBD3-06554391EA05}"/>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785712A9-D1A3-475C-B8BA-7CA6F4EFB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CE42E-A61F-4065-A858-AF726E2F2E2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564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05172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B68EBA-7FB2-4919-99EA-8783984523F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AC14A-D33F-4B2B-B624-78BFA0DCB20C}"/>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0F297-B05C-40A3-A3E0-ECB82203FC15}"/>
              </a:ext>
            </a:extLst>
          </p:cNvPr>
          <p:cNvSpPr>
            <a:spLocks noGrp="1"/>
          </p:cNvSpPr>
          <p:nvPr>
            <p:ph type="dt" sz="half" idx="10"/>
          </p:nvPr>
        </p:nvSpPr>
        <p:spPr/>
        <p:txBody>
          <a:body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B20238E5-1C22-413B-906B-C136E953A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E7F56-42BD-4B5B-BDBF-CC6F10EE5535}"/>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18301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751395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859938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772379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925396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43275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2307251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8089550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4968998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24124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32718875"/>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4853019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03059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595999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202723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302075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23662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43691754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345120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9560955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18042308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2672324"/>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72563946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02930970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8750072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4969655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0423292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5/18/2023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12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blue bar) 1/2 column + 1/2 image">
  <p:cSld name="Title (blue bar) 1/2 column + 1/2 imag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554133" y="2324622"/>
            <a:ext cx="6134400" cy="6073600"/>
          </a:xfrm>
          <a:prstGeom prst="rect">
            <a:avLst/>
          </a:prstGeom>
          <a:noFill/>
          <a:ln>
            <a:noFill/>
          </a:ln>
        </p:spPr>
        <p:txBody>
          <a:bodyPr spcFirstLastPara="1" wrap="square" lIns="91425" tIns="91425" rIns="91425" bIns="91425" anchor="t" anchorCtr="0">
            <a:noAutofit/>
          </a:bodyPr>
          <a:lstStyle>
            <a:lvl1pPr marL="812810" lvl="0" indent="-677342" algn="l">
              <a:lnSpc>
                <a:spcPct val="113000"/>
              </a:lnSpc>
              <a:spcBef>
                <a:spcPts val="0"/>
              </a:spcBef>
              <a:spcAft>
                <a:spcPts val="0"/>
              </a:spcAft>
              <a:buSzPts val="2400"/>
              <a:buChar char="●"/>
              <a:defRPr/>
            </a:lvl1pPr>
            <a:lvl2pPr marL="1625620" lvl="1" indent="-609608" algn="l">
              <a:lnSpc>
                <a:spcPct val="115000"/>
              </a:lnSpc>
              <a:spcBef>
                <a:spcPts val="3200"/>
              </a:spcBef>
              <a:spcAft>
                <a:spcPts val="0"/>
              </a:spcAft>
              <a:buSzPts val="1800"/>
              <a:buChar char="○"/>
              <a:defRPr/>
            </a:lvl2pPr>
            <a:lvl3pPr marL="2438430" lvl="2" indent="-609608" algn="l">
              <a:lnSpc>
                <a:spcPct val="115000"/>
              </a:lnSpc>
              <a:spcBef>
                <a:spcPts val="2844"/>
              </a:spcBef>
              <a:spcAft>
                <a:spcPts val="0"/>
              </a:spcAft>
              <a:buSzPts val="1800"/>
              <a:buChar char="■"/>
              <a:defRPr/>
            </a:lvl3pPr>
            <a:lvl4pPr marL="3251241" lvl="3" indent="-609608" algn="l">
              <a:lnSpc>
                <a:spcPct val="115000"/>
              </a:lnSpc>
              <a:spcBef>
                <a:spcPts val="2844"/>
              </a:spcBef>
              <a:spcAft>
                <a:spcPts val="0"/>
              </a:spcAft>
              <a:buSzPts val="1800"/>
              <a:buChar char="●"/>
              <a:defRPr/>
            </a:lvl4pPr>
            <a:lvl5pPr marL="4064051" lvl="4" indent="-609608" algn="l">
              <a:lnSpc>
                <a:spcPct val="115000"/>
              </a:lnSpc>
              <a:spcBef>
                <a:spcPts val="2844"/>
              </a:spcBef>
              <a:spcAft>
                <a:spcPts val="0"/>
              </a:spcAft>
              <a:buSzPts val="1800"/>
              <a:buChar char="○"/>
              <a:defRPr/>
            </a:lvl5pPr>
            <a:lvl6pPr marL="4876861" lvl="5" indent="-564452" algn="l">
              <a:lnSpc>
                <a:spcPct val="115000"/>
              </a:lnSpc>
              <a:spcBef>
                <a:spcPts val="2844"/>
              </a:spcBef>
              <a:spcAft>
                <a:spcPts val="0"/>
              </a:spcAft>
              <a:buSzPts val="1400"/>
              <a:buChar char="■"/>
              <a:defRPr/>
            </a:lvl6pPr>
            <a:lvl7pPr marL="5689671" lvl="6" indent="-564452" algn="l">
              <a:lnSpc>
                <a:spcPct val="115000"/>
              </a:lnSpc>
              <a:spcBef>
                <a:spcPts val="2844"/>
              </a:spcBef>
              <a:spcAft>
                <a:spcPts val="0"/>
              </a:spcAft>
              <a:buSzPts val="1400"/>
              <a:buChar char="●"/>
              <a:defRPr/>
            </a:lvl7pPr>
            <a:lvl8pPr marL="6502481" lvl="7" indent="-564452" algn="l">
              <a:lnSpc>
                <a:spcPct val="115000"/>
              </a:lnSpc>
              <a:spcBef>
                <a:spcPts val="2844"/>
              </a:spcBef>
              <a:spcAft>
                <a:spcPts val="0"/>
              </a:spcAft>
              <a:buSzPts val="1400"/>
              <a:buChar char="○"/>
              <a:defRPr/>
            </a:lvl8pPr>
            <a:lvl9pPr marL="7315291" lvl="8" indent="-564452" algn="l">
              <a:lnSpc>
                <a:spcPct val="115000"/>
              </a:lnSpc>
              <a:spcBef>
                <a:spcPts val="2844"/>
              </a:spcBef>
              <a:spcAft>
                <a:spcPts val="2844"/>
              </a:spcAft>
              <a:buSzPts val="1400"/>
              <a:buChar char="■"/>
              <a:defRPr/>
            </a:lvl9pPr>
          </a:lstStyle>
          <a:p>
            <a:endParaRPr/>
          </a:p>
        </p:txBody>
      </p:sp>
      <p:sp>
        <p:nvSpPr>
          <p:cNvPr id="39" name="Google Shape;39;p7"/>
          <p:cNvSpPr/>
          <p:nvPr/>
        </p:nvSpPr>
        <p:spPr>
          <a:xfrm>
            <a:off x="0" y="0"/>
            <a:ext cx="16256000" cy="1905600"/>
          </a:xfrm>
          <a:prstGeom prst="rect">
            <a:avLst/>
          </a:prstGeom>
          <a:gradFill>
            <a:gsLst>
              <a:gs pos="0">
                <a:srgbClr val="0081C7"/>
              </a:gs>
              <a:gs pos="100000">
                <a:srgbClr val="00B7E4"/>
              </a:gs>
            </a:gsLst>
            <a:lin ang="18900044" scaled="0"/>
          </a:gradFill>
          <a:ln>
            <a:noFill/>
          </a:ln>
        </p:spPr>
        <p:txBody>
          <a:bodyPr spcFirstLastPara="1" wrap="square" lIns="162533" tIns="162533" rIns="162533" bIns="1625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89"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554134" y="390144"/>
            <a:ext cx="15147733" cy="101813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000"/>
              <a:buNone/>
              <a:defRPr>
                <a:solidFill>
                  <a:srgbClr val="FFFFFF"/>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extLst>
      <p:ext uri="{BB962C8B-B14F-4D97-AF65-F5344CB8AC3E}">
        <p14:creationId xmlns:p14="http://schemas.microsoft.com/office/powerpoint/2010/main" val="357740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3745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93692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1.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4.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4418995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906" r:id="rId27"/>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1753650515"/>
      </p:ext>
    </p:extLst>
  </p:cSld>
  <p:clrMap bg1="dk1" tx1="lt1" bg2="dk2" tx2="lt2" accent1="accent1" accent2="accent2" accent3="accent3" accent4="accent4" accent5="accent5" accent6="accent6" hlink="hlink" folHlink="folHlink"/>
  <p:sldLayoutIdLst>
    <p:sldLayoutId id="2147483780"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6454A-0AFB-4E84-926C-B4440458A4B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9A3D0-9F9A-474D-8BEB-19608086A9AC}"/>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F001D-3BEA-424F-93BD-56BB54B1EFFE}"/>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B2E0A2-6F48-439E-9819-F5791460B2B2}" type="datetimeFigureOut">
              <a:rPr lang="en-US" smtClean="0"/>
              <a:t>5/18/2023</a:t>
            </a:fld>
            <a:endParaRPr lang="en-US"/>
          </a:p>
        </p:txBody>
      </p:sp>
      <p:sp>
        <p:nvSpPr>
          <p:cNvPr id="5" name="Footer Placeholder 4">
            <a:extLst>
              <a:ext uri="{FF2B5EF4-FFF2-40B4-BE49-F238E27FC236}">
                <a16:creationId xmlns:a16="http://schemas.microsoft.com/office/drawing/2014/main" id="{55372210-5B67-46E3-956D-54DB53E08481}"/>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4A844-4A6A-43FB-9E0A-DB5967EA57B9}"/>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7B3A9CF1-F90F-41A9-A31E-A875E975319E}" type="slidenum">
              <a:rPr lang="en-US" smtClean="0"/>
              <a:t>‹#›</a:t>
            </a:fld>
            <a:endParaRPr lang="en-US"/>
          </a:p>
        </p:txBody>
      </p:sp>
    </p:spTree>
    <p:extLst>
      <p:ext uri="{BB962C8B-B14F-4D97-AF65-F5344CB8AC3E}">
        <p14:creationId xmlns:p14="http://schemas.microsoft.com/office/powerpoint/2010/main" val="104768895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8">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29"/>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541924384"/>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60" r:id="rId25"/>
    <p:sldLayoutId id="2147483905" r:id="rId26"/>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www.rewiringamerica.org/app/ira-calculator" TargetMode="External"/><Relationship Id="rId3" Type="http://schemas.openxmlformats.org/officeDocument/2006/relationships/hyperlink" Target="https://residential.energysavenj.com/jersey-central/QHEC/" TargetMode="External"/><Relationship Id="rId7" Type="http://schemas.openxmlformats.org/officeDocument/2006/relationships/hyperlink" Target="https://youtu.be/j2Fio5kbMv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climaterealityproject.org/electrification-journey" TargetMode="External"/><Relationship Id="rId11" Type="http://schemas.openxmlformats.org/officeDocument/2006/relationships/hyperlink" Target="https://climate.smiller.org/50x30/building-electrification/All-heat-pump-webinars.html" TargetMode="External"/><Relationship Id="rId5" Type="http://schemas.openxmlformats.org/officeDocument/2006/relationships/hyperlink" Target="https://www.climaterealityproject.org/electrification-journey?utm_source=advocacy&amp;ms=OCMPledgeSeriesEmail10523&amp;utm_campaign=ocmfa2a&amp;utm_medium=email&amp;code=OCMPledgeSeriesEmail10523&amp;emci=ad20bb70-27f0-ed11-907c-00224832eb73&amp;emdi=0f46d2e7-ddf0-ed11-907c-00224832eb73&amp;ceid=53489#watch" TargetMode="External"/><Relationship Id="rId10" Type="http://schemas.openxmlformats.org/officeDocument/2006/relationships/hyperlink" Target="https://climate.smiller.org/REF/" TargetMode="External"/><Relationship Id="rId4" Type="http://schemas.openxmlformats.org/officeDocument/2006/relationships/hyperlink" Target="https://homeenergy.pseg.com/energycheckup" TargetMode="External"/><Relationship Id="rId9" Type="http://schemas.openxmlformats.org/officeDocument/2006/relationships/hyperlink" Target="https://ami-lookup-tool.fanniemae.com/amilookuptoo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hyperlink" Target="https://www.nj.gov/dep/climatechange/docs/nj-gwra-80x50-report-2020.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wiringamerica.org/app/ira-calculator" TargetMode="External"/><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hyperlink" Target="http://www.sustainablejersey.com/communitysol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4198157" y="221237"/>
            <a:ext cx="7859685" cy="7557514"/>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25400" tIns="25400" rIns="25400" bIns="25400" anchor="b" anchorCtr="0">
            <a:spAutoFit/>
          </a:bodyPr>
          <a:lstStyle>
            <a:lvl1pPr>
              <a:defRPr sz="1200"/>
            </a:lvl1pPr>
          </a:lstStyle>
          <a:p>
            <a:pPr defTabSz="457189">
              <a:defRPr/>
            </a:pPr>
            <a:r>
              <a:rPr dirty="0">
                <a:solidFill>
                  <a:srgbClr val="FFFFFF">
                    <a:alpha val="50000"/>
                  </a:srgbClr>
                </a:solidFill>
                <a:latin typeface="Arial" panose="020B0604020202020204" pitchFamily="34" charset="0"/>
                <a:cs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57611" y="7637070"/>
            <a:ext cx="12460637" cy="1285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defTabSz="609585"/>
            <a:r>
              <a:rPr lang="en-US" sz="3733" kern="1200" dirty="0">
                <a:latin typeface="Arial"/>
                <a:cs typeface="Arial"/>
              </a:rPr>
              <a:t>ELECTRIFY EVERYTHING WITH INFLATION REDUCTION ACT (IRA)</a:t>
            </a:r>
          </a:p>
        </p:txBody>
      </p:sp>
      <p:sp>
        <p:nvSpPr>
          <p:cNvPr id="3" name="TextBox 2">
            <a:extLst>
              <a:ext uri="{FF2B5EF4-FFF2-40B4-BE49-F238E27FC236}">
                <a16:creationId xmlns:a16="http://schemas.microsoft.com/office/drawing/2014/main" id="{7024DDAB-A332-96A3-F599-DC8A8809D06A}"/>
              </a:ext>
            </a:extLst>
          </p:cNvPr>
          <p:cNvSpPr txBox="1"/>
          <p:nvPr/>
        </p:nvSpPr>
        <p:spPr>
          <a:xfrm>
            <a:off x="278970" y="3671606"/>
            <a:ext cx="3919187" cy="1056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Pat and Steve </a:t>
            </a:r>
            <a:r>
              <a:rPr lang="en-US" sz="2800" dirty="0"/>
              <a:t>Miller</a:t>
            </a:r>
          </a:p>
          <a:p>
            <a:pPr marL="0" marR="0" indent="0" algn="ctr" defTabSz="457200" rtl="0" fontAlgn="auto" latinLnBrk="0" hangingPunct="0">
              <a:lnSpc>
                <a:spcPct val="100000"/>
              </a:lnSpc>
              <a:spcBef>
                <a:spcPts val="120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mn-lt"/>
                <a:ea typeface="+mn-ea"/>
                <a:cs typeface="+mn-cs"/>
                <a:sym typeface="Arial"/>
              </a:rPr>
              <a:t>May </a:t>
            </a:r>
            <a:r>
              <a:rPr lang="en-US" sz="2400" dirty="0"/>
              <a:t>18</a:t>
            </a:r>
            <a:r>
              <a:rPr kumimoji="0" lang="en-US" sz="2400" b="1" i="0" u="none" strike="noStrike" cap="none" spc="0" normalizeH="0" baseline="0" dirty="0">
                <a:ln>
                  <a:noFill/>
                </a:ln>
                <a:solidFill>
                  <a:srgbClr val="FFFFFF"/>
                </a:solidFill>
                <a:effectLst/>
                <a:uFillTx/>
                <a:latin typeface="+mn-lt"/>
                <a:ea typeface="+mn-ea"/>
                <a:cs typeface="+mn-cs"/>
                <a:sym typeface="Arial"/>
              </a:rPr>
              <a:t>, 2023</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058491"/>
            <a:ext cx="3330052"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Heat Pump Water Heater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Stove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EV</a:t>
            </a:r>
          </a:p>
        </p:txBody>
      </p:sp>
      <p:sp>
        <p:nvSpPr>
          <p:cNvPr id="4" name="TextBox 3">
            <a:extLst>
              <a:ext uri="{FF2B5EF4-FFF2-40B4-BE49-F238E27FC236}">
                <a16:creationId xmlns:a16="http://schemas.microsoft.com/office/drawing/2014/main" id="{1653E63D-1868-2703-A038-6AE84144F09B}"/>
              </a:ext>
            </a:extLst>
          </p:cNvPr>
          <p:cNvSpPr txBox="1"/>
          <p:nvPr/>
        </p:nvSpPr>
        <p:spPr>
          <a:xfrm>
            <a:off x="250751" y="8303730"/>
            <a:ext cx="805398"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26084349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rgbClr val="00B050"/>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nvGraphicFramePr>
        <p:xfrm>
          <a:off x="816429" y="2589267"/>
          <a:ext cx="14450785" cy="396240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with heat pump</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CALCULATED</a:t>
                      </a:r>
                    </a:p>
                    <a:p>
                      <a:pPr algn="ctr"/>
                      <a:r>
                        <a:rPr lang="en-US" sz="2800" dirty="0">
                          <a:solidFill>
                            <a:srgbClr val="000000"/>
                          </a:solidFill>
                        </a:rPr>
                        <a:t>(no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 CHANGE</a:t>
                      </a:r>
                    </a:p>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$2441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370840">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$1681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$1472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308479" y="1690966"/>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2022 ENERGY COSTS</a:t>
            </a:r>
          </a:p>
        </p:txBody>
      </p:sp>
      <p:sp>
        <p:nvSpPr>
          <p:cNvPr id="8" name="TextBox 7">
            <a:extLst>
              <a:ext uri="{FF2B5EF4-FFF2-40B4-BE49-F238E27FC236}">
                <a16:creationId xmlns:a16="http://schemas.microsoft.com/office/drawing/2014/main" id="{6BEEF544-F609-DDC7-AA1D-F981755D1709}"/>
              </a:ext>
            </a:extLst>
          </p:cNvPr>
          <p:cNvSpPr txBox="1"/>
          <p:nvPr/>
        </p:nvSpPr>
        <p:spPr>
          <a:xfrm>
            <a:off x="979938" y="6991370"/>
            <a:ext cx="1445078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 Gas and electric costs include ALL uses for Miller household during year 2022</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2202  </a:t>
            </a:r>
            <a:b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**2023 electricity is 100% clean AND 21% cheaper, supplied by the Community Solar Tinton Falls 2, on a warehouse next to GSP exit 105</a:t>
            </a:r>
            <a:endParaRPr kumimoji="0" lang="en-US" sz="28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4" name="TextBox 3">
            <a:extLst>
              <a:ext uri="{FF2B5EF4-FFF2-40B4-BE49-F238E27FC236}">
                <a16:creationId xmlns:a16="http://schemas.microsoft.com/office/drawing/2014/main" id="{83B717A0-4659-B485-07DF-0419264E40BA}"/>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556113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sky, house&#10;&#10;Description automatically generated">
            <a:extLst>
              <a:ext uri="{FF2B5EF4-FFF2-40B4-BE49-F238E27FC236}">
                <a16:creationId xmlns:a16="http://schemas.microsoft.com/office/drawing/2014/main" id="{8A970AB9-C340-0C47-E10E-216D03DB4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826369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A6592D-6254-80DD-5171-672E8C6E98D9}"/>
              </a:ext>
            </a:extLst>
          </p:cNvPr>
          <p:cNvPicPr>
            <a:picLocks noChangeAspect="1"/>
          </p:cNvPicPr>
          <p:nvPr/>
        </p:nvPicPr>
        <p:blipFill>
          <a:blip r:embed="rId3"/>
          <a:stretch>
            <a:fillRect/>
          </a:stretch>
        </p:blipFill>
        <p:spPr>
          <a:xfrm>
            <a:off x="509667" y="3545"/>
            <a:ext cx="15304956" cy="9079449"/>
          </a:xfrm>
          <a:prstGeom prst="rect">
            <a:avLst/>
          </a:prstGeom>
        </p:spPr>
      </p:pic>
      <p:sp>
        <p:nvSpPr>
          <p:cNvPr id="2" name="TextBox 1">
            <a:extLst>
              <a:ext uri="{FF2B5EF4-FFF2-40B4-BE49-F238E27FC236}">
                <a16:creationId xmlns:a16="http://schemas.microsoft.com/office/drawing/2014/main" id="{F90D3906-A57A-9DB6-FE56-7BCE7292A9CC}"/>
              </a:ext>
            </a:extLst>
          </p:cNvPr>
          <p:cNvSpPr txBox="1"/>
          <p:nvPr/>
        </p:nvSpPr>
        <p:spPr>
          <a:xfrm>
            <a:off x="2579915" y="8271223"/>
            <a:ext cx="64987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0000"/>
                </a:solidFill>
                <a:effectLst/>
                <a:uFillTx/>
                <a:latin typeface="+mn-lt"/>
                <a:ea typeface="+mn-ea"/>
                <a:cs typeface="+mn-cs"/>
                <a:sym typeface="Helvetica"/>
              </a:rPr>
              <a:t>Webinar 12/15/2022</a:t>
            </a:r>
            <a:r>
              <a:rPr kumimoji="0" lang="en-US" sz="2400" b="1" i="0" u="none" strike="noStrike" cap="all" spc="0" normalizeH="0" baseline="0" dirty="0">
                <a:ln>
                  <a:noFill/>
                </a:ln>
                <a:solidFill>
                  <a:srgbClr val="000000"/>
                </a:solidFill>
                <a:effectLst/>
                <a:uFillTx/>
                <a:latin typeface="+mn-lt"/>
                <a:ea typeface="+mn-ea"/>
                <a:cs typeface="+mn-cs"/>
                <a:sym typeface="Helvetica"/>
              </a:rPr>
              <a:t> </a:t>
            </a:r>
          </a:p>
        </p:txBody>
      </p:sp>
    </p:spTree>
    <p:extLst>
      <p:ext uri="{BB962C8B-B14F-4D97-AF65-F5344CB8AC3E}">
        <p14:creationId xmlns:p14="http://schemas.microsoft.com/office/powerpoint/2010/main" val="195362590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20D0A-AF32-9830-0652-3855ED521074}"/>
              </a:ext>
            </a:extLst>
          </p:cNvPr>
          <p:cNvPicPr>
            <a:picLocks noChangeAspect="1"/>
          </p:cNvPicPr>
          <p:nvPr/>
        </p:nvPicPr>
        <p:blipFill>
          <a:blip r:embed="rId3"/>
          <a:stretch>
            <a:fillRect/>
          </a:stretch>
        </p:blipFill>
        <p:spPr>
          <a:xfrm>
            <a:off x="0" y="259993"/>
            <a:ext cx="15855259" cy="8624013"/>
          </a:xfrm>
          <a:prstGeom prst="rect">
            <a:avLst/>
          </a:prstGeom>
        </p:spPr>
      </p:pic>
      <p:sp>
        <p:nvSpPr>
          <p:cNvPr id="6" name="TextBox 5">
            <a:extLst>
              <a:ext uri="{FF2B5EF4-FFF2-40B4-BE49-F238E27FC236}">
                <a16:creationId xmlns:a16="http://schemas.microsoft.com/office/drawing/2014/main" id="{A7423DAE-CE96-2127-FA4B-1914AAD8368F}"/>
              </a:ext>
            </a:extLst>
          </p:cNvPr>
          <p:cNvSpPr txBox="1"/>
          <p:nvPr/>
        </p:nvSpPr>
        <p:spPr>
          <a:xfrm>
            <a:off x="6568681" y="852419"/>
            <a:ext cx="78338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0" u="none" strike="noStrike" cap="all" spc="0" normalizeH="0" baseline="0" dirty="0">
                <a:ln>
                  <a:noFill/>
                </a:ln>
                <a:solidFill>
                  <a:schemeClr val="bg2">
                    <a:lumMod val="50000"/>
                  </a:schemeClr>
                </a:solidFill>
                <a:effectLst/>
                <a:uFillTx/>
                <a:latin typeface="+mn-lt"/>
                <a:ea typeface="+mn-ea"/>
                <a:cs typeface="+mn-cs"/>
                <a:sym typeface="Helvetica"/>
              </a:rPr>
              <a:t>https://www.climaterealityproject.org/electrification-journey</a:t>
            </a:r>
          </a:p>
        </p:txBody>
      </p:sp>
      <p:sp>
        <p:nvSpPr>
          <p:cNvPr id="7" name="TextBox 6">
            <a:extLst>
              <a:ext uri="{FF2B5EF4-FFF2-40B4-BE49-F238E27FC236}">
                <a16:creationId xmlns:a16="http://schemas.microsoft.com/office/drawing/2014/main" id="{FDECC8B3-1F53-2F97-E5D3-C9BC169841BF}"/>
              </a:ext>
            </a:extLst>
          </p:cNvPr>
          <p:cNvSpPr txBox="1"/>
          <p:nvPr/>
        </p:nvSpPr>
        <p:spPr>
          <a:xfrm>
            <a:off x="6485325" y="370797"/>
            <a:ext cx="791723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rPr>
              <a:t>Navigating Individual incentives, by Dr. Leah Stokes </a:t>
            </a:r>
          </a:p>
        </p:txBody>
      </p:sp>
    </p:spTree>
    <p:extLst>
      <p:ext uri="{BB962C8B-B14F-4D97-AF65-F5344CB8AC3E}">
        <p14:creationId xmlns:p14="http://schemas.microsoft.com/office/powerpoint/2010/main" val="21128290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7936-CFBF-2130-3B17-3791D4DD01BE}"/>
              </a:ext>
            </a:extLst>
          </p:cNvPr>
          <p:cNvSpPr>
            <a:spLocks noGrp="1"/>
          </p:cNvSpPr>
          <p:nvPr>
            <p:ph type="title"/>
          </p:nvPr>
        </p:nvSpPr>
        <p:spPr>
          <a:xfrm>
            <a:off x="677334" y="423334"/>
            <a:ext cx="14901333" cy="1171263"/>
          </a:xfrm>
        </p:spPr>
        <p:txBody>
          <a:bodyPr>
            <a:normAutofit/>
          </a:bodyPr>
          <a:lstStyle/>
          <a:p>
            <a:r>
              <a:rPr lang="en-US" dirty="0">
                <a:solidFill>
                  <a:srgbClr val="00B050"/>
                </a:solidFill>
              </a:rPr>
              <a:t>HOME PERFORMANCE WITH ENERGY STAR</a:t>
            </a:r>
          </a:p>
        </p:txBody>
      </p:sp>
      <p:sp>
        <p:nvSpPr>
          <p:cNvPr id="3" name="TextBox 2">
            <a:extLst>
              <a:ext uri="{FF2B5EF4-FFF2-40B4-BE49-F238E27FC236}">
                <a16:creationId xmlns:a16="http://schemas.microsoft.com/office/drawing/2014/main" id="{9DB549B0-8650-9E99-F8AC-D84DAB39BAA5}"/>
              </a:ext>
            </a:extLst>
          </p:cNvPr>
          <p:cNvSpPr txBox="1"/>
          <p:nvPr/>
        </p:nvSpPr>
        <p:spPr>
          <a:xfrm>
            <a:off x="2246243" y="4756362"/>
            <a:ext cx="1133060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200" b="1" i="0" u="none" strike="noStrike" cap="all" spc="0" normalizeH="0" baseline="0" dirty="0">
              <a:ln>
                <a:noFill/>
              </a:ln>
              <a:solidFill>
                <a:srgbClr val="8DC63F"/>
              </a:solidFill>
              <a:effectLst/>
              <a:uFillTx/>
              <a:latin typeface="+mn-lt"/>
              <a:ea typeface="+mn-ea"/>
              <a:cs typeface="+mn-cs"/>
              <a:sym typeface="Helvetica"/>
            </a:endParaRPr>
          </a:p>
        </p:txBody>
      </p:sp>
      <p:graphicFrame>
        <p:nvGraphicFramePr>
          <p:cNvPr id="5" name="Table 4">
            <a:extLst>
              <a:ext uri="{FF2B5EF4-FFF2-40B4-BE49-F238E27FC236}">
                <a16:creationId xmlns:a16="http://schemas.microsoft.com/office/drawing/2014/main" id="{499A6B3F-55C3-DA4E-56A9-4E55B941D2E0}"/>
              </a:ext>
            </a:extLst>
          </p:cNvPr>
          <p:cNvGraphicFramePr>
            <a:graphicFrameLocks noGrp="1"/>
          </p:cNvGraphicFramePr>
          <p:nvPr>
            <p:extLst>
              <p:ext uri="{D42A27DB-BD31-4B8C-83A1-F6EECF244321}">
                <p14:modId xmlns:p14="http://schemas.microsoft.com/office/powerpoint/2010/main" val="2333694592"/>
              </p:ext>
            </p:extLst>
          </p:nvPr>
        </p:nvGraphicFramePr>
        <p:xfrm>
          <a:off x="677334" y="1777564"/>
          <a:ext cx="14901334" cy="6293009"/>
        </p:xfrm>
        <a:graphic>
          <a:graphicData uri="http://schemas.openxmlformats.org/drawingml/2006/table">
            <a:tbl>
              <a:tblPr firstRow="1" firstCol="1" bandRow="1">
                <a:tableStyleId>{5940675A-B579-460E-94D1-54222C63F5DA}</a:tableStyleId>
              </a:tblPr>
              <a:tblGrid>
                <a:gridCol w="12301439">
                  <a:extLst>
                    <a:ext uri="{9D8B030D-6E8A-4147-A177-3AD203B41FA5}">
                      <a16:colId xmlns:a16="http://schemas.microsoft.com/office/drawing/2014/main" val="1402699678"/>
                    </a:ext>
                  </a:extLst>
                </a:gridCol>
                <a:gridCol w="2599895">
                  <a:extLst>
                    <a:ext uri="{9D8B030D-6E8A-4147-A177-3AD203B41FA5}">
                      <a16:colId xmlns:a16="http://schemas.microsoft.com/office/drawing/2014/main" val="3606576361"/>
                    </a:ext>
                  </a:extLst>
                </a:gridCol>
              </a:tblGrid>
              <a:tr h="396232">
                <a:tc>
                  <a:txBody>
                    <a:bodyPr/>
                    <a:lstStyle/>
                    <a:p>
                      <a:pPr marL="0" marR="0">
                        <a:lnSpc>
                          <a:spcPct val="107000"/>
                        </a:lnSpc>
                        <a:spcBef>
                          <a:spcPts val="0"/>
                        </a:spcBef>
                        <a:spcAft>
                          <a:spcPts val="0"/>
                        </a:spcAft>
                      </a:pPr>
                      <a:r>
                        <a:rPr lang="en-US" sz="2000" kern="100">
                          <a:solidFill>
                            <a:srgbClr val="000000"/>
                          </a:solidFill>
                          <a:effectLst/>
                        </a:rPr>
                        <a:t>South Brunswick, NJ</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May 11, 2023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342370"/>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6161464"/>
                  </a:ext>
                </a:extLst>
              </a:tr>
              <a:tr h="396232">
                <a:tc>
                  <a:txBody>
                    <a:bodyPr/>
                    <a:lstStyle/>
                    <a:p>
                      <a:pPr marL="0" marR="0">
                        <a:lnSpc>
                          <a:spcPct val="107000"/>
                        </a:lnSpc>
                        <a:spcBef>
                          <a:spcPts val="0"/>
                        </a:spcBef>
                        <a:spcAft>
                          <a:spcPts val="0"/>
                        </a:spcAft>
                      </a:pPr>
                      <a:r>
                        <a:rPr lang="en-US" sz="2000" kern="100">
                          <a:solidFill>
                            <a:srgbClr val="000000"/>
                          </a:solidFill>
                          <a:effectLst/>
                        </a:rPr>
                        <a:t>Install 50 Gallon Heat Pump Water Heater w. UEF of 3.88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$5,460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5620128"/>
                  </a:ext>
                </a:extLst>
              </a:tr>
              <a:tr h="396232">
                <a:tc>
                  <a:txBody>
                    <a:bodyPr/>
                    <a:lstStyle/>
                    <a:p>
                      <a:pPr marL="0" marR="0">
                        <a:lnSpc>
                          <a:spcPct val="107000"/>
                        </a:lnSpc>
                        <a:spcBef>
                          <a:spcPts val="0"/>
                        </a:spcBef>
                        <a:spcAft>
                          <a:spcPts val="0"/>
                        </a:spcAft>
                      </a:pPr>
                      <a:r>
                        <a:rPr lang="en-US" sz="2000" kern="100">
                          <a:solidFill>
                            <a:srgbClr val="000000"/>
                          </a:solidFill>
                          <a:effectLst/>
                        </a:rPr>
                        <a:t>Shell Test &amp; Seal Incl. Applicable Air Seal Top-Plates &amp; Penetrations</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$2,960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074570"/>
                  </a:ext>
                </a:extLst>
              </a:tr>
              <a:tr h="396232">
                <a:tc>
                  <a:txBody>
                    <a:bodyPr/>
                    <a:lstStyle/>
                    <a:p>
                      <a:pPr marL="0" marR="0">
                        <a:lnSpc>
                          <a:spcPct val="107000"/>
                        </a:lnSpc>
                        <a:spcBef>
                          <a:spcPts val="0"/>
                        </a:spcBef>
                        <a:spcAft>
                          <a:spcPts val="0"/>
                        </a:spcAft>
                      </a:pPr>
                      <a:r>
                        <a:rPr lang="en-US" sz="2000" kern="100">
                          <a:solidFill>
                            <a:srgbClr val="000000"/>
                          </a:solidFill>
                          <a:effectLst/>
                        </a:rPr>
                        <a:t>Attic Hatch Insulated to R-13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3595032"/>
                  </a:ext>
                </a:extLst>
              </a:tr>
              <a:tr h="396232">
                <a:tc>
                  <a:txBody>
                    <a:bodyPr/>
                    <a:lstStyle/>
                    <a:p>
                      <a:pPr marL="0" marR="0">
                        <a:lnSpc>
                          <a:spcPct val="107000"/>
                        </a:lnSpc>
                        <a:spcBef>
                          <a:spcPts val="0"/>
                        </a:spcBef>
                        <a:spcAft>
                          <a:spcPts val="0"/>
                        </a:spcAft>
                      </a:pPr>
                      <a:r>
                        <a:rPr lang="en-US" sz="2000" kern="100">
                          <a:solidFill>
                            <a:srgbClr val="000000"/>
                          </a:solidFill>
                          <a:effectLst/>
                        </a:rPr>
                        <a:t>Attic Stair Cover Insulated to R-13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$475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8192861"/>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Exterior Walls R-13, 564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$3,412</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9736480"/>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Garage Buffered Walls R-13, 267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$1,775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487480"/>
                  </a:ext>
                </a:extLst>
              </a:tr>
              <a:tr h="396232">
                <a:tc>
                  <a:txBody>
                    <a:bodyPr/>
                    <a:lstStyle/>
                    <a:p>
                      <a:pPr marL="0" marR="0">
                        <a:lnSpc>
                          <a:spcPct val="107000"/>
                        </a:lnSpc>
                        <a:spcBef>
                          <a:spcPts val="0"/>
                        </a:spcBef>
                        <a:spcAft>
                          <a:spcPts val="0"/>
                        </a:spcAft>
                      </a:pPr>
                      <a:r>
                        <a:rPr lang="en-US" sz="2000" kern="100">
                          <a:solidFill>
                            <a:srgbClr val="000000"/>
                          </a:solidFill>
                          <a:effectLst/>
                        </a:rPr>
                        <a:t>Audit Refund ($99)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1124997"/>
                  </a:ext>
                </a:extLst>
              </a:tr>
              <a:tr h="396232">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792221"/>
                  </a:ext>
                </a:extLst>
              </a:tr>
              <a:tr h="396232">
                <a:tc>
                  <a:txBody>
                    <a:bodyPr/>
                    <a:lstStyle/>
                    <a:p>
                      <a:pPr marL="0" marR="0">
                        <a:lnSpc>
                          <a:spcPct val="107000"/>
                        </a:lnSpc>
                        <a:spcBef>
                          <a:spcPts val="0"/>
                        </a:spcBef>
                        <a:spcAft>
                          <a:spcPts val="0"/>
                        </a:spcAft>
                      </a:pPr>
                      <a:r>
                        <a:rPr lang="en-US" sz="2000" kern="100">
                          <a:solidFill>
                            <a:srgbClr val="000000"/>
                          </a:solidFill>
                          <a:effectLst/>
                        </a:rPr>
                        <a:t>Total Project Cost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$14,258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9121575"/>
                  </a:ext>
                </a:extLst>
              </a:tr>
              <a:tr h="349529">
                <a:tc>
                  <a:txBody>
                    <a:bodyPr/>
                    <a:lstStyle/>
                    <a:p>
                      <a:pPr marL="0" marR="0">
                        <a:lnSpc>
                          <a:spcPct val="107000"/>
                        </a:lnSpc>
                        <a:spcBef>
                          <a:spcPts val="0"/>
                        </a:spcBef>
                        <a:spcAft>
                          <a:spcPts val="0"/>
                        </a:spcAft>
                      </a:pPr>
                      <a:r>
                        <a:rPr lang="en-US" sz="2000" kern="100">
                          <a:solidFill>
                            <a:srgbClr val="000000"/>
                          </a:solidFill>
                          <a:effectLst/>
                        </a:rPr>
                        <a:t>Rebate to Ciel Power, LLC</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$5,000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1630809"/>
                  </a:ext>
                </a:extLst>
              </a:tr>
              <a:tr h="396232">
                <a:tc>
                  <a:txBody>
                    <a:bodyPr/>
                    <a:lstStyle/>
                    <a:p>
                      <a:pPr marL="0" marR="0">
                        <a:lnSpc>
                          <a:spcPct val="107000"/>
                        </a:lnSpc>
                        <a:spcBef>
                          <a:spcPts val="0"/>
                        </a:spcBef>
                        <a:spcAft>
                          <a:spcPts val="0"/>
                        </a:spcAft>
                      </a:pPr>
                      <a:r>
                        <a:rPr lang="en-US" sz="2000" kern="100">
                          <a:solidFill>
                            <a:srgbClr val="000000"/>
                          </a:solidFill>
                          <a:effectLst/>
                        </a:rPr>
                        <a:t>Balance Due Upon Completion of Project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0246973"/>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0012149"/>
                  </a:ext>
                </a:extLst>
              </a:tr>
              <a:tr h="396232">
                <a:tc>
                  <a:txBody>
                    <a:bodyPr/>
                    <a:lstStyle/>
                    <a:p>
                      <a:pPr marL="0" marR="0">
                        <a:lnSpc>
                          <a:spcPct val="107000"/>
                        </a:lnSpc>
                        <a:spcBef>
                          <a:spcPts val="0"/>
                        </a:spcBef>
                        <a:spcAft>
                          <a:spcPts val="0"/>
                        </a:spcAft>
                      </a:pPr>
                      <a:r>
                        <a:rPr lang="en-US" sz="2000" kern="100" dirty="0">
                          <a:solidFill>
                            <a:srgbClr val="000000"/>
                          </a:solidFill>
                          <a:effectLst/>
                        </a:rPr>
                        <a:t>* Can be paid with PSE&amp;G 0% On-Bill Repayment</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8747791"/>
                  </a:ext>
                </a:extLst>
              </a:tr>
              <a:tr h="396232">
                <a:tc>
                  <a:txBody>
                    <a:bodyPr/>
                    <a:lstStyle/>
                    <a:p>
                      <a:pPr marL="0" marR="0">
                        <a:lnSpc>
                          <a:spcPct val="107000"/>
                        </a:lnSpc>
                        <a:spcBef>
                          <a:spcPts val="0"/>
                        </a:spcBef>
                        <a:spcAft>
                          <a:spcPts val="0"/>
                        </a:spcAft>
                      </a:pPr>
                      <a:r>
                        <a:rPr lang="en-US" sz="2000" kern="100" dirty="0">
                          <a:solidFill>
                            <a:srgbClr val="000000"/>
                          </a:solidFill>
                          <a:effectLst/>
                        </a:rPr>
                        <a:t>   Project qualifies for a $5,000 rebate to contractor through NJ </a:t>
                      </a:r>
                      <a:r>
                        <a:rPr lang="en-US" sz="2000" kern="100" dirty="0" err="1">
                          <a:solidFill>
                            <a:srgbClr val="000000"/>
                          </a:solidFill>
                          <a:effectLst/>
                        </a:rPr>
                        <a:t>HPwES</a:t>
                      </a:r>
                      <a:r>
                        <a:rPr lang="en-US" sz="2000" kern="100" dirty="0">
                          <a:solidFill>
                            <a:srgbClr val="000000"/>
                          </a:solidFill>
                          <a:effectLst/>
                        </a:rPr>
                        <a:t> Program</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526077"/>
                  </a:ext>
                </a:extLst>
              </a:tr>
            </a:tbl>
          </a:graphicData>
        </a:graphic>
      </p:graphicFrame>
    </p:spTree>
    <p:extLst>
      <p:ext uri="{BB962C8B-B14F-4D97-AF65-F5344CB8AC3E}">
        <p14:creationId xmlns:p14="http://schemas.microsoft.com/office/powerpoint/2010/main" val="15021710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DC17-E2E2-6EE3-BCE4-F48971C2B613}"/>
              </a:ext>
            </a:extLst>
          </p:cNvPr>
          <p:cNvSpPr>
            <a:spLocks noGrp="1"/>
          </p:cNvSpPr>
          <p:nvPr>
            <p:ph type="title"/>
          </p:nvPr>
        </p:nvSpPr>
        <p:spPr/>
        <p:txBody>
          <a:bodyPr/>
          <a:lstStyle/>
          <a:p>
            <a:pPr algn="ctr"/>
            <a:r>
              <a:rPr lang="en-US" dirty="0"/>
              <a:t>NEXT STEPS TO PLAN YOUR FUTURE</a:t>
            </a:r>
          </a:p>
        </p:txBody>
      </p:sp>
      <p:sp>
        <p:nvSpPr>
          <p:cNvPr id="3" name="Text Placeholder 2">
            <a:extLst>
              <a:ext uri="{FF2B5EF4-FFF2-40B4-BE49-F238E27FC236}">
                <a16:creationId xmlns:a16="http://schemas.microsoft.com/office/drawing/2014/main" id="{C7F01499-5297-ECC5-2E65-BA84ABE13E3C}"/>
              </a:ext>
            </a:extLst>
          </p:cNvPr>
          <p:cNvSpPr>
            <a:spLocks noGrp="1"/>
          </p:cNvSpPr>
          <p:nvPr>
            <p:ph type="body" idx="1"/>
          </p:nvPr>
        </p:nvSpPr>
        <p:spPr/>
        <p:txBody>
          <a:bodyPr>
            <a:normAutofit fontScale="77500" lnSpcReduction="20000"/>
          </a:bodyPr>
          <a:lstStyle/>
          <a:p>
            <a:r>
              <a:rPr kumimoji="0" lang="en-US" sz="3600" b="1" i="0" u="none" strike="noStrike" cap="all" spc="0" normalizeH="0" baseline="0" dirty="0">
                <a:ln>
                  <a:noFill/>
                </a:ln>
                <a:solidFill>
                  <a:schemeClr val="tx2">
                    <a:lumMod val="10000"/>
                  </a:schemeClr>
                </a:solidFill>
                <a:effectLst/>
                <a:uFillTx/>
                <a:latin typeface="+mn-lt"/>
                <a:ea typeface="+mn-ea"/>
                <a:cs typeface="+mn-cs"/>
                <a:sym typeface="Helvetica"/>
              </a:rPr>
              <a:t>Arrange energy audit with your electric utility</a:t>
            </a:r>
          </a:p>
          <a:p>
            <a:pPr lvl="3"/>
            <a:r>
              <a:rPr lang="en-US" sz="3266" b="1" cap="all" dirty="0">
                <a:solidFill>
                  <a:schemeClr val="tx2">
                    <a:lumMod val="10000"/>
                  </a:schemeClr>
                </a:solidFill>
              </a:rPr>
              <a:t>JCP&amp;L “</a:t>
            </a:r>
            <a:r>
              <a:rPr lang="en-US" sz="2466" b="1" dirty="0">
                <a:hlinkClick r:id="rId3"/>
              </a:rPr>
              <a:t>Quick Home Energy Check-ups</a:t>
            </a:r>
            <a:r>
              <a:rPr lang="en-US" sz="3266" b="1" cap="all" dirty="0">
                <a:solidFill>
                  <a:schemeClr val="tx2">
                    <a:lumMod val="10000"/>
                  </a:schemeClr>
                </a:solidFill>
              </a:rPr>
              <a:t>” </a:t>
            </a:r>
            <a:r>
              <a:rPr lang="en-US" sz="2066" b="1" cap="all" dirty="0">
                <a:solidFill>
                  <a:schemeClr val="tx2">
                    <a:lumMod val="10000"/>
                  </a:schemeClr>
                </a:solidFill>
              </a:rPr>
              <a:t>OR follow the JCPL “self-check”</a:t>
            </a:r>
          </a:p>
          <a:p>
            <a:pPr lvl="3"/>
            <a:r>
              <a:rPr kumimoji="0" lang="en-US" sz="3266" b="1" i="0" u="none" strike="noStrike" cap="all" spc="0" normalizeH="0" baseline="0" dirty="0">
                <a:ln>
                  <a:noFill/>
                </a:ln>
                <a:solidFill>
                  <a:schemeClr val="tx2">
                    <a:lumMod val="10000"/>
                  </a:schemeClr>
                </a:solidFill>
                <a:effectLst/>
                <a:uFillTx/>
                <a:latin typeface="+mn-lt"/>
                <a:ea typeface="+mn-ea"/>
                <a:cs typeface="+mn-cs"/>
                <a:sym typeface="Helvetica"/>
              </a:rPr>
              <a:t>PSEG</a:t>
            </a:r>
            <a:r>
              <a:rPr kumimoji="0" lang="en-US" sz="2066" b="1" cap="all" normalizeH="0" dirty="0">
                <a:solidFill>
                  <a:schemeClr val="tx2">
                    <a:lumMod val="10000"/>
                  </a:schemeClr>
                </a:solidFill>
                <a:effectLst/>
              </a:rPr>
              <a:t> “</a:t>
            </a:r>
            <a:r>
              <a:rPr kumimoji="0" lang="en-US" sz="2066" b="1" cap="all" normalizeH="0" dirty="0">
                <a:solidFill>
                  <a:schemeClr val="tx2">
                    <a:lumMod val="10000"/>
                  </a:schemeClr>
                </a:solidFill>
                <a:effectLst/>
                <a:hlinkClick r:id="rId4"/>
              </a:rPr>
              <a:t>Quick Home Energy checkup</a:t>
            </a:r>
            <a:r>
              <a:rPr kumimoji="0" lang="en-US" sz="2066" b="1" cap="all" normalizeH="0" dirty="0">
                <a:solidFill>
                  <a:schemeClr val="tx2">
                    <a:lumMod val="10000"/>
                  </a:schemeClr>
                </a:solidFill>
                <a:effectLst/>
              </a:rPr>
              <a:t>”</a:t>
            </a:r>
            <a:r>
              <a:rPr lang="en-US" sz="3266" b="1" cap="all" dirty="0">
                <a:solidFill>
                  <a:schemeClr val="tx2">
                    <a:lumMod val="10000"/>
                  </a:schemeClr>
                </a:solidFill>
              </a:rPr>
              <a:t> </a:t>
            </a:r>
            <a:r>
              <a:rPr lang="en-US" sz="2066" b="1" cap="all" dirty="0">
                <a:solidFill>
                  <a:schemeClr val="tx2">
                    <a:lumMod val="10000"/>
                  </a:schemeClr>
                </a:solidFill>
              </a:rPr>
              <a:t>or online “</a:t>
            </a:r>
            <a:r>
              <a:rPr lang="en-US" sz="2066" b="1" cap="all" dirty="0" err="1">
                <a:solidFill>
                  <a:schemeClr val="tx2">
                    <a:lumMod val="10000"/>
                  </a:schemeClr>
                </a:solidFill>
              </a:rPr>
              <a:t>MyEnergy</a:t>
            </a:r>
            <a:r>
              <a:rPr lang="en-US" sz="2066" b="1" cap="all" dirty="0">
                <a:solidFill>
                  <a:schemeClr val="tx2">
                    <a:lumMod val="10000"/>
                  </a:schemeClr>
                </a:solidFill>
              </a:rPr>
              <a:t> Program” </a:t>
            </a:r>
          </a:p>
          <a:p>
            <a:r>
              <a:rPr lang="en-US" sz="3600" b="1" cap="all" dirty="0">
                <a:solidFill>
                  <a:schemeClr val="tx2">
                    <a:lumMod val="10000"/>
                  </a:schemeClr>
                </a:solidFill>
                <a:hlinkClick r:id="rId5">
                  <a:extLst>
                    <a:ext uri="{A12FA001-AC4F-418D-AE19-62706E023703}">
                      <ahyp:hlinkClr xmlns:ahyp="http://schemas.microsoft.com/office/drawing/2018/hyperlinkcolor" val="tx"/>
                    </a:ext>
                  </a:extLst>
                </a:hlinkClick>
              </a:rPr>
              <a:t>Start Your Electrification Journey Today</a:t>
            </a:r>
            <a:r>
              <a:rPr lang="en-US" sz="3600" b="1" cap="all" dirty="0">
                <a:solidFill>
                  <a:schemeClr val="tx2">
                    <a:lumMod val="10000"/>
                  </a:schemeClr>
                </a:solidFill>
              </a:rPr>
              <a:t> </a:t>
            </a:r>
            <a:br>
              <a:rPr lang="en-US" sz="3600" b="1" cap="all" dirty="0">
                <a:solidFill>
                  <a:schemeClr val="bg2">
                    <a:lumMod val="50000"/>
                  </a:schemeClr>
                </a:solidFill>
                <a:latin typeface="Calibri" panose="020F0502020204030204" pitchFamily="34" charset="0"/>
              </a:rPr>
            </a:br>
            <a:r>
              <a:rPr lang="en-US" sz="3600" b="1" cap="all" dirty="0">
                <a:solidFill>
                  <a:schemeClr val="bg2">
                    <a:lumMod val="50000"/>
                  </a:schemeClr>
                </a:solidFill>
                <a:latin typeface="Calibri" panose="020F0502020204030204" pitchFamily="34" charset="0"/>
              </a:rPr>
              <a:t>    </a:t>
            </a:r>
            <a:r>
              <a:rPr lang="en-US" sz="2600" b="1" dirty="0">
                <a:solidFill>
                  <a:srgbClr val="0563C1"/>
                </a:solidFill>
                <a:effectLst/>
                <a:latin typeface="Calibri" panose="020F0502020204030204" pitchFamily="34" charset="0"/>
                <a:ea typeface="Calibri" panose="020F0502020204030204" pitchFamily="34" charset="0"/>
                <a:hlinkClick r:id="rId6"/>
              </a:rPr>
              <a:t>https://www.climaterealityproject.org/electrification-journey</a:t>
            </a:r>
            <a:endParaRPr lang="en-US" sz="2600" b="1" dirty="0">
              <a:solidFill>
                <a:srgbClr val="0563C1"/>
              </a:solidFill>
              <a:effectLst/>
              <a:latin typeface="Calibri" panose="020F0502020204030204" pitchFamily="34" charset="0"/>
              <a:ea typeface="Calibri" panose="020F0502020204030204" pitchFamily="34" charset="0"/>
            </a:endParaRPr>
          </a:p>
          <a:p>
            <a:pPr lvl="3"/>
            <a:r>
              <a:rPr lang="en-US" sz="2466" b="1" cap="all" dirty="0">
                <a:solidFill>
                  <a:schemeClr val="bg2">
                    <a:lumMod val="50000"/>
                  </a:schemeClr>
                </a:solidFill>
                <a:latin typeface="Calibri" panose="020F0502020204030204" pitchFamily="34" charset="0"/>
              </a:rPr>
              <a:t>Watch Dr. Leah Stokes review the IRA,  41 minutes  (Excellent!)</a:t>
            </a:r>
            <a:br>
              <a:rPr lang="en-US" sz="2466" b="1" cap="all" dirty="0">
                <a:solidFill>
                  <a:schemeClr val="bg2">
                    <a:lumMod val="50000"/>
                  </a:schemeClr>
                </a:solidFill>
                <a:latin typeface="Calibri" panose="020F0502020204030204" pitchFamily="34" charset="0"/>
              </a:rPr>
            </a:br>
            <a:r>
              <a:rPr lang="en-US" sz="2500" b="1" dirty="0">
                <a:solidFill>
                  <a:schemeClr val="bg2">
                    <a:lumMod val="50000"/>
                  </a:schemeClr>
                </a:solidFill>
                <a:latin typeface="Calibri" panose="020F0502020204030204" pitchFamily="34" charset="0"/>
                <a:hlinkClick r:id="rId7">
                  <a:extLst>
                    <a:ext uri="{A12FA001-AC4F-418D-AE19-62706E023703}">
                      <ahyp:hlinkClr xmlns:ahyp="http://schemas.microsoft.com/office/drawing/2018/hyperlinkcolor" val="tx"/>
                    </a:ext>
                  </a:extLst>
                </a:hlinkClick>
              </a:rPr>
              <a:t>https://youtu.be/j2Fio5kbMvs</a:t>
            </a:r>
            <a:endParaRPr lang="en-US" sz="2500" b="1" dirty="0">
              <a:solidFill>
                <a:schemeClr val="bg2">
                  <a:lumMod val="50000"/>
                </a:schemeClr>
              </a:solidFill>
              <a:latin typeface="Calibri" panose="020F0502020204030204" pitchFamily="34" charset="0"/>
            </a:endParaRPr>
          </a:p>
          <a:p>
            <a:pPr lvl="3"/>
            <a:r>
              <a:rPr lang="en-US" sz="2466" b="1" cap="all" dirty="0">
                <a:solidFill>
                  <a:schemeClr val="bg2">
                    <a:lumMod val="50000"/>
                  </a:schemeClr>
                </a:solidFill>
                <a:effectLst/>
                <a:latin typeface="Calibri" panose="020F0502020204030204" pitchFamily="34" charset="0"/>
                <a:ea typeface="+mn-ea"/>
              </a:rPr>
              <a:t>Determine your </a:t>
            </a:r>
            <a:r>
              <a:rPr lang="en-US" sz="2466" b="1" cap="all" dirty="0">
                <a:solidFill>
                  <a:schemeClr val="bg2">
                    <a:lumMod val="50000"/>
                  </a:schemeClr>
                </a:solidFill>
                <a:latin typeface="Calibri" panose="020F0502020204030204" pitchFamily="34" charset="0"/>
              </a:rPr>
              <a:t>household </a:t>
            </a:r>
            <a:r>
              <a:rPr lang="en-US" sz="2500" b="1" dirty="0">
                <a:solidFill>
                  <a:schemeClr val="bg2">
                    <a:lumMod val="50000"/>
                  </a:schemeClr>
                </a:solidFill>
                <a:latin typeface="Calibri" panose="020F0502020204030204" pitchFamily="34" charset="0"/>
              </a:rPr>
              <a:t>benefits</a:t>
            </a:r>
            <a:r>
              <a:rPr lang="en-US" sz="2466" b="1" cap="all" dirty="0">
                <a:solidFill>
                  <a:schemeClr val="bg2">
                    <a:lumMod val="50000"/>
                  </a:schemeClr>
                </a:solidFill>
                <a:latin typeface="Calibri" panose="020F0502020204030204" pitchFamily="34" charset="0"/>
              </a:rPr>
              <a:t> from the </a:t>
            </a:r>
            <a:r>
              <a:rPr lang="en-US" sz="2466" b="1" cap="all" dirty="0" err="1">
                <a:solidFill>
                  <a:schemeClr val="bg2">
                    <a:lumMod val="50000"/>
                  </a:schemeClr>
                </a:solidFill>
                <a:latin typeface="Calibri" panose="020F0502020204030204" pitchFamily="34" charset="0"/>
              </a:rPr>
              <a:t>ira</a:t>
            </a:r>
            <a:br>
              <a:rPr lang="en-US" sz="2466" b="1" cap="all" dirty="0">
                <a:solidFill>
                  <a:schemeClr val="bg2">
                    <a:lumMod val="50000"/>
                  </a:schemeClr>
                </a:solidFill>
                <a:latin typeface="Calibri" panose="020F0502020204030204" pitchFamily="34" charset="0"/>
              </a:rPr>
            </a:br>
            <a:r>
              <a:rPr lang="en-US" sz="2466" b="1" dirty="0">
                <a:solidFill>
                  <a:schemeClr val="bg2">
                    <a:lumMod val="50000"/>
                  </a:schemeClr>
                </a:solidFill>
                <a:latin typeface="Calibri" panose="020F0502020204030204" pitchFamily="34" charset="0"/>
                <a:hlinkClick r:id="rId8"/>
              </a:rPr>
              <a:t>https://www.rewiringamerica.org/app/ira-calculator </a:t>
            </a:r>
            <a:endParaRPr lang="en-US" sz="2466" b="1" cap="all" dirty="0">
              <a:solidFill>
                <a:schemeClr val="bg2">
                  <a:lumMod val="50000"/>
                </a:schemeClr>
              </a:solidFill>
              <a:latin typeface="Calibri" panose="020F0502020204030204" pitchFamily="34" charset="0"/>
            </a:endParaRPr>
          </a:p>
          <a:p>
            <a:r>
              <a:rPr lang="en-US" sz="3600" b="1" cap="all" dirty="0">
                <a:solidFill>
                  <a:schemeClr val="tx2">
                    <a:lumMod val="10000"/>
                  </a:schemeClr>
                </a:solidFill>
              </a:rPr>
              <a:t>Lookup your area median income  (lookup by address)</a:t>
            </a:r>
            <a:br>
              <a:rPr kumimoji="0" lang="en-US" sz="3600" b="1" i="0" u="none" strike="noStrike" cap="all" spc="0" normalizeH="0" baseline="0" dirty="0">
                <a:ln>
                  <a:noFill/>
                </a:ln>
                <a:solidFill>
                  <a:schemeClr val="bg2">
                    <a:lumMod val="50000"/>
                  </a:schemeClr>
                </a:solidFill>
                <a:effectLst/>
                <a:uFillTx/>
                <a:latin typeface="Calibri" panose="020F0502020204030204" pitchFamily="34" charset="0"/>
                <a:ea typeface="+mn-ea"/>
                <a:cs typeface="+mn-cs"/>
                <a:sym typeface="Helvetica"/>
              </a:rPr>
            </a:br>
            <a:r>
              <a:rPr kumimoji="0" lang="en-US" sz="3600" b="1" i="0" u="none" strike="noStrike" cap="all" spc="0" normalizeH="0" baseline="0" dirty="0">
                <a:ln>
                  <a:noFill/>
                </a:ln>
                <a:solidFill>
                  <a:schemeClr val="bg2">
                    <a:lumMod val="50000"/>
                  </a:schemeClr>
                </a:solidFill>
                <a:effectLst/>
                <a:uFillTx/>
                <a:latin typeface="Calibri" panose="020F0502020204030204" pitchFamily="34" charset="0"/>
                <a:ea typeface="+mn-ea"/>
                <a:cs typeface="+mn-cs"/>
                <a:sym typeface="Helvetica"/>
              </a:rPr>
              <a:t>    </a:t>
            </a:r>
            <a:r>
              <a:rPr lang="en-US" sz="2600" b="1" i="0" u="sng" strike="noStrike" dirty="0">
                <a:solidFill>
                  <a:srgbClr val="0563C1"/>
                </a:solidFill>
                <a:effectLst/>
                <a:latin typeface="Calibri" panose="020F0502020204030204" pitchFamily="34" charset="0"/>
                <a:cs typeface="Calibri" panose="020F0502020204030204" pitchFamily="34" charset="0"/>
                <a:hlinkClick r:id="rId9"/>
              </a:rPr>
              <a:t>https://ami-lookup-tool.fanniemae.com/amilookuptool/</a:t>
            </a:r>
            <a:r>
              <a:rPr lang="en-US" sz="3000" dirty="0">
                <a:latin typeface="Calibri" panose="020F0502020204030204" pitchFamily="34" charset="0"/>
                <a:cs typeface="Calibri" panose="020F0502020204030204" pitchFamily="34" charset="0"/>
              </a:rPr>
              <a:t> </a:t>
            </a:r>
          </a:p>
          <a:p>
            <a:r>
              <a:rPr lang="en-US" sz="3600" b="1" cap="all" dirty="0">
                <a:solidFill>
                  <a:schemeClr val="tx2">
                    <a:lumMod val="10000"/>
                  </a:schemeClr>
                </a:solidFill>
              </a:rPr>
              <a:t>Use existing references to building electrification topics</a:t>
            </a:r>
            <a:br>
              <a:rPr lang="en-US" sz="3600" b="1" cap="all" dirty="0">
                <a:solidFill>
                  <a:schemeClr val="tx2">
                    <a:lumMod val="10000"/>
                  </a:schemeClr>
                </a:solidFill>
              </a:rPr>
            </a:br>
            <a:r>
              <a:rPr kumimoji="0" lang="en-US" sz="4000" b="1" i="0" u="none" strike="noStrike" cap="all"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hlinkClick r:id="rId10"/>
              </a:rPr>
              <a:t>https://climate.smiller.org/REF/</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(find best heat pumps, water heaters, locate HVAC vendors…)</a:t>
            </a:r>
            <a:b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b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hlinkClick r:id="rId11"/>
              </a:rPr>
              <a:t>https://climate.smiller.org/50x30/building-electrification/All-heat-pump-webinars.html</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(approaching 2 years of webinars)</a:t>
            </a:r>
            <a:endParaRPr kumimoji="0" lang="en-US" sz="22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endParaRPr>
          </a:p>
          <a:p>
            <a:pPr marL="16934" indent="0">
              <a:buNone/>
            </a:pPr>
            <a:endParaRPr kumimoji="0" lang="en-US" sz="3600" b="1" i="0" u="none" strike="noStrike" cap="all" spc="0" normalizeH="0" baseline="0" dirty="0">
              <a:ln>
                <a:noFill/>
              </a:ln>
              <a:solidFill>
                <a:srgbClr val="8DC63F"/>
              </a:solidFill>
              <a:effectLst/>
              <a:uFillTx/>
              <a:latin typeface="+mn-lt"/>
              <a:ea typeface="+mn-ea"/>
              <a:cs typeface="+mn-cs"/>
              <a:sym typeface="Helvetica"/>
            </a:endParaRPr>
          </a:p>
          <a:p>
            <a:endParaRPr lang="en-US" sz="3600" dirty="0">
              <a:solidFill>
                <a:srgbClr val="0563C1"/>
              </a:solidFill>
              <a:effectLst/>
              <a:latin typeface="Calibri" panose="020F0502020204030204" pitchFamily="34" charset="0"/>
              <a:ea typeface="Calibri" panose="020F0502020204030204" pitchFamily="34" charset="0"/>
            </a:endParaRPr>
          </a:p>
          <a:p>
            <a:endParaRPr lang="en-US" sz="3600" cap="all" dirty="0">
              <a:solidFill>
                <a:schemeClr val="tx2">
                  <a:lumMod val="10000"/>
                </a:schemeClr>
              </a:solidFill>
              <a:sym typeface="Helvetica"/>
            </a:endParaRPr>
          </a:p>
          <a:p>
            <a:endParaRPr lang="en-US" dirty="0"/>
          </a:p>
          <a:p>
            <a:endParaRPr lang="en-US" dirty="0"/>
          </a:p>
        </p:txBody>
      </p:sp>
    </p:spTree>
    <p:extLst>
      <p:ext uri="{BB962C8B-B14F-4D97-AF65-F5344CB8AC3E}">
        <p14:creationId xmlns:p14="http://schemas.microsoft.com/office/powerpoint/2010/main" val="81043130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7E870-1D8F-8BA2-4E8B-B2787DBE1488}"/>
              </a:ext>
            </a:extLst>
          </p:cNvPr>
          <p:cNvSpPr txBox="1"/>
          <p:nvPr/>
        </p:nvSpPr>
        <p:spPr>
          <a:xfrm>
            <a:off x="2257184" y="2468860"/>
            <a:ext cx="10940496"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3000" b="1" i="0" u="none" strike="noStrike" cap="all" spc="0" normalizeH="0" baseline="0" dirty="0">
                <a:ln>
                  <a:noFill/>
                </a:ln>
                <a:solidFill>
                  <a:srgbClr val="8DC63F"/>
                </a:solidFill>
                <a:effectLst/>
                <a:uFillTx/>
                <a:latin typeface="+mn-lt"/>
                <a:ea typeface="+mn-ea"/>
                <a:cs typeface="+mn-cs"/>
                <a:sym typeface="Helvetica"/>
              </a:rPr>
              <a:t>QUESTIONS?</a:t>
            </a:r>
          </a:p>
        </p:txBody>
      </p:sp>
    </p:spTree>
    <p:extLst>
      <p:ext uri="{BB962C8B-B14F-4D97-AF65-F5344CB8AC3E}">
        <p14:creationId xmlns:p14="http://schemas.microsoft.com/office/powerpoint/2010/main" val="16074714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66169C-1EF2-710D-482F-7BC31B8AFE16}"/>
              </a:ext>
            </a:extLst>
          </p:cNvPr>
          <p:cNvSpPr txBox="1"/>
          <p:nvPr/>
        </p:nvSpPr>
        <p:spPr>
          <a:xfrm>
            <a:off x="11897498" y="8580998"/>
            <a:ext cx="36047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0" u="none" strike="noStrike" cap="all" spc="0" normalizeH="0" baseline="0" dirty="0">
                <a:ln>
                  <a:noFill/>
                </a:ln>
                <a:solidFill>
                  <a:schemeClr val="tx2">
                    <a:lumMod val="10000"/>
                  </a:schemeClr>
                </a:solidFill>
                <a:effectLst/>
                <a:uFillTx/>
                <a:latin typeface="+mn-lt"/>
                <a:ea typeface="+mn-ea"/>
                <a:cs typeface="+mn-cs"/>
                <a:sym typeface="Helvetica"/>
              </a:rPr>
              <a:t>Steve Miller </a:t>
            </a:r>
            <a:r>
              <a:rPr kumimoji="0" lang="en-US" sz="1400" b="1" i="0" u="none" strike="noStrike" cap="all" spc="0" normalizeH="0" baseline="0" dirty="0" err="1">
                <a:ln>
                  <a:noFill/>
                </a:ln>
                <a:solidFill>
                  <a:schemeClr val="tx2">
                    <a:lumMod val="10000"/>
                  </a:schemeClr>
                </a:solidFill>
                <a:effectLst/>
                <a:uFillTx/>
                <a:latin typeface="+mn-lt"/>
                <a:ea typeface="+mn-ea"/>
                <a:cs typeface="+mn-cs"/>
                <a:sym typeface="Helvetica"/>
              </a:rPr>
              <a:t>ver</a:t>
            </a:r>
            <a:r>
              <a:rPr kumimoji="0" lang="en-US" sz="1400" b="1" i="0" u="none" strike="noStrike" cap="all" spc="0" normalizeH="0" baseline="0" dirty="0">
                <a:ln>
                  <a:noFill/>
                </a:ln>
                <a:solidFill>
                  <a:schemeClr val="tx2">
                    <a:lumMod val="10000"/>
                  </a:schemeClr>
                </a:solidFill>
                <a:effectLst/>
                <a:uFillTx/>
                <a:latin typeface="+mn-lt"/>
                <a:ea typeface="+mn-ea"/>
                <a:cs typeface="+mn-cs"/>
                <a:sym typeface="Helvetica"/>
              </a:rPr>
              <a:t> 1.5  5/17/2023</a:t>
            </a:r>
          </a:p>
        </p:txBody>
      </p:sp>
      <p:pic>
        <p:nvPicPr>
          <p:cNvPr id="10" name="Picture 9">
            <a:extLst>
              <a:ext uri="{FF2B5EF4-FFF2-40B4-BE49-F238E27FC236}">
                <a16:creationId xmlns:a16="http://schemas.microsoft.com/office/drawing/2014/main" id="{A785574A-5B8B-80C9-D7B0-D241869711FB}"/>
              </a:ext>
            </a:extLst>
          </p:cNvPr>
          <p:cNvPicPr>
            <a:picLocks noChangeAspect="1"/>
          </p:cNvPicPr>
          <p:nvPr/>
        </p:nvPicPr>
        <p:blipFill>
          <a:blip r:embed="rId2"/>
          <a:stretch>
            <a:fillRect/>
          </a:stretch>
        </p:blipFill>
        <p:spPr>
          <a:xfrm>
            <a:off x="867103" y="36547"/>
            <a:ext cx="14993007" cy="8981330"/>
          </a:xfrm>
          <a:prstGeom prst="rect">
            <a:avLst/>
          </a:prstGeom>
        </p:spPr>
      </p:pic>
    </p:spTree>
    <p:extLst>
      <p:ext uri="{BB962C8B-B14F-4D97-AF65-F5344CB8AC3E}">
        <p14:creationId xmlns:p14="http://schemas.microsoft.com/office/powerpoint/2010/main" val="28381188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589E-EE02-F2EB-0B3D-7AE395A103DF}"/>
              </a:ext>
            </a:extLst>
          </p:cNvPr>
          <p:cNvSpPr>
            <a:spLocks noGrp="1"/>
          </p:cNvSpPr>
          <p:nvPr>
            <p:ph type="title"/>
          </p:nvPr>
        </p:nvSpPr>
        <p:spPr/>
        <p:txBody>
          <a:bodyPr/>
          <a:lstStyle/>
          <a:p>
            <a:pPr algn="ctr"/>
            <a:r>
              <a:rPr lang="en-US" dirty="0">
                <a:solidFill>
                  <a:srgbClr val="00B050"/>
                </a:solidFill>
              </a:rPr>
              <a:t>Have A Plan For Electrification</a:t>
            </a:r>
          </a:p>
        </p:txBody>
      </p:sp>
      <p:sp>
        <p:nvSpPr>
          <p:cNvPr id="3" name="Text Placeholder 2">
            <a:extLst>
              <a:ext uri="{FF2B5EF4-FFF2-40B4-BE49-F238E27FC236}">
                <a16:creationId xmlns:a16="http://schemas.microsoft.com/office/drawing/2014/main" id="{AE7D6D73-AB3A-813D-34B2-5E2B40DC943E}"/>
              </a:ext>
            </a:extLst>
          </p:cNvPr>
          <p:cNvSpPr>
            <a:spLocks noGrp="1"/>
          </p:cNvSpPr>
          <p:nvPr>
            <p:ph type="body" idx="1"/>
          </p:nvPr>
        </p:nvSpPr>
        <p:spPr/>
        <p:txBody>
          <a:bodyPr/>
          <a:lstStyle/>
          <a:p>
            <a:pPr>
              <a:buSzPct val="100000"/>
              <a:buFont typeface="Arial" panose="020B0604020202020204" pitchFamily="34" charset="0"/>
              <a:buChar char="•"/>
            </a:pPr>
            <a:r>
              <a:rPr lang="en-US" sz="5400" b="1" dirty="0"/>
              <a:t>Home energy audit is a great starting point</a:t>
            </a:r>
          </a:p>
          <a:p>
            <a:pPr>
              <a:buSzPct val="100000"/>
              <a:buFont typeface="Arial" panose="020B0604020202020204" pitchFamily="34" charset="0"/>
              <a:buChar char="•"/>
            </a:pPr>
            <a:r>
              <a:rPr lang="en-US" sz="5400" b="1" dirty="0"/>
              <a:t>Then weatherize (insulate, seal air leaks)</a:t>
            </a:r>
          </a:p>
          <a:p>
            <a:pPr>
              <a:buSzPct val="100000"/>
              <a:buFont typeface="Arial" panose="020B0604020202020204" pitchFamily="34" charset="0"/>
              <a:buChar char="•"/>
            </a:pPr>
            <a:r>
              <a:rPr lang="en-US" sz="5400" b="1" dirty="0"/>
              <a:t>Have a plan so you’re prepared when your hot water heater or furnace dies</a:t>
            </a:r>
          </a:p>
          <a:p>
            <a:pPr lvl="1">
              <a:spcBef>
                <a:spcPts val="0"/>
              </a:spcBef>
              <a:buSzPct val="50000"/>
              <a:buFont typeface="Courier New" panose="02070309020205020404" pitchFamily="49" charset="0"/>
              <a:buChar char="o"/>
            </a:pPr>
            <a:r>
              <a:rPr lang="en-US" sz="4800" b="1" dirty="0"/>
              <a:t>Which one will you purchase? </a:t>
            </a:r>
          </a:p>
          <a:p>
            <a:pPr lvl="1">
              <a:spcBef>
                <a:spcPts val="0"/>
              </a:spcBef>
              <a:buSzPct val="50000"/>
              <a:buFont typeface="Courier New" panose="02070309020205020404" pitchFamily="49" charset="0"/>
              <a:buChar char="o"/>
            </a:pPr>
            <a:r>
              <a:rPr lang="en-US" sz="4800" b="1" dirty="0"/>
              <a:t>Will your electrical panel support it?</a:t>
            </a:r>
            <a:endParaRPr lang="en-US" sz="3600" dirty="0"/>
          </a:p>
        </p:txBody>
      </p:sp>
      <p:sp>
        <p:nvSpPr>
          <p:cNvPr id="4" name="TextBox 3">
            <a:extLst>
              <a:ext uri="{FF2B5EF4-FFF2-40B4-BE49-F238E27FC236}">
                <a16:creationId xmlns:a16="http://schemas.microsoft.com/office/drawing/2014/main" id="{DF775B87-E130-5D68-CE00-53CC82392DB7}"/>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5736432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52739-8CEE-4C22-9477-C1886A60901C}"/>
              </a:ext>
            </a:extLst>
          </p:cNvPr>
          <p:cNvPicPr>
            <a:picLocks noChangeAspect="1"/>
          </p:cNvPicPr>
          <p:nvPr/>
        </p:nvPicPr>
        <p:blipFill>
          <a:blip r:embed="rId3"/>
          <a:stretch>
            <a:fillRect/>
          </a:stretch>
        </p:blipFill>
        <p:spPr>
          <a:xfrm>
            <a:off x="-2344944" y="1075766"/>
            <a:ext cx="18600944" cy="9213093"/>
          </a:xfrm>
          <a:prstGeom prst="rect">
            <a:avLst/>
          </a:prstGeom>
        </p:spPr>
      </p:pic>
      <p:sp>
        <p:nvSpPr>
          <p:cNvPr id="3" name="TextBox 2">
            <a:extLst>
              <a:ext uri="{FF2B5EF4-FFF2-40B4-BE49-F238E27FC236}">
                <a16:creationId xmlns:a16="http://schemas.microsoft.com/office/drawing/2014/main" id="{4222DDC6-0747-455A-8C33-520CA6324A60}"/>
              </a:ext>
            </a:extLst>
          </p:cNvPr>
          <p:cNvSpPr txBox="1"/>
          <p:nvPr/>
        </p:nvSpPr>
        <p:spPr>
          <a:xfrm>
            <a:off x="663388" y="357352"/>
            <a:ext cx="14830598" cy="502766"/>
          </a:xfrm>
          <a:prstGeom prst="rect">
            <a:avLst/>
          </a:prstGeom>
          <a:noFill/>
        </p:spPr>
        <p:txBody>
          <a:bodyPr wrap="none" rtlCol="0">
            <a:spAutoFit/>
          </a:bodyPr>
          <a:lstStyle/>
          <a:p>
            <a:pPr defTabSz="1219170" hangingPunct="1">
              <a:defRPr/>
            </a:pPr>
            <a:r>
              <a:rPr lang="en-US" sz="2667" kern="1200" dirty="0">
                <a:solidFill>
                  <a:prstClr val="black"/>
                </a:solidFill>
                <a:latin typeface="Arial" panose="020B0604020202020204" pitchFamily="34" charset="0"/>
                <a:cs typeface="Arial" panose="020B0604020202020204" pitchFamily="34" charset="0"/>
              </a:rPr>
              <a:t>NJDEP GWRA Report 80 x 50  </a:t>
            </a:r>
            <a:r>
              <a:rPr lang="en-US" sz="2400" b="0" kern="1200" dirty="0">
                <a:solidFill>
                  <a:prstClr val="black"/>
                </a:solidFill>
                <a:latin typeface="Calibri" panose="020F0502020204030204"/>
                <a:hlinkClick r:id="rId4"/>
              </a:rPr>
              <a:t>https://www.nj.gov/dep/climatechange/docs/nj-gwra-80x50-report-2020.pdf</a:t>
            </a:r>
            <a:r>
              <a:rPr lang="en-US" sz="2400" b="0" kern="1200" dirty="0">
                <a:solidFill>
                  <a:prstClr val="black"/>
                </a:solidFill>
                <a:latin typeface="Calibri" panose="020F0502020204030204"/>
              </a:rPr>
              <a:t> </a:t>
            </a:r>
          </a:p>
        </p:txBody>
      </p:sp>
    </p:spTree>
    <p:extLst>
      <p:ext uri="{BB962C8B-B14F-4D97-AF65-F5344CB8AC3E}">
        <p14:creationId xmlns:p14="http://schemas.microsoft.com/office/powerpoint/2010/main" val="254427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3CA8-3578-A4B2-69C9-359C739D8621}"/>
              </a:ext>
            </a:extLst>
          </p:cNvPr>
          <p:cNvSpPr>
            <a:spLocks noGrp="1"/>
          </p:cNvSpPr>
          <p:nvPr>
            <p:ph type="title"/>
          </p:nvPr>
        </p:nvSpPr>
        <p:spPr/>
        <p:txBody>
          <a:bodyPr>
            <a:normAutofit fontScale="90000"/>
          </a:bodyPr>
          <a:lstStyle/>
          <a:p>
            <a:pPr algn="ctr"/>
            <a:r>
              <a:rPr lang="en-US" dirty="0">
                <a:solidFill>
                  <a:srgbClr val="00B050"/>
                </a:solidFill>
              </a:rPr>
              <a:t>INDEX TO ALL BUILDING ELECTRIFICATION</a:t>
            </a:r>
            <a:br>
              <a:rPr lang="en-US" dirty="0">
                <a:solidFill>
                  <a:srgbClr val="00B050"/>
                </a:solidFill>
              </a:rPr>
            </a:br>
            <a:r>
              <a:rPr lang="en-US" dirty="0">
                <a:solidFill>
                  <a:srgbClr val="00B050"/>
                </a:solidFill>
              </a:rPr>
              <a:t>WEBINARS.  </a:t>
            </a:r>
          </a:p>
        </p:txBody>
      </p:sp>
      <p:pic>
        <p:nvPicPr>
          <p:cNvPr id="6146" name="Picture 2" descr="QR code">
            <a:extLst>
              <a:ext uri="{FF2B5EF4-FFF2-40B4-BE49-F238E27FC236}">
                <a16:creationId xmlns:a16="http://schemas.microsoft.com/office/drawing/2014/main" id="{75DBBF2F-3AC4-655F-3E43-BAE6BC17F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942" y="1814713"/>
            <a:ext cx="6574414" cy="65348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072B71-F566-61D2-E7F3-99A46B780BAB}"/>
              </a:ext>
            </a:extLst>
          </p:cNvPr>
          <p:cNvSpPr txBox="1"/>
          <p:nvPr/>
        </p:nvSpPr>
        <p:spPr>
          <a:xfrm>
            <a:off x="2158584" y="7995578"/>
            <a:ext cx="1155741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Helvetica"/>
                <a:cs typeface="Helvetica"/>
                <a:sym typeface="Arial"/>
              </a:rPr>
              <a:t>The dates/names in GREEN were featured in the March 27 webinar</a:t>
            </a:r>
          </a:p>
        </p:txBody>
      </p:sp>
      <p:sp>
        <p:nvSpPr>
          <p:cNvPr id="3" name="TextBox 2">
            <a:extLst>
              <a:ext uri="{FF2B5EF4-FFF2-40B4-BE49-F238E27FC236}">
                <a16:creationId xmlns:a16="http://schemas.microsoft.com/office/drawing/2014/main" id="{0D241B6B-C6F7-2E2E-E72F-87ED8A8267AC}"/>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251881300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23"/>
        <p:cNvGrpSpPr/>
        <p:nvPr/>
      </p:nvGrpSpPr>
      <p:grpSpPr>
        <a:xfrm>
          <a:off x="0" y="0"/>
          <a:ext cx="0" cy="0"/>
          <a:chOff x="0" y="0"/>
          <a:chExt cx="0" cy="0"/>
        </a:xfrm>
      </p:grpSpPr>
      <p:sp>
        <p:nvSpPr>
          <p:cNvPr id="224" name="Google Shape;224;g149faab8333_0_154"/>
          <p:cNvSpPr txBox="1">
            <a:spLocks noGrp="1"/>
          </p:cNvSpPr>
          <p:nvPr>
            <p:ph type="title"/>
          </p:nvPr>
        </p:nvSpPr>
        <p:spPr>
          <a:xfrm>
            <a:off x="109067" y="-123866"/>
            <a:ext cx="16037867" cy="2227978"/>
          </a:xfrm>
          <a:prstGeom prst="rect">
            <a:avLst/>
          </a:prstGeom>
        </p:spPr>
        <p:txBody>
          <a:bodyPr spcFirstLastPara="1" wrap="square" lIns="162533" tIns="162533" rIns="162533" bIns="162533" anchor="t" anchorCtr="0">
            <a:noAutofit/>
          </a:bodyPr>
          <a:lstStyle/>
          <a:p>
            <a:pPr algn="ctr"/>
            <a:r>
              <a:rPr lang="en" sz="6000" dirty="0"/>
              <a:t>Rewiring America Savings Calculator </a:t>
            </a:r>
            <a:r>
              <a:rPr lang="en" sz="4800" dirty="0">
                <a:hlinkClick r:id="rId3">
                  <a:extLst>
                    <a:ext uri="{A12FA001-AC4F-418D-AE19-62706E023703}">
                      <ahyp:hlinkClr xmlns:ahyp="http://schemas.microsoft.com/office/drawing/2018/hyperlinkcolor" val="tx"/>
                    </a:ext>
                  </a:extLst>
                </a:hlinkClick>
              </a:rPr>
              <a:t>https://www.rewiringamerica.org/app/ira-calculator</a:t>
            </a:r>
            <a:r>
              <a:rPr lang="en" sz="4800" dirty="0"/>
              <a:t> </a:t>
            </a:r>
            <a:r>
              <a:rPr kumimoji="0" lang="en-US" sz="6000" b="1" i="0" u="none" strike="noStrike" spc="0" normalizeH="0" baseline="0" dirty="0">
                <a:ln>
                  <a:noFill/>
                </a:ln>
                <a:effectLst/>
                <a:uFillTx/>
                <a:latin typeface="+mn-lt"/>
                <a:ea typeface="+mn-ea"/>
                <a:cs typeface="+mn-cs"/>
                <a:sym typeface="Helvetica"/>
              </a:rPr>
              <a:t> </a:t>
            </a:r>
            <a:endParaRPr sz="4800" dirty="0"/>
          </a:p>
          <a:p>
            <a:endParaRPr sz="6933" dirty="0"/>
          </a:p>
        </p:txBody>
      </p:sp>
      <p:pic>
        <p:nvPicPr>
          <p:cNvPr id="225" name="Google Shape;225;g149faab8333_0_154"/>
          <p:cNvPicPr preferRelativeResize="0"/>
          <p:nvPr/>
        </p:nvPicPr>
        <p:blipFill rotWithShape="1">
          <a:blip r:embed="rId4">
            <a:alphaModFix/>
          </a:blip>
          <a:srcRect b="11723"/>
          <a:stretch/>
        </p:blipFill>
        <p:spPr>
          <a:xfrm>
            <a:off x="6834622" y="2104112"/>
            <a:ext cx="9018422" cy="6813830"/>
          </a:xfrm>
          <a:prstGeom prst="rect">
            <a:avLst/>
          </a:prstGeom>
          <a:noFill/>
          <a:ln>
            <a:noFill/>
          </a:ln>
        </p:spPr>
      </p:pic>
      <p:sp>
        <p:nvSpPr>
          <p:cNvPr id="226" name="Google Shape;226;g149faab8333_0_154"/>
          <p:cNvSpPr txBox="1">
            <a:spLocks noGrp="1"/>
          </p:cNvSpPr>
          <p:nvPr>
            <p:ph type="body" idx="1"/>
          </p:nvPr>
        </p:nvSpPr>
        <p:spPr>
          <a:xfrm>
            <a:off x="402956" y="2104112"/>
            <a:ext cx="6431665" cy="6376533"/>
          </a:xfrm>
          <a:prstGeom prst="rect">
            <a:avLst/>
          </a:prstGeom>
          <a:noFill/>
          <a:ln>
            <a:noFill/>
          </a:ln>
        </p:spPr>
        <p:txBody>
          <a:bodyPr spcFirstLastPara="1" wrap="square" lIns="162533" tIns="162533" rIns="162533" bIns="162533" anchor="t" anchorCtr="0">
            <a:noAutofit/>
          </a:bodyPr>
          <a:lstStyle/>
          <a:p>
            <a:pPr marL="0" indent="0">
              <a:lnSpc>
                <a:spcPct val="115000"/>
              </a:lnSpc>
              <a:spcBef>
                <a:spcPts val="1422"/>
              </a:spcBef>
              <a:buNone/>
            </a:pPr>
            <a:r>
              <a:rPr lang="en" sz="3911" dirty="0"/>
              <a:t>Rebates available up to $14,000 per household, plus tax credits</a:t>
            </a:r>
            <a:endParaRPr sz="3911" dirty="0"/>
          </a:p>
          <a:p>
            <a:pPr indent="-654764">
              <a:lnSpc>
                <a:spcPct val="115000"/>
              </a:lnSpc>
              <a:spcBef>
                <a:spcPts val="1422"/>
              </a:spcBef>
              <a:buSzPts val="2200"/>
            </a:pPr>
            <a:r>
              <a:rPr lang="en" sz="3911" dirty="0"/>
              <a:t>100% cost coverage for low-income households</a:t>
            </a:r>
          </a:p>
          <a:p>
            <a:pPr lvl="1" indent="-654764">
              <a:spcBef>
                <a:spcPts val="0"/>
              </a:spcBef>
              <a:buSzPts val="2200"/>
              <a:buChar char="●"/>
            </a:pPr>
            <a:r>
              <a:rPr lang="en-US" sz="2844" dirty="0"/>
              <a:t>Up to $83,000 per year</a:t>
            </a:r>
            <a:endParaRPr sz="2844" dirty="0"/>
          </a:p>
          <a:p>
            <a:pPr indent="-654764">
              <a:lnSpc>
                <a:spcPct val="115000"/>
              </a:lnSpc>
              <a:spcBef>
                <a:spcPts val="600"/>
              </a:spcBef>
              <a:spcAft>
                <a:spcPts val="600"/>
              </a:spcAft>
              <a:buSzPts val="2200"/>
            </a:pPr>
            <a:r>
              <a:rPr lang="en" sz="3911" dirty="0"/>
              <a:t>50% cost coverage for mid-income households</a:t>
            </a:r>
          </a:p>
          <a:p>
            <a:pPr lvl="1" indent="-654764">
              <a:lnSpc>
                <a:spcPct val="100000"/>
              </a:lnSpc>
              <a:spcBef>
                <a:spcPts val="0"/>
              </a:spcBef>
              <a:buSzPts val="2200"/>
              <a:buFont typeface="Source Sans Pro"/>
              <a:buChar char="●"/>
            </a:pPr>
            <a:r>
              <a:rPr lang="en" sz="2844" dirty="0"/>
              <a:t>$83,000 to $155,000</a:t>
            </a:r>
            <a:endParaRPr sz="2844" dirty="0"/>
          </a:p>
        </p:txBody>
      </p:sp>
      <p:sp>
        <p:nvSpPr>
          <p:cNvPr id="2" name="TextBox 1">
            <a:extLst>
              <a:ext uri="{FF2B5EF4-FFF2-40B4-BE49-F238E27FC236}">
                <a16:creationId xmlns:a16="http://schemas.microsoft.com/office/drawing/2014/main" id="{E5F3B326-0D90-C834-B17D-991CE96A683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a:bodyPr>
          <a:lstStyle/>
          <a:p>
            <a:pPr algn="ctr"/>
            <a:r>
              <a:rPr lang="en-US" dirty="0">
                <a:solidFill>
                  <a:srgbClr val="00B050"/>
                </a:solidFill>
              </a:rPr>
              <a:t>Top 3 Greenhouse Gas (GHG) Emissions Sources in NJ: 87%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477942" y="2996911"/>
            <a:ext cx="15255393" cy="3794897"/>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a:t>
            </a:r>
          </a:p>
          <a:p>
            <a:pPr lvl="1">
              <a:buSzPct val="100000"/>
              <a:buFont typeface="Arial" panose="020B0604020202020204" pitchFamily="34" charset="0"/>
              <a:buChar char="•"/>
            </a:pPr>
            <a:r>
              <a:rPr lang="en-US" sz="5333" b="1" dirty="0"/>
              <a:t>Transportation </a:t>
            </a:r>
            <a:r>
              <a:rPr lang="en-US" sz="5333" b="1" dirty="0">
                <a:solidFill>
                  <a:srgbClr val="00B050"/>
                </a:solidFill>
              </a:rPr>
              <a:t>(42%)</a:t>
            </a:r>
          </a:p>
          <a:p>
            <a:pPr lvl="1">
              <a:buSzPct val="100000"/>
              <a:buFont typeface="Arial" panose="020B0604020202020204" pitchFamily="34" charset="0"/>
              <a:buChar char="•"/>
            </a:pPr>
            <a:r>
              <a:rPr lang="en-US" sz="5333" b="1" dirty="0"/>
              <a:t>Residential and commercial buildings </a:t>
            </a:r>
            <a:r>
              <a:rPr lang="en-US" sz="5333" b="1" dirty="0">
                <a:solidFill>
                  <a:srgbClr val="00B050"/>
                </a:solidFill>
              </a:rPr>
              <a:t>(26%)</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354667" y="6641397"/>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a:r>
              <a:rPr lang="en-US" sz="6400" kern="1200" cap="all" dirty="0" err="1">
                <a:solidFill>
                  <a:srgbClr val="00B050"/>
                </a:solidFill>
                <a:latin typeface="Helvetica"/>
                <a:cs typeface="Helvetica"/>
                <a:sym typeface="Helvetica"/>
              </a:rPr>
              <a:t>RedUCE</a:t>
            </a:r>
            <a:r>
              <a:rPr lang="en-US" sz="6400" kern="1200" cap="all" dirty="0">
                <a:solidFill>
                  <a:srgbClr val="00B050"/>
                </a:solidFill>
                <a:latin typeface="Helvetica"/>
                <a:cs typeface="Helvetica"/>
                <a:sym typeface="Helvetica"/>
              </a:rPr>
              <a:t> All 3</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1359430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269D-511C-4C0A-706E-430CA4B6B599}"/>
              </a:ext>
            </a:extLst>
          </p:cNvPr>
          <p:cNvSpPr>
            <a:spLocks noGrp="1"/>
          </p:cNvSpPr>
          <p:nvPr>
            <p:ph type="title"/>
          </p:nvPr>
        </p:nvSpPr>
        <p:spPr>
          <a:xfrm>
            <a:off x="948268" y="552026"/>
            <a:ext cx="15056000" cy="1453593"/>
          </a:xfrm>
        </p:spPr>
        <p:txBody>
          <a:bodyPr>
            <a:normAutofit/>
          </a:bodyPr>
          <a:lstStyle/>
          <a:p>
            <a:pPr algn="ctr"/>
            <a:r>
              <a:rPr lang="en-US" sz="6000" dirty="0">
                <a:solidFill>
                  <a:srgbClr val="00B050"/>
                </a:solidFill>
              </a:rPr>
              <a:t>COMMUNITY SOLAR</a:t>
            </a:r>
          </a:p>
        </p:txBody>
      </p:sp>
      <p:sp>
        <p:nvSpPr>
          <p:cNvPr id="3" name="Text Placeholder 2">
            <a:extLst>
              <a:ext uri="{FF2B5EF4-FFF2-40B4-BE49-F238E27FC236}">
                <a16:creationId xmlns:a16="http://schemas.microsoft.com/office/drawing/2014/main" id="{10F353BE-7CB6-910B-F6E5-3FB15D6B3BC5}"/>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a:extLst>
              <a:ext uri="{FF2B5EF4-FFF2-40B4-BE49-F238E27FC236}">
                <a16:creationId xmlns:a16="http://schemas.microsoft.com/office/drawing/2014/main" id="{2813A490-3AF5-0E7B-4EB3-E1E5560373FF}"/>
              </a:ext>
            </a:extLst>
          </p:cNvPr>
          <p:cNvPicPr>
            <a:picLocks noChangeAspect="1"/>
          </p:cNvPicPr>
          <p:nvPr/>
        </p:nvPicPr>
        <p:blipFill>
          <a:blip r:embed="rId3"/>
          <a:stretch>
            <a:fillRect/>
          </a:stretch>
        </p:blipFill>
        <p:spPr>
          <a:xfrm>
            <a:off x="948268" y="1347333"/>
            <a:ext cx="14359464" cy="8037299"/>
          </a:xfrm>
          <a:prstGeom prst="rect">
            <a:avLst/>
          </a:prstGeom>
        </p:spPr>
      </p:pic>
      <p:sp>
        <p:nvSpPr>
          <p:cNvPr id="6" name="TextBox 5">
            <a:extLst>
              <a:ext uri="{FF2B5EF4-FFF2-40B4-BE49-F238E27FC236}">
                <a16:creationId xmlns:a16="http://schemas.microsoft.com/office/drawing/2014/main" id="{CE59FC11-EDCB-7DAE-273C-E1087E176397}"/>
              </a:ext>
            </a:extLst>
          </p:cNvPr>
          <p:cNvSpPr txBox="1"/>
          <p:nvPr/>
        </p:nvSpPr>
        <p:spPr>
          <a:xfrm>
            <a:off x="12684364" y="4317484"/>
            <a:ext cx="2623368"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Clean Energy</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rgbClr val="00B050"/>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Lower Energy Costs</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rgbClr val="00B050"/>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No Panels on Your Property</a:t>
            </a:r>
          </a:p>
        </p:txBody>
      </p:sp>
      <p:sp>
        <p:nvSpPr>
          <p:cNvPr id="8" name="Rectangle 7">
            <a:extLst>
              <a:ext uri="{FF2B5EF4-FFF2-40B4-BE49-F238E27FC236}">
                <a16:creationId xmlns:a16="http://schemas.microsoft.com/office/drawing/2014/main" id="{D73170B3-5090-907D-FB22-9B1A00D21A98}"/>
              </a:ext>
            </a:extLst>
          </p:cNvPr>
          <p:cNvSpPr/>
          <p:nvPr/>
        </p:nvSpPr>
        <p:spPr>
          <a:xfrm>
            <a:off x="3152274" y="6665495"/>
            <a:ext cx="9261156"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Rectangle 8">
            <a:extLst>
              <a:ext uri="{FF2B5EF4-FFF2-40B4-BE49-F238E27FC236}">
                <a16:creationId xmlns:a16="http://schemas.microsoft.com/office/drawing/2014/main" id="{6C1B9678-4EB5-AE43-D70C-65D94E0AB265}"/>
              </a:ext>
            </a:extLst>
          </p:cNvPr>
          <p:cNvSpPr/>
          <p:nvPr/>
        </p:nvSpPr>
        <p:spPr>
          <a:xfrm>
            <a:off x="677332" y="1347333"/>
            <a:ext cx="14630400"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0" name="TextBox 9">
            <a:extLst>
              <a:ext uri="{FF2B5EF4-FFF2-40B4-BE49-F238E27FC236}">
                <a16:creationId xmlns:a16="http://schemas.microsoft.com/office/drawing/2014/main" id="{2B4FB330-BFB0-ABDA-B986-C80883D5B2DA}"/>
              </a:ext>
            </a:extLst>
          </p:cNvPr>
          <p:cNvSpPr txBox="1"/>
          <p:nvPr/>
        </p:nvSpPr>
        <p:spPr>
          <a:xfrm>
            <a:off x="3486038" y="7036178"/>
            <a:ext cx="859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spc="0" normalizeH="0" baseline="0" dirty="0">
                <a:ln>
                  <a:noFill/>
                </a:ln>
                <a:solidFill>
                  <a:srgbClr val="00B050"/>
                </a:solidFill>
                <a:effectLst/>
                <a:uFillTx/>
                <a:latin typeface="+mn-lt"/>
                <a:ea typeface="+mn-ea"/>
                <a:cs typeface="+mn-cs"/>
                <a:sym typeface="Helvetica"/>
              </a:rPr>
              <a:t>BPU/Sustainable Jersey Community Solar </a:t>
            </a:r>
            <a:r>
              <a:rPr lang="en-US" sz="2800" u="sng" kern="0" dirty="0">
                <a:solidFill>
                  <a:srgbClr val="0000FF"/>
                </a:solidFill>
                <a:effectLst/>
                <a:latin typeface="Calibri" panose="020F0502020204030204" pitchFamily="34" charset="0"/>
                <a:ea typeface="Calibri" panose="020F0502020204030204" pitchFamily="34" charset="0"/>
                <a:hlinkClick r:id="rId4"/>
              </a:rPr>
              <a:t>www.sustainablejersey.com/communitysolar</a:t>
            </a:r>
            <a:r>
              <a:rPr lang="en-US" sz="2800" kern="0" dirty="0">
                <a:effectLst/>
                <a:latin typeface="Calibri" panose="020F0502020204030204" pitchFamily="34" charset="0"/>
                <a:ea typeface="Calibri" panose="020F0502020204030204" pitchFamily="34" charset="0"/>
              </a:rPr>
              <a:t> </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
        <p:nvSpPr>
          <p:cNvPr id="11" name="Rectangle 10">
            <a:extLst>
              <a:ext uri="{FF2B5EF4-FFF2-40B4-BE49-F238E27FC236}">
                <a16:creationId xmlns:a16="http://schemas.microsoft.com/office/drawing/2014/main" id="{01FA3635-D4E5-CE6B-3282-F2C461B6C698}"/>
              </a:ext>
            </a:extLst>
          </p:cNvPr>
          <p:cNvSpPr/>
          <p:nvPr/>
        </p:nvSpPr>
        <p:spPr>
          <a:xfrm>
            <a:off x="15063537" y="3663839"/>
            <a:ext cx="515129" cy="531816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2" name="Rectangle 11">
            <a:extLst>
              <a:ext uri="{FF2B5EF4-FFF2-40B4-BE49-F238E27FC236}">
                <a16:creationId xmlns:a16="http://schemas.microsoft.com/office/drawing/2014/main" id="{A7503360-E9DE-D2CF-12DA-203D790AEE09}"/>
              </a:ext>
            </a:extLst>
          </p:cNvPr>
          <p:cNvSpPr/>
          <p:nvPr/>
        </p:nvSpPr>
        <p:spPr>
          <a:xfrm>
            <a:off x="677331" y="8873969"/>
            <a:ext cx="14630401" cy="510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14" name="Picture 13" descr="Qr code&#10;&#10;Description automatically generated">
            <a:extLst>
              <a:ext uri="{FF2B5EF4-FFF2-40B4-BE49-F238E27FC236}">
                <a16:creationId xmlns:a16="http://schemas.microsoft.com/office/drawing/2014/main" id="{1695798D-83B8-F487-F6A5-7D9F46A95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69" y="5661441"/>
            <a:ext cx="2006299" cy="2006299"/>
          </a:xfrm>
          <a:prstGeom prst="rect">
            <a:avLst/>
          </a:prstGeom>
        </p:spPr>
      </p:pic>
      <p:sp>
        <p:nvSpPr>
          <p:cNvPr id="4" name="TextBox 3">
            <a:extLst>
              <a:ext uri="{FF2B5EF4-FFF2-40B4-BE49-F238E27FC236}">
                <a16:creationId xmlns:a16="http://schemas.microsoft.com/office/drawing/2014/main" id="{5018BAE2-C41C-8F74-308D-4BAF0552CD6D}"/>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39863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
        <p:nvSpPr>
          <p:cNvPr id="4" name="TextBox 3">
            <a:extLst>
              <a:ext uri="{FF2B5EF4-FFF2-40B4-BE49-F238E27FC236}">
                <a16:creationId xmlns:a16="http://schemas.microsoft.com/office/drawing/2014/main" id="{A69609AF-758E-61EA-E299-6432DEB2F076}"/>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2817939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000" dirty="0">
                <a:solidFill>
                  <a:srgbClr val="00B050"/>
                </a:solidFill>
              </a:rPr>
              <a:t>SPACE HEATING &amp; COOLING WITH ELECTRIC HEAT PUMP</a:t>
            </a:r>
            <a:br>
              <a:rPr lang="en-US" sz="4267" dirty="0">
                <a:solidFill>
                  <a:srgbClr val="00B050"/>
                </a:solidFill>
              </a:rPr>
            </a:br>
            <a:r>
              <a:rPr lang="en-US" sz="4000" dirty="0">
                <a:solidFill>
                  <a:srgbClr val="00B050"/>
                </a:solidFill>
              </a:rPr>
              <a:t>Gas Furnace Backup on Right</a:t>
            </a:r>
          </a:p>
        </p:txBody>
      </p:sp>
      <p:sp>
        <p:nvSpPr>
          <p:cNvPr id="3" name="Text Placeholder 2"/>
          <p:cNvSpPr>
            <a:spLocks noGrp="1"/>
          </p:cNvSpPr>
          <p:nvPr>
            <p:ph type="body" idx="1"/>
          </p:nvPr>
        </p:nvSpPr>
        <p:spPr>
          <a:xfrm>
            <a:off x="677335" y="1546674"/>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678" y="1794499"/>
            <a:ext cx="8912717" cy="7181161"/>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22014" y="2617767"/>
            <a:ext cx="7179918" cy="5533383"/>
          </a:xfrm>
          <a:prstGeom prst="rect">
            <a:avLst/>
          </a:prstGeom>
        </p:spPr>
      </p:pic>
      <p:sp>
        <p:nvSpPr>
          <p:cNvPr id="4" name="TextBox 3">
            <a:extLst>
              <a:ext uri="{FF2B5EF4-FFF2-40B4-BE49-F238E27FC236}">
                <a16:creationId xmlns:a16="http://schemas.microsoft.com/office/drawing/2014/main" id="{551B21EE-5CC7-0B6E-B7FC-AE871501A2DF}"/>
              </a:ext>
            </a:extLst>
          </p:cNvPr>
          <p:cNvSpPr txBox="1"/>
          <p:nvPr/>
        </p:nvSpPr>
        <p:spPr>
          <a:xfrm>
            <a:off x="250751" y="8365723"/>
            <a:ext cx="426582"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6296835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rgbClr val="00B050"/>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5" name="Picture 4" descr="A picture containing text, indoor&#10;&#10;Description automatically generated">
            <a:extLst>
              <a:ext uri="{FF2B5EF4-FFF2-40B4-BE49-F238E27FC236}">
                <a16:creationId xmlns:a16="http://schemas.microsoft.com/office/drawing/2014/main" id="{E9FA707D-0C45-A824-A438-EC9640A29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838" y="337216"/>
            <a:ext cx="6352176" cy="8469568"/>
          </a:xfrm>
          <a:prstGeom prst="rect">
            <a:avLst/>
          </a:prstGeom>
        </p:spPr>
      </p:pic>
      <p:sp>
        <p:nvSpPr>
          <p:cNvPr id="4" name="TextBox 3">
            <a:extLst>
              <a:ext uri="{FF2B5EF4-FFF2-40B4-BE49-F238E27FC236}">
                <a16:creationId xmlns:a16="http://schemas.microsoft.com/office/drawing/2014/main" id="{A8536A69-40CB-3DCC-4712-9460C3A613CC}"/>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29706893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Pool Heater – Electric Heat Pump</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a:extLst>
              <a:ext uri="{FF2B5EF4-FFF2-40B4-BE49-F238E27FC236}">
                <a16:creationId xmlns:a16="http://schemas.microsoft.com/office/drawing/2014/main" id="{B5EB9EFB-915F-46C9-8649-BFFB6670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142" y="1431999"/>
            <a:ext cx="10300382" cy="7093915"/>
          </a:xfrm>
          <a:prstGeom prst="rect">
            <a:avLst/>
          </a:prstGeom>
        </p:spPr>
      </p:pic>
      <p:sp>
        <p:nvSpPr>
          <p:cNvPr id="4" name="TextBox 3">
            <a:extLst>
              <a:ext uri="{FF2B5EF4-FFF2-40B4-BE49-F238E27FC236}">
                <a16:creationId xmlns:a16="http://schemas.microsoft.com/office/drawing/2014/main" id="{82D5B8EE-A29D-C30A-8E7A-F7643570E5A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73054379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56904</TotalTime>
  <Words>1641</Words>
  <Application>Microsoft Office PowerPoint</Application>
  <PresentationFormat>Custom</PresentationFormat>
  <Paragraphs>181</Paragraphs>
  <Slides>21</Slides>
  <Notes>14</Notes>
  <HiddenSlides>3</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Bookman Old Style</vt:lpstr>
      <vt:lpstr>Calibri</vt:lpstr>
      <vt:lpstr>Calibri Light</vt:lpstr>
      <vt:lpstr>Courier New</vt:lpstr>
      <vt:lpstr>Gill Sans</vt:lpstr>
      <vt:lpstr>Helvetica</vt:lpstr>
      <vt:lpstr>Helvetica Light</vt:lpstr>
      <vt:lpstr>Source Sans Pro</vt:lpstr>
      <vt:lpstr>Wingdings</vt:lpstr>
      <vt:lpstr>4_White</vt:lpstr>
      <vt:lpstr>1_White</vt:lpstr>
      <vt:lpstr>Office Theme</vt:lpstr>
      <vt:lpstr>11_White</vt:lpstr>
      <vt:lpstr>PowerPoint Presentation</vt:lpstr>
      <vt:lpstr>PowerPoint Presentation</vt:lpstr>
      <vt:lpstr>Top 3 Greenhouse Gas (GHG) Emissions Sources in NJ: 87% of All Emissions</vt:lpstr>
      <vt:lpstr>COMMUNITY SOLAR</vt:lpstr>
      <vt:lpstr>OUR EV – PRIUS PRIME PLUG-IN</vt:lpstr>
      <vt:lpstr>Energy Efficiency – Use Less Energy</vt:lpstr>
      <vt:lpstr>SPACE HEATING &amp; COOLING WITH ELECTRIC HEAT PUMP Gas Furnace Backup on Right</vt:lpstr>
      <vt:lpstr>ELECTRIC HEAT PUMP WATER HEATER</vt:lpstr>
      <vt:lpstr>Pool Heater – Electric Heat Pump </vt:lpstr>
      <vt:lpstr>Spare Circuits for Future Electric Appliances </vt:lpstr>
      <vt:lpstr>Electric Heat Costs Less, Pollutes Less</vt:lpstr>
      <vt:lpstr>PowerPoint Presentation</vt:lpstr>
      <vt:lpstr>PowerPoint Presentation</vt:lpstr>
      <vt:lpstr>PowerPoint Presentation</vt:lpstr>
      <vt:lpstr>HOME PERFORMANCE WITH ENERGY STAR</vt:lpstr>
      <vt:lpstr>NEXT STEPS TO PLAN YOUR FUTURE</vt:lpstr>
      <vt:lpstr>PowerPoint Presentation</vt:lpstr>
      <vt:lpstr>PowerPoint Presentation</vt:lpstr>
      <vt:lpstr>Have A Plan For Electrification</vt:lpstr>
      <vt:lpstr>INDEX TO ALL BUILDING ELECTRIFICATION WEBINARS.  </vt:lpstr>
      <vt:lpstr>Rewiring America Savings Calculator https://www.rewiringamerica.org/app/ira-calculator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627</cp:revision>
  <cp:lastPrinted>2023-03-25T16:53:53Z</cp:lastPrinted>
  <dcterms:modified xsi:type="dcterms:W3CDTF">2023-05-19T01:03:26Z</dcterms:modified>
</cp:coreProperties>
</file>