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329" r:id="rId2"/>
    <p:sldId id="132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155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DBAD5F-2907-4869-9F61-03E5724FDD54}" v="2" dt="2022-06-08T17:07:39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4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laptop2020 miller" userId="0b80eed0baaf4743" providerId="LiveId" clId="{4EDBAD5F-2907-4869-9F61-03E5724FDD54}"/>
    <pc:docChg chg="undo custSel addSld delSld modSld modNotesMaster">
      <pc:chgData name="patlaptop2020 miller" userId="0b80eed0baaf4743" providerId="LiveId" clId="{4EDBAD5F-2907-4869-9F61-03E5724FDD54}" dt="2022-06-08T17:07:39.394" v="9"/>
      <pc:docMkLst>
        <pc:docMk/>
      </pc:docMkLst>
      <pc:sldChg chg="add">
        <pc:chgData name="patlaptop2020 miller" userId="0b80eed0baaf4743" providerId="LiveId" clId="{4EDBAD5F-2907-4869-9F61-03E5724FDD54}" dt="2022-06-08T17:07:39.394" v="9"/>
        <pc:sldMkLst>
          <pc:docMk/>
          <pc:sldMk cId="1176216765" sldId="270"/>
        </pc:sldMkLst>
      </pc:sldChg>
      <pc:sldChg chg="add">
        <pc:chgData name="patlaptop2020 miller" userId="0b80eed0baaf4743" providerId="LiveId" clId="{4EDBAD5F-2907-4869-9F61-03E5724FDD54}" dt="2022-06-08T17:07:39.394" v="9"/>
        <pc:sldMkLst>
          <pc:docMk/>
          <pc:sldMk cId="2092360100" sldId="271"/>
        </pc:sldMkLst>
      </pc:sldChg>
      <pc:sldChg chg="add">
        <pc:chgData name="patlaptop2020 miller" userId="0b80eed0baaf4743" providerId="LiveId" clId="{4EDBAD5F-2907-4869-9F61-03E5724FDD54}" dt="2022-06-08T17:07:39.394" v="9"/>
        <pc:sldMkLst>
          <pc:docMk/>
          <pc:sldMk cId="2581220584" sldId="272"/>
        </pc:sldMkLst>
      </pc:sldChg>
      <pc:sldChg chg="new del">
        <pc:chgData name="patlaptop2020 miller" userId="0b80eed0baaf4743" providerId="LiveId" clId="{4EDBAD5F-2907-4869-9F61-03E5724FDD54}" dt="2022-06-07T18:27:51.055" v="8" actId="680"/>
        <pc:sldMkLst>
          <pc:docMk/>
          <pc:sldMk cId="3318792276" sldId="1558"/>
        </pc:sldMkLst>
      </pc:sldChg>
      <pc:sldChg chg="new del">
        <pc:chgData name="patlaptop2020 miller" userId="0b80eed0baaf4743" providerId="LiveId" clId="{4EDBAD5F-2907-4869-9F61-03E5724FDD54}" dt="2022-06-07T18:27:46.160" v="7" actId="680"/>
        <pc:sldMkLst>
          <pc:docMk/>
          <pc:sldMk cId="3208429899" sldId="1559"/>
        </pc:sldMkLst>
      </pc:sldChg>
      <pc:sldChg chg="new del">
        <pc:chgData name="patlaptop2020 miller" userId="0b80eed0baaf4743" providerId="LiveId" clId="{4EDBAD5F-2907-4869-9F61-03E5724FDD54}" dt="2022-06-07T18:27:43.526" v="6" actId="680"/>
        <pc:sldMkLst>
          <pc:docMk/>
          <pc:sldMk cId="4275273974" sldId="1560"/>
        </pc:sldMkLst>
      </pc:sldChg>
      <pc:sldChg chg="new del">
        <pc:chgData name="patlaptop2020 miller" userId="0b80eed0baaf4743" providerId="LiveId" clId="{4EDBAD5F-2907-4869-9F61-03E5724FDD54}" dt="2022-06-07T18:27:42.093" v="5" actId="680"/>
        <pc:sldMkLst>
          <pc:docMk/>
          <pc:sldMk cId="3245439465" sldId="15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D689F-7425-4F77-ABA0-F2CBC261D41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0DF3E-978F-4BD0-8867-0209FCD9F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6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BE63E-FB9A-2014-C4D0-D402D914B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0C64B-5BA2-7EB6-E6D9-36958F5DD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874B3-D7A8-BD46-8374-7359AF7C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CC71-106C-56F3-888C-0B077AC1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4FA5B-F11A-778C-9FF4-5D586594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F147-73A0-D9C9-0792-5DA82A54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251E6-1849-7D3E-572A-3A2AF041E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65A9D-7DC0-E70F-1422-ED0D15B5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9FA1B-B1D1-9804-D196-D89FE3B9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02E4D-7CE3-86AD-2ECC-09218AFE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E47E8-75A7-5BA5-3B04-C7DE14E1F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2C52C-3A64-744D-D96C-E5FFB2045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89910-0EF7-BBE2-2C0D-FAE154C8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0370D-2792-57B8-8698-B1376BC6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ACAE2-7CE6-BB8E-BDCB-9C9B2EE3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6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0DF0-F2E7-9567-9E1C-4F84DB45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118D4-44F5-A23D-BF64-D6829B213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6A4BE-F294-78A7-42FD-FCDEA704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92F0E-BA50-8476-0C8B-05600D3D4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78FE-D2E0-A47A-4602-A9F01316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1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433E-F775-BFEC-0254-ACA3E19F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B0276-1B8C-E1BD-34EE-4B8FCB85B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E845-A1A5-6266-D8BD-4A3B40D7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B325-9CC7-DA0C-6289-77810787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1C80-26C7-5557-B83D-4F95A1C3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6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C09B-069A-1DE1-95F5-D031945F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3FDEA-926D-6160-B8AA-9BE59F2AD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CF801-DFFC-A375-FD9F-4AC6FBCC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00CB4-7EF0-A593-454E-3B429E6B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763C9-C480-2178-9DCF-986878A1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92FCD-F280-FB9D-762C-8CF123AA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2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4FF4-5EB2-037D-A21E-49CD7691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2BC37-3901-707F-E935-ACF97094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3FF7D-AFE1-EA5A-FE58-68D530476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F3380-6767-94A6-FDD9-2105D8706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4A580-DC50-934D-DF3E-8039D0D3D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6F5249-1578-9FFB-F271-82C3B02E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D8842-F9B7-484C-0B63-DC2BFE2F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627EA-AD46-847E-2650-3A2CA343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C36A-3973-E942-B41A-C52A935D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A621F-50C2-962D-383D-886560B6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5AFB17-03D2-3F09-6C7F-1BE9F02E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91492-90AC-8AF3-B61D-1851336B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29B90-37A1-85CC-8FD1-A7DC3BA8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3E80C-054B-29C3-5E0B-DD710746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AA565-43D1-3939-8250-241EB8DE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5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CF5A-A85B-2AA1-B197-139829C3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941A-4E6E-FC0B-44F7-11728957E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0F1E9-31AA-8991-0C45-0D5042E94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0FD9B-AC63-8DA2-02D2-0693FC03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A6F68-958D-DD19-D9E1-326B6096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E0BFA-5CCA-1C94-3704-C2C80D8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8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EF26-4FA4-07D4-85C9-0153427C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97CA3-D5EE-9AB9-EA8F-37A2E51BA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EA811-7303-00F1-EC2D-7A91C55C5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03CDD-9ED8-F954-A52D-F1B086F8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A4625-78BA-9F1E-4341-6A50BFC96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FA089-C9E0-9336-DD07-B85BA17F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D6AB4-4AED-9729-7474-325BD43A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8031A-B954-667A-4045-BF1B0D38E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ACE9-2A44-AA37-EF26-36E2E9C1E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A112-5D5F-4D73-AF52-C75EC62535B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97306-778C-D5D0-F6AE-A024190FD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F3BC2-BE28-9B5D-FF45-DAFEACD15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6D7B-2AA8-4FB9-A0DC-A934D6E3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4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D9304-CABD-00BE-EECA-482574B6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968" y="1838316"/>
            <a:ext cx="11624650" cy="1325563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b="1" dirty="0">
                <a:latin typeface="+mn-lt"/>
              </a:rPr>
              <a:t>NJ 50 x 30 Building Electrification (BE) Team Recommendations</a:t>
            </a: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br>
              <a:rPr lang="en-US" sz="3100" b="1" dirty="0"/>
            </a:br>
            <a:br>
              <a:rPr lang="en-US" sz="4400" b="1" dirty="0"/>
            </a:b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D7275-FC3B-FB58-695C-A99730CD5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68" y="2774765"/>
            <a:ext cx="11277600" cy="37704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Meeting with NJ Office of Climate Action and the Green Economy</a:t>
            </a:r>
          </a:p>
          <a:p>
            <a:pPr marL="0" indent="0" algn="ctr">
              <a:buNone/>
            </a:pPr>
            <a:r>
              <a:rPr lang="en-US" b="1" dirty="0"/>
              <a:t>Jane Cohen, Executive Director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800" b="1" dirty="0"/>
              <a:t>May 2 and May 11, 2022, Letters to Governor Murphy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June 8, 2022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7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6A3E5-1666-C51D-6A79-A569F25A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3672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NJ 50 x 30 Team Is Willing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F3346-9DCD-C191-7322-DF3FB0A0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1979" y="2350726"/>
            <a:ext cx="7288041" cy="2375183"/>
          </a:xfrm>
        </p:spPr>
        <p:txBody>
          <a:bodyPr/>
          <a:lstStyle/>
          <a:p>
            <a:r>
              <a:rPr lang="en-US" b="1" dirty="0"/>
              <a:t>How can we help you achieve your objectives?</a:t>
            </a:r>
          </a:p>
        </p:txBody>
      </p:sp>
    </p:spTree>
    <p:extLst>
      <p:ext uri="{BB962C8B-B14F-4D97-AF65-F5344CB8AC3E}">
        <p14:creationId xmlns:p14="http://schemas.microsoft.com/office/powerpoint/2010/main" val="390628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48BA-C11E-FBC9-3167-3431ACD65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4598"/>
            <a:ext cx="10515600" cy="122816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+mn-lt"/>
              </a:rPr>
              <a:t>NJ 50x30 Building Electrification Team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F91AF-513C-2D0B-3410-ED9FBAB0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777" y="2420230"/>
            <a:ext cx="11245515" cy="369991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The NJ 50 x 30 Building Electrification (BE) Team will work with all willing partners to establish and implement </a:t>
            </a:r>
            <a:r>
              <a:rPr lang="en-US" sz="4000" b="1" dirty="0">
                <a:solidFill>
                  <a:srgbClr val="000000"/>
                </a:solidFill>
                <a:ea typeface="Calibri" panose="020F0502020204030204" pitchFamily="34" charset="0"/>
              </a:rPr>
              <a:t>firm goals and </a:t>
            </a:r>
            <a:r>
              <a:rPr lang="en-US" sz="4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timeframes for BE as part of the statewide strategies to meet the state’s 50% reduction in 2006 GHG emissions by 2030.</a:t>
            </a:r>
            <a:endParaRPr lang="en-US" sz="4000" b="1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97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3021-9A18-EB22-66DC-1A10FF22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6 Recommendations for BE</a:t>
            </a:r>
            <a:br>
              <a:rPr lang="en-US" b="1" dirty="0">
                <a:latin typeface="+mn-lt"/>
              </a:rPr>
            </a:br>
            <a:r>
              <a:rPr lang="en-US" sz="2000" b="1" dirty="0">
                <a:latin typeface="+mn-lt"/>
              </a:rPr>
              <a:t>(topics in bold are expanded in a separate slide)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028EB-CE5A-2FB9-5BC4-E2D0E904A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83" y="1590234"/>
            <a:ext cx="10614434" cy="4602335"/>
          </a:xfrm>
        </p:spPr>
        <p:txBody>
          <a:bodyPr>
            <a:noAutofit/>
          </a:bodyPr>
          <a:lstStyle/>
          <a:p>
            <a:pPr marL="457200" indent="-457200">
              <a:spcBef>
                <a:spcPts val="1500"/>
              </a:spcBef>
              <a:buFont typeface="+mj-lt"/>
              <a:buAutoNum type="arabicPeriod"/>
            </a:pPr>
            <a:r>
              <a:rPr lang="en-US" sz="2400" b="1" dirty="0"/>
              <a:t>Governor announce goal of 100K residential units electrified by 2025, 800K by 2030.</a:t>
            </a:r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</a:pPr>
            <a:r>
              <a:rPr lang="en-US" sz="2400" b="1" dirty="0"/>
              <a:t>New and Retrofit/Rehab BE Roadmap,  including codes, proper design of incentives, outreach and education, and a technical resource center, by 2022. </a:t>
            </a:r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Much stronger incentives for BE: esp. electric heat pumps for heating/cooling; building energy efficiency. More aggressive marketing of BE programs.</a:t>
            </a:r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Adopt building energy codes from International Code Council (ICC) for 2021, 2024, 2027 with 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No weakening amendments.</a:t>
            </a:r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Electrify government buildings (state, local, county) and provide funding.</a:t>
            </a:r>
          </a:p>
          <a:p>
            <a:pPr marL="457200" indent="-457200">
              <a:spcBef>
                <a:spcPts val="1500"/>
              </a:spcBef>
              <a:buFont typeface="+mj-lt"/>
              <a:buAutoNum type="arabicPeriod"/>
            </a:pPr>
            <a:r>
              <a:rPr lang="en-US" sz="2400" b="1" dirty="0"/>
              <a:t>3300 affordable housing units in Murphy budget ($305M) electrified and high-efficiency with heat pump heating/cooling, with rooftop solar where feasible.</a:t>
            </a:r>
          </a:p>
        </p:txBody>
      </p:sp>
    </p:spTree>
    <p:extLst>
      <p:ext uri="{BB962C8B-B14F-4D97-AF65-F5344CB8AC3E}">
        <p14:creationId xmlns:p14="http://schemas.microsoft.com/office/powerpoint/2010/main" val="348967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E790F-3459-7E0A-64E4-0F21F48A3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422" y="365125"/>
            <a:ext cx="11072388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Rec 1. Announce Goal of 100K New &amp; Retrofit Residential Building Units Electrified by 2025; 800K by 2030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F4D1E-8519-A81E-E771-6C12BA1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2025 goal conservative, since recommendations not yet in place</a:t>
            </a:r>
          </a:p>
          <a:p>
            <a:r>
              <a:rPr lang="en-US" sz="3200" b="1" dirty="0"/>
              <a:t>2030 goal consistent with NJ EMP’s Least Cost Scenario; reduces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about 2.3 MMT of carbon emissions, 16% of residential building sector emissions</a:t>
            </a:r>
            <a:endParaRPr lang="en-US" sz="3200" b="1" dirty="0"/>
          </a:p>
          <a:p>
            <a:r>
              <a:rPr lang="en-US" sz="3200" b="1" dirty="0"/>
              <a:t>Other states, EU have announced goals: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Maine: 100K heat pumps by 2025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Mass: 1M homes with heat pumps by 2030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NY: 1M homes electrified + 1M homes electric-ready  by 2030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b="1" dirty="0"/>
              <a:t>EU: 30M by 2030</a:t>
            </a:r>
          </a:p>
          <a:p>
            <a:r>
              <a:rPr lang="en-US" sz="3200" b="1" dirty="0"/>
              <a:t>Least cost scenario includes electric space and water heating, induction cooktop</a:t>
            </a:r>
          </a:p>
        </p:txBody>
      </p:sp>
    </p:spTree>
    <p:extLst>
      <p:ext uri="{BB962C8B-B14F-4D97-AF65-F5344CB8AC3E}">
        <p14:creationId xmlns:p14="http://schemas.microsoft.com/office/powerpoint/2010/main" val="277956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384F-A7E1-EDFE-03F2-51988F34A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430"/>
            <a:ext cx="10515600" cy="102005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Rec 2. Aggressive BE Roadmap by EO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0572-41D2-57A3-4F3B-75759E49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763"/>
            <a:ext cx="10515600" cy="5167311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b="1" dirty="0"/>
              <a:t>Path to net zero energy codes for new &amp; existing buildings by 2027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b="1" dirty="0"/>
              <a:t>Provide mechanisms for tracking and enforcement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/>
              <a:t>Include relevant goals for: 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Design of Incentives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Green Jobs/HVAC training and Technical Resource Center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Clean Energy (i.e., 100% clean electricity by 2035) 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Grid Sufficiency (30-year Integrated Distribution Plan to ensure smart, sufficient, reliable grid distribution through 2050)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/>
              <a:t>Electric Vehicle (e.g., sufficient charging capability)</a:t>
            </a:r>
          </a:p>
        </p:txBody>
      </p:sp>
    </p:spTree>
    <p:extLst>
      <p:ext uri="{BB962C8B-B14F-4D97-AF65-F5344CB8AC3E}">
        <p14:creationId xmlns:p14="http://schemas.microsoft.com/office/powerpoint/2010/main" val="371372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1A01-0777-A0C7-873B-9FFE6D3DC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3. Stronger Incentives for BE Heat Pumps, Energy Efficiency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5B69E-33D9-3BF0-85FD-1ECF8FD98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Increase incentives for electric cold-climate heat pump space and water heating and building energy efficiency (weatherization).</a:t>
            </a:r>
          </a:p>
          <a:p>
            <a:r>
              <a:rPr lang="en-US" b="1" dirty="0"/>
              <a:t>More aggressive marketing of BE programs. User-friendly website. Counter dis- and misinformation about BE costs/benefits.</a:t>
            </a:r>
          </a:p>
          <a:p>
            <a:r>
              <a:rPr lang="en-US" b="1" dirty="0"/>
              <a:t>Streamline clean energy financing through vendors to ensure equitable access to all areas of state and all income levels.</a:t>
            </a:r>
          </a:p>
          <a:p>
            <a:r>
              <a:rPr lang="en-US" b="1" dirty="0"/>
              <a:t>Include in incentives costs for electrical upgrades, energy efficiency, higher electricity costs in some areas, and for what might be longer Return on Investment than currently allowed</a:t>
            </a:r>
          </a:p>
          <a:p>
            <a:r>
              <a:rPr lang="en-US" b="1" dirty="0"/>
              <a:t>NO incentives for fossil fuel equipment. </a:t>
            </a:r>
          </a:p>
        </p:txBody>
      </p:sp>
    </p:spTree>
    <p:extLst>
      <p:ext uri="{BB962C8B-B14F-4D97-AF65-F5344CB8AC3E}">
        <p14:creationId xmlns:p14="http://schemas.microsoft.com/office/powerpoint/2010/main" val="117621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5DD5-AC76-6758-0AFB-8150E22D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Rec 4. Adopt Strong BE Codes for 2021, 2024, 2027 with No Weakening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BEE4-7704-4C35-0BA7-A30BBE8C1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 Goal 3.3.1: “Advocate for net zero carbon buildings in new construction in the 2024 ICC code change hearings.”</a:t>
            </a:r>
          </a:p>
          <a:p>
            <a:r>
              <a:rPr lang="en-US" b="1" dirty="0"/>
              <a:t>Acadia Report: “By 2027, adopt a zero-energy building code for new and existing buildings.”</a:t>
            </a:r>
          </a:p>
          <a:p>
            <a:r>
              <a:rPr lang="en-US" b="1" dirty="0"/>
              <a:t>Implement statewide stretch codes for better energy efficiency, electrification, and renewable energy interconnection.</a:t>
            </a:r>
          </a:p>
          <a:p>
            <a:r>
              <a:rPr lang="en-US" b="1" dirty="0"/>
              <a:t>UCC should require net zero energy ready in the 2024 code and net zero energy in the 2027 code for all new construction, retrofits and significant remodeling.</a:t>
            </a:r>
          </a:p>
        </p:txBody>
      </p:sp>
    </p:spTree>
    <p:extLst>
      <p:ext uri="{BB962C8B-B14F-4D97-AF65-F5344CB8AC3E}">
        <p14:creationId xmlns:p14="http://schemas.microsoft.com/office/powerpoint/2010/main" val="209236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6D77-18BE-6F1C-CCF9-6646CEE1A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5. State &amp; Local Government Buildings Electrified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B317-9131-DF66-031D-9CC17924E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State and local government entities need to lead.</a:t>
            </a:r>
          </a:p>
          <a:p>
            <a:r>
              <a:rPr lang="en-US" sz="4000" b="1" dirty="0"/>
              <a:t>Need state funding to electrify government buildings.</a:t>
            </a:r>
          </a:p>
          <a:p>
            <a:r>
              <a:rPr lang="en-US" sz="4000" b="1" dirty="0"/>
              <a:t>Opportunity for Ground Source District Heating.</a:t>
            </a:r>
          </a:p>
        </p:txBody>
      </p:sp>
    </p:spTree>
    <p:extLst>
      <p:ext uri="{BB962C8B-B14F-4D97-AF65-F5344CB8AC3E}">
        <p14:creationId xmlns:p14="http://schemas.microsoft.com/office/powerpoint/2010/main" val="258122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CC69-0880-F045-0C2C-664F4CEA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Rec 6. Electrify 3300 Affordable Housing Units with $305M in Rescue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253-D875-58E1-D114-E19A30FD8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b="1" dirty="0"/>
              <a:t>Governor included in 2022 budget proposal.</a:t>
            </a:r>
          </a:p>
          <a:p>
            <a:r>
              <a:rPr lang="en-US" sz="3500" b="1" dirty="0"/>
              <a:t>EMP 3.3.4: “Build state-funded projects and buildings to a high-performance standard.”</a:t>
            </a:r>
          </a:p>
          <a:p>
            <a:r>
              <a:rPr lang="en-US" sz="3500" b="1" dirty="0"/>
              <a:t>EMP 4.1.2: “Partner with private industry to establish electrified building demonstration projects.”</a:t>
            </a:r>
          </a:p>
          <a:p>
            <a:r>
              <a:rPr lang="en-US" sz="3500" b="1" dirty="0"/>
              <a:t>Build units all-electric with high efficiency, heat pump heating/cooling, and rooftop solar, </a:t>
            </a:r>
            <a:r>
              <a:rPr lang="en-US" sz="3500" b="1"/>
              <a:t>where feasible. </a:t>
            </a:r>
            <a:endParaRPr lang="en-US" sz="3500" b="1" dirty="0"/>
          </a:p>
          <a:p>
            <a:r>
              <a:rPr lang="en-US" sz="3500" b="1" dirty="0"/>
              <a:t>Showcase NJ’s commitment to climate mitigation goals, and be a proof-of-concept.</a:t>
            </a:r>
          </a:p>
        </p:txBody>
      </p:sp>
    </p:spTree>
    <p:extLst>
      <p:ext uri="{BB962C8B-B14F-4D97-AF65-F5344CB8AC3E}">
        <p14:creationId xmlns:p14="http://schemas.microsoft.com/office/powerpoint/2010/main" val="356454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25944</TotalTime>
  <Words>789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NJ 50 x 30 Building Electrification (BE) Team Recommendations    </vt:lpstr>
      <vt:lpstr>NJ 50x30 Building Electrification Team MISSION</vt:lpstr>
      <vt:lpstr>6 Recommendations for BE (topics in bold are expanded in a separate slide)</vt:lpstr>
      <vt:lpstr>Rec 1. Announce Goal of 100K New &amp; Retrofit Residential Building Units Electrified by 2025; 800K by 2030</vt:lpstr>
      <vt:lpstr>Rec 2. Aggressive BE Roadmap by EO 2022</vt:lpstr>
      <vt:lpstr>Rec 3. Stronger Incentives for BE Heat Pumps, Energy Efficiency </vt:lpstr>
      <vt:lpstr>Rec 4. Adopt Strong BE Codes for 2021, 2024, 2027 with No Weakening Amendments</vt:lpstr>
      <vt:lpstr>Rec 5. State &amp; Local Government Buildings Electrified</vt:lpstr>
      <vt:lpstr>Rec 6. Electrify 3300 Affordable Housing Units with $305M in Rescue Funding</vt:lpstr>
      <vt:lpstr>NJ 50 x 30 Team Is Willing to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Electrification  Recommendations for  Governor Murphy May 4, 2022</dc:title>
  <dc:creator>Jamie Gorman</dc:creator>
  <cp:lastModifiedBy>patlaptop2020 miller</cp:lastModifiedBy>
  <cp:revision>34</cp:revision>
  <cp:lastPrinted>2022-06-07T18:18:35Z</cp:lastPrinted>
  <dcterms:created xsi:type="dcterms:W3CDTF">2022-05-06T00:56:50Z</dcterms:created>
  <dcterms:modified xsi:type="dcterms:W3CDTF">2022-06-08T17:07:48Z</dcterms:modified>
</cp:coreProperties>
</file>