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943" r:id="rId2"/>
    <p:sldId id="958" r:id="rId3"/>
    <p:sldId id="1919" r:id="rId4"/>
    <p:sldId id="1920" r:id="rId5"/>
    <p:sldId id="1918" r:id="rId6"/>
    <p:sldId id="1018" r:id="rId7"/>
    <p:sldId id="1019" r:id="rId8"/>
    <p:sldId id="1020" r:id="rId9"/>
    <p:sldId id="1899" r:id="rId10"/>
    <p:sldId id="1900" r:id="rId11"/>
    <p:sldId id="1901" r:id="rId12"/>
    <p:sldId id="1904" r:id="rId13"/>
    <p:sldId id="1906" r:id="rId14"/>
    <p:sldId id="1908" r:id="rId15"/>
    <p:sldId id="1909" r:id="rId16"/>
    <p:sldId id="1910" r:id="rId17"/>
    <p:sldId id="1911" r:id="rId18"/>
    <p:sldId id="1921" r:id="rId19"/>
    <p:sldId id="1902" r:id="rId20"/>
    <p:sldId id="1922" r:id="rId21"/>
    <p:sldId id="1917" r:id="rId22"/>
    <p:sldId id="1912" r:id="rId23"/>
    <p:sldId id="1913" r:id="rId24"/>
    <p:sldId id="875" r:id="rId25"/>
    <p:sldId id="1010" r:id="rId26"/>
    <p:sldId id="1923" r:id="rId27"/>
    <p:sldId id="963" r:id="rId28"/>
    <p:sldId id="999" r:id="rId29"/>
    <p:sldId id="1001" r:id="rId30"/>
  </p:sldIdLst>
  <p:sldSz cx="16256000" cy="9144000"/>
  <p:notesSz cx="9296400" cy="7010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856" userDrawn="1">
          <p15:clr>
            <a:srgbClr val="A4A3A4"/>
          </p15:clr>
        </p15:guide>
        <p15:guide id="2" pos="5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 initials="s" lastIdx="1" clrIdx="0">
    <p:extLst>
      <p:ext uri="{19B8F6BF-5375-455C-9EA6-DF929625EA0E}">
        <p15:presenceInfo xmlns:p15="http://schemas.microsoft.com/office/powerpoint/2012/main" userI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D"/>
    <a:srgbClr val="3737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0" autoAdjust="0"/>
    <p:restoredTop sz="58011" autoAdjust="0"/>
  </p:normalViewPr>
  <p:slideViewPr>
    <p:cSldViewPr snapToGrid="0" showGuides="1">
      <p:cViewPr varScale="1">
        <p:scale>
          <a:sx n="32" d="100"/>
          <a:sy n="32" d="100"/>
        </p:scale>
        <p:origin x="702" y="24"/>
      </p:cViewPr>
      <p:guideLst>
        <p:guide orient="horz" pos="2856"/>
        <p:guide pos="512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942"/>
    </p:cViewPr>
  </p:sorterViewPr>
  <p:notesViewPr>
    <p:cSldViewPr snapToGrid="0">
      <p:cViewPr varScale="1">
        <p:scale>
          <a:sx n="72" d="100"/>
          <a:sy n="72" d="100"/>
        </p:scale>
        <p:origin x="114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Miller" userId="5fd2cb5199246a7d" providerId="LiveId" clId="{B3F85A43-D7B9-444E-81C8-C857BEB0525D}"/>
    <pc:docChg chg="custSel modSld modNotesMaster">
      <pc:chgData name="Steve Miller" userId="5fd2cb5199246a7d" providerId="LiveId" clId="{B3F85A43-D7B9-444E-81C8-C857BEB0525D}" dt="2019-03-28T12:41:24.202" v="3560" actId="20577"/>
      <pc:docMkLst>
        <pc:docMk/>
      </pc:docMkLst>
      <pc:sldChg chg="modNotes modNotesTx">
        <pc:chgData name="Steve Miller" userId="5fd2cb5199246a7d" providerId="LiveId" clId="{B3F85A43-D7B9-444E-81C8-C857BEB0525D}" dt="2019-03-28T12:38:00.048" v="3492" actId="20577"/>
        <pc:sldMkLst>
          <pc:docMk/>
          <pc:sldMk cId="0" sldId="875"/>
        </pc:sldMkLst>
      </pc:sldChg>
      <pc:sldChg chg="modNotesTx">
        <pc:chgData name="Steve Miller" userId="5fd2cb5199246a7d" providerId="LiveId" clId="{B3F85A43-D7B9-444E-81C8-C857BEB0525D}" dt="2019-03-28T11:57:53.805" v="76" actId="20577"/>
        <pc:sldMkLst>
          <pc:docMk/>
          <pc:sldMk cId="1792491239" sldId="958"/>
        </pc:sldMkLst>
      </pc:sldChg>
      <pc:sldChg chg="modNotesTx">
        <pc:chgData name="Steve Miller" userId="5fd2cb5199246a7d" providerId="LiveId" clId="{B3F85A43-D7B9-444E-81C8-C857BEB0525D}" dt="2019-03-28T12:41:24.202" v="3560" actId="20577"/>
        <pc:sldMkLst>
          <pc:docMk/>
          <pc:sldMk cId="1454947657" sldId="963"/>
        </pc:sldMkLst>
      </pc:sldChg>
      <pc:sldChg chg="modNotes modNotesTx">
        <pc:chgData name="Steve Miller" userId="5fd2cb5199246a7d" providerId="LiveId" clId="{B3F85A43-D7B9-444E-81C8-C857BEB0525D}" dt="2019-03-28T12:06:21.123" v="450"/>
        <pc:sldMkLst>
          <pc:docMk/>
          <pc:sldMk cId="0" sldId="1899"/>
        </pc:sldMkLst>
      </pc:sldChg>
      <pc:sldChg chg="modNotes modNotesTx">
        <pc:chgData name="Steve Miller" userId="5fd2cb5199246a7d" providerId="LiveId" clId="{B3F85A43-D7B9-444E-81C8-C857BEB0525D}" dt="2019-03-28T12:15:41.535" v="945" actId="20577"/>
        <pc:sldMkLst>
          <pc:docMk/>
          <pc:sldMk cId="0" sldId="1900"/>
        </pc:sldMkLst>
      </pc:sldChg>
      <pc:sldChg chg="modNotes">
        <pc:chgData name="Steve Miller" userId="5fd2cb5199246a7d" providerId="LiveId" clId="{B3F85A43-D7B9-444E-81C8-C857BEB0525D}" dt="2019-03-28T12:06:21.123" v="450"/>
        <pc:sldMkLst>
          <pc:docMk/>
          <pc:sldMk cId="0" sldId="1901"/>
        </pc:sldMkLst>
      </pc:sldChg>
      <pc:sldChg chg="modNotes">
        <pc:chgData name="Steve Miller" userId="5fd2cb5199246a7d" providerId="LiveId" clId="{B3F85A43-D7B9-444E-81C8-C857BEB0525D}" dt="2019-03-28T12:06:21.123" v="450"/>
        <pc:sldMkLst>
          <pc:docMk/>
          <pc:sldMk cId="0" sldId="1902"/>
        </pc:sldMkLst>
      </pc:sldChg>
      <pc:sldChg chg="modNotes">
        <pc:chgData name="Steve Miller" userId="5fd2cb5199246a7d" providerId="LiveId" clId="{B3F85A43-D7B9-444E-81C8-C857BEB0525D}" dt="2019-03-28T12:06:21.123" v="450"/>
        <pc:sldMkLst>
          <pc:docMk/>
          <pc:sldMk cId="0" sldId="1904"/>
        </pc:sldMkLst>
      </pc:sldChg>
      <pc:sldChg chg="modNotes modNotesTx">
        <pc:chgData name="Steve Miller" userId="5fd2cb5199246a7d" providerId="LiveId" clId="{B3F85A43-D7B9-444E-81C8-C857BEB0525D}" dt="2019-03-28T12:16:17.705" v="958" actId="20577"/>
        <pc:sldMkLst>
          <pc:docMk/>
          <pc:sldMk cId="0" sldId="1906"/>
        </pc:sldMkLst>
      </pc:sldChg>
      <pc:sldChg chg="modNotes">
        <pc:chgData name="Steve Miller" userId="5fd2cb5199246a7d" providerId="LiveId" clId="{B3F85A43-D7B9-444E-81C8-C857BEB0525D}" dt="2019-03-28T12:06:21.123" v="450"/>
        <pc:sldMkLst>
          <pc:docMk/>
          <pc:sldMk cId="0" sldId="1908"/>
        </pc:sldMkLst>
      </pc:sldChg>
      <pc:sldChg chg="modNotes">
        <pc:chgData name="Steve Miller" userId="5fd2cb5199246a7d" providerId="LiveId" clId="{B3F85A43-D7B9-444E-81C8-C857BEB0525D}" dt="2019-03-28T12:06:21.123" v="450"/>
        <pc:sldMkLst>
          <pc:docMk/>
          <pc:sldMk cId="0" sldId="1909"/>
        </pc:sldMkLst>
      </pc:sldChg>
      <pc:sldChg chg="modNotes modNotesTx">
        <pc:chgData name="Steve Miller" userId="5fd2cb5199246a7d" providerId="LiveId" clId="{B3F85A43-D7B9-444E-81C8-C857BEB0525D}" dt="2019-03-28T12:18:14.157" v="1011" actId="20577"/>
        <pc:sldMkLst>
          <pc:docMk/>
          <pc:sldMk cId="0" sldId="1910"/>
        </pc:sldMkLst>
      </pc:sldChg>
      <pc:sldChg chg="modNotes modNotesTx">
        <pc:chgData name="Steve Miller" userId="5fd2cb5199246a7d" providerId="LiveId" clId="{B3F85A43-D7B9-444E-81C8-C857BEB0525D}" dt="2019-03-28T12:25:48.804" v="1732" actId="313"/>
        <pc:sldMkLst>
          <pc:docMk/>
          <pc:sldMk cId="0" sldId="1911"/>
        </pc:sldMkLst>
      </pc:sldChg>
      <pc:sldChg chg="modNotes">
        <pc:chgData name="Steve Miller" userId="5fd2cb5199246a7d" providerId="LiveId" clId="{B3F85A43-D7B9-444E-81C8-C857BEB0525D}" dt="2019-03-28T12:06:21.123" v="450"/>
        <pc:sldMkLst>
          <pc:docMk/>
          <pc:sldMk cId="0" sldId="1912"/>
        </pc:sldMkLst>
      </pc:sldChg>
      <pc:sldChg chg="modNotes">
        <pc:chgData name="Steve Miller" userId="5fd2cb5199246a7d" providerId="LiveId" clId="{B3F85A43-D7B9-444E-81C8-C857BEB0525D}" dt="2019-03-28T12:06:21.123" v="450"/>
        <pc:sldMkLst>
          <pc:docMk/>
          <pc:sldMk cId="0" sldId="1913"/>
        </pc:sldMkLst>
      </pc:sldChg>
      <pc:sldChg chg="modNotes">
        <pc:chgData name="Steve Miller" userId="5fd2cb5199246a7d" providerId="LiveId" clId="{B3F85A43-D7B9-444E-81C8-C857BEB0525D}" dt="2019-03-28T12:06:21.123" v="450"/>
        <pc:sldMkLst>
          <pc:docMk/>
          <pc:sldMk cId="0" sldId="1917"/>
        </pc:sldMkLst>
      </pc:sldChg>
      <pc:sldChg chg="modNotes modNotesTx">
        <pc:chgData name="Steve Miller" userId="5fd2cb5199246a7d" providerId="LiveId" clId="{B3F85A43-D7B9-444E-81C8-C857BEB0525D}" dt="2019-03-28T12:30:50.295" v="2061" actId="20577"/>
        <pc:sldMkLst>
          <pc:docMk/>
          <pc:sldMk cId="2071296056" sldId="19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2311400" y="525463"/>
            <a:ext cx="4673600" cy="2628900"/>
          </a:xfrm>
          <a:prstGeom prst="rect">
            <a:avLst/>
          </a:prstGeom>
        </p:spPr>
        <p:txBody>
          <a:bodyPr/>
          <a:lstStyle/>
          <a:p>
            <a:endParaRPr/>
          </a:p>
        </p:txBody>
      </p:sp>
      <p:sp>
        <p:nvSpPr>
          <p:cNvPr id="144" name="Shape 144"/>
          <p:cNvSpPr>
            <a:spLocks noGrp="1"/>
          </p:cNvSpPr>
          <p:nvPr>
            <p:ph type="body" sz="quarter" idx="1"/>
          </p:nvPr>
        </p:nvSpPr>
        <p:spPr>
          <a:xfrm>
            <a:off x="1239521" y="3329940"/>
            <a:ext cx="6817360" cy="3154680"/>
          </a:xfrm>
          <a:prstGeom prst="rect">
            <a:avLst/>
          </a:prstGeom>
        </p:spPr>
        <p:txBody>
          <a:bodyPr/>
          <a:lstStyle/>
          <a:p>
            <a:endParaRPr/>
          </a:p>
        </p:txBody>
      </p:sp>
    </p:spTree>
    <p:extLst>
      <p:ext uri="{BB962C8B-B14F-4D97-AF65-F5344CB8AC3E}">
        <p14:creationId xmlns:p14="http://schemas.microsoft.com/office/powerpoint/2010/main" val="3709654849"/>
      </p:ext>
    </p:extLst>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TOWNS ACROSS THE COUNTRY ARE ESTABLISHING BOLD COMMITMENTS:  </a:t>
            </a:r>
            <a:br>
              <a:rPr lang="en-US" sz="1500" b="1" dirty="0"/>
            </a:br>
            <a:r>
              <a:rPr lang="en-US" sz="1500" b="1" dirty="0"/>
              <a:t>move away from dirty fuels and repower their communities with 100% clean, renewable energy </a:t>
            </a:r>
            <a:br>
              <a:rPr lang="en-US" sz="1500" b="1" dirty="0"/>
            </a:br>
            <a:r>
              <a:rPr lang="en-US" sz="1500" b="1" dirty="0"/>
              <a:t>to address the threat of climate change.</a:t>
            </a:r>
          </a:p>
          <a:p>
            <a:r>
              <a:rPr lang="en-US" sz="1500" b="1" dirty="0"/>
              <a:t>More that 50 towns have committed, and are taking steps to 100% renewable energy</a:t>
            </a:r>
          </a:p>
          <a:p>
            <a:r>
              <a:rPr lang="en-US" sz="1500" b="1" dirty="0"/>
              <a:t>More than 200 mayors have pledged, typically 100% clean electrical energy by 2035, and</a:t>
            </a:r>
          </a:p>
          <a:p>
            <a:r>
              <a:rPr lang="en-US" sz="1500" b="1" dirty="0"/>
              <a:t>100% clean energy for transportation and heating by 2050.</a:t>
            </a:r>
          </a:p>
          <a:p>
            <a:r>
              <a:rPr lang="en-US" sz="1500" b="1" dirty="0"/>
              <a:t>We want YOU, in this room, to  JOIN a team in your town to MAKE YOUR TOWN using 100% clean, renewable energy!!</a:t>
            </a:r>
          </a:p>
        </p:txBody>
      </p:sp>
    </p:spTree>
    <p:extLst>
      <p:ext uri="{BB962C8B-B14F-4D97-AF65-F5344CB8AC3E}">
        <p14:creationId xmlns:p14="http://schemas.microsoft.com/office/powerpoint/2010/main" val="69748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422887C-C44F-4000-99A0-AC89E0A3D53A}"/>
              </a:ext>
            </a:extLst>
          </p:cNvPr>
          <p:cNvSpPr>
            <a:spLocks noGrp="1" noRot="1" noChangeAspect="1" noChangeArrowheads="1" noTextEdit="1"/>
          </p:cNvSpPr>
          <p:nvPr>
            <p:ph type="sldImg"/>
          </p:nvPr>
        </p:nvSpPr>
        <p:spPr>
          <a:xfrm>
            <a:off x="2351088" y="517525"/>
            <a:ext cx="4594225" cy="2584450"/>
          </a:xfrm>
        </p:spPr>
      </p:sp>
      <p:sp>
        <p:nvSpPr>
          <p:cNvPr id="45059" name="Notes Placeholder 2">
            <a:extLst>
              <a:ext uri="{FF2B5EF4-FFF2-40B4-BE49-F238E27FC236}">
                <a16:creationId xmlns:a16="http://schemas.microsoft.com/office/drawing/2014/main" id="{4031067E-7393-4893-979C-1C7493691C8D}"/>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sz="1200" b="1"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1200" b="1" dirty="0">
                <a:latin typeface="Arial" panose="020B0604020202020204" pitchFamily="34" charset="0"/>
                <a:cs typeface="Arial" panose="020B0604020202020204" pitchFamily="34" charset="0"/>
              </a:rPr>
              <a:t>NJ is now 3.3 degrees F higher than 100 years ago.  NJ Is rising faster than the global average – One reason: the land temperature rise is MUCH faster than the ocean  - HOWEVER, the ocean is absorbing 93% of all of earth’s added heat, warming down thru 1000s of feet depth, and is but is warming, indeed, and the fish are moving northward, much to the chagrin of the NJ fishing fleets. </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sz="1200" b="1"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1200" b="1" dirty="0">
                <a:latin typeface="Arial" panose="020B0604020202020204" pitchFamily="34" charset="0"/>
                <a:cs typeface="Arial" panose="020B0604020202020204" pitchFamily="34" charset="0"/>
              </a:rPr>
              <a:t>The </a:t>
            </a:r>
            <a:r>
              <a:rPr lang="en-US" altLang="en-US" sz="1200" b="0" dirty="0">
                <a:latin typeface="Arial" panose="020B0604020202020204" pitchFamily="34" charset="0"/>
                <a:cs typeface="Arial" panose="020B0604020202020204" pitchFamily="34" charset="0"/>
              </a:rPr>
              <a:t>further</a:t>
            </a:r>
            <a:r>
              <a:rPr lang="en-US" altLang="en-US" sz="1200" b="1" dirty="0">
                <a:latin typeface="Arial" panose="020B0604020202020204" pitchFamily="34" charset="0"/>
                <a:cs typeface="Arial" panose="020B0604020202020204" pitchFamily="34" charset="0"/>
              </a:rPr>
              <a:t> north, (and toward the SOUTH POLE, by the way) the faster the temp rise- the arctic rate of rise is now 3 X faster than average.</a:t>
            </a:r>
          </a:p>
          <a:p>
            <a:endParaRPr lang="en-US" altLang="en-US" sz="1200" b="1" dirty="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662478F-A0E5-4B9C-84D7-E26A0F6C4C3E}"/>
              </a:ext>
            </a:extLst>
          </p:cNvPr>
          <p:cNvSpPr>
            <a:spLocks noGrp="1" noRot="1" noChangeAspect="1" noChangeArrowheads="1" noTextEdit="1"/>
          </p:cNvSpPr>
          <p:nvPr>
            <p:ph type="sldImg"/>
          </p:nvPr>
        </p:nvSpPr>
        <p:spPr>
          <a:xfrm>
            <a:off x="2351088" y="517525"/>
            <a:ext cx="4594225" cy="2584450"/>
          </a:xfrm>
        </p:spPr>
      </p:sp>
      <p:sp>
        <p:nvSpPr>
          <p:cNvPr id="47107" name="Notes Placeholder 2">
            <a:extLst>
              <a:ext uri="{FF2B5EF4-FFF2-40B4-BE49-F238E27FC236}">
                <a16:creationId xmlns:a16="http://schemas.microsoft.com/office/drawing/2014/main" id="{ACC55EC5-116F-4384-9CEA-39BBF9B44154}"/>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a:latin typeface="Arial" panose="020B0604020202020204" pitchFamily="34" charset="0"/>
                <a:cs typeface="Arial" panose="020B0604020202020204" pitchFamily="34" charset="0"/>
              </a:rPr>
              <a:t>Rain and Snow becoming more intense.  Very clear signal 55% increase since mid-20</a:t>
            </a:r>
            <a:r>
              <a:rPr lang="en-US" altLang="en-US" sz="1200" b="1" baseline="30000">
                <a:latin typeface="Arial" panose="020B0604020202020204" pitchFamily="34" charset="0"/>
                <a:cs typeface="Arial" panose="020B0604020202020204" pitchFamily="34" charset="0"/>
              </a:rPr>
              <a:t>th</a:t>
            </a:r>
            <a:r>
              <a:rPr lang="en-US" altLang="en-US" sz="1200" b="1">
                <a:latin typeface="Arial" panose="020B0604020202020204" pitchFamily="34" charset="0"/>
                <a:cs typeface="Arial" panose="020B0604020202020204" pitchFamily="34" charset="0"/>
              </a:rPr>
              <a:t> century</a:t>
            </a:r>
          </a:p>
          <a:p>
            <a:endParaRPr lang="en-US" altLang="en-US" sz="1200" b="1">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EA7AEBF-A9BA-4599-ADD8-48D46C668E42}"/>
              </a:ext>
            </a:extLst>
          </p:cNvPr>
          <p:cNvSpPr>
            <a:spLocks noGrp="1" noRot="1" noChangeAspect="1" noChangeArrowheads="1" noTextEdit="1"/>
          </p:cNvSpPr>
          <p:nvPr>
            <p:ph type="sldImg"/>
          </p:nvPr>
        </p:nvSpPr>
        <p:spPr>
          <a:xfrm>
            <a:off x="2351088" y="517525"/>
            <a:ext cx="4594225" cy="2584450"/>
          </a:xfrm>
        </p:spPr>
      </p:sp>
      <p:sp>
        <p:nvSpPr>
          <p:cNvPr id="53251" name="Notes Placeholder 2">
            <a:extLst>
              <a:ext uri="{FF2B5EF4-FFF2-40B4-BE49-F238E27FC236}">
                <a16:creationId xmlns:a16="http://schemas.microsoft.com/office/drawing/2014/main" id="{18CF018C-1081-4806-B244-B877099C442C}"/>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dirty="0">
                <a:latin typeface="Arial" panose="020B0604020202020204" pitchFamily="34" charset="0"/>
                <a:cs typeface="Arial" panose="020B0604020202020204" pitchFamily="34" charset="0"/>
              </a:rPr>
              <a:t>We have accurate sea level measurements via satellite.</a:t>
            </a:r>
          </a:p>
          <a:p>
            <a:r>
              <a:rPr lang="en-US" altLang="en-US" sz="1200" b="1" dirty="0">
                <a:latin typeface="Arial" panose="020B0604020202020204" pitchFamily="34" charset="0"/>
                <a:cs typeface="Arial" panose="020B0604020202020204" pitchFamily="34" charset="0"/>
              </a:rPr>
              <a:t>Global average sea level is rising at an accelerating rate. </a:t>
            </a:r>
          </a:p>
          <a:p>
            <a:r>
              <a:rPr lang="en-US" altLang="en-US" sz="1200" b="1" dirty="0">
                <a:latin typeface="Arial" panose="020B0604020202020204" pitchFamily="34" charset="0"/>
                <a:cs typeface="Arial" panose="020B0604020202020204" pitchFamily="34" charset="0"/>
              </a:rPr>
              <a:t>Currently 1.6 inch rise /decade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D0A7F78-6E5C-47AC-AB21-B5F1665E3BF9}"/>
              </a:ext>
            </a:extLst>
          </p:cNvPr>
          <p:cNvSpPr>
            <a:spLocks noGrp="1" noRot="1" noChangeAspect="1" noChangeArrowheads="1" noTextEdit="1"/>
          </p:cNvSpPr>
          <p:nvPr>
            <p:ph type="sldImg"/>
          </p:nvPr>
        </p:nvSpPr>
        <p:spPr>
          <a:xfrm>
            <a:off x="2351088" y="517525"/>
            <a:ext cx="4594225" cy="2584450"/>
          </a:xfrm>
        </p:spPr>
      </p:sp>
      <p:sp>
        <p:nvSpPr>
          <p:cNvPr id="55299" name="Notes Placeholder 2">
            <a:extLst>
              <a:ext uri="{FF2B5EF4-FFF2-40B4-BE49-F238E27FC236}">
                <a16:creationId xmlns:a16="http://schemas.microsoft.com/office/drawing/2014/main" id="{669521C0-5E03-4071-8ADF-D23059A2BBAE}"/>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dirty="0">
                <a:latin typeface="Arial" panose="020B0604020202020204" pitchFamily="34" charset="0"/>
                <a:cs typeface="Arial" panose="020B0604020202020204" pitchFamily="34" charset="0"/>
              </a:rPr>
              <a:t>But sea level rise is accelerating even faster on the NJ Shore</a:t>
            </a:r>
          </a:p>
          <a:p>
            <a:r>
              <a:rPr lang="en-US" altLang="en-US" sz="1200" b="1" dirty="0">
                <a:latin typeface="Arial" panose="020B0604020202020204" pitchFamily="34" charset="0"/>
                <a:cs typeface="Arial" panose="020B0604020202020204" pitchFamily="34" charset="0"/>
              </a:rPr>
              <a:t>0.7 feet in 19</a:t>
            </a:r>
            <a:r>
              <a:rPr lang="en-US" altLang="en-US" sz="1200" b="1" baseline="30000" dirty="0">
                <a:latin typeface="Arial" panose="020B0604020202020204" pitchFamily="34" charset="0"/>
                <a:cs typeface="Arial" panose="020B0604020202020204" pitchFamily="34" charset="0"/>
              </a:rPr>
              <a:t>th</a:t>
            </a:r>
            <a:r>
              <a:rPr lang="en-US" altLang="en-US" sz="1200" b="1" dirty="0">
                <a:latin typeface="Arial" panose="020B0604020202020204" pitchFamily="34" charset="0"/>
                <a:cs typeface="Arial" panose="020B0604020202020204" pitchFamily="34" charset="0"/>
              </a:rPr>
              <a:t> century</a:t>
            </a:r>
          </a:p>
          <a:p>
            <a:r>
              <a:rPr lang="en-US" altLang="en-US" sz="1200" b="1" dirty="0">
                <a:latin typeface="Arial" panose="020B0604020202020204" pitchFamily="34" charset="0"/>
                <a:cs typeface="Arial" panose="020B0604020202020204" pitchFamily="34" charset="0"/>
              </a:rPr>
              <a:t>1.1 feet n the 20</a:t>
            </a:r>
            <a:r>
              <a:rPr lang="en-US" altLang="en-US" sz="1200" b="1" baseline="30000" dirty="0">
                <a:latin typeface="Arial" panose="020B0604020202020204" pitchFamily="34" charset="0"/>
                <a:cs typeface="Arial" panose="020B0604020202020204" pitchFamily="34" charset="0"/>
              </a:rPr>
              <a:t>th</a:t>
            </a:r>
            <a:r>
              <a:rPr lang="en-US" altLang="en-US" sz="1200" b="1" dirty="0">
                <a:latin typeface="Arial" panose="020B0604020202020204" pitchFamily="34" charset="0"/>
                <a:cs typeface="Arial" panose="020B0604020202020204" pitchFamily="34" charset="0"/>
              </a:rPr>
              <a:t> century</a:t>
            </a:r>
          </a:p>
          <a:p>
            <a:r>
              <a:rPr lang="en-US" altLang="en-US" sz="1200" b="1" dirty="0">
                <a:latin typeface="Arial" panose="020B0604020202020204" pitchFamily="34" charset="0"/>
                <a:cs typeface="Arial" panose="020B0604020202020204" pitchFamily="34" charset="0"/>
              </a:rPr>
              <a:t>0.3 feet so far this century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3D392B44-E7EA-474B-9602-E2DBCBD5EA3F}"/>
              </a:ext>
            </a:extLst>
          </p:cNvPr>
          <p:cNvSpPr>
            <a:spLocks noGrp="1" noRot="1" noChangeAspect="1" noChangeArrowheads="1" noTextEdit="1"/>
          </p:cNvSpPr>
          <p:nvPr>
            <p:ph type="sldImg"/>
          </p:nvPr>
        </p:nvSpPr>
        <p:spPr>
          <a:xfrm>
            <a:off x="2351088" y="517525"/>
            <a:ext cx="4594225" cy="2584450"/>
          </a:xfrm>
        </p:spPr>
      </p:sp>
      <p:sp>
        <p:nvSpPr>
          <p:cNvPr id="59395" name="Notes Placeholder 2">
            <a:extLst>
              <a:ext uri="{FF2B5EF4-FFF2-40B4-BE49-F238E27FC236}">
                <a16:creationId xmlns:a16="http://schemas.microsoft.com/office/drawing/2014/main" id="{C729B798-81D6-4A6C-9DDE-61D00801EEB0}"/>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endParaRPr lang="en-US" altLang="en-US" sz="1200" b="1"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A9260CA-9509-4C1F-8FE8-C064A560A650}"/>
              </a:ext>
            </a:extLst>
          </p:cNvPr>
          <p:cNvSpPr>
            <a:spLocks noGrp="1" noRot="1" noChangeAspect="1" noChangeArrowheads="1" noTextEdit="1"/>
          </p:cNvSpPr>
          <p:nvPr>
            <p:ph type="sldImg"/>
          </p:nvPr>
        </p:nvSpPr>
        <p:spPr>
          <a:xfrm>
            <a:off x="2351088" y="517525"/>
            <a:ext cx="4594225" cy="2584450"/>
          </a:xfrm>
        </p:spPr>
      </p:sp>
      <p:sp>
        <p:nvSpPr>
          <p:cNvPr id="61443" name="Notes Placeholder 2">
            <a:extLst>
              <a:ext uri="{FF2B5EF4-FFF2-40B4-BE49-F238E27FC236}">
                <a16:creationId xmlns:a16="http://schemas.microsoft.com/office/drawing/2014/main" id="{BCEED051-C95A-4A81-A684-F73ED7F8C0C7}"/>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a:latin typeface="Arial" panose="020B0604020202020204" pitchFamily="34" charset="0"/>
                <a:cs typeface="Arial" panose="020B0604020202020204" pitchFamily="34" charset="0"/>
              </a:rPr>
              <a:t>IN ADDITION: vertical land motion – </a:t>
            </a:r>
          </a:p>
          <a:p>
            <a:r>
              <a:rPr lang="en-US" altLang="en-US" sz="1200" b="1">
                <a:latin typeface="Arial" panose="020B0604020202020204" pitchFamily="34" charset="0"/>
                <a:cs typeface="Arial" panose="020B0604020202020204" pitchFamily="34" charset="0"/>
              </a:rPr>
              <a:t>withdraw water,</a:t>
            </a:r>
          </a:p>
          <a:p>
            <a:r>
              <a:rPr lang="en-US" altLang="en-US" sz="1200" b="1">
                <a:latin typeface="Arial" panose="020B0604020202020204" pitchFamily="34" charset="0"/>
                <a:cs typeface="Arial" panose="020B0604020202020204" pitchFamily="34" charset="0"/>
              </a:rPr>
              <a:t> ice age effects (NJ was higher during ice ae, now receding)</a:t>
            </a:r>
          </a:p>
          <a:p>
            <a:r>
              <a:rPr lang="en-US" altLang="en-US" sz="1200" b="1">
                <a:latin typeface="Arial" panose="020B0604020202020204" pitchFamily="34" charset="0"/>
                <a:cs typeface="Arial" panose="020B0604020202020204" pitchFamily="34" charset="0"/>
              </a:rPr>
              <a:t>Ocean currents; wind direction/speed</a:t>
            </a:r>
          </a:p>
          <a:p>
            <a:r>
              <a:rPr lang="en-US" altLang="en-US" sz="1200" b="1">
                <a:latin typeface="Arial" panose="020B0604020202020204" pitchFamily="34" charset="0"/>
                <a:cs typeface="Arial" panose="020B0604020202020204" pitchFamily="34" charset="0"/>
              </a:rPr>
              <a:t>Gravitation- esp Greenland ice mass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6800E3E-E055-48CD-AE6F-BC6E848810F9}"/>
              </a:ext>
            </a:extLst>
          </p:cNvPr>
          <p:cNvSpPr>
            <a:spLocks noGrp="1" noRot="1" noChangeAspect="1" noChangeArrowheads="1" noTextEdit="1"/>
          </p:cNvSpPr>
          <p:nvPr>
            <p:ph type="sldImg"/>
          </p:nvPr>
        </p:nvSpPr>
        <p:spPr>
          <a:xfrm>
            <a:off x="2351088" y="517525"/>
            <a:ext cx="4594225" cy="2584450"/>
          </a:xfrm>
        </p:spPr>
      </p:sp>
      <p:sp>
        <p:nvSpPr>
          <p:cNvPr id="63491" name="Notes Placeholder 2">
            <a:extLst>
              <a:ext uri="{FF2B5EF4-FFF2-40B4-BE49-F238E27FC236}">
                <a16:creationId xmlns:a16="http://schemas.microsoft.com/office/drawing/2014/main" id="{FF59BCA1-1853-4A39-A2DB-A19B4379C0FD}"/>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dirty="0">
                <a:latin typeface="Arial" panose="020B0604020202020204" pitchFamily="34" charset="0"/>
                <a:cs typeface="Arial" panose="020B0604020202020204" pitchFamily="34" charset="0"/>
              </a:rPr>
              <a:t>Red curve- high growth in emissions- the curve we are on - doubling by the end of the century – 6 to 10 degrees ruse</a:t>
            </a:r>
          </a:p>
          <a:p>
            <a:r>
              <a:rPr lang="en-US" altLang="en-US" sz="1200" b="1" dirty="0">
                <a:latin typeface="Arial" panose="020B0604020202020204" pitchFamily="34" charset="0"/>
                <a:cs typeface="Arial" panose="020B0604020202020204" pitchFamily="34" charset="0"/>
              </a:rPr>
              <a:t>Yellow/ - intermediate: 3.5 to 6 degrees rise</a:t>
            </a:r>
          </a:p>
          <a:p>
            <a:r>
              <a:rPr lang="en-US" altLang="en-US" sz="1200" b="1" dirty="0">
                <a:latin typeface="Arial" panose="020B0604020202020204" pitchFamily="34" charset="0"/>
                <a:cs typeface="Arial" panose="020B0604020202020204" pitchFamily="34" charset="0"/>
              </a:rPr>
              <a:t>Green: low emissions – brought down dramatically- every ton of CO2 is actively removed – sequestered.  2.4 to 4 degrees (the Paris Agreement)</a:t>
            </a:r>
          </a:p>
          <a:p>
            <a:endParaRPr lang="en-US" altLang="en-US" sz="1200" b="1" dirty="0">
              <a:latin typeface="Arial" panose="020B0604020202020204" pitchFamily="34" charset="0"/>
              <a:cs typeface="Arial" panose="020B0604020202020204" pitchFamily="34" charset="0"/>
            </a:endParaRPr>
          </a:p>
          <a:p>
            <a:r>
              <a:rPr lang="en-US" altLang="en-US" sz="1200" b="1" dirty="0">
                <a:latin typeface="Arial" panose="020B0604020202020204" pitchFamily="34" charset="0"/>
                <a:cs typeface="Arial" panose="020B0604020202020204" pitchFamily="34" charset="0"/>
              </a:rPr>
              <a:t>Why regardless: the ocean is very slow to </a:t>
            </a:r>
            <a:r>
              <a:rPr lang="en-US" altLang="en-US" sz="1200" b="1" dirty="0" err="1">
                <a:latin typeface="Arial" panose="020B0604020202020204" pitchFamily="34" charset="0"/>
                <a:cs typeface="Arial" panose="020B0604020202020204" pitchFamily="34" charset="0"/>
              </a:rPr>
              <a:t>rsespond</a:t>
            </a:r>
            <a:r>
              <a:rPr lang="en-US" altLang="en-US" sz="1200" b="1" dirty="0">
                <a:latin typeface="Arial" panose="020B0604020202020204" pitchFamily="34" charset="0"/>
                <a:cs typeface="Arial" panose="020B0604020202020204" pitchFamily="34" charset="0"/>
              </a:rPr>
              <a:t>.</a:t>
            </a:r>
          </a:p>
          <a:p>
            <a:r>
              <a:rPr lang="en-US" altLang="en-US" sz="1200" b="1" dirty="0">
                <a:latin typeface="Arial" panose="020B0604020202020204" pitchFamily="34" charset="0"/>
                <a:cs typeface="Arial" panose="020B0604020202020204" pitchFamily="34" charset="0"/>
              </a:rPr>
              <a:t>By 2100: </a:t>
            </a:r>
            <a:r>
              <a:rPr lang="en-US" altLang="en-US" sz="1200" b="1" dirty="0" err="1">
                <a:latin typeface="Arial" panose="020B0604020202020204" pitchFamily="34" charset="0"/>
                <a:cs typeface="Arial" panose="020B0604020202020204" pitchFamily="34" charset="0"/>
              </a:rPr>
              <a:t>likel</a:t>
            </a:r>
            <a:r>
              <a:rPr lang="en-US" altLang="en-US" sz="1200" b="1" dirty="0">
                <a:latin typeface="Arial" panose="020B0604020202020204" pitchFamily="34" charset="0"/>
                <a:cs typeface="Arial" panose="020B0604020202020204" pitchFamily="34" charset="0"/>
              </a:rPr>
              <a:t> 2 to 5 feet high emissions; 2 to 3 ft low </a:t>
            </a:r>
            <a:r>
              <a:rPr lang="en-US" altLang="en-US" sz="1200" b="1" dirty="0" err="1">
                <a:latin typeface="Arial" panose="020B0604020202020204" pitchFamily="34" charset="0"/>
                <a:cs typeface="Arial" panose="020B0604020202020204" pitchFamily="34" charset="0"/>
              </a:rPr>
              <a:t>emisisons</a:t>
            </a:r>
            <a:r>
              <a:rPr lang="en-US" altLang="en-US" sz="1200" b="1" dirty="0">
                <a:latin typeface="Arial" panose="020B0604020202020204" pitchFamily="34" charset="0"/>
                <a:cs typeface="Arial" panose="020B0604020202020204" pitchFamily="34" charset="0"/>
              </a:rPr>
              <a:t>  (likely </a:t>
            </a:r>
            <a:r>
              <a:rPr lang="en-US" altLang="en-US" sz="1200" b="1" dirty="0" err="1">
                <a:latin typeface="Arial" panose="020B0604020202020204" pitchFamily="34" charset="0"/>
                <a:cs typeface="Arial" panose="020B0604020202020204" pitchFamily="34" charset="0"/>
              </a:rPr>
              <a:t>menas</a:t>
            </a:r>
            <a:r>
              <a:rPr lang="en-US" altLang="en-US" sz="1200" b="1" dirty="0">
                <a:latin typeface="Arial" panose="020B0604020202020204" pitchFamily="34" charset="0"/>
                <a:cs typeface="Arial" panose="020B0604020202020204" pitchFamily="34" charset="0"/>
              </a:rPr>
              <a:t> 2 changes in 3 – 14% chance may be higher</a:t>
            </a:r>
          </a:p>
          <a:p>
            <a:endParaRPr lang="en-US" altLang="en-US" sz="1200" b="1" dirty="0">
              <a:latin typeface="Arial" panose="020B0604020202020204" pitchFamily="34" charset="0"/>
              <a:cs typeface="Arial" panose="020B0604020202020204" pitchFamily="34" charset="0"/>
            </a:endParaRPr>
          </a:p>
          <a:p>
            <a:endParaRPr lang="en-US" altLang="en-US" sz="1200" b="1" dirty="0">
              <a:latin typeface="Arial" panose="020B0604020202020204" pitchFamily="34" charset="0"/>
              <a:cs typeface="Arial" panose="020B0604020202020204" pitchFamily="34" charset="0"/>
            </a:endParaRPr>
          </a:p>
          <a:p>
            <a:endParaRPr lang="en-US" altLang="en-US" sz="1200" b="1" dirty="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A3D1BCF-08F5-4E68-B498-26A2D7446A94}"/>
              </a:ext>
            </a:extLst>
          </p:cNvPr>
          <p:cNvSpPr>
            <a:spLocks noGrp="1" noRot="1" noChangeAspect="1" noChangeArrowheads="1" noTextEdit="1"/>
          </p:cNvSpPr>
          <p:nvPr>
            <p:ph type="sldImg"/>
          </p:nvPr>
        </p:nvSpPr>
        <p:spPr>
          <a:xfrm>
            <a:off x="2351088" y="517525"/>
            <a:ext cx="4594225" cy="2584450"/>
          </a:xfrm>
        </p:spPr>
      </p:sp>
      <p:sp>
        <p:nvSpPr>
          <p:cNvPr id="65539" name="Notes Placeholder 2">
            <a:extLst>
              <a:ext uri="{FF2B5EF4-FFF2-40B4-BE49-F238E27FC236}">
                <a16:creationId xmlns:a16="http://schemas.microsoft.com/office/drawing/2014/main" id="{F2D10018-FA27-44EB-8F13-2A9EF7C318C5}"/>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dirty="0">
                <a:latin typeface="Arial" panose="020B0604020202020204" pitchFamily="34" charset="0"/>
                <a:cs typeface="Arial" panose="020B0604020202020204" pitchFamily="34" charset="0"/>
              </a:rPr>
              <a:t>the sea level is very slow to show differences in the near term.</a:t>
            </a:r>
          </a:p>
          <a:p>
            <a:r>
              <a:rPr lang="en-US" altLang="en-US" sz="1200" b="1" dirty="0">
                <a:latin typeface="Arial" panose="020B0604020202020204" pitchFamily="34" charset="0"/>
                <a:cs typeface="Arial" panose="020B0604020202020204" pitchFamily="34" charset="0"/>
              </a:rPr>
              <a:t>By 2050, there is still little or no difference between high and low emissions.</a:t>
            </a:r>
          </a:p>
          <a:p>
            <a:r>
              <a:rPr lang="en-US" altLang="en-US" sz="1200" b="1" dirty="0">
                <a:latin typeface="Arial" panose="020B0604020202020204" pitchFamily="34" charset="0"/>
                <a:cs typeface="Arial" panose="020B0604020202020204" pitchFamily="34" charset="0"/>
              </a:rPr>
              <a:t>BUT BY CENTURY END, SEA LEVEL CHANGE differences are notable between high emissions – the previous skyrocketing red curve, and rapidly reducing emissions- the previous quickly dropping green curve.</a:t>
            </a:r>
          </a:p>
          <a:p>
            <a:endParaRPr lang="en-US" altLang="en-US" sz="1200" b="1" dirty="0">
              <a:latin typeface="Arial" panose="020B0604020202020204" pitchFamily="34" charset="0"/>
              <a:cs typeface="Arial" panose="020B0604020202020204" pitchFamily="34" charset="0"/>
            </a:endParaRPr>
          </a:p>
          <a:p>
            <a:r>
              <a:rPr lang="en-US" altLang="en-US" sz="1200" b="1" dirty="0">
                <a:latin typeface="Arial" panose="020B0604020202020204" pitchFamily="34" charset="0"/>
                <a:cs typeface="Arial" panose="020B0604020202020204" pitchFamily="34" charset="0"/>
              </a:rPr>
              <a:t>However, by 2100: up to 5 feet IN THE RED WHISKER DIAGRAM high emissions; </a:t>
            </a:r>
          </a:p>
          <a:p>
            <a:r>
              <a:rPr lang="en-US" altLang="en-US" sz="1200" b="1" dirty="0">
                <a:latin typeface="Arial" panose="020B0604020202020204" pitchFamily="34" charset="0"/>
                <a:cs typeface="Arial" panose="020B0604020202020204" pitchFamily="34" charset="0"/>
              </a:rPr>
              <a:t>But only likely up to 3 feet  if the world can manage to reduce its </a:t>
            </a:r>
            <a:r>
              <a:rPr lang="en-US" altLang="en-US" sz="1200" b="1" dirty="0" err="1">
                <a:latin typeface="Arial" panose="020B0604020202020204" pitchFamily="34" charset="0"/>
                <a:cs typeface="Arial" panose="020B0604020202020204" pitchFamily="34" charset="0"/>
              </a:rPr>
              <a:t>emisisons</a:t>
            </a:r>
            <a:r>
              <a:rPr lang="en-US" altLang="en-US" sz="1200" b="1" dirty="0">
                <a:latin typeface="Arial" panose="020B0604020202020204" pitchFamily="34" charset="0"/>
                <a:cs typeface="Arial" panose="020B0604020202020204" pitchFamily="34" charset="0"/>
              </a:rPr>
              <a:t>  (likely means 2 chances in 3 of being in that “likely range”</a:t>
            </a:r>
          </a:p>
          <a:p>
            <a:endParaRPr lang="en-US" altLang="en-US" sz="1200" b="1" dirty="0">
              <a:latin typeface="Arial" panose="020B0604020202020204" pitchFamily="34" charset="0"/>
              <a:cs typeface="Arial" panose="020B0604020202020204" pitchFamily="34" charset="0"/>
            </a:endParaRPr>
          </a:p>
          <a:p>
            <a:r>
              <a:rPr lang="en-US" altLang="en-US" sz="1200" b="1" dirty="0">
                <a:latin typeface="Arial" panose="020B0604020202020204" pitchFamily="34" charset="0"/>
                <a:cs typeface="Arial" panose="020B0604020202020204" pitchFamily="34" charset="0"/>
              </a:rPr>
              <a:t>Look at 1 in 20 chance (5% chance: have a 5% risk of exceeding 5 feet sea level rise.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249365D-05EA-4C05-A5CD-187B6E3E4CAC}"/>
              </a:ext>
            </a:extLst>
          </p:cNvPr>
          <p:cNvSpPr>
            <a:spLocks noGrp="1" noRot="1" noChangeAspect="1" noChangeArrowheads="1" noTextEdit="1"/>
          </p:cNvSpPr>
          <p:nvPr>
            <p:ph type="sldImg"/>
          </p:nvPr>
        </p:nvSpPr>
        <p:spPr>
          <a:xfrm>
            <a:off x="2351088" y="517525"/>
            <a:ext cx="4594225" cy="2584450"/>
          </a:xfrm>
        </p:spPr>
      </p:sp>
      <p:sp>
        <p:nvSpPr>
          <p:cNvPr id="24579" name="Notes Placeholder 2">
            <a:extLst>
              <a:ext uri="{FF2B5EF4-FFF2-40B4-BE49-F238E27FC236}">
                <a16:creationId xmlns:a16="http://schemas.microsoft.com/office/drawing/2014/main" id="{AB654F6D-56A9-4BB5-9604-FCE44BC4DEFC}"/>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These photos show the base sea level on that date in the future.</a:t>
            </a:r>
          </a:p>
          <a:p>
            <a:r>
              <a:rPr lang="en-US" altLang="en-US" dirty="0">
                <a:latin typeface="Arial" panose="020B0604020202020204" pitchFamily="34" charset="0"/>
                <a:cs typeface="Arial" panose="020B0604020202020204" pitchFamily="34" charset="0"/>
              </a:rPr>
              <a:t>Storms will be on TOP of this, and increasingly severe.  SANDY SURGE WAS UP TO 13 FEET!!</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(my portrayal was inspired by February’s lecture by, Dr. David Robinson, the OFFICIALLY APPOINTED NJ State Climatologist, Rutgers Univ.  Lecture to “Science on Saturday” at Princeton Plasma Lab</a:t>
            </a:r>
          </a:p>
          <a:p>
            <a:r>
              <a:rPr lang="en-US" altLang="en-US" dirty="0">
                <a:latin typeface="Arial" panose="020B0604020202020204" pitchFamily="34" charset="0"/>
                <a:cs typeface="Arial" panose="020B0604020202020204" pitchFamily="34" charset="0"/>
              </a:rPr>
              <a:t>https://goo.gl/322EBZ</a:t>
            </a:r>
          </a:p>
        </p:txBody>
      </p:sp>
    </p:spTree>
    <p:extLst>
      <p:ext uri="{BB962C8B-B14F-4D97-AF65-F5344CB8AC3E}">
        <p14:creationId xmlns:p14="http://schemas.microsoft.com/office/powerpoint/2010/main" val="158894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54C0071-74B7-4B91-AE61-22A9B485199F}"/>
              </a:ext>
            </a:extLst>
          </p:cNvPr>
          <p:cNvSpPr>
            <a:spLocks noGrp="1" noRot="1" noChangeAspect="1" noChangeArrowheads="1" noTextEdit="1"/>
          </p:cNvSpPr>
          <p:nvPr>
            <p:ph type="sldImg"/>
          </p:nvPr>
        </p:nvSpPr>
        <p:spPr>
          <a:xfrm>
            <a:off x="2351088" y="517525"/>
            <a:ext cx="4594225" cy="2584450"/>
          </a:xfrm>
        </p:spPr>
      </p:sp>
      <p:sp>
        <p:nvSpPr>
          <p:cNvPr id="49155" name="Notes Placeholder 2">
            <a:extLst>
              <a:ext uri="{FF2B5EF4-FFF2-40B4-BE49-F238E27FC236}">
                <a16:creationId xmlns:a16="http://schemas.microsoft.com/office/drawing/2014/main" id="{C88BBFBE-AAD0-4BEC-ADD7-E407D70E2773}"/>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dirty="0">
                <a:latin typeface="Arial" panose="020B0604020202020204" pitchFamily="34" charset="0"/>
                <a:cs typeface="Arial" panose="020B0604020202020204" pitchFamily="34" charset="0"/>
              </a:rPr>
              <a:t>700K NJ residents reside within 10 feet of high tide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3 minute inspiration video from the SUSTAINABLE JERSEY 2018 Mayors Climate SUMMIT has NJ mayors describing their towns’ efforts.</a:t>
            </a:r>
          </a:p>
        </p:txBody>
      </p:sp>
    </p:spTree>
    <p:extLst>
      <p:ext uri="{BB962C8B-B14F-4D97-AF65-F5344CB8AC3E}">
        <p14:creationId xmlns:p14="http://schemas.microsoft.com/office/powerpoint/2010/main" val="410863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B31A497-92FA-4AD2-B43E-A3127FE0D7AF}"/>
              </a:ext>
            </a:extLst>
          </p:cNvPr>
          <p:cNvSpPr>
            <a:spLocks noGrp="1" noRot="1" noChangeAspect="1" noChangeArrowheads="1" noTextEdit="1"/>
          </p:cNvSpPr>
          <p:nvPr>
            <p:ph type="sldImg"/>
          </p:nvPr>
        </p:nvSpPr>
        <p:spPr>
          <a:xfrm>
            <a:off x="2351088" y="517525"/>
            <a:ext cx="4594225" cy="2584450"/>
          </a:xfrm>
        </p:spPr>
      </p:sp>
      <p:sp>
        <p:nvSpPr>
          <p:cNvPr id="67587" name="Notes Placeholder 2">
            <a:extLst>
              <a:ext uri="{FF2B5EF4-FFF2-40B4-BE49-F238E27FC236}">
                <a16:creationId xmlns:a16="http://schemas.microsoft.com/office/drawing/2014/main" id="{7F88ED8C-465E-430D-8396-4E9A4D03EE1D}"/>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endParaRPr lang="en-US" altLang="en-US" sz="1200" b="1">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D54311D-E74E-4CF6-9FDA-E0FFCAB9C040}"/>
              </a:ext>
            </a:extLst>
          </p:cNvPr>
          <p:cNvSpPr>
            <a:spLocks noGrp="1" noRot="1" noChangeAspect="1" noChangeArrowheads="1" noTextEdit="1"/>
          </p:cNvSpPr>
          <p:nvPr>
            <p:ph type="sldImg"/>
          </p:nvPr>
        </p:nvSpPr>
        <p:spPr>
          <a:xfrm>
            <a:off x="2351088" y="517525"/>
            <a:ext cx="4594225" cy="2584450"/>
          </a:xfrm>
        </p:spPr>
      </p:sp>
      <p:sp>
        <p:nvSpPr>
          <p:cNvPr id="69635" name="Notes Placeholder 2">
            <a:extLst>
              <a:ext uri="{FF2B5EF4-FFF2-40B4-BE49-F238E27FC236}">
                <a16:creationId xmlns:a16="http://schemas.microsoft.com/office/drawing/2014/main" id="{75D22617-9D6A-4CA5-ADDA-CD23D45B8547}"/>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a:latin typeface="Arial" panose="020B0604020202020204" pitchFamily="34" charset="0"/>
                <a:cs typeface="Arial" panose="020B0604020202020204" pitchFamily="34" charset="0"/>
              </a:rPr>
              <a:t>If we look at an alternative less stable Antarctic.</a:t>
            </a:r>
          </a:p>
          <a:p>
            <a:r>
              <a:rPr lang="en-US" altLang="en-US" sz="1200" b="1">
                <a:latin typeface="Arial" panose="020B0604020202020204" pitchFamily="34" charset="0"/>
                <a:cs typeface="Arial" panose="020B0604020202020204" pitchFamily="34" charset="0"/>
              </a:rPr>
              <a:t>Doesn’t matter under low emissions</a:t>
            </a:r>
          </a:p>
          <a:p>
            <a:r>
              <a:rPr lang="en-US" altLang="en-US" sz="1200" b="1">
                <a:latin typeface="Arial" panose="020B0604020202020204" pitchFamily="34" charset="0"/>
                <a:cs typeface="Arial" panose="020B0604020202020204" pitchFamily="34" charset="0"/>
              </a:rPr>
              <a:t>BUT, an alternative, less stable Antarctic, under high emissions, likely 4.4 to 83 feet.</a:t>
            </a:r>
          </a:p>
          <a:p>
            <a:endParaRPr lang="en-US" altLang="en-US" sz="1200" b="1">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6FDAE34-228B-4024-8FF3-71BBFCF573D2}"/>
              </a:ext>
            </a:extLst>
          </p:cNvPr>
          <p:cNvSpPr>
            <a:spLocks noGrp="1" noRot="1" noChangeAspect="1" noChangeArrowheads="1" noTextEdit="1"/>
          </p:cNvSpPr>
          <p:nvPr>
            <p:ph type="sldImg"/>
          </p:nvPr>
        </p:nvSpPr>
        <p:spPr>
          <a:xfrm>
            <a:off x="2351088" y="517525"/>
            <a:ext cx="4594225" cy="2584450"/>
          </a:xfrm>
        </p:spPr>
      </p:sp>
      <p:sp>
        <p:nvSpPr>
          <p:cNvPr id="71683" name="Notes Placeholder 2">
            <a:extLst>
              <a:ext uri="{FF2B5EF4-FFF2-40B4-BE49-F238E27FC236}">
                <a16:creationId xmlns:a16="http://schemas.microsoft.com/office/drawing/2014/main" id="{6BDEC0A1-B2B6-462C-BF8C-86BD93F0E9E1}"/>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a:latin typeface="Arial" panose="020B0604020202020204" pitchFamily="34" charset="0"/>
                <a:cs typeface="Arial" panose="020B0604020202020204" pitchFamily="34" charset="0"/>
              </a:rPr>
              <a:t>If we look at an alternative less stable Antarctic.</a:t>
            </a:r>
          </a:p>
          <a:p>
            <a:r>
              <a:rPr lang="en-US" altLang="en-US" sz="1200" b="1">
                <a:latin typeface="Arial" panose="020B0604020202020204" pitchFamily="34" charset="0"/>
                <a:cs typeface="Arial" panose="020B0604020202020204" pitchFamily="34" charset="0"/>
              </a:rPr>
              <a:t>Doesn’t matter under low emissions</a:t>
            </a:r>
          </a:p>
          <a:p>
            <a:r>
              <a:rPr lang="en-US" altLang="en-US" sz="1200" b="1">
                <a:latin typeface="Arial" panose="020B0604020202020204" pitchFamily="34" charset="0"/>
                <a:cs typeface="Arial" panose="020B0604020202020204" pitchFamily="34" charset="0"/>
              </a:rPr>
              <a:t>BUT, an alternative, less stable Antarctic, under high emissions, likely 4.4 to 8.3 feet.</a:t>
            </a:r>
          </a:p>
          <a:p>
            <a:endParaRPr lang="en-US" altLang="en-US" sz="1200" b="1">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7" name="Shape 9027"/>
          <p:cNvSpPr>
            <a:spLocks noGrp="1" noRot="1" noChangeAspect="1"/>
          </p:cNvSpPr>
          <p:nvPr>
            <p:ph type="sldImg"/>
          </p:nvPr>
        </p:nvSpPr>
        <p:spPr>
          <a:xfrm>
            <a:off x="2351088" y="517525"/>
            <a:ext cx="4594225" cy="2584450"/>
          </a:xfrm>
          <a:prstGeom prst="rect">
            <a:avLst/>
          </a:prstGeom>
        </p:spPr>
        <p:txBody>
          <a:bodyPr/>
          <a:lstStyle/>
          <a:p>
            <a:endParaRPr/>
          </a:p>
        </p:txBody>
      </p:sp>
      <p:sp>
        <p:nvSpPr>
          <p:cNvPr id="9028" name="Shape 9028"/>
          <p:cNvSpPr>
            <a:spLocks noGrp="1"/>
          </p:cNvSpPr>
          <p:nvPr>
            <p:ph type="body" sz="quarter" idx="1"/>
          </p:nvPr>
        </p:nvSpPr>
        <p:spPr>
          <a:prstGeom prst="rect">
            <a:avLst/>
          </a:prstGeom>
        </p:spPr>
        <p:txBody>
          <a:bodyPr/>
          <a:lstStyle/>
          <a:p>
            <a:pPr>
              <a:defRPr b="1"/>
            </a:pPr>
            <a:r>
              <a:rPr lang="en-US" dirty="0"/>
              <a:t>“COMMITMENTS” means “RESOLUTIONS to switch to 100% clean energy, by all of these cities.  We have it so easy in NJ.</a:t>
            </a:r>
          </a:p>
          <a:p>
            <a:pPr>
              <a:defRPr b="1"/>
            </a:pPr>
            <a:r>
              <a:rPr lang="en-US" dirty="0"/>
              <a:t>As allowed by NJ Legislation, we are free to choose 3</a:t>
            </a:r>
            <a:r>
              <a:rPr lang="en-US" baseline="30000" dirty="0"/>
              <a:t>rd</a:t>
            </a:r>
            <a:r>
              <a:rPr lang="en-US" dirty="0"/>
              <a:t> party renewable suppliers of electricity.  </a:t>
            </a:r>
          </a:p>
          <a:p>
            <a:pPr>
              <a:defRPr b="1"/>
            </a:pPr>
            <a:r>
              <a:rPr lang="en-US" dirty="0"/>
              <a:t>Pat and I power our house from 3</a:t>
            </a:r>
            <a:r>
              <a:rPr lang="en-US" baseline="30000" dirty="0"/>
              <a:t>rd</a:t>
            </a:r>
            <a:r>
              <a:rPr lang="en-US" dirty="0"/>
              <a:t> party 100% clean electricity!  Save ~10% on the electric supply </a:t>
            </a:r>
            <a:r>
              <a:rPr lang="en-US" dirty="0" err="1"/>
              <a:t>portation</a:t>
            </a:r>
            <a:r>
              <a:rPr lang="en-US" dirty="0"/>
              <a:t> of our electric bill. And we also charge our large battery hybrid car into our house electricity!</a:t>
            </a:r>
          </a:p>
          <a:p>
            <a:pPr>
              <a:defRPr b="1"/>
            </a:pPr>
            <a:endParaRPr lang="en-US" dirty="0"/>
          </a:p>
          <a:p>
            <a:pPr>
              <a:defRPr b="1"/>
            </a:pPr>
            <a:r>
              <a:rPr lang="en-US" dirty="0"/>
              <a:t>AND Middletown can do the same-power </a:t>
            </a:r>
            <a:r>
              <a:rPr lang="en-US" dirty="0" err="1"/>
              <a:t>m;unicipal</a:t>
            </a:r>
            <a:r>
              <a:rPr lang="en-US" dirty="0"/>
              <a:t> buildings, and all residences, and all businesses, if they wish – from increasingly cheaper, renewable wind and solar electricity.</a:t>
            </a:r>
          </a:p>
          <a:p>
            <a:pPr>
              <a:defRPr b="1"/>
            </a:pPr>
            <a:endParaRPr lang="en-US" dirty="0"/>
          </a:p>
          <a:p>
            <a:pPr>
              <a:defRPr b="1"/>
            </a:pPr>
            <a:endParaRPr lang="en-US" dirty="0"/>
          </a:p>
          <a:p>
            <a:pPr>
              <a:defRPr sz="1400"/>
            </a:pPr>
            <a:endParaRPr lang="en-US" dirty="0"/>
          </a:p>
          <a:p>
            <a:pPr>
              <a:defRPr sz="1400"/>
            </a:pPr>
            <a:endParaRPr lang="en-US" dirty="0"/>
          </a:p>
          <a:p>
            <a:pPr>
              <a:defRPr sz="1400"/>
            </a:pPr>
            <a:endParaRPr lang="en-US" dirty="0"/>
          </a:p>
          <a:p>
            <a:pPr>
              <a:defRPr sz="1200"/>
            </a:pPr>
            <a:r>
              <a:rPr lang="en-US" b="1" dirty="0"/>
              <a:t>DESCRIPTION</a:t>
            </a:r>
            <a:r>
              <a:rPr lang="en-US" b="0" dirty="0"/>
              <a:t>:</a:t>
            </a:r>
            <a:r>
              <a:rPr lang="en-US" dirty="0"/>
              <a:t> Map of the US showing the cities that have committed to 100% renewable energy or are already there</a:t>
            </a:r>
          </a:p>
          <a:p>
            <a:pPr>
              <a:defRPr sz="1200"/>
            </a:pPr>
            <a:endParaRPr lang="en-US" dirty="0"/>
          </a:p>
          <a:p>
            <a:pPr>
              <a:defRPr sz="1200"/>
            </a:pPr>
            <a:r>
              <a:rPr lang="en-US" dirty="0"/>
              <a:t>Sierra Club’s ‘Ready For 100’ campaign  </a:t>
            </a:r>
            <a:r>
              <a:rPr lang="en-US" dirty="0" err="1"/>
              <a:t>Tthis</a:t>
            </a:r>
            <a:r>
              <a:rPr lang="en-US" dirty="0"/>
              <a:t> slide was updated in January 2019, over 100 cities had adopted</a:t>
            </a:r>
          </a:p>
          <a:p>
            <a:pPr>
              <a:defRPr sz="1200"/>
            </a:pPr>
            <a:endParaRPr lang="en-US" dirty="0"/>
          </a:p>
          <a:p>
            <a:pPr>
              <a:defRPr b="1"/>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 name="Shape 6697"/>
          <p:cNvSpPr>
            <a:spLocks noGrp="1" noRot="1" noChangeAspect="1"/>
          </p:cNvSpPr>
          <p:nvPr>
            <p:ph type="sldImg"/>
          </p:nvPr>
        </p:nvSpPr>
        <p:spPr>
          <a:prstGeom prst="rect">
            <a:avLst/>
          </a:prstGeom>
        </p:spPr>
        <p:txBody>
          <a:bodyPr/>
          <a:lstStyle/>
          <a:p>
            <a:endParaRPr/>
          </a:p>
        </p:txBody>
      </p:sp>
      <p:sp>
        <p:nvSpPr>
          <p:cNvPr id="6698" name="Shape 6698"/>
          <p:cNvSpPr>
            <a:spLocks noGrp="1"/>
          </p:cNvSpPr>
          <p:nvPr>
            <p:ph type="body" sz="quarter" idx="1"/>
          </p:nvPr>
        </p:nvSpPr>
        <p:spPr>
          <a:prstGeom prst="rect">
            <a:avLst/>
          </a:prstGeom>
        </p:spPr>
        <p:txBody>
          <a:bodyPr/>
          <a:lstStyle/>
          <a:p>
            <a:pPr>
              <a:defRPr b="1"/>
            </a:pPr>
            <a:r>
              <a:rPr lang="en-US" sz="1800" b="1" dirty="0">
                <a:effectLst/>
                <a:latin typeface="+mn-lt"/>
                <a:ea typeface="+mn-ea"/>
                <a:cs typeface="+mn-cs"/>
                <a:sym typeface="Arial"/>
              </a:rPr>
              <a:t>59 cities in NJ have a mayor or 7 principals (mayor emeritus, President of council, </a:t>
            </a:r>
            <a:r>
              <a:rPr lang="en-US" sz="1800" b="1" dirty="0" err="1">
                <a:effectLst/>
                <a:latin typeface="+mn-lt"/>
                <a:ea typeface="+mn-ea"/>
                <a:cs typeface="+mn-cs"/>
                <a:sym typeface="Arial"/>
              </a:rPr>
              <a:t>etc</a:t>
            </a:r>
            <a:r>
              <a:rPr lang="en-US" sz="1800" b="1" dirty="0">
                <a:effectLst/>
                <a:latin typeface="+mn-lt"/>
                <a:ea typeface="+mn-ea"/>
                <a:cs typeface="+mn-cs"/>
                <a:sym typeface="Arial"/>
              </a:rPr>
              <a:t>) who pledged</a:t>
            </a:r>
          </a:p>
          <a:p>
            <a:pPr>
              <a:defRPr b="1"/>
            </a:pPr>
            <a:r>
              <a:rPr lang="en-US" sz="1800" b="1" dirty="0">
                <a:effectLst/>
                <a:latin typeface="+mn-lt"/>
                <a:ea typeface="+mn-ea"/>
                <a:cs typeface="+mn-cs"/>
                <a:sym typeface="Arial"/>
              </a:rPr>
              <a:t>in 1 or more of seven 100% clean energy campaigns</a:t>
            </a:r>
          </a:p>
          <a:p>
            <a:pPr>
              <a:defRPr b="1"/>
            </a:pPr>
            <a:r>
              <a:rPr lang="en-US" sz="1800" b="1" dirty="0">
                <a:effectLst/>
                <a:latin typeface="+mn-lt"/>
                <a:ea typeface="+mn-ea"/>
                <a:cs typeface="+mn-cs"/>
                <a:sym typeface="Arial"/>
              </a:rPr>
              <a:t>in 2017 through 2018</a:t>
            </a:r>
            <a:endParaRPr lang="en-US" dirty="0"/>
          </a:p>
        </p:txBody>
      </p:sp>
    </p:spTree>
    <p:extLst>
      <p:ext uri="{BB962C8B-B14F-4D97-AF65-F5344CB8AC3E}">
        <p14:creationId xmlns:p14="http://schemas.microsoft.com/office/powerpoint/2010/main" val="394316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3436170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Middletown has yet determined its OWN GHG footprint, then u current NJ emissions. </a:t>
            </a:r>
          </a:p>
        </p:txBody>
      </p:sp>
    </p:spTree>
    <p:extLst>
      <p:ext uri="{BB962C8B-B14F-4D97-AF65-F5344CB8AC3E}">
        <p14:creationId xmlns:p14="http://schemas.microsoft.com/office/powerpoint/2010/main" val="3982271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060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Up at the top of your list, after Mayor’s proclamation, and Committee/Council Resolution, is that Your Town implement the “Green Building and Environmental Sustainability Element”.  This is  a permitted Master Plan Element, per the “Municipal land Use Law”.   It provides vision and goals for towns to implement sustainability concepts including Green House Gas emissions, use of renewable energy, implement Green Building and Design, land-use decisions, smart growth strategies, and water conservation and protection.</a:t>
            </a:r>
          </a:p>
          <a:p>
            <a:endParaRPr lang="en-US" sz="1400" b="1" dirty="0"/>
          </a:p>
          <a:p>
            <a:r>
              <a:rPr lang="en-US" sz="1400" b="1" dirty="0"/>
              <a:t>Many NJ towns have implemented this Master Plan Element, and can be used as examples.  See the Sustainable Jersey link (at bottom of the slide</a:t>
            </a:r>
            <a:r>
              <a:rPr lang="en-US" sz="1500" b="1" dirty="0"/>
              <a:t>)</a:t>
            </a:r>
          </a:p>
        </p:txBody>
      </p:sp>
    </p:spTree>
    <p:extLst>
      <p:ext uri="{BB962C8B-B14F-4D97-AF65-F5344CB8AC3E}">
        <p14:creationId xmlns:p14="http://schemas.microsoft.com/office/powerpoint/2010/main" val="367028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YOUR FRIENDS AND NEIGHBORS ARE THINKING ABOUT CLIMATE CHANGE, </a:t>
            </a:r>
          </a:p>
          <a:p>
            <a:endParaRPr lang="en-US" sz="1500" dirty="0"/>
          </a:p>
          <a:p>
            <a:r>
              <a:rPr lang="en-US" sz="1500" dirty="0"/>
              <a:t>BUT – this shows they talk about it rarely!!!</a:t>
            </a:r>
          </a:p>
          <a:p>
            <a:endParaRPr lang="en-US" sz="1500" dirty="0"/>
          </a:p>
          <a:p>
            <a:r>
              <a:rPr lang="en-US" sz="1500" dirty="0"/>
              <a:t>It is now up to YOU:    GET ON BOARD WITH THE DATA, &amp; TALK ABOUT CLIMATE CHANGE!!!</a:t>
            </a:r>
          </a:p>
        </p:txBody>
      </p:sp>
    </p:spTree>
    <p:extLst>
      <p:ext uri="{BB962C8B-B14F-4D97-AF65-F5344CB8AC3E}">
        <p14:creationId xmlns:p14="http://schemas.microsoft.com/office/powerpoint/2010/main" val="189489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YOUR FRIENDS AND NEIGHBORS ARE THINKING ABOUT CLIMATE CHANGE, </a:t>
            </a:r>
          </a:p>
          <a:p>
            <a:endParaRPr lang="en-US" sz="1500" dirty="0"/>
          </a:p>
          <a:p>
            <a:r>
              <a:rPr lang="en-US" sz="1500" dirty="0"/>
              <a:t>BUT – this shows they talk about it rarely!!!</a:t>
            </a:r>
          </a:p>
          <a:p>
            <a:endParaRPr lang="en-US" sz="1500" dirty="0"/>
          </a:p>
          <a:p>
            <a:r>
              <a:rPr lang="en-US" sz="1500" dirty="0"/>
              <a:t>It is now up to YOU:    GET ON BOARD WITH THE DATA, &amp; TALK ABOUT CLIMATE CHANGE!!!</a:t>
            </a:r>
          </a:p>
        </p:txBody>
      </p:sp>
    </p:spTree>
    <p:extLst>
      <p:ext uri="{BB962C8B-B14F-4D97-AF65-F5344CB8AC3E}">
        <p14:creationId xmlns:p14="http://schemas.microsoft.com/office/powerpoint/2010/main" val="2900713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Dec, 2018 survey data – a dramatic difference between 2013 and 2018</a:t>
            </a:r>
          </a:p>
          <a:p>
            <a:r>
              <a:rPr lang="en-US" sz="1500" dirty="0"/>
              <a:t>At the end of 2018, “Alarmed or Concerned” now outnumber “Dismissive or Doubtful” more than 3 to 1</a:t>
            </a:r>
          </a:p>
          <a:p>
            <a:r>
              <a:rPr lang="en-US" sz="1500" dirty="0"/>
              <a:t>(In 2013 – Alarmed and Dismissive were equal at 14% of US adults)</a:t>
            </a:r>
          </a:p>
        </p:txBody>
      </p:sp>
    </p:spTree>
    <p:extLst>
      <p:ext uri="{BB962C8B-B14F-4D97-AF65-F5344CB8AC3E}">
        <p14:creationId xmlns:p14="http://schemas.microsoft.com/office/powerpoint/2010/main" val="243340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YOUR FRIENDS AND NEIGHBORS ARE THINKING ABOUT CLIMATE CHANGE, </a:t>
            </a:r>
          </a:p>
          <a:p>
            <a:endParaRPr lang="en-US" sz="1500" dirty="0"/>
          </a:p>
          <a:p>
            <a:r>
              <a:rPr lang="en-US" sz="1500" dirty="0"/>
              <a:t>BUT – this shows they talk about it rarely!!!</a:t>
            </a:r>
          </a:p>
          <a:p>
            <a:endParaRPr lang="en-US" sz="1500" dirty="0"/>
          </a:p>
          <a:p>
            <a:r>
              <a:rPr lang="en-US" sz="1500" dirty="0"/>
              <a:t>It is now up to YOU:    GET ON BOARD WITH THE DATA, &amp; TALK ABOUT CLIMATE CHANGE!!!</a:t>
            </a:r>
          </a:p>
        </p:txBody>
      </p:sp>
    </p:spTree>
    <p:extLst>
      <p:ext uri="{BB962C8B-B14F-4D97-AF65-F5344CB8AC3E}">
        <p14:creationId xmlns:p14="http://schemas.microsoft.com/office/powerpoint/2010/main" val="3545431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WHAT YOUR NEIGHBORS AND FRIENDS ARE THINKING-1!!</a:t>
            </a:r>
          </a:p>
        </p:txBody>
      </p:sp>
    </p:spTree>
    <p:extLst>
      <p:ext uri="{BB962C8B-B14F-4D97-AF65-F5344CB8AC3E}">
        <p14:creationId xmlns:p14="http://schemas.microsoft.com/office/powerpoint/2010/main" val="365983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YOUR NEIGHBORS AND FRIENDS ARE THINKING-2</a:t>
            </a:r>
          </a:p>
        </p:txBody>
      </p:sp>
    </p:spTree>
    <p:extLst>
      <p:ext uri="{BB962C8B-B14F-4D97-AF65-F5344CB8AC3E}">
        <p14:creationId xmlns:p14="http://schemas.microsoft.com/office/powerpoint/2010/main" val="83723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9C00A69-4DEA-4DEA-BB04-B647ED83B879}"/>
              </a:ext>
            </a:extLst>
          </p:cNvPr>
          <p:cNvSpPr>
            <a:spLocks noGrp="1" noRot="1" noChangeAspect="1" noChangeArrowheads="1" noTextEdit="1"/>
          </p:cNvSpPr>
          <p:nvPr>
            <p:ph type="sldImg"/>
          </p:nvPr>
        </p:nvSpPr>
        <p:spPr>
          <a:xfrm>
            <a:off x="2351088" y="517525"/>
            <a:ext cx="4594225" cy="2584450"/>
          </a:xfrm>
        </p:spPr>
      </p:sp>
      <p:sp>
        <p:nvSpPr>
          <p:cNvPr id="43011" name="Notes Placeholder 2">
            <a:extLst>
              <a:ext uri="{FF2B5EF4-FFF2-40B4-BE49-F238E27FC236}">
                <a16:creationId xmlns:a16="http://schemas.microsoft.com/office/drawing/2014/main" id="{661E26A3-3974-432D-B5BE-A71FAA10FC76}"/>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200" b="1" dirty="0">
                <a:latin typeface="Arial" panose="020B0604020202020204" pitchFamily="34" charset="0"/>
                <a:cs typeface="Arial" panose="020B0604020202020204" pitchFamily="34" charset="0"/>
              </a:rPr>
              <a:t>Earlier this month, I attended Dr. Kopp’s lecture on sea level rise.  He and his team at Rutgers Univ have created a Framework – a bottom up analysis of all the underpinning contributions to  sea level rise.  NOW USED by many coastal states on both East  and </a:t>
            </a:r>
            <a:r>
              <a:rPr lang="en-US" altLang="en-US" sz="1200" b="1" dirty="0" err="1">
                <a:latin typeface="Arial" panose="020B0604020202020204" pitchFamily="34" charset="0"/>
                <a:cs typeface="Arial" panose="020B0604020202020204" pitchFamily="34" charset="0"/>
              </a:rPr>
              <a:t>WestCoast</a:t>
            </a:r>
            <a:endParaRPr lang="en-US" altLang="en-US" sz="1200" b="1" dirty="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5205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4" r:id="rId3"/>
    <p:sldLayoutId id="2147483658" r:id="rId4"/>
    <p:sldLayoutId id="2147483659" r:id="rId5"/>
    <p:sldLayoutId id="2147483664" r:id="rId6"/>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0.tmp"/><Relationship Id="rId4" Type="http://schemas.openxmlformats.org/officeDocument/2006/relationships/image" Target="../media/image19.tm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sustainablejersey.com/actions-certification/actions/#open/action/484"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4CFCD-53B9-4879-A207-12C4B2A82BBE}"/>
              </a:ext>
            </a:extLst>
          </p:cNvPr>
          <p:cNvSpPr txBox="1"/>
          <p:nvPr/>
        </p:nvSpPr>
        <p:spPr>
          <a:xfrm>
            <a:off x="1052423" y="1294179"/>
            <a:ext cx="13564477" cy="6555641"/>
          </a:xfrm>
          <a:prstGeom prst="rect">
            <a:avLst/>
          </a:prstGeom>
          <a:noFill/>
        </p:spPr>
        <p:txBody>
          <a:bodyPr wrap="square" rtlCol="0">
            <a:spAutoFit/>
          </a:bodyPr>
          <a:lstStyle/>
          <a:p>
            <a:pPr algn="ctr" defTabSz="857250" fontAlgn="base" hangingPunct="1">
              <a:spcBef>
                <a:spcPct val="0"/>
              </a:spcBef>
              <a:spcAft>
                <a:spcPct val="0"/>
              </a:spcAft>
            </a:pPr>
            <a:r>
              <a:rPr lang="en-US" sz="6000" kern="1200" dirty="0">
                <a:sym typeface="Arial Bold" charset="0"/>
              </a:rPr>
              <a:t>MIDDLETOWN FOR CLEAN ENERGY</a:t>
            </a:r>
          </a:p>
          <a:p>
            <a:pPr algn="ctr" defTabSz="857250" fontAlgn="base" hangingPunct="1">
              <a:spcBef>
                <a:spcPct val="0"/>
              </a:spcBef>
              <a:spcAft>
                <a:spcPct val="0"/>
              </a:spcAft>
            </a:pPr>
            <a:endParaRPr lang="en-US" sz="6000" b="0" kern="1200" dirty="0">
              <a:sym typeface="Arial Bold" charset="0"/>
            </a:endParaRPr>
          </a:p>
          <a:p>
            <a:pPr algn="ctr" defTabSz="857250" fontAlgn="base" hangingPunct="1">
              <a:spcBef>
                <a:spcPct val="0"/>
              </a:spcBef>
              <a:spcAft>
                <a:spcPct val="0"/>
              </a:spcAft>
            </a:pPr>
            <a:r>
              <a:rPr lang="en-US" sz="6000" b="0" kern="1200" dirty="0">
                <a:sym typeface="Arial Bold" charset="0"/>
              </a:rPr>
              <a:t>March 28, 2019</a:t>
            </a:r>
          </a:p>
          <a:p>
            <a:pPr algn="ctr" defTabSz="857250" fontAlgn="base" hangingPunct="1">
              <a:spcBef>
                <a:spcPct val="0"/>
              </a:spcBef>
              <a:spcAft>
                <a:spcPct val="0"/>
              </a:spcAft>
            </a:pPr>
            <a:r>
              <a:rPr lang="en-US" sz="6000" b="0" kern="1200" dirty="0">
                <a:sym typeface="Arial Bold" charset="0"/>
              </a:rPr>
              <a:t>Briefing for </a:t>
            </a:r>
          </a:p>
          <a:p>
            <a:pPr algn="ctr" defTabSz="857250" fontAlgn="base" hangingPunct="1">
              <a:spcBef>
                <a:spcPct val="0"/>
              </a:spcBef>
              <a:spcAft>
                <a:spcPct val="0"/>
              </a:spcAft>
            </a:pPr>
            <a:r>
              <a:rPr lang="en-US" sz="6000" b="0" kern="1200" dirty="0">
                <a:sym typeface="Arial Bold" charset="0"/>
              </a:rPr>
              <a:t>Rick </a:t>
            </a:r>
            <a:r>
              <a:rPr lang="en-US" sz="6000" b="0" kern="1200" dirty="0" err="1">
                <a:sym typeface="Arial Bold" charset="0"/>
              </a:rPr>
              <a:t>Hibell</a:t>
            </a:r>
            <a:r>
              <a:rPr lang="en-US" sz="6000" b="0" kern="1200" dirty="0">
                <a:sym typeface="Arial Bold" charset="0"/>
              </a:rPr>
              <a:t> &amp; Patricia Snell</a:t>
            </a:r>
          </a:p>
          <a:p>
            <a:pPr algn="ctr" defTabSz="857250" fontAlgn="base" hangingPunct="1">
              <a:spcBef>
                <a:spcPct val="0"/>
              </a:spcBef>
              <a:spcAft>
                <a:spcPct val="0"/>
              </a:spcAft>
            </a:pPr>
            <a:endParaRPr lang="en-US" sz="6000" b="0" kern="1200" dirty="0">
              <a:sym typeface="Arial Bold" charset="0"/>
            </a:endParaRPr>
          </a:p>
          <a:p>
            <a:pPr algn="ctr" defTabSz="857250" fontAlgn="base" hangingPunct="1">
              <a:spcBef>
                <a:spcPct val="0"/>
              </a:spcBef>
              <a:spcAft>
                <a:spcPct val="0"/>
              </a:spcAft>
            </a:pPr>
            <a:r>
              <a:rPr lang="en-US" sz="6000" b="0" kern="1200" dirty="0">
                <a:sym typeface="Arial Bold" charset="0"/>
              </a:rPr>
              <a:t>By Pat &amp; Steve Miller</a:t>
            </a:r>
          </a:p>
        </p:txBody>
      </p:sp>
    </p:spTree>
    <p:extLst>
      <p:ext uri="{BB962C8B-B14F-4D97-AF65-F5344CB8AC3E}">
        <p14:creationId xmlns:p14="http://schemas.microsoft.com/office/powerpoint/2010/main" val="288840988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4">
            <a:extLst>
              <a:ext uri="{FF2B5EF4-FFF2-40B4-BE49-F238E27FC236}">
                <a16:creationId xmlns:a16="http://schemas.microsoft.com/office/drawing/2014/main" id="{28B4239A-9242-4AEF-BEE7-00D4621FC535}"/>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44035" name="TextBox 5">
            <a:extLst>
              <a:ext uri="{FF2B5EF4-FFF2-40B4-BE49-F238E27FC236}">
                <a16:creationId xmlns:a16="http://schemas.microsoft.com/office/drawing/2014/main" id="{8D4FAF32-DD49-49B3-8EE9-214066933E7D}"/>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44036" name="TextBox 10">
            <a:extLst>
              <a:ext uri="{FF2B5EF4-FFF2-40B4-BE49-F238E27FC236}">
                <a16:creationId xmlns:a16="http://schemas.microsoft.com/office/drawing/2014/main" id="{BF800D43-A07F-4A56-9E27-3DBC01B034B4}"/>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44037" name="TextBox 3">
            <a:extLst>
              <a:ext uri="{FF2B5EF4-FFF2-40B4-BE49-F238E27FC236}">
                <a16:creationId xmlns:a16="http://schemas.microsoft.com/office/drawing/2014/main" id="{01B999BD-ED31-40A9-8A1C-2A4777E2E16B}"/>
              </a:ext>
            </a:extLst>
          </p:cNvPr>
          <p:cNvSpPr txBox="1">
            <a:spLocks noChangeArrowheads="1"/>
          </p:cNvSpPr>
          <p:nvPr/>
        </p:nvSpPr>
        <p:spPr bwMode="auto">
          <a:xfrm>
            <a:off x="14288" y="431165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44038" name="TextBox 4">
            <a:extLst>
              <a:ext uri="{FF2B5EF4-FFF2-40B4-BE49-F238E27FC236}">
                <a16:creationId xmlns:a16="http://schemas.microsoft.com/office/drawing/2014/main" id="{ACAFE618-C72C-4B67-80F3-3D8DEA6AD43B}"/>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44039" name="Picture 2">
            <a:extLst>
              <a:ext uri="{FF2B5EF4-FFF2-40B4-BE49-F238E27FC236}">
                <a16:creationId xmlns:a16="http://schemas.microsoft.com/office/drawing/2014/main" id="{8C3915C3-AA3B-45E4-891A-20582E2F3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Box 4">
            <a:extLst>
              <a:ext uri="{FF2B5EF4-FFF2-40B4-BE49-F238E27FC236}">
                <a16:creationId xmlns:a16="http://schemas.microsoft.com/office/drawing/2014/main" id="{23DB9DE5-26A3-4DB7-9539-5B514B916299}"/>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46083" name="TextBox 5">
            <a:extLst>
              <a:ext uri="{FF2B5EF4-FFF2-40B4-BE49-F238E27FC236}">
                <a16:creationId xmlns:a16="http://schemas.microsoft.com/office/drawing/2014/main" id="{37AE2D8C-A771-47E4-9B04-0626180D1870}"/>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46084" name="TextBox 10">
            <a:extLst>
              <a:ext uri="{FF2B5EF4-FFF2-40B4-BE49-F238E27FC236}">
                <a16:creationId xmlns:a16="http://schemas.microsoft.com/office/drawing/2014/main" id="{CADCAA80-332F-475F-ABAE-04FB6DAC1792}"/>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46085" name="TextBox 3">
            <a:extLst>
              <a:ext uri="{FF2B5EF4-FFF2-40B4-BE49-F238E27FC236}">
                <a16:creationId xmlns:a16="http://schemas.microsoft.com/office/drawing/2014/main" id="{308EED96-9504-41E5-8980-98ED7397F0CB}"/>
              </a:ext>
            </a:extLst>
          </p:cNvPr>
          <p:cNvSpPr txBox="1">
            <a:spLocks noChangeArrowheads="1"/>
          </p:cNvSpPr>
          <p:nvPr/>
        </p:nvSpPr>
        <p:spPr bwMode="auto">
          <a:xfrm>
            <a:off x="14288" y="431165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46086" name="TextBox 4">
            <a:extLst>
              <a:ext uri="{FF2B5EF4-FFF2-40B4-BE49-F238E27FC236}">
                <a16:creationId xmlns:a16="http://schemas.microsoft.com/office/drawing/2014/main" id="{54462562-24C8-4060-A14E-4AF8EE2B9483}"/>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46087" name="Picture 5">
            <a:extLst>
              <a:ext uri="{FF2B5EF4-FFF2-40B4-BE49-F238E27FC236}">
                <a16:creationId xmlns:a16="http://schemas.microsoft.com/office/drawing/2014/main" id="{C0168451-DEB9-40DA-B6B8-3A4B39967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40125"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4">
            <a:extLst>
              <a:ext uri="{FF2B5EF4-FFF2-40B4-BE49-F238E27FC236}">
                <a16:creationId xmlns:a16="http://schemas.microsoft.com/office/drawing/2014/main" id="{918D0F18-06CE-48E1-9FE2-6B82A7368B33}"/>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52227" name="TextBox 5">
            <a:extLst>
              <a:ext uri="{FF2B5EF4-FFF2-40B4-BE49-F238E27FC236}">
                <a16:creationId xmlns:a16="http://schemas.microsoft.com/office/drawing/2014/main" id="{203E4F52-1DDF-4EF7-98B1-A083AF9A0104}"/>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52228" name="TextBox 10">
            <a:extLst>
              <a:ext uri="{FF2B5EF4-FFF2-40B4-BE49-F238E27FC236}">
                <a16:creationId xmlns:a16="http://schemas.microsoft.com/office/drawing/2014/main" id="{9A5F8CF8-F9B2-4D67-8C54-0EADA40B6927}"/>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52229" name="TextBox 3">
            <a:extLst>
              <a:ext uri="{FF2B5EF4-FFF2-40B4-BE49-F238E27FC236}">
                <a16:creationId xmlns:a16="http://schemas.microsoft.com/office/drawing/2014/main" id="{90EC5494-9C58-4271-A3A8-A127B6A6AAE1}"/>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52230" name="TextBox 4">
            <a:extLst>
              <a:ext uri="{FF2B5EF4-FFF2-40B4-BE49-F238E27FC236}">
                <a16:creationId xmlns:a16="http://schemas.microsoft.com/office/drawing/2014/main" id="{7424677F-73F6-4A9D-9051-D264156142EC}"/>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52231" name="Picture 2">
            <a:extLst>
              <a:ext uri="{FF2B5EF4-FFF2-40B4-BE49-F238E27FC236}">
                <a16:creationId xmlns:a16="http://schemas.microsoft.com/office/drawing/2014/main" id="{E590476B-D47B-4EFF-B6B5-2F7F50D37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5">
            <a:extLst>
              <a:ext uri="{FF2B5EF4-FFF2-40B4-BE49-F238E27FC236}">
                <a16:creationId xmlns:a16="http://schemas.microsoft.com/office/drawing/2014/main" id="{0031BFEC-5958-4219-8B64-C098AD17D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16254413"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4">
            <a:extLst>
              <a:ext uri="{FF2B5EF4-FFF2-40B4-BE49-F238E27FC236}">
                <a16:creationId xmlns:a16="http://schemas.microsoft.com/office/drawing/2014/main" id="{F0DEE2D0-ABFF-49EE-AB61-04876D6DBB97}"/>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54275" name="TextBox 5">
            <a:extLst>
              <a:ext uri="{FF2B5EF4-FFF2-40B4-BE49-F238E27FC236}">
                <a16:creationId xmlns:a16="http://schemas.microsoft.com/office/drawing/2014/main" id="{5DD97D77-9446-4B26-955C-2C4B6DA57866}"/>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54276" name="TextBox 10">
            <a:extLst>
              <a:ext uri="{FF2B5EF4-FFF2-40B4-BE49-F238E27FC236}">
                <a16:creationId xmlns:a16="http://schemas.microsoft.com/office/drawing/2014/main" id="{DB98937F-62BA-4481-9146-F07B07E3220B}"/>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54277" name="TextBox 3">
            <a:extLst>
              <a:ext uri="{FF2B5EF4-FFF2-40B4-BE49-F238E27FC236}">
                <a16:creationId xmlns:a16="http://schemas.microsoft.com/office/drawing/2014/main" id="{8A8F6A7E-25E8-44E9-964B-7FF4DD364F21}"/>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54278" name="TextBox 4">
            <a:extLst>
              <a:ext uri="{FF2B5EF4-FFF2-40B4-BE49-F238E27FC236}">
                <a16:creationId xmlns:a16="http://schemas.microsoft.com/office/drawing/2014/main" id="{F3C94AA6-BE70-4EAE-AC64-6C9C22DF047C}"/>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54279" name="Picture 2">
            <a:extLst>
              <a:ext uri="{FF2B5EF4-FFF2-40B4-BE49-F238E27FC236}">
                <a16:creationId xmlns:a16="http://schemas.microsoft.com/office/drawing/2014/main" id="{D3DED058-AC4F-4E6A-A763-778CDF957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6">
            <a:extLst>
              <a:ext uri="{FF2B5EF4-FFF2-40B4-BE49-F238E27FC236}">
                <a16:creationId xmlns:a16="http://schemas.microsoft.com/office/drawing/2014/main" id="{40A84B9B-91B5-494D-B967-D348391C3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extBox 4">
            <a:extLst>
              <a:ext uri="{FF2B5EF4-FFF2-40B4-BE49-F238E27FC236}">
                <a16:creationId xmlns:a16="http://schemas.microsoft.com/office/drawing/2014/main" id="{9FCC8274-C2BB-4D6F-BBE2-7FCFC7E3B197}"/>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58371" name="TextBox 5">
            <a:extLst>
              <a:ext uri="{FF2B5EF4-FFF2-40B4-BE49-F238E27FC236}">
                <a16:creationId xmlns:a16="http://schemas.microsoft.com/office/drawing/2014/main" id="{2FD15AD4-C18A-4279-8BA9-080BFF3291D6}"/>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58372" name="TextBox 10">
            <a:extLst>
              <a:ext uri="{FF2B5EF4-FFF2-40B4-BE49-F238E27FC236}">
                <a16:creationId xmlns:a16="http://schemas.microsoft.com/office/drawing/2014/main" id="{492A97C2-A15C-45DA-B2A3-5BC66C97C248}"/>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58373" name="TextBox 3">
            <a:extLst>
              <a:ext uri="{FF2B5EF4-FFF2-40B4-BE49-F238E27FC236}">
                <a16:creationId xmlns:a16="http://schemas.microsoft.com/office/drawing/2014/main" id="{349D022E-E70B-41E0-8066-A7312B86D579}"/>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58374" name="TextBox 4">
            <a:extLst>
              <a:ext uri="{FF2B5EF4-FFF2-40B4-BE49-F238E27FC236}">
                <a16:creationId xmlns:a16="http://schemas.microsoft.com/office/drawing/2014/main" id="{ECE33C02-06AA-4D46-9D34-5BAA182C3B90}"/>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58375" name="Picture 2">
            <a:extLst>
              <a:ext uri="{FF2B5EF4-FFF2-40B4-BE49-F238E27FC236}">
                <a16:creationId xmlns:a16="http://schemas.microsoft.com/office/drawing/2014/main" id="{B84387C0-0AE4-45AD-B052-D43E9214B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6">
            <a:extLst>
              <a:ext uri="{FF2B5EF4-FFF2-40B4-BE49-F238E27FC236}">
                <a16:creationId xmlns:a16="http://schemas.microsoft.com/office/drawing/2014/main" id="{3C9FCF40-C692-4485-90C5-3B887367C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75"/>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extBox 4">
            <a:extLst>
              <a:ext uri="{FF2B5EF4-FFF2-40B4-BE49-F238E27FC236}">
                <a16:creationId xmlns:a16="http://schemas.microsoft.com/office/drawing/2014/main" id="{221AF36A-0AFB-46F3-A9CE-D6B0B2C22A71}"/>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60419" name="TextBox 5">
            <a:extLst>
              <a:ext uri="{FF2B5EF4-FFF2-40B4-BE49-F238E27FC236}">
                <a16:creationId xmlns:a16="http://schemas.microsoft.com/office/drawing/2014/main" id="{BD10C4B4-783F-4B82-B132-4C56AE76B6A8}"/>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60420" name="TextBox 10">
            <a:extLst>
              <a:ext uri="{FF2B5EF4-FFF2-40B4-BE49-F238E27FC236}">
                <a16:creationId xmlns:a16="http://schemas.microsoft.com/office/drawing/2014/main" id="{34C2CB7C-AD39-4059-B7CF-8EC72795E2C1}"/>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60421" name="TextBox 3">
            <a:extLst>
              <a:ext uri="{FF2B5EF4-FFF2-40B4-BE49-F238E27FC236}">
                <a16:creationId xmlns:a16="http://schemas.microsoft.com/office/drawing/2014/main" id="{EEE3ECCD-B555-4CED-854A-AE438418FDD8}"/>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60422" name="TextBox 4">
            <a:extLst>
              <a:ext uri="{FF2B5EF4-FFF2-40B4-BE49-F238E27FC236}">
                <a16:creationId xmlns:a16="http://schemas.microsoft.com/office/drawing/2014/main" id="{ABFBB523-C028-41FC-8503-5340ACF20353}"/>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60423" name="Picture 2">
            <a:extLst>
              <a:ext uri="{FF2B5EF4-FFF2-40B4-BE49-F238E27FC236}">
                <a16:creationId xmlns:a16="http://schemas.microsoft.com/office/drawing/2014/main" id="{8FE62082-AA20-4DC2-A988-949F63C55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6">
            <a:extLst>
              <a:ext uri="{FF2B5EF4-FFF2-40B4-BE49-F238E27FC236}">
                <a16:creationId xmlns:a16="http://schemas.microsoft.com/office/drawing/2014/main" id="{1FE32F72-F2C5-4B72-988E-0F7DC516B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16075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4">
            <a:extLst>
              <a:ext uri="{FF2B5EF4-FFF2-40B4-BE49-F238E27FC236}">
                <a16:creationId xmlns:a16="http://schemas.microsoft.com/office/drawing/2014/main" id="{BC84D3F0-BA3E-459A-8313-F885D0959E9C}"/>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62467" name="TextBox 5">
            <a:extLst>
              <a:ext uri="{FF2B5EF4-FFF2-40B4-BE49-F238E27FC236}">
                <a16:creationId xmlns:a16="http://schemas.microsoft.com/office/drawing/2014/main" id="{6A67198B-4506-4B0C-BE7F-5E79445E662A}"/>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62468" name="TextBox 10">
            <a:extLst>
              <a:ext uri="{FF2B5EF4-FFF2-40B4-BE49-F238E27FC236}">
                <a16:creationId xmlns:a16="http://schemas.microsoft.com/office/drawing/2014/main" id="{5BF80303-1A84-447A-BBD1-920B141FF5F8}"/>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62469" name="TextBox 3">
            <a:extLst>
              <a:ext uri="{FF2B5EF4-FFF2-40B4-BE49-F238E27FC236}">
                <a16:creationId xmlns:a16="http://schemas.microsoft.com/office/drawing/2014/main" id="{855551D8-BCD8-4077-AB0D-B7ACC12CAB6E}"/>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62470" name="TextBox 4">
            <a:extLst>
              <a:ext uri="{FF2B5EF4-FFF2-40B4-BE49-F238E27FC236}">
                <a16:creationId xmlns:a16="http://schemas.microsoft.com/office/drawing/2014/main" id="{604C0642-6F10-4C31-BF25-87ACB85D2830}"/>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62471" name="Picture 2">
            <a:extLst>
              <a:ext uri="{FF2B5EF4-FFF2-40B4-BE49-F238E27FC236}">
                <a16:creationId xmlns:a16="http://schemas.microsoft.com/office/drawing/2014/main" id="{85849F6A-996D-4719-B01E-18E6EACAD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5">
            <a:extLst>
              <a:ext uri="{FF2B5EF4-FFF2-40B4-BE49-F238E27FC236}">
                <a16:creationId xmlns:a16="http://schemas.microsoft.com/office/drawing/2014/main" id="{35511A59-C260-402F-90A0-CF80EA7FF4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162258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4">
            <a:extLst>
              <a:ext uri="{FF2B5EF4-FFF2-40B4-BE49-F238E27FC236}">
                <a16:creationId xmlns:a16="http://schemas.microsoft.com/office/drawing/2014/main" id="{5B26B190-047B-4D3F-B907-1CD17FF44CE8}"/>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64515" name="TextBox 5">
            <a:extLst>
              <a:ext uri="{FF2B5EF4-FFF2-40B4-BE49-F238E27FC236}">
                <a16:creationId xmlns:a16="http://schemas.microsoft.com/office/drawing/2014/main" id="{3C70C692-A69C-4B44-88ED-3A8EDE6C8E20}"/>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64516" name="TextBox 10">
            <a:extLst>
              <a:ext uri="{FF2B5EF4-FFF2-40B4-BE49-F238E27FC236}">
                <a16:creationId xmlns:a16="http://schemas.microsoft.com/office/drawing/2014/main" id="{3D36C7F5-D792-4DD4-8BBB-C8F7A0381FB9}"/>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64517" name="TextBox 3">
            <a:extLst>
              <a:ext uri="{FF2B5EF4-FFF2-40B4-BE49-F238E27FC236}">
                <a16:creationId xmlns:a16="http://schemas.microsoft.com/office/drawing/2014/main" id="{72FB2BE1-1AE2-456B-9E6D-94A249BEA901}"/>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64518" name="TextBox 4">
            <a:extLst>
              <a:ext uri="{FF2B5EF4-FFF2-40B4-BE49-F238E27FC236}">
                <a16:creationId xmlns:a16="http://schemas.microsoft.com/office/drawing/2014/main" id="{78FD3F68-9458-4BC1-ADA9-16EDF7C92540}"/>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64519" name="Picture 2">
            <a:extLst>
              <a:ext uri="{FF2B5EF4-FFF2-40B4-BE49-F238E27FC236}">
                <a16:creationId xmlns:a16="http://schemas.microsoft.com/office/drawing/2014/main" id="{CFD94791-B0A0-4F55-A515-14AB7793F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5">
            <a:extLst>
              <a:ext uri="{FF2B5EF4-FFF2-40B4-BE49-F238E27FC236}">
                <a16:creationId xmlns:a16="http://schemas.microsoft.com/office/drawing/2014/main" id="{20D79813-CCAF-43CE-A680-EA4D58F3B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162512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F8C978-4FAD-49BA-BA9B-B1F94A12FD96}"/>
              </a:ext>
            </a:extLst>
          </p:cNvPr>
          <p:cNvSpPr txBox="1"/>
          <p:nvPr/>
        </p:nvSpPr>
        <p:spPr>
          <a:xfrm>
            <a:off x="2131177" y="8780660"/>
            <a:ext cx="12204701" cy="307777"/>
          </a:xfrm>
          <a:prstGeom prst="rect">
            <a:avLst/>
          </a:prstGeom>
          <a:noFill/>
        </p:spPr>
        <p:txBody>
          <a:bodyPr wrap="square" rtlCol="0">
            <a:spAutoFit/>
          </a:bodyPr>
          <a:lstStyle/>
          <a:p>
            <a:r>
              <a:rPr lang="en-US" sz="1400" b="0" dirty="0">
                <a:solidFill>
                  <a:schemeClr val="bg1"/>
                </a:solidFill>
              </a:rPr>
              <a:t>https://njadapt.rutgers.edu/docman-lister/conference-materials/167-njcaa-stap-final-october-2016/file</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6EA72-C748-4782-A2A3-F83297359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85093" cy="5848709"/>
          </a:xfrm>
          <a:prstGeom prst="rect">
            <a:avLst/>
          </a:prstGeom>
        </p:spPr>
      </p:pic>
      <p:pic>
        <p:nvPicPr>
          <p:cNvPr id="7" name="Picture 6">
            <a:extLst>
              <a:ext uri="{FF2B5EF4-FFF2-40B4-BE49-F238E27FC236}">
                <a16:creationId xmlns:a16="http://schemas.microsoft.com/office/drawing/2014/main" id="{BA560999-162A-4201-B685-748DF19DD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093" y="0"/>
            <a:ext cx="5416259" cy="5848709"/>
          </a:xfrm>
          <a:prstGeom prst="rect">
            <a:avLst/>
          </a:prstGeom>
        </p:spPr>
      </p:pic>
      <p:pic>
        <p:nvPicPr>
          <p:cNvPr id="9" name="Picture 8">
            <a:extLst>
              <a:ext uri="{FF2B5EF4-FFF2-40B4-BE49-F238E27FC236}">
                <a16:creationId xmlns:a16="http://schemas.microsoft.com/office/drawing/2014/main" id="{42D60BE1-8304-495F-99DD-BED8DDC93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1352" y="-43133"/>
            <a:ext cx="5434778" cy="5891842"/>
          </a:xfrm>
          <a:prstGeom prst="rect">
            <a:avLst/>
          </a:prstGeom>
        </p:spPr>
      </p:pic>
      <p:sp>
        <p:nvSpPr>
          <p:cNvPr id="10" name="TextBox 9">
            <a:extLst>
              <a:ext uri="{FF2B5EF4-FFF2-40B4-BE49-F238E27FC236}">
                <a16:creationId xmlns:a16="http://schemas.microsoft.com/office/drawing/2014/main" id="{3835C7BA-4F9A-4FCE-B73E-EC262D3D08E2}"/>
              </a:ext>
            </a:extLst>
          </p:cNvPr>
          <p:cNvSpPr txBox="1"/>
          <p:nvPr/>
        </p:nvSpPr>
        <p:spPr>
          <a:xfrm>
            <a:off x="1639020" y="6185831"/>
            <a:ext cx="169077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rial"/>
              </a:rPr>
              <a:t>present</a:t>
            </a:r>
          </a:p>
        </p:txBody>
      </p:sp>
      <p:sp>
        <p:nvSpPr>
          <p:cNvPr id="11" name="TextBox 10">
            <a:extLst>
              <a:ext uri="{FF2B5EF4-FFF2-40B4-BE49-F238E27FC236}">
                <a16:creationId xmlns:a16="http://schemas.microsoft.com/office/drawing/2014/main" id="{E0296DB5-CCD2-4650-88FC-36BFD9C33C02}"/>
              </a:ext>
            </a:extLst>
          </p:cNvPr>
          <p:cNvSpPr txBox="1"/>
          <p:nvPr/>
        </p:nvSpPr>
        <p:spPr>
          <a:xfrm>
            <a:off x="7096871" y="6031944"/>
            <a:ext cx="199270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rial"/>
              </a:rPr>
              <a:t> 3 feet</a:t>
            </a:r>
          </a:p>
          <a:p>
            <a:pPr marL="0" marR="0" indent="0" algn="ctr" defTabSz="457200" rtl="0" fontAlgn="auto" latinLnBrk="0" hangingPunct="0">
              <a:lnSpc>
                <a:spcPct val="100000"/>
              </a:lnSpc>
              <a:spcBef>
                <a:spcPts val="0"/>
              </a:spcBef>
              <a:spcAft>
                <a:spcPts val="0"/>
              </a:spcAft>
              <a:buClrTx/>
              <a:buSzTx/>
              <a:buFontTx/>
              <a:buNone/>
              <a:tabLst/>
            </a:pPr>
            <a:r>
              <a:rPr lang="en-US" dirty="0"/>
              <a:t>(likely by 2090s</a:t>
            </a: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sp>
        <p:nvSpPr>
          <p:cNvPr id="12" name="TextBox 11">
            <a:extLst>
              <a:ext uri="{FF2B5EF4-FFF2-40B4-BE49-F238E27FC236}">
                <a16:creationId xmlns:a16="http://schemas.microsoft.com/office/drawing/2014/main" id="{C3848CEE-6A46-4488-B283-AA73338976E3}"/>
              </a:ext>
            </a:extLst>
          </p:cNvPr>
          <p:cNvSpPr txBox="1"/>
          <p:nvPr/>
        </p:nvSpPr>
        <p:spPr>
          <a:xfrm>
            <a:off x="11964070" y="6070416"/>
            <a:ext cx="310934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rial"/>
              </a:rPr>
              <a:t>6 feet</a:t>
            </a:r>
          </a:p>
          <a:p>
            <a:pPr marL="0" marR="0" indent="0" algn="ctr" defTabSz="457200" rtl="0" fontAlgn="auto" latinLnBrk="0" hangingPunct="0">
              <a:lnSpc>
                <a:spcPct val="100000"/>
              </a:lnSpc>
              <a:spcBef>
                <a:spcPts val="0"/>
              </a:spcBef>
              <a:spcAft>
                <a:spcPts val="0"/>
              </a:spcAft>
              <a:buClrTx/>
              <a:buSzTx/>
              <a:buFontTx/>
              <a:buNone/>
              <a:tabLst/>
            </a:pPr>
            <a:r>
              <a:rPr lang="en-US" dirty="0"/>
              <a:t>(~5% chance by 2100)</a:t>
            </a: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sp>
        <p:nvSpPr>
          <p:cNvPr id="13" name="TextBox 12">
            <a:extLst>
              <a:ext uri="{FF2B5EF4-FFF2-40B4-BE49-F238E27FC236}">
                <a16:creationId xmlns:a16="http://schemas.microsoft.com/office/drawing/2014/main" id="{B94C2172-1C41-4916-9E70-15F438D78A0F}"/>
              </a:ext>
            </a:extLst>
          </p:cNvPr>
          <p:cNvSpPr txBox="1"/>
          <p:nvPr/>
        </p:nvSpPr>
        <p:spPr>
          <a:xfrm>
            <a:off x="366144" y="6827033"/>
            <a:ext cx="15889856"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mn-lt"/>
                <a:ea typeface="+mn-ea"/>
                <a:cs typeface="+mn-cs"/>
                <a:sym typeface="Arial"/>
              </a:rPr>
              <a:t>Navesink and Shrewsbury Rivers</a:t>
            </a:r>
          </a:p>
          <a:p>
            <a:pPr marL="0" marR="0" indent="0" algn="ctr" defTabSz="457200" rtl="0" fontAlgn="auto" latinLnBrk="0" hangingPunct="0">
              <a:lnSpc>
                <a:spcPct val="100000"/>
              </a:lnSpc>
              <a:spcBef>
                <a:spcPts val="0"/>
              </a:spcBef>
              <a:spcAft>
                <a:spcPts val="0"/>
              </a:spcAft>
              <a:buClrTx/>
              <a:buSzTx/>
              <a:buFontTx/>
              <a:buNone/>
              <a:tabLst/>
            </a:pPr>
            <a:r>
              <a:rPr lang="en-US" sz="3200" dirty="0"/>
              <a:t>(note Highlands at 3 feet rise!)</a:t>
            </a:r>
          </a:p>
          <a:p>
            <a:pPr marL="0" marR="0" indent="0" algn="ctr"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mn-lt"/>
                <a:ea typeface="+mn-ea"/>
                <a:cs typeface="+mn-cs"/>
                <a:sym typeface="Arial"/>
              </a:rPr>
              <a:t>On 3/27/2019, Ar</a:t>
            </a:r>
            <a:r>
              <a:rPr lang="en-US" sz="3200" dirty="0"/>
              <a:t>my Corp of Engineers suggested raising houses or buy-back</a:t>
            </a:r>
          </a:p>
          <a:p>
            <a:pPr marL="0" marR="0" indent="0" algn="ctr" defTabSz="457200" rtl="0" fontAlgn="auto" latinLnBrk="0" hangingPunct="0">
              <a:lnSpc>
                <a:spcPct val="100000"/>
              </a:lnSpc>
              <a:spcBef>
                <a:spcPts val="0"/>
              </a:spcBef>
              <a:spcAft>
                <a:spcPts val="0"/>
              </a:spcAft>
              <a:buClrTx/>
              <a:buSzTx/>
              <a:buFontTx/>
              <a:buNone/>
              <a:tabLst/>
            </a:pPr>
            <a:r>
              <a:rPr lang="en-US" sz="4000" dirty="0"/>
              <a:t>https://ss2.climatecentral.org</a:t>
            </a:r>
            <a:endParaRPr kumimoji="0" lang="en-US" sz="4000" b="1" i="0" u="none" strike="noStrike" cap="none" spc="0" normalizeH="0" baseline="0" dirty="0">
              <a:ln>
                <a:noFill/>
              </a:ln>
              <a:solidFill>
                <a:srgbClr val="FFFFFF"/>
              </a:solidFill>
              <a:effectLst/>
              <a:uFillTx/>
              <a:latin typeface="+mn-lt"/>
              <a:ea typeface="+mn-ea"/>
              <a:cs typeface="+mn-cs"/>
              <a:sym typeface="Arial"/>
            </a:endParaRPr>
          </a:p>
        </p:txBody>
      </p:sp>
    </p:spTree>
    <p:extLst>
      <p:ext uri="{BB962C8B-B14F-4D97-AF65-F5344CB8AC3E}">
        <p14:creationId xmlns:p14="http://schemas.microsoft.com/office/powerpoint/2010/main" val="207129605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4">
            <a:extLst>
              <a:ext uri="{FF2B5EF4-FFF2-40B4-BE49-F238E27FC236}">
                <a16:creationId xmlns:a16="http://schemas.microsoft.com/office/drawing/2014/main" id="{B2448BC1-FDAF-458A-A3DA-F40839531F81}"/>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48131" name="TextBox 5">
            <a:extLst>
              <a:ext uri="{FF2B5EF4-FFF2-40B4-BE49-F238E27FC236}">
                <a16:creationId xmlns:a16="http://schemas.microsoft.com/office/drawing/2014/main" id="{472CE27C-BAC7-44FF-A6CA-0C67905C6E44}"/>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48132" name="TextBox 10">
            <a:extLst>
              <a:ext uri="{FF2B5EF4-FFF2-40B4-BE49-F238E27FC236}">
                <a16:creationId xmlns:a16="http://schemas.microsoft.com/office/drawing/2014/main" id="{D6A82954-4F99-45CF-B1A5-B593DE3D9BAC}"/>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48133" name="TextBox 3">
            <a:extLst>
              <a:ext uri="{FF2B5EF4-FFF2-40B4-BE49-F238E27FC236}">
                <a16:creationId xmlns:a16="http://schemas.microsoft.com/office/drawing/2014/main" id="{7CD3A65D-EB65-46EF-A231-411C0EA0101F}"/>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48134" name="TextBox 4">
            <a:extLst>
              <a:ext uri="{FF2B5EF4-FFF2-40B4-BE49-F238E27FC236}">
                <a16:creationId xmlns:a16="http://schemas.microsoft.com/office/drawing/2014/main" id="{A540A388-99DA-4F2A-BDDB-E32698445BAB}"/>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48135" name="Picture 2">
            <a:extLst>
              <a:ext uri="{FF2B5EF4-FFF2-40B4-BE49-F238E27FC236}">
                <a16:creationId xmlns:a16="http://schemas.microsoft.com/office/drawing/2014/main" id="{918FCBD7-DDD1-4B5A-8C39-C07B31433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a:extLst>
              <a:ext uri="{FF2B5EF4-FFF2-40B4-BE49-F238E27FC236}">
                <a16:creationId xmlns:a16="http://schemas.microsoft.com/office/drawing/2014/main" id="{636800E7-15B8-4669-9917-CCACD6AB5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4763"/>
            <a:ext cx="16289338"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C3AFC62-0231-4D8E-B69C-C3D51E75DBC7}"/>
              </a:ext>
            </a:extLst>
          </p:cNvPr>
          <p:cNvSpPr txBox="1"/>
          <p:nvPr/>
        </p:nvSpPr>
        <p:spPr>
          <a:xfrm>
            <a:off x="1955800" y="6402298"/>
            <a:ext cx="8286749" cy="400110"/>
          </a:xfrm>
          <a:prstGeom prst="rect">
            <a:avLst/>
          </a:prstGeom>
          <a:noFill/>
        </p:spPr>
        <p:txBody>
          <a:bodyPr wrap="square" rtlCol="0">
            <a:spAutoFit/>
          </a:bodyPr>
          <a:lstStyle/>
          <a:p>
            <a:r>
              <a:rPr lang="en-US" dirty="0">
                <a:solidFill>
                  <a:schemeClr val="bg1"/>
                </a:solidFill>
              </a:rPr>
              <a:t>Interactive map with current data https://ss2.climatecentral.org</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031FE-01A4-43E7-9FDD-860E9C630F25}"/>
              </a:ext>
            </a:extLst>
          </p:cNvPr>
          <p:cNvSpPr>
            <a:spLocks noGrp="1"/>
          </p:cNvSpPr>
          <p:nvPr>
            <p:ph type="title"/>
          </p:nvPr>
        </p:nvSpPr>
        <p:spPr/>
        <p:txBody>
          <a:bodyPr/>
          <a:lstStyle/>
          <a:p>
            <a:r>
              <a:rPr lang="en-US" dirty="0"/>
              <a:t>MAYORS CLIMATE CONFERENCE</a:t>
            </a:r>
          </a:p>
        </p:txBody>
      </p:sp>
      <p:sp>
        <p:nvSpPr>
          <p:cNvPr id="3" name="Text Placeholder 2">
            <a:extLst>
              <a:ext uri="{FF2B5EF4-FFF2-40B4-BE49-F238E27FC236}">
                <a16:creationId xmlns:a16="http://schemas.microsoft.com/office/drawing/2014/main" id="{E9BDBA52-C9EA-4DDE-B26D-629AFE00F423}"/>
              </a:ext>
            </a:extLst>
          </p:cNvPr>
          <p:cNvSpPr>
            <a:spLocks noGrp="1"/>
          </p:cNvSpPr>
          <p:nvPr>
            <p:ph type="body" sz="quarter" idx="1"/>
          </p:nvPr>
        </p:nvSpPr>
        <p:spPr/>
        <p:txBody>
          <a:bodyPr/>
          <a:lstStyle/>
          <a:p>
            <a:endParaRPr lang="en-US"/>
          </a:p>
        </p:txBody>
      </p:sp>
      <p:pic>
        <p:nvPicPr>
          <p:cNvPr id="4" name="Municipalities-climate-Change">
            <a:hlinkClick r:id="" action="ppaction://media"/>
            <a:extLst>
              <a:ext uri="{FF2B5EF4-FFF2-40B4-BE49-F238E27FC236}">
                <a16:creationId xmlns:a16="http://schemas.microsoft.com/office/drawing/2014/main" id="{AE3B1AC9-BD6C-4742-B876-BEB34D853E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6625"/>
            <a:ext cx="16675331" cy="9379874"/>
          </a:xfrm>
          <a:prstGeom prst="rect">
            <a:avLst/>
          </a:prstGeom>
        </p:spPr>
      </p:pic>
    </p:spTree>
    <p:extLst>
      <p:ext uri="{BB962C8B-B14F-4D97-AF65-F5344CB8AC3E}">
        <p14:creationId xmlns:p14="http://schemas.microsoft.com/office/powerpoint/2010/main" val="17924912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11F28-3A66-4601-BFED-7C59E8B3C4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E28838-5D40-4095-850D-8C0317DDA5A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4250846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extBox 4">
            <a:extLst>
              <a:ext uri="{FF2B5EF4-FFF2-40B4-BE49-F238E27FC236}">
                <a16:creationId xmlns:a16="http://schemas.microsoft.com/office/drawing/2014/main" id="{365E7307-2263-4B92-8F8D-348BF3C29D0C}"/>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66563" name="TextBox 5">
            <a:extLst>
              <a:ext uri="{FF2B5EF4-FFF2-40B4-BE49-F238E27FC236}">
                <a16:creationId xmlns:a16="http://schemas.microsoft.com/office/drawing/2014/main" id="{AFB9D63B-FFA3-46E4-9ACC-35A0649E0F9A}"/>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66564" name="TextBox 10">
            <a:extLst>
              <a:ext uri="{FF2B5EF4-FFF2-40B4-BE49-F238E27FC236}">
                <a16:creationId xmlns:a16="http://schemas.microsoft.com/office/drawing/2014/main" id="{961704C2-AA09-4232-964B-143201ECF629}"/>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66565" name="TextBox 3">
            <a:extLst>
              <a:ext uri="{FF2B5EF4-FFF2-40B4-BE49-F238E27FC236}">
                <a16:creationId xmlns:a16="http://schemas.microsoft.com/office/drawing/2014/main" id="{9B87CE88-C816-4B78-9BD8-092FD5ECF0A3}"/>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66566" name="TextBox 4">
            <a:extLst>
              <a:ext uri="{FF2B5EF4-FFF2-40B4-BE49-F238E27FC236}">
                <a16:creationId xmlns:a16="http://schemas.microsoft.com/office/drawing/2014/main" id="{EAF27D58-852C-4342-B6AC-4378D0F0767F}"/>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66567" name="Picture 2">
            <a:extLst>
              <a:ext uri="{FF2B5EF4-FFF2-40B4-BE49-F238E27FC236}">
                <a16:creationId xmlns:a16="http://schemas.microsoft.com/office/drawing/2014/main" id="{BF21FD1B-30E6-44FD-8A56-2BFFDCED2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6">
            <a:extLst>
              <a:ext uri="{FF2B5EF4-FFF2-40B4-BE49-F238E27FC236}">
                <a16:creationId xmlns:a16="http://schemas.microsoft.com/office/drawing/2014/main" id="{EE10680F-A069-44F1-8DB6-C3C6D5C91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extBox 4">
            <a:extLst>
              <a:ext uri="{FF2B5EF4-FFF2-40B4-BE49-F238E27FC236}">
                <a16:creationId xmlns:a16="http://schemas.microsoft.com/office/drawing/2014/main" id="{0C4B9C41-3533-48FE-902C-39D9DA174E14}"/>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68611" name="TextBox 5">
            <a:extLst>
              <a:ext uri="{FF2B5EF4-FFF2-40B4-BE49-F238E27FC236}">
                <a16:creationId xmlns:a16="http://schemas.microsoft.com/office/drawing/2014/main" id="{84E0D55E-93BD-4F5F-9598-6E89DBCF5357}"/>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68612" name="TextBox 10">
            <a:extLst>
              <a:ext uri="{FF2B5EF4-FFF2-40B4-BE49-F238E27FC236}">
                <a16:creationId xmlns:a16="http://schemas.microsoft.com/office/drawing/2014/main" id="{504CBEBD-4A2A-46CB-9A37-4EE0158D762E}"/>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68613" name="TextBox 3">
            <a:extLst>
              <a:ext uri="{FF2B5EF4-FFF2-40B4-BE49-F238E27FC236}">
                <a16:creationId xmlns:a16="http://schemas.microsoft.com/office/drawing/2014/main" id="{3B6BC21F-F2CE-4596-A1AD-0138F20C366F}"/>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68614" name="TextBox 4">
            <a:extLst>
              <a:ext uri="{FF2B5EF4-FFF2-40B4-BE49-F238E27FC236}">
                <a16:creationId xmlns:a16="http://schemas.microsoft.com/office/drawing/2014/main" id="{8A6F82E0-48F7-4104-9DB5-580E07F4553D}"/>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68615" name="Picture 2">
            <a:extLst>
              <a:ext uri="{FF2B5EF4-FFF2-40B4-BE49-F238E27FC236}">
                <a16:creationId xmlns:a16="http://schemas.microsoft.com/office/drawing/2014/main" id="{EAA21B12-44C1-45DD-BE28-19B7DE67D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5">
            <a:extLst>
              <a:ext uri="{FF2B5EF4-FFF2-40B4-BE49-F238E27FC236}">
                <a16:creationId xmlns:a16="http://schemas.microsoft.com/office/drawing/2014/main" id="{C1D7D1B6-FBB0-42A5-B8D3-EE19CC069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9" y="4763"/>
            <a:ext cx="16235363"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extBox 4">
            <a:extLst>
              <a:ext uri="{FF2B5EF4-FFF2-40B4-BE49-F238E27FC236}">
                <a16:creationId xmlns:a16="http://schemas.microsoft.com/office/drawing/2014/main" id="{7DE17ACC-9CF5-4D80-A0B1-565426B2D85C}"/>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70659" name="TextBox 5">
            <a:extLst>
              <a:ext uri="{FF2B5EF4-FFF2-40B4-BE49-F238E27FC236}">
                <a16:creationId xmlns:a16="http://schemas.microsoft.com/office/drawing/2014/main" id="{C126FB7D-59E7-41C0-B13F-1E66B8DDD141}"/>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70660" name="TextBox 10">
            <a:extLst>
              <a:ext uri="{FF2B5EF4-FFF2-40B4-BE49-F238E27FC236}">
                <a16:creationId xmlns:a16="http://schemas.microsoft.com/office/drawing/2014/main" id="{E1CD7F39-36E4-491C-A1BA-83336D71F166}"/>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70661" name="TextBox 3">
            <a:extLst>
              <a:ext uri="{FF2B5EF4-FFF2-40B4-BE49-F238E27FC236}">
                <a16:creationId xmlns:a16="http://schemas.microsoft.com/office/drawing/2014/main" id="{D73BF94A-95C2-4191-AED9-1DAA91CC0DA5}"/>
              </a:ext>
            </a:extLst>
          </p:cNvPr>
          <p:cNvSpPr txBox="1">
            <a:spLocks noChangeArrowheads="1"/>
          </p:cNvSpPr>
          <p:nvPr/>
        </p:nvSpPr>
        <p:spPr bwMode="auto">
          <a:xfrm>
            <a:off x="279400" y="4343400"/>
            <a:ext cx="286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a:t>Princeton Plasma Lab</a:t>
            </a:r>
          </a:p>
          <a:p>
            <a:pPr algn="ctr"/>
            <a:r>
              <a:rPr lang="en-US" altLang="en-US"/>
              <a:t>Science Saturday</a:t>
            </a:r>
          </a:p>
          <a:p>
            <a:pPr algn="ctr"/>
            <a:r>
              <a:rPr lang="en-US" altLang="en-US"/>
              <a:t>March 2, 2019</a:t>
            </a:r>
          </a:p>
        </p:txBody>
      </p:sp>
      <p:sp>
        <p:nvSpPr>
          <p:cNvPr id="70662" name="TextBox 4">
            <a:extLst>
              <a:ext uri="{FF2B5EF4-FFF2-40B4-BE49-F238E27FC236}">
                <a16:creationId xmlns:a16="http://schemas.microsoft.com/office/drawing/2014/main" id="{41CDAEB1-9A4A-4226-8F99-9E8D761DEA2C}"/>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70663" name="Picture 2">
            <a:extLst>
              <a:ext uri="{FF2B5EF4-FFF2-40B4-BE49-F238E27FC236}">
                <a16:creationId xmlns:a16="http://schemas.microsoft.com/office/drawing/2014/main" id="{CA2065D7-C82F-4283-A7BF-B8495E2E9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238" y="4567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6">
            <a:extLst>
              <a:ext uri="{FF2B5EF4-FFF2-40B4-BE49-F238E27FC236}">
                <a16:creationId xmlns:a16="http://schemas.microsoft.com/office/drawing/2014/main" id="{87464BC1-8F9F-4D83-B68A-DA7905E09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1637665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9" name="Shape"/>
          <p:cNvSpPr/>
          <p:nvPr/>
        </p:nvSpPr>
        <p:spPr>
          <a:xfrm>
            <a:off x="422548" y="6587011"/>
            <a:ext cx="3015474" cy="2025110"/>
          </a:xfrm>
          <a:custGeom>
            <a:avLst/>
            <a:gdLst/>
            <a:ahLst/>
            <a:cxnLst>
              <a:cxn ang="0">
                <a:pos x="wd2" y="hd2"/>
              </a:cxn>
              <a:cxn ang="5400000">
                <a:pos x="wd2" y="hd2"/>
              </a:cxn>
              <a:cxn ang="10800000">
                <a:pos x="wd2" y="hd2"/>
              </a:cxn>
              <a:cxn ang="16200000">
                <a:pos x="wd2" y="hd2"/>
              </a:cxn>
            </a:cxnLst>
            <a:rect l="0" t="0" r="r" b="b"/>
            <a:pathLst>
              <a:path w="21600" h="21600" extrusionOk="0">
                <a:moveTo>
                  <a:pt x="3106" y="21337"/>
                </a:moveTo>
                <a:lnTo>
                  <a:pt x="3106" y="21337"/>
                </a:lnTo>
                <a:lnTo>
                  <a:pt x="3106" y="21390"/>
                </a:lnTo>
                <a:lnTo>
                  <a:pt x="3035" y="21390"/>
                </a:lnTo>
                <a:lnTo>
                  <a:pt x="3035" y="21390"/>
                </a:lnTo>
                <a:lnTo>
                  <a:pt x="2965" y="21337"/>
                </a:lnTo>
                <a:lnTo>
                  <a:pt x="2859" y="21285"/>
                </a:lnTo>
                <a:lnTo>
                  <a:pt x="2824" y="21232"/>
                </a:lnTo>
                <a:lnTo>
                  <a:pt x="2824" y="21285"/>
                </a:lnTo>
                <a:lnTo>
                  <a:pt x="2824" y="21285"/>
                </a:lnTo>
                <a:lnTo>
                  <a:pt x="2859" y="21390"/>
                </a:lnTo>
                <a:lnTo>
                  <a:pt x="2859" y="21495"/>
                </a:lnTo>
                <a:lnTo>
                  <a:pt x="2753" y="21547"/>
                </a:lnTo>
                <a:lnTo>
                  <a:pt x="2753" y="21547"/>
                </a:lnTo>
                <a:lnTo>
                  <a:pt x="2753" y="21390"/>
                </a:lnTo>
                <a:lnTo>
                  <a:pt x="2788" y="21285"/>
                </a:lnTo>
                <a:lnTo>
                  <a:pt x="2929" y="21074"/>
                </a:lnTo>
                <a:lnTo>
                  <a:pt x="2929" y="21074"/>
                </a:lnTo>
                <a:lnTo>
                  <a:pt x="2859" y="21074"/>
                </a:lnTo>
                <a:lnTo>
                  <a:pt x="2929" y="21127"/>
                </a:lnTo>
                <a:lnTo>
                  <a:pt x="3000" y="21074"/>
                </a:lnTo>
                <a:lnTo>
                  <a:pt x="3000" y="21074"/>
                </a:lnTo>
                <a:lnTo>
                  <a:pt x="3035" y="21022"/>
                </a:lnTo>
                <a:lnTo>
                  <a:pt x="3106" y="20969"/>
                </a:lnTo>
                <a:lnTo>
                  <a:pt x="3106" y="20969"/>
                </a:lnTo>
                <a:lnTo>
                  <a:pt x="3176" y="20864"/>
                </a:lnTo>
                <a:lnTo>
                  <a:pt x="3176" y="20812"/>
                </a:lnTo>
                <a:lnTo>
                  <a:pt x="3282" y="20707"/>
                </a:lnTo>
                <a:lnTo>
                  <a:pt x="3282" y="20707"/>
                </a:lnTo>
                <a:lnTo>
                  <a:pt x="3388" y="20496"/>
                </a:lnTo>
                <a:lnTo>
                  <a:pt x="3565" y="20391"/>
                </a:lnTo>
                <a:lnTo>
                  <a:pt x="3918" y="20181"/>
                </a:lnTo>
                <a:lnTo>
                  <a:pt x="3918" y="20181"/>
                </a:lnTo>
                <a:lnTo>
                  <a:pt x="3918" y="20181"/>
                </a:lnTo>
                <a:lnTo>
                  <a:pt x="3953" y="20181"/>
                </a:lnTo>
                <a:lnTo>
                  <a:pt x="4129" y="20181"/>
                </a:lnTo>
                <a:lnTo>
                  <a:pt x="4129" y="20181"/>
                </a:lnTo>
                <a:lnTo>
                  <a:pt x="4094" y="20286"/>
                </a:lnTo>
                <a:lnTo>
                  <a:pt x="4165" y="20496"/>
                </a:lnTo>
                <a:lnTo>
                  <a:pt x="4165" y="20496"/>
                </a:lnTo>
                <a:lnTo>
                  <a:pt x="4235" y="20496"/>
                </a:lnTo>
                <a:lnTo>
                  <a:pt x="4235" y="20444"/>
                </a:lnTo>
                <a:lnTo>
                  <a:pt x="4271" y="20286"/>
                </a:lnTo>
                <a:lnTo>
                  <a:pt x="4271" y="20286"/>
                </a:lnTo>
                <a:lnTo>
                  <a:pt x="4306" y="20286"/>
                </a:lnTo>
                <a:lnTo>
                  <a:pt x="4482" y="20444"/>
                </a:lnTo>
                <a:lnTo>
                  <a:pt x="4482" y="20444"/>
                </a:lnTo>
                <a:lnTo>
                  <a:pt x="4482" y="20391"/>
                </a:lnTo>
                <a:lnTo>
                  <a:pt x="4482" y="20391"/>
                </a:lnTo>
                <a:lnTo>
                  <a:pt x="4376" y="20234"/>
                </a:lnTo>
                <a:lnTo>
                  <a:pt x="4341" y="20128"/>
                </a:lnTo>
                <a:lnTo>
                  <a:pt x="4376" y="19971"/>
                </a:lnTo>
                <a:lnTo>
                  <a:pt x="4518" y="19813"/>
                </a:lnTo>
                <a:lnTo>
                  <a:pt x="4729" y="19603"/>
                </a:lnTo>
                <a:lnTo>
                  <a:pt x="4871" y="19445"/>
                </a:lnTo>
                <a:lnTo>
                  <a:pt x="4871" y="19445"/>
                </a:lnTo>
                <a:lnTo>
                  <a:pt x="5188" y="19235"/>
                </a:lnTo>
                <a:lnTo>
                  <a:pt x="5188" y="19235"/>
                </a:lnTo>
                <a:lnTo>
                  <a:pt x="5259" y="19235"/>
                </a:lnTo>
                <a:lnTo>
                  <a:pt x="5400" y="19235"/>
                </a:lnTo>
                <a:lnTo>
                  <a:pt x="5400" y="19235"/>
                </a:lnTo>
                <a:lnTo>
                  <a:pt x="5435" y="19235"/>
                </a:lnTo>
                <a:lnTo>
                  <a:pt x="5435" y="19130"/>
                </a:lnTo>
                <a:lnTo>
                  <a:pt x="5435" y="19025"/>
                </a:lnTo>
                <a:lnTo>
                  <a:pt x="5435" y="19025"/>
                </a:lnTo>
                <a:lnTo>
                  <a:pt x="5435" y="18867"/>
                </a:lnTo>
                <a:lnTo>
                  <a:pt x="5506" y="18762"/>
                </a:lnTo>
                <a:lnTo>
                  <a:pt x="5647" y="18657"/>
                </a:lnTo>
                <a:lnTo>
                  <a:pt x="5647" y="18657"/>
                </a:lnTo>
                <a:lnTo>
                  <a:pt x="5788" y="18447"/>
                </a:lnTo>
                <a:lnTo>
                  <a:pt x="5859" y="18289"/>
                </a:lnTo>
                <a:lnTo>
                  <a:pt x="5965" y="18289"/>
                </a:lnTo>
                <a:lnTo>
                  <a:pt x="5965" y="18289"/>
                </a:lnTo>
                <a:lnTo>
                  <a:pt x="6000" y="18394"/>
                </a:lnTo>
                <a:lnTo>
                  <a:pt x="6071" y="18394"/>
                </a:lnTo>
                <a:lnTo>
                  <a:pt x="6141" y="18394"/>
                </a:lnTo>
                <a:lnTo>
                  <a:pt x="6141" y="18289"/>
                </a:lnTo>
                <a:lnTo>
                  <a:pt x="6141" y="18289"/>
                </a:lnTo>
                <a:lnTo>
                  <a:pt x="6141" y="18394"/>
                </a:lnTo>
                <a:lnTo>
                  <a:pt x="6035" y="18394"/>
                </a:lnTo>
                <a:lnTo>
                  <a:pt x="6035" y="18394"/>
                </a:lnTo>
                <a:lnTo>
                  <a:pt x="6035" y="18289"/>
                </a:lnTo>
                <a:lnTo>
                  <a:pt x="6035" y="18236"/>
                </a:lnTo>
                <a:lnTo>
                  <a:pt x="5965" y="18026"/>
                </a:lnTo>
                <a:lnTo>
                  <a:pt x="5965" y="18026"/>
                </a:lnTo>
                <a:lnTo>
                  <a:pt x="6000" y="17921"/>
                </a:lnTo>
                <a:lnTo>
                  <a:pt x="6000" y="17816"/>
                </a:lnTo>
                <a:lnTo>
                  <a:pt x="6000" y="17816"/>
                </a:lnTo>
                <a:lnTo>
                  <a:pt x="6000" y="17658"/>
                </a:lnTo>
                <a:lnTo>
                  <a:pt x="6035" y="17553"/>
                </a:lnTo>
                <a:lnTo>
                  <a:pt x="6141" y="17448"/>
                </a:lnTo>
                <a:lnTo>
                  <a:pt x="6247" y="17553"/>
                </a:lnTo>
                <a:lnTo>
                  <a:pt x="6247" y="17553"/>
                </a:lnTo>
                <a:lnTo>
                  <a:pt x="6176" y="17448"/>
                </a:lnTo>
                <a:lnTo>
                  <a:pt x="6071" y="17553"/>
                </a:lnTo>
                <a:lnTo>
                  <a:pt x="6071" y="17553"/>
                </a:lnTo>
                <a:lnTo>
                  <a:pt x="6000" y="17291"/>
                </a:lnTo>
                <a:lnTo>
                  <a:pt x="6035" y="17133"/>
                </a:lnTo>
                <a:lnTo>
                  <a:pt x="6071" y="17080"/>
                </a:lnTo>
                <a:lnTo>
                  <a:pt x="6176" y="17028"/>
                </a:lnTo>
                <a:lnTo>
                  <a:pt x="6176" y="17028"/>
                </a:lnTo>
                <a:lnTo>
                  <a:pt x="6282" y="16818"/>
                </a:lnTo>
                <a:lnTo>
                  <a:pt x="6353" y="16712"/>
                </a:lnTo>
                <a:lnTo>
                  <a:pt x="6388" y="16502"/>
                </a:lnTo>
                <a:lnTo>
                  <a:pt x="6459" y="16397"/>
                </a:lnTo>
                <a:lnTo>
                  <a:pt x="6459" y="16397"/>
                </a:lnTo>
                <a:lnTo>
                  <a:pt x="6424" y="16450"/>
                </a:lnTo>
                <a:lnTo>
                  <a:pt x="6388" y="16502"/>
                </a:lnTo>
                <a:lnTo>
                  <a:pt x="6282" y="16607"/>
                </a:lnTo>
                <a:lnTo>
                  <a:pt x="6282" y="16607"/>
                </a:lnTo>
                <a:lnTo>
                  <a:pt x="6035" y="16818"/>
                </a:lnTo>
                <a:lnTo>
                  <a:pt x="6035" y="16818"/>
                </a:lnTo>
                <a:lnTo>
                  <a:pt x="5859" y="16975"/>
                </a:lnTo>
                <a:lnTo>
                  <a:pt x="5753" y="17028"/>
                </a:lnTo>
                <a:lnTo>
                  <a:pt x="5612" y="16975"/>
                </a:lnTo>
                <a:lnTo>
                  <a:pt x="5612" y="16975"/>
                </a:lnTo>
                <a:lnTo>
                  <a:pt x="5576" y="16870"/>
                </a:lnTo>
                <a:lnTo>
                  <a:pt x="5471" y="16765"/>
                </a:lnTo>
                <a:lnTo>
                  <a:pt x="5471" y="16765"/>
                </a:lnTo>
                <a:lnTo>
                  <a:pt x="5471" y="16712"/>
                </a:lnTo>
                <a:lnTo>
                  <a:pt x="5471" y="16607"/>
                </a:lnTo>
                <a:lnTo>
                  <a:pt x="5506" y="16555"/>
                </a:lnTo>
                <a:lnTo>
                  <a:pt x="5506" y="16555"/>
                </a:lnTo>
                <a:lnTo>
                  <a:pt x="5506" y="16555"/>
                </a:lnTo>
                <a:lnTo>
                  <a:pt x="5612" y="16502"/>
                </a:lnTo>
                <a:lnTo>
                  <a:pt x="5647" y="16502"/>
                </a:lnTo>
                <a:lnTo>
                  <a:pt x="5753" y="16607"/>
                </a:lnTo>
                <a:lnTo>
                  <a:pt x="5753" y="16607"/>
                </a:lnTo>
                <a:lnTo>
                  <a:pt x="5788" y="16607"/>
                </a:lnTo>
                <a:lnTo>
                  <a:pt x="5753" y="16502"/>
                </a:lnTo>
                <a:lnTo>
                  <a:pt x="5753" y="16502"/>
                </a:lnTo>
                <a:lnTo>
                  <a:pt x="5612" y="16450"/>
                </a:lnTo>
                <a:lnTo>
                  <a:pt x="5471" y="16292"/>
                </a:lnTo>
                <a:lnTo>
                  <a:pt x="5471" y="16292"/>
                </a:lnTo>
                <a:lnTo>
                  <a:pt x="5506" y="16450"/>
                </a:lnTo>
                <a:lnTo>
                  <a:pt x="5471" y="16555"/>
                </a:lnTo>
                <a:lnTo>
                  <a:pt x="5471" y="16555"/>
                </a:lnTo>
                <a:lnTo>
                  <a:pt x="5400" y="16712"/>
                </a:lnTo>
                <a:lnTo>
                  <a:pt x="5329" y="16712"/>
                </a:lnTo>
                <a:lnTo>
                  <a:pt x="5329" y="16555"/>
                </a:lnTo>
                <a:lnTo>
                  <a:pt x="5329" y="16555"/>
                </a:lnTo>
                <a:lnTo>
                  <a:pt x="5294" y="16765"/>
                </a:lnTo>
                <a:lnTo>
                  <a:pt x="5294" y="16870"/>
                </a:lnTo>
                <a:lnTo>
                  <a:pt x="5294" y="17028"/>
                </a:lnTo>
                <a:lnTo>
                  <a:pt x="5294" y="17028"/>
                </a:lnTo>
                <a:lnTo>
                  <a:pt x="5329" y="17238"/>
                </a:lnTo>
                <a:lnTo>
                  <a:pt x="5329" y="17291"/>
                </a:lnTo>
                <a:lnTo>
                  <a:pt x="5259" y="17291"/>
                </a:lnTo>
                <a:lnTo>
                  <a:pt x="5259" y="17291"/>
                </a:lnTo>
                <a:lnTo>
                  <a:pt x="5188" y="17133"/>
                </a:lnTo>
                <a:lnTo>
                  <a:pt x="5047" y="16975"/>
                </a:lnTo>
                <a:lnTo>
                  <a:pt x="4941" y="16818"/>
                </a:lnTo>
                <a:lnTo>
                  <a:pt x="4871" y="16765"/>
                </a:lnTo>
                <a:lnTo>
                  <a:pt x="4871" y="16765"/>
                </a:lnTo>
                <a:lnTo>
                  <a:pt x="4871" y="16712"/>
                </a:lnTo>
                <a:lnTo>
                  <a:pt x="4871" y="16712"/>
                </a:lnTo>
                <a:lnTo>
                  <a:pt x="4800" y="16607"/>
                </a:lnTo>
                <a:lnTo>
                  <a:pt x="4729" y="16712"/>
                </a:lnTo>
                <a:lnTo>
                  <a:pt x="4694" y="16818"/>
                </a:lnTo>
                <a:lnTo>
                  <a:pt x="4694" y="16818"/>
                </a:lnTo>
                <a:lnTo>
                  <a:pt x="4659" y="16712"/>
                </a:lnTo>
                <a:lnTo>
                  <a:pt x="4659" y="16712"/>
                </a:lnTo>
                <a:lnTo>
                  <a:pt x="4553" y="16712"/>
                </a:lnTo>
                <a:lnTo>
                  <a:pt x="4482" y="16555"/>
                </a:lnTo>
                <a:lnTo>
                  <a:pt x="4482" y="16555"/>
                </a:lnTo>
                <a:lnTo>
                  <a:pt x="4518" y="16502"/>
                </a:lnTo>
                <a:lnTo>
                  <a:pt x="4518" y="16502"/>
                </a:lnTo>
                <a:lnTo>
                  <a:pt x="4376" y="16502"/>
                </a:lnTo>
                <a:lnTo>
                  <a:pt x="4306" y="16502"/>
                </a:lnTo>
                <a:lnTo>
                  <a:pt x="4165" y="16555"/>
                </a:lnTo>
                <a:lnTo>
                  <a:pt x="4094" y="16712"/>
                </a:lnTo>
                <a:lnTo>
                  <a:pt x="3953" y="16765"/>
                </a:lnTo>
                <a:lnTo>
                  <a:pt x="3953" y="16765"/>
                </a:lnTo>
                <a:lnTo>
                  <a:pt x="3918" y="16818"/>
                </a:lnTo>
                <a:lnTo>
                  <a:pt x="3882" y="16870"/>
                </a:lnTo>
                <a:lnTo>
                  <a:pt x="3812" y="16975"/>
                </a:lnTo>
                <a:lnTo>
                  <a:pt x="3776" y="17028"/>
                </a:lnTo>
                <a:lnTo>
                  <a:pt x="3776" y="17028"/>
                </a:lnTo>
                <a:lnTo>
                  <a:pt x="3706" y="17080"/>
                </a:lnTo>
                <a:lnTo>
                  <a:pt x="3706" y="17080"/>
                </a:lnTo>
                <a:lnTo>
                  <a:pt x="3600" y="17028"/>
                </a:lnTo>
                <a:lnTo>
                  <a:pt x="3494" y="17028"/>
                </a:lnTo>
                <a:lnTo>
                  <a:pt x="3494" y="17028"/>
                </a:lnTo>
                <a:lnTo>
                  <a:pt x="3529" y="16975"/>
                </a:lnTo>
                <a:lnTo>
                  <a:pt x="3600" y="16870"/>
                </a:lnTo>
                <a:lnTo>
                  <a:pt x="3706" y="16818"/>
                </a:lnTo>
                <a:lnTo>
                  <a:pt x="3706" y="16818"/>
                </a:lnTo>
                <a:lnTo>
                  <a:pt x="3706" y="16765"/>
                </a:lnTo>
                <a:lnTo>
                  <a:pt x="3706" y="16765"/>
                </a:lnTo>
                <a:lnTo>
                  <a:pt x="3671" y="16555"/>
                </a:lnTo>
                <a:lnTo>
                  <a:pt x="3671" y="16502"/>
                </a:lnTo>
                <a:lnTo>
                  <a:pt x="3776" y="16397"/>
                </a:lnTo>
                <a:lnTo>
                  <a:pt x="3776" y="16397"/>
                </a:lnTo>
                <a:lnTo>
                  <a:pt x="3671" y="16397"/>
                </a:lnTo>
                <a:lnTo>
                  <a:pt x="3565" y="16450"/>
                </a:lnTo>
                <a:lnTo>
                  <a:pt x="3565" y="16450"/>
                </a:lnTo>
                <a:lnTo>
                  <a:pt x="3494" y="16239"/>
                </a:lnTo>
                <a:lnTo>
                  <a:pt x="3529" y="16134"/>
                </a:lnTo>
                <a:lnTo>
                  <a:pt x="3600" y="16029"/>
                </a:lnTo>
                <a:lnTo>
                  <a:pt x="3671" y="15924"/>
                </a:lnTo>
                <a:lnTo>
                  <a:pt x="3671" y="15924"/>
                </a:lnTo>
                <a:lnTo>
                  <a:pt x="3565" y="15714"/>
                </a:lnTo>
                <a:lnTo>
                  <a:pt x="3424" y="15451"/>
                </a:lnTo>
                <a:lnTo>
                  <a:pt x="3424" y="15451"/>
                </a:lnTo>
                <a:lnTo>
                  <a:pt x="3388" y="15188"/>
                </a:lnTo>
                <a:lnTo>
                  <a:pt x="3388" y="15031"/>
                </a:lnTo>
                <a:lnTo>
                  <a:pt x="3388" y="15031"/>
                </a:lnTo>
                <a:lnTo>
                  <a:pt x="3353" y="15083"/>
                </a:lnTo>
                <a:lnTo>
                  <a:pt x="3318" y="15083"/>
                </a:lnTo>
                <a:lnTo>
                  <a:pt x="3318" y="15083"/>
                </a:lnTo>
                <a:lnTo>
                  <a:pt x="3318" y="14873"/>
                </a:lnTo>
                <a:lnTo>
                  <a:pt x="3353" y="14715"/>
                </a:lnTo>
                <a:lnTo>
                  <a:pt x="3565" y="14453"/>
                </a:lnTo>
                <a:lnTo>
                  <a:pt x="3565" y="14453"/>
                </a:lnTo>
                <a:lnTo>
                  <a:pt x="3494" y="14505"/>
                </a:lnTo>
                <a:lnTo>
                  <a:pt x="3494" y="14453"/>
                </a:lnTo>
                <a:lnTo>
                  <a:pt x="3388" y="14347"/>
                </a:lnTo>
                <a:lnTo>
                  <a:pt x="3388" y="14347"/>
                </a:lnTo>
                <a:lnTo>
                  <a:pt x="3388" y="14505"/>
                </a:lnTo>
                <a:lnTo>
                  <a:pt x="3282" y="14715"/>
                </a:lnTo>
                <a:lnTo>
                  <a:pt x="3176" y="14873"/>
                </a:lnTo>
                <a:lnTo>
                  <a:pt x="3176" y="15031"/>
                </a:lnTo>
                <a:lnTo>
                  <a:pt x="3176" y="15031"/>
                </a:lnTo>
                <a:lnTo>
                  <a:pt x="3282" y="15136"/>
                </a:lnTo>
                <a:lnTo>
                  <a:pt x="3282" y="15188"/>
                </a:lnTo>
                <a:lnTo>
                  <a:pt x="3212" y="15293"/>
                </a:lnTo>
                <a:lnTo>
                  <a:pt x="3141" y="15346"/>
                </a:lnTo>
                <a:lnTo>
                  <a:pt x="2965" y="15399"/>
                </a:lnTo>
                <a:lnTo>
                  <a:pt x="2576" y="15556"/>
                </a:lnTo>
                <a:lnTo>
                  <a:pt x="2329" y="15556"/>
                </a:lnTo>
                <a:lnTo>
                  <a:pt x="2329" y="15556"/>
                </a:lnTo>
                <a:lnTo>
                  <a:pt x="2259" y="15399"/>
                </a:lnTo>
                <a:lnTo>
                  <a:pt x="2259" y="15346"/>
                </a:lnTo>
                <a:lnTo>
                  <a:pt x="2329" y="15293"/>
                </a:lnTo>
                <a:lnTo>
                  <a:pt x="2329" y="15293"/>
                </a:lnTo>
                <a:lnTo>
                  <a:pt x="2188" y="15188"/>
                </a:lnTo>
                <a:lnTo>
                  <a:pt x="2082" y="15083"/>
                </a:lnTo>
                <a:lnTo>
                  <a:pt x="2012" y="14978"/>
                </a:lnTo>
                <a:lnTo>
                  <a:pt x="2012" y="14873"/>
                </a:lnTo>
                <a:lnTo>
                  <a:pt x="2012" y="14873"/>
                </a:lnTo>
                <a:lnTo>
                  <a:pt x="1976" y="14978"/>
                </a:lnTo>
                <a:lnTo>
                  <a:pt x="1906" y="14978"/>
                </a:lnTo>
                <a:lnTo>
                  <a:pt x="1835" y="14873"/>
                </a:lnTo>
                <a:lnTo>
                  <a:pt x="1800" y="14768"/>
                </a:lnTo>
                <a:lnTo>
                  <a:pt x="1800" y="14715"/>
                </a:lnTo>
                <a:lnTo>
                  <a:pt x="1800" y="14715"/>
                </a:lnTo>
                <a:lnTo>
                  <a:pt x="1800" y="14715"/>
                </a:lnTo>
                <a:lnTo>
                  <a:pt x="1659" y="14715"/>
                </a:lnTo>
                <a:lnTo>
                  <a:pt x="1659" y="14715"/>
                </a:lnTo>
                <a:lnTo>
                  <a:pt x="1659" y="14558"/>
                </a:lnTo>
                <a:lnTo>
                  <a:pt x="1694" y="14505"/>
                </a:lnTo>
                <a:lnTo>
                  <a:pt x="1765" y="14453"/>
                </a:lnTo>
                <a:lnTo>
                  <a:pt x="1835" y="14347"/>
                </a:lnTo>
                <a:lnTo>
                  <a:pt x="1835" y="14347"/>
                </a:lnTo>
                <a:lnTo>
                  <a:pt x="1835" y="14295"/>
                </a:lnTo>
                <a:lnTo>
                  <a:pt x="1835" y="14242"/>
                </a:lnTo>
                <a:lnTo>
                  <a:pt x="1835" y="14242"/>
                </a:lnTo>
                <a:lnTo>
                  <a:pt x="1835" y="14190"/>
                </a:lnTo>
                <a:lnTo>
                  <a:pt x="1871" y="14190"/>
                </a:lnTo>
                <a:lnTo>
                  <a:pt x="1976" y="14190"/>
                </a:lnTo>
                <a:lnTo>
                  <a:pt x="1976" y="14190"/>
                </a:lnTo>
                <a:lnTo>
                  <a:pt x="2012" y="14242"/>
                </a:lnTo>
                <a:lnTo>
                  <a:pt x="2047" y="14295"/>
                </a:lnTo>
                <a:lnTo>
                  <a:pt x="2082" y="14295"/>
                </a:lnTo>
                <a:lnTo>
                  <a:pt x="2188" y="14347"/>
                </a:lnTo>
                <a:lnTo>
                  <a:pt x="2188" y="14347"/>
                </a:lnTo>
                <a:lnTo>
                  <a:pt x="2224" y="14453"/>
                </a:lnTo>
                <a:lnTo>
                  <a:pt x="2188" y="14505"/>
                </a:lnTo>
                <a:lnTo>
                  <a:pt x="2153" y="14558"/>
                </a:lnTo>
                <a:lnTo>
                  <a:pt x="2153" y="14558"/>
                </a:lnTo>
                <a:lnTo>
                  <a:pt x="2188" y="14558"/>
                </a:lnTo>
                <a:lnTo>
                  <a:pt x="2259" y="14453"/>
                </a:lnTo>
                <a:lnTo>
                  <a:pt x="2329" y="14347"/>
                </a:lnTo>
                <a:lnTo>
                  <a:pt x="2400" y="14295"/>
                </a:lnTo>
                <a:lnTo>
                  <a:pt x="2400" y="14295"/>
                </a:lnTo>
                <a:lnTo>
                  <a:pt x="2435" y="14453"/>
                </a:lnTo>
                <a:lnTo>
                  <a:pt x="2471" y="14558"/>
                </a:lnTo>
                <a:lnTo>
                  <a:pt x="2471" y="14558"/>
                </a:lnTo>
                <a:lnTo>
                  <a:pt x="2612" y="14558"/>
                </a:lnTo>
                <a:lnTo>
                  <a:pt x="2647" y="14505"/>
                </a:lnTo>
                <a:lnTo>
                  <a:pt x="2647" y="14453"/>
                </a:lnTo>
                <a:lnTo>
                  <a:pt x="2647" y="14453"/>
                </a:lnTo>
                <a:lnTo>
                  <a:pt x="2647" y="14295"/>
                </a:lnTo>
                <a:lnTo>
                  <a:pt x="2576" y="14295"/>
                </a:lnTo>
                <a:lnTo>
                  <a:pt x="2471" y="14242"/>
                </a:lnTo>
                <a:lnTo>
                  <a:pt x="2471" y="14242"/>
                </a:lnTo>
                <a:lnTo>
                  <a:pt x="2612" y="14190"/>
                </a:lnTo>
                <a:lnTo>
                  <a:pt x="2612" y="14190"/>
                </a:lnTo>
                <a:lnTo>
                  <a:pt x="2541" y="14137"/>
                </a:lnTo>
                <a:lnTo>
                  <a:pt x="2576" y="14032"/>
                </a:lnTo>
                <a:lnTo>
                  <a:pt x="2576" y="14032"/>
                </a:lnTo>
                <a:lnTo>
                  <a:pt x="2435" y="14137"/>
                </a:lnTo>
                <a:lnTo>
                  <a:pt x="2400" y="14190"/>
                </a:lnTo>
                <a:lnTo>
                  <a:pt x="2329" y="14242"/>
                </a:lnTo>
                <a:lnTo>
                  <a:pt x="2188" y="14242"/>
                </a:lnTo>
                <a:lnTo>
                  <a:pt x="2188" y="14242"/>
                </a:lnTo>
                <a:lnTo>
                  <a:pt x="1906" y="14137"/>
                </a:lnTo>
                <a:lnTo>
                  <a:pt x="1835" y="14137"/>
                </a:lnTo>
                <a:lnTo>
                  <a:pt x="1800" y="14190"/>
                </a:lnTo>
                <a:lnTo>
                  <a:pt x="1800" y="14190"/>
                </a:lnTo>
                <a:lnTo>
                  <a:pt x="1765" y="14032"/>
                </a:lnTo>
                <a:lnTo>
                  <a:pt x="1800" y="13980"/>
                </a:lnTo>
                <a:lnTo>
                  <a:pt x="1906" y="13927"/>
                </a:lnTo>
                <a:lnTo>
                  <a:pt x="1906" y="13927"/>
                </a:lnTo>
                <a:lnTo>
                  <a:pt x="1835" y="13927"/>
                </a:lnTo>
                <a:lnTo>
                  <a:pt x="1800" y="13980"/>
                </a:lnTo>
                <a:lnTo>
                  <a:pt x="1800" y="13980"/>
                </a:lnTo>
                <a:lnTo>
                  <a:pt x="1765" y="13874"/>
                </a:lnTo>
                <a:lnTo>
                  <a:pt x="1765" y="13769"/>
                </a:lnTo>
                <a:lnTo>
                  <a:pt x="1765" y="13769"/>
                </a:lnTo>
                <a:lnTo>
                  <a:pt x="1659" y="13874"/>
                </a:lnTo>
                <a:lnTo>
                  <a:pt x="1659" y="13874"/>
                </a:lnTo>
                <a:lnTo>
                  <a:pt x="1659" y="13769"/>
                </a:lnTo>
                <a:lnTo>
                  <a:pt x="1659" y="13717"/>
                </a:lnTo>
                <a:lnTo>
                  <a:pt x="1694" y="13612"/>
                </a:lnTo>
                <a:lnTo>
                  <a:pt x="1694" y="13612"/>
                </a:lnTo>
                <a:lnTo>
                  <a:pt x="1659" y="13612"/>
                </a:lnTo>
                <a:lnTo>
                  <a:pt x="1624" y="13664"/>
                </a:lnTo>
                <a:lnTo>
                  <a:pt x="1624" y="13769"/>
                </a:lnTo>
                <a:lnTo>
                  <a:pt x="1624" y="13927"/>
                </a:lnTo>
                <a:lnTo>
                  <a:pt x="1588" y="13927"/>
                </a:lnTo>
                <a:lnTo>
                  <a:pt x="1518" y="13927"/>
                </a:lnTo>
                <a:lnTo>
                  <a:pt x="1518" y="13927"/>
                </a:lnTo>
                <a:lnTo>
                  <a:pt x="1482" y="13874"/>
                </a:lnTo>
                <a:lnTo>
                  <a:pt x="1447" y="13769"/>
                </a:lnTo>
                <a:lnTo>
                  <a:pt x="1412" y="13717"/>
                </a:lnTo>
                <a:lnTo>
                  <a:pt x="1376" y="13664"/>
                </a:lnTo>
                <a:lnTo>
                  <a:pt x="1376" y="13664"/>
                </a:lnTo>
                <a:lnTo>
                  <a:pt x="1306" y="13612"/>
                </a:lnTo>
                <a:lnTo>
                  <a:pt x="1306" y="13559"/>
                </a:lnTo>
                <a:lnTo>
                  <a:pt x="1376" y="13401"/>
                </a:lnTo>
                <a:lnTo>
                  <a:pt x="1376" y="13401"/>
                </a:lnTo>
                <a:lnTo>
                  <a:pt x="1271" y="13349"/>
                </a:lnTo>
                <a:lnTo>
                  <a:pt x="1200" y="13401"/>
                </a:lnTo>
                <a:lnTo>
                  <a:pt x="1200" y="13401"/>
                </a:lnTo>
                <a:lnTo>
                  <a:pt x="1129" y="13191"/>
                </a:lnTo>
                <a:lnTo>
                  <a:pt x="1200" y="13191"/>
                </a:lnTo>
                <a:lnTo>
                  <a:pt x="1376" y="13191"/>
                </a:lnTo>
                <a:lnTo>
                  <a:pt x="1376" y="13191"/>
                </a:lnTo>
                <a:lnTo>
                  <a:pt x="1271" y="13139"/>
                </a:lnTo>
                <a:lnTo>
                  <a:pt x="1271" y="13086"/>
                </a:lnTo>
                <a:lnTo>
                  <a:pt x="1271" y="13034"/>
                </a:lnTo>
                <a:lnTo>
                  <a:pt x="1376" y="13034"/>
                </a:lnTo>
                <a:lnTo>
                  <a:pt x="1376" y="13034"/>
                </a:lnTo>
                <a:lnTo>
                  <a:pt x="1412" y="12928"/>
                </a:lnTo>
                <a:lnTo>
                  <a:pt x="1447" y="12823"/>
                </a:lnTo>
                <a:lnTo>
                  <a:pt x="1447" y="12718"/>
                </a:lnTo>
                <a:lnTo>
                  <a:pt x="1482" y="12561"/>
                </a:lnTo>
                <a:lnTo>
                  <a:pt x="1482" y="12561"/>
                </a:lnTo>
                <a:lnTo>
                  <a:pt x="1765" y="12193"/>
                </a:lnTo>
                <a:lnTo>
                  <a:pt x="1765" y="12193"/>
                </a:lnTo>
                <a:lnTo>
                  <a:pt x="1800" y="12140"/>
                </a:lnTo>
                <a:lnTo>
                  <a:pt x="1871" y="12140"/>
                </a:lnTo>
                <a:lnTo>
                  <a:pt x="1871" y="12140"/>
                </a:lnTo>
                <a:lnTo>
                  <a:pt x="1906" y="12193"/>
                </a:lnTo>
                <a:lnTo>
                  <a:pt x="1976" y="12193"/>
                </a:lnTo>
                <a:lnTo>
                  <a:pt x="1976" y="12298"/>
                </a:lnTo>
                <a:lnTo>
                  <a:pt x="1976" y="12298"/>
                </a:lnTo>
                <a:lnTo>
                  <a:pt x="2047" y="12193"/>
                </a:lnTo>
                <a:lnTo>
                  <a:pt x="2047" y="12193"/>
                </a:lnTo>
                <a:lnTo>
                  <a:pt x="2012" y="12193"/>
                </a:lnTo>
                <a:lnTo>
                  <a:pt x="1976" y="12140"/>
                </a:lnTo>
                <a:lnTo>
                  <a:pt x="2012" y="11982"/>
                </a:lnTo>
                <a:lnTo>
                  <a:pt x="2153" y="11877"/>
                </a:lnTo>
                <a:lnTo>
                  <a:pt x="2153" y="11877"/>
                </a:lnTo>
                <a:lnTo>
                  <a:pt x="1976" y="11982"/>
                </a:lnTo>
                <a:lnTo>
                  <a:pt x="1976" y="11982"/>
                </a:lnTo>
                <a:lnTo>
                  <a:pt x="1906" y="11772"/>
                </a:lnTo>
                <a:lnTo>
                  <a:pt x="1906" y="11615"/>
                </a:lnTo>
                <a:lnTo>
                  <a:pt x="1976" y="11509"/>
                </a:lnTo>
                <a:lnTo>
                  <a:pt x="2047" y="11457"/>
                </a:lnTo>
                <a:lnTo>
                  <a:pt x="2224" y="11457"/>
                </a:lnTo>
                <a:lnTo>
                  <a:pt x="2224" y="11457"/>
                </a:lnTo>
                <a:lnTo>
                  <a:pt x="2082" y="11352"/>
                </a:lnTo>
                <a:lnTo>
                  <a:pt x="2082" y="11299"/>
                </a:lnTo>
                <a:lnTo>
                  <a:pt x="2153" y="11299"/>
                </a:lnTo>
                <a:lnTo>
                  <a:pt x="2224" y="11194"/>
                </a:lnTo>
                <a:lnTo>
                  <a:pt x="2329" y="11194"/>
                </a:lnTo>
                <a:lnTo>
                  <a:pt x="2329" y="11194"/>
                </a:lnTo>
                <a:lnTo>
                  <a:pt x="2541" y="11299"/>
                </a:lnTo>
                <a:lnTo>
                  <a:pt x="2541" y="11299"/>
                </a:lnTo>
                <a:lnTo>
                  <a:pt x="2612" y="11352"/>
                </a:lnTo>
                <a:lnTo>
                  <a:pt x="2612" y="11404"/>
                </a:lnTo>
                <a:lnTo>
                  <a:pt x="2541" y="11509"/>
                </a:lnTo>
                <a:lnTo>
                  <a:pt x="2541" y="11509"/>
                </a:lnTo>
                <a:lnTo>
                  <a:pt x="2612" y="11457"/>
                </a:lnTo>
                <a:lnTo>
                  <a:pt x="2788" y="11404"/>
                </a:lnTo>
                <a:lnTo>
                  <a:pt x="2965" y="11352"/>
                </a:lnTo>
                <a:lnTo>
                  <a:pt x="3035" y="11299"/>
                </a:lnTo>
                <a:lnTo>
                  <a:pt x="3035" y="11299"/>
                </a:lnTo>
                <a:lnTo>
                  <a:pt x="3176" y="11036"/>
                </a:lnTo>
                <a:lnTo>
                  <a:pt x="3388" y="10826"/>
                </a:lnTo>
                <a:lnTo>
                  <a:pt x="3388" y="10826"/>
                </a:lnTo>
                <a:lnTo>
                  <a:pt x="3424" y="10931"/>
                </a:lnTo>
                <a:lnTo>
                  <a:pt x="3424" y="10931"/>
                </a:lnTo>
                <a:lnTo>
                  <a:pt x="3706" y="10931"/>
                </a:lnTo>
                <a:lnTo>
                  <a:pt x="3918" y="10879"/>
                </a:lnTo>
                <a:lnTo>
                  <a:pt x="4059" y="10774"/>
                </a:lnTo>
                <a:lnTo>
                  <a:pt x="4129" y="10564"/>
                </a:lnTo>
                <a:lnTo>
                  <a:pt x="4129" y="10564"/>
                </a:lnTo>
                <a:lnTo>
                  <a:pt x="4129" y="10353"/>
                </a:lnTo>
                <a:lnTo>
                  <a:pt x="4129" y="10091"/>
                </a:lnTo>
                <a:lnTo>
                  <a:pt x="4129" y="10091"/>
                </a:lnTo>
                <a:lnTo>
                  <a:pt x="3988" y="9775"/>
                </a:lnTo>
                <a:lnTo>
                  <a:pt x="3882" y="9670"/>
                </a:lnTo>
                <a:lnTo>
                  <a:pt x="3812" y="9670"/>
                </a:lnTo>
                <a:lnTo>
                  <a:pt x="3776" y="9670"/>
                </a:lnTo>
                <a:lnTo>
                  <a:pt x="3776" y="9670"/>
                </a:lnTo>
                <a:lnTo>
                  <a:pt x="3918" y="9618"/>
                </a:lnTo>
                <a:lnTo>
                  <a:pt x="4094" y="9460"/>
                </a:lnTo>
                <a:lnTo>
                  <a:pt x="4129" y="9407"/>
                </a:lnTo>
                <a:lnTo>
                  <a:pt x="4165" y="9302"/>
                </a:lnTo>
                <a:lnTo>
                  <a:pt x="4129" y="9145"/>
                </a:lnTo>
                <a:lnTo>
                  <a:pt x="3988" y="9039"/>
                </a:lnTo>
                <a:lnTo>
                  <a:pt x="3988" y="9039"/>
                </a:lnTo>
                <a:lnTo>
                  <a:pt x="4094" y="8934"/>
                </a:lnTo>
                <a:lnTo>
                  <a:pt x="4094" y="8934"/>
                </a:lnTo>
                <a:lnTo>
                  <a:pt x="3988" y="9039"/>
                </a:lnTo>
                <a:lnTo>
                  <a:pt x="3953" y="9092"/>
                </a:lnTo>
                <a:lnTo>
                  <a:pt x="3882" y="9145"/>
                </a:lnTo>
                <a:lnTo>
                  <a:pt x="3882" y="9145"/>
                </a:lnTo>
                <a:lnTo>
                  <a:pt x="3776" y="9197"/>
                </a:lnTo>
                <a:lnTo>
                  <a:pt x="3706" y="9197"/>
                </a:lnTo>
                <a:lnTo>
                  <a:pt x="3600" y="9197"/>
                </a:lnTo>
                <a:lnTo>
                  <a:pt x="3565" y="9302"/>
                </a:lnTo>
                <a:lnTo>
                  <a:pt x="3565" y="9302"/>
                </a:lnTo>
                <a:lnTo>
                  <a:pt x="3600" y="9197"/>
                </a:lnTo>
                <a:lnTo>
                  <a:pt x="3600" y="9302"/>
                </a:lnTo>
                <a:lnTo>
                  <a:pt x="3529" y="9355"/>
                </a:lnTo>
                <a:lnTo>
                  <a:pt x="3529" y="9355"/>
                </a:lnTo>
                <a:lnTo>
                  <a:pt x="3318" y="9407"/>
                </a:lnTo>
                <a:lnTo>
                  <a:pt x="3318" y="9407"/>
                </a:lnTo>
                <a:lnTo>
                  <a:pt x="3282" y="9460"/>
                </a:lnTo>
                <a:lnTo>
                  <a:pt x="3176" y="9618"/>
                </a:lnTo>
                <a:lnTo>
                  <a:pt x="3141" y="9670"/>
                </a:lnTo>
                <a:lnTo>
                  <a:pt x="3106" y="9775"/>
                </a:lnTo>
                <a:lnTo>
                  <a:pt x="3106" y="9775"/>
                </a:lnTo>
                <a:lnTo>
                  <a:pt x="3000" y="9618"/>
                </a:lnTo>
                <a:lnTo>
                  <a:pt x="2929" y="9460"/>
                </a:lnTo>
                <a:lnTo>
                  <a:pt x="2824" y="9407"/>
                </a:lnTo>
                <a:lnTo>
                  <a:pt x="2753" y="9407"/>
                </a:lnTo>
                <a:lnTo>
                  <a:pt x="2753" y="9407"/>
                </a:lnTo>
                <a:lnTo>
                  <a:pt x="2929" y="9512"/>
                </a:lnTo>
                <a:lnTo>
                  <a:pt x="2929" y="9512"/>
                </a:lnTo>
                <a:lnTo>
                  <a:pt x="2859" y="9670"/>
                </a:lnTo>
                <a:lnTo>
                  <a:pt x="2859" y="9670"/>
                </a:lnTo>
                <a:lnTo>
                  <a:pt x="2788" y="9618"/>
                </a:lnTo>
                <a:lnTo>
                  <a:pt x="2788" y="9618"/>
                </a:lnTo>
                <a:lnTo>
                  <a:pt x="2576" y="9460"/>
                </a:lnTo>
                <a:lnTo>
                  <a:pt x="2576" y="9460"/>
                </a:lnTo>
                <a:lnTo>
                  <a:pt x="2365" y="9407"/>
                </a:lnTo>
                <a:lnTo>
                  <a:pt x="2188" y="9460"/>
                </a:lnTo>
                <a:lnTo>
                  <a:pt x="2188" y="9460"/>
                </a:lnTo>
                <a:lnTo>
                  <a:pt x="1906" y="9512"/>
                </a:lnTo>
                <a:lnTo>
                  <a:pt x="1765" y="9618"/>
                </a:lnTo>
                <a:lnTo>
                  <a:pt x="1518" y="9512"/>
                </a:lnTo>
                <a:lnTo>
                  <a:pt x="1518" y="9512"/>
                </a:lnTo>
                <a:lnTo>
                  <a:pt x="1271" y="9460"/>
                </a:lnTo>
                <a:lnTo>
                  <a:pt x="1094" y="9407"/>
                </a:lnTo>
                <a:lnTo>
                  <a:pt x="953" y="9302"/>
                </a:lnTo>
                <a:lnTo>
                  <a:pt x="953" y="9302"/>
                </a:lnTo>
                <a:lnTo>
                  <a:pt x="1024" y="9197"/>
                </a:lnTo>
                <a:lnTo>
                  <a:pt x="1024" y="9145"/>
                </a:lnTo>
                <a:lnTo>
                  <a:pt x="1024" y="9092"/>
                </a:lnTo>
                <a:lnTo>
                  <a:pt x="918" y="9039"/>
                </a:lnTo>
                <a:lnTo>
                  <a:pt x="918" y="9039"/>
                </a:lnTo>
                <a:lnTo>
                  <a:pt x="812" y="8829"/>
                </a:lnTo>
                <a:lnTo>
                  <a:pt x="706" y="8672"/>
                </a:lnTo>
                <a:lnTo>
                  <a:pt x="706" y="8566"/>
                </a:lnTo>
                <a:lnTo>
                  <a:pt x="741" y="8514"/>
                </a:lnTo>
                <a:lnTo>
                  <a:pt x="741" y="8514"/>
                </a:lnTo>
                <a:lnTo>
                  <a:pt x="706" y="8672"/>
                </a:lnTo>
                <a:lnTo>
                  <a:pt x="706" y="8672"/>
                </a:lnTo>
                <a:lnTo>
                  <a:pt x="847" y="8777"/>
                </a:lnTo>
                <a:lnTo>
                  <a:pt x="882" y="8777"/>
                </a:lnTo>
                <a:lnTo>
                  <a:pt x="918" y="8672"/>
                </a:lnTo>
                <a:lnTo>
                  <a:pt x="953" y="8619"/>
                </a:lnTo>
                <a:lnTo>
                  <a:pt x="953" y="8619"/>
                </a:lnTo>
                <a:lnTo>
                  <a:pt x="953" y="8566"/>
                </a:lnTo>
                <a:lnTo>
                  <a:pt x="1059" y="8566"/>
                </a:lnTo>
                <a:lnTo>
                  <a:pt x="1200" y="8566"/>
                </a:lnTo>
                <a:lnTo>
                  <a:pt x="1200" y="8566"/>
                </a:lnTo>
                <a:lnTo>
                  <a:pt x="953" y="8461"/>
                </a:lnTo>
                <a:lnTo>
                  <a:pt x="812" y="8356"/>
                </a:lnTo>
                <a:lnTo>
                  <a:pt x="459" y="8356"/>
                </a:lnTo>
                <a:lnTo>
                  <a:pt x="459" y="8356"/>
                </a:lnTo>
                <a:lnTo>
                  <a:pt x="282" y="8251"/>
                </a:lnTo>
                <a:lnTo>
                  <a:pt x="106" y="8093"/>
                </a:lnTo>
                <a:lnTo>
                  <a:pt x="106" y="8093"/>
                </a:lnTo>
                <a:lnTo>
                  <a:pt x="0" y="7988"/>
                </a:lnTo>
                <a:lnTo>
                  <a:pt x="71" y="7936"/>
                </a:lnTo>
                <a:lnTo>
                  <a:pt x="176" y="7883"/>
                </a:lnTo>
                <a:lnTo>
                  <a:pt x="176" y="7883"/>
                </a:lnTo>
                <a:lnTo>
                  <a:pt x="71" y="7988"/>
                </a:lnTo>
                <a:lnTo>
                  <a:pt x="71" y="7988"/>
                </a:lnTo>
                <a:lnTo>
                  <a:pt x="176" y="8041"/>
                </a:lnTo>
                <a:lnTo>
                  <a:pt x="282" y="7988"/>
                </a:lnTo>
                <a:lnTo>
                  <a:pt x="424" y="7778"/>
                </a:lnTo>
                <a:lnTo>
                  <a:pt x="424" y="7778"/>
                </a:lnTo>
                <a:lnTo>
                  <a:pt x="565" y="7726"/>
                </a:lnTo>
                <a:lnTo>
                  <a:pt x="671" y="7726"/>
                </a:lnTo>
                <a:lnTo>
                  <a:pt x="706" y="7620"/>
                </a:lnTo>
                <a:lnTo>
                  <a:pt x="706" y="7620"/>
                </a:lnTo>
                <a:lnTo>
                  <a:pt x="706" y="7463"/>
                </a:lnTo>
                <a:lnTo>
                  <a:pt x="812" y="7410"/>
                </a:lnTo>
                <a:lnTo>
                  <a:pt x="1024" y="7410"/>
                </a:lnTo>
                <a:lnTo>
                  <a:pt x="1271" y="7410"/>
                </a:lnTo>
                <a:lnTo>
                  <a:pt x="1482" y="7358"/>
                </a:lnTo>
                <a:lnTo>
                  <a:pt x="1482" y="7358"/>
                </a:lnTo>
                <a:lnTo>
                  <a:pt x="1376" y="7253"/>
                </a:lnTo>
                <a:lnTo>
                  <a:pt x="1376" y="7253"/>
                </a:lnTo>
                <a:lnTo>
                  <a:pt x="1306" y="7200"/>
                </a:lnTo>
                <a:lnTo>
                  <a:pt x="1376" y="7095"/>
                </a:lnTo>
                <a:lnTo>
                  <a:pt x="1447" y="7042"/>
                </a:lnTo>
                <a:lnTo>
                  <a:pt x="1765" y="6937"/>
                </a:lnTo>
                <a:lnTo>
                  <a:pt x="1765" y="6937"/>
                </a:lnTo>
                <a:lnTo>
                  <a:pt x="1906" y="6885"/>
                </a:lnTo>
                <a:lnTo>
                  <a:pt x="2082" y="6832"/>
                </a:lnTo>
                <a:lnTo>
                  <a:pt x="2259" y="6780"/>
                </a:lnTo>
                <a:lnTo>
                  <a:pt x="2471" y="6780"/>
                </a:lnTo>
                <a:lnTo>
                  <a:pt x="2471" y="6780"/>
                </a:lnTo>
                <a:lnTo>
                  <a:pt x="2435" y="6780"/>
                </a:lnTo>
                <a:lnTo>
                  <a:pt x="2435" y="6832"/>
                </a:lnTo>
                <a:lnTo>
                  <a:pt x="2435" y="7042"/>
                </a:lnTo>
                <a:lnTo>
                  <a:pt x="2435" y="7042"/>
                </a:lnTo>
                <a:lnTo>
                  <a:pt x="2400" y="7200"/>
                </a:lnTo>
                <a:lnTo>
                  <a:pt x="2259" y="7253"/>
                </a:lnTo>
                <a:lnTo>
                  <a:pt x="2259" y="7253"/>
                </a:lnTo>
                <a:lnTo>
                  <a:pt x="2365" y="7358"/>
                </a:lnTo>
                <a:lnTo>
                  <a:pt x="2435" y="7410"/>
                </a:lnTo>
                <a:lnTo>
                  <a:pt x="2435" y="7410"/>
                </a:lnTo>
                <a:lnTo>
                  <a:pt x="2576" y="7463"/>
                </a:lnTo>
                <a:lnTo>
                  <a:pt x="2647" y="7463"/>
                </a:lnTo>
                <a:lnTo>
                  <a:pt x="2647" y="7463"/>
                </a:lnTo>
                <a:lnTo>
                  <a:pt x="2859" y="7463"/>
                </a:lnTo>
                <a:lnTo>
                  <a:pt x="2859" y="7463"/>
                </a:lnTo>
                <a:lnTo>
                  <a:pt x="3035" y="7410"/>
                </a:lnTo>
                <a:lnTo>
                  <a:pt x="3106" y="7463"/>
                </a:lnTo>
                <a:lnTo>
                  <a:pt x="3106" y="7515"/>
                </a:lnTo>
                <a:lnTo>
                  <a:pt x="3106" y="7515"/>
                </a:lnTo>
                <a:lnTo>
                  <a:pt x="3141" y="7515"/>
                </a:lnTo>
                <a:lnTo>
                  <a:pt x="3176" y="7463"/>
                </a:lnTo>
                <a:lnTo>
                  <a:pt x="3353" y="7515"/>
                </a:lnTo>
                <a:lnTo>
                  <a:pt x="3529" y="7515"/>
                </a:lnTo>
                <a:lnTo>
                  <a:pt x="3671" y="7463"/>
                </a:lnTo>
                <a:lnTo>
                  <a:pt x="3671" y="7463"/>
                </a:lnTo>
                <a:lnTo>
                  <a:pt x="3671" y="7410"/>
                </a:lnTo>
                <a:lnTo>
                  <a:pt x="3706" y="7253"/>
                </a:lnTo>
                <a:lnTo>
                  <a:pt x="3741" y="7200"/>
                </a:lnTo>
                <a:lnTo>
                  <a:pt x="3776" y="7200"/>
                </a:lnTo>
                <a:lnTo>
                  <a:pt x="3882" y="7200"/>
                </a:lnTo>
                <a:lnTo>
                  <a:pt x="3953" y="7253"/>
                </a:lnTo>
                <a:lnTo>
                  <a:pt x="3953" y="7253"/>
                </a:lnTo>
                <a:lnTo>
                  <a:pt x="3988" y="7410"/>
                </a:lnTo>
                <a:lnTo>
                  <a:pt x="3988" y="7410"/>
                </a:lnTo>
                <a:lnTo>
                  <a:pt x="4059" y="7358"/>
                </a:lnTo>
                <a:lnTo>
                  <a:pt x="4059" y="7253"/>
                </a:lnTo>
                <a:lnTo>
                  <a:pt x="3988" y="7147"/>
                </a:lnTo>
                <a:lnTo>
                  <a:pt x="3988" y="7147"/>
                </a:lnTo>
                <a:lnTo>
                  <a:pt x="3812" y="7095"/>
                </a:lnTo>
                <a:lnTo>
                  <a:pt x="3706" y="7042"/>
                </a:lnTo>
                <a:lnTo>
                  <a:pt x="3600" y="7095"/>
                </a:lnTo>
                <a:lnTo>
                  <a:pt x="3529" y="7147"/>
                </a:lnTo>
                <a:lnTo>
                  <a:pt x="3529" y="7147"/>
                </a:lnTo>
                <a:lnTo>
                  <a:pt x="3565" y="6937"/>
                </a:lnTo>
                <a:lnTo>
                  <a:pt x="3565" y="6885"/>
                </a:lnTo>
                <a:lnTo>
                  <a:pt x="3494" y="6780"/>
                </a:lnTo>
                <a:lnTo>
                  <a:pt x="3494" y="6780"/>
                </a:lnTo>
                <a:lnTo>
                  <a:pt x="3318" y="6622"/>
                </a:lnTo>
                <a:lnTo>
                  <a:pt x="3212" y="6569"/>
                </a:lnTo>
                <a:lnTo>
                  <a:pt x="3176" y="6464"/>
                </a:lnTo>
                <a:lnTo>
                  <a:pt x="3176" y="6464"/>
                </a:lnTo>
                <a:lnTo>
                  <a:pt x="3141" y="6359"/>
                </a:lnTo>
                <a:lnTo>
                  <a:pt x="3176" y="6307"/>
                </a:lnTo>
                <a:lnTo>
                  <a:pt x="3318" y="6359"/>
                </a:lnTo>
                <a:lnTo>
                  <a:pt x="3424" y="6517"/>
                </a:lnTo>
                <a:lnTo>
                  <a:pt x="3494" y="6569"/>
                </a:lnTo>
                <a:lnTo>
                  <a:pt x="3494" y="6622"/>
                </a:lnTo>
                <a:lnTo>
                  <a:pt x="3494" y="6622"/>
                </a:lnTo>
                <a:lnTo>
                  <a:pt x="3494" y="6780"/>
                </a:lnTo>
                <a:lnTo>
                  <a:pt x="3529" y="6832"/>
                </a:lnTo>
                <a:lnTo>
                  <a:pt x="3706" y="6885"/>
                </a:lnTo>
                <a:lnTo>
                  <a:pt x="3953" y="6885"/>
                </a:lnTo>
                <a:lnTo>
                  <a:pt x="3953" y="6885"/>
                </a:lnTo>
                <a:lnTo>
                  <a:pt x="4235" y="7042"/>
                </a:lnTo>
                <a:lnTo>
                  <a:pt x="4447" y="7095"/>
                </a:lnTo>
                <a:lnTo>
                  <a:pt x="4482" y="7042"/>
                </a:lnTo>
                <a:lnTo>
                  <a:pt x="4518" y="6937"/>
                </a:lnTo>
                <a:lnTo>
                  <a:pt x="4518" y="6885"/>
                </a:lnTo>
                <a:lnTo>
                  <a:pt x="4447" y="6674"/>
                </a:lnTo>
                <a:lnTo>
                  <a:pt x="4447" y="6674"/>
                </a:lnTo>
                <a:lnTo>
                  <a:pt x="4341" y="6780"/>
                </a:lnTo>
                <a:lnTo>
                  <a:pt x="4341" y="6780"/>
                </a:lnTo>
                <a:lnTo>
                  <a:pt x="4165" y="6674"/>
                </a:lnTo>
                <a:lnTo>
                  <a:pt x="4059" y="6674"/>
                </a:lnTo>
                <a:lnTo>
                  <a:pt x="4059" y="6674"/>
                </a:lnTo>
                <a:lnTo>
                  <a:pt x="3988" y="6780"/>
                </a:lnTo>
                <a:lnTo>
                  <a:pt x="3953" y="6832"/>
                </a:lnTo>
                <a:lnTo>
                  <a:pt x="3918" y="6885"/>
                </a:lnTo>
                <a:lnTo>
                  <a:pt x="3776" y="6832"/>
                </a:lnTo>
                <a:lnTo>
                  <a:pt x="3776" y="6832"/>
                </a:lnTo>
                <a:lnTo>
                  <a:pt x="3706" y="6780"/>
                </a:lnTo>
                <a:lnTo>
                  <a:pt x="3671" y="6674"/>
                </a:lnTo>
                <a:lnTo>
                  <a:pt x="3600" y="6569"/>
                </a:lnTo>
                <a:lnTo>
                  <a:pt x="3600" y="6517"/>
                </a:lnTo>
                <a:lnTo>
                  <a:pt x="3671" y="6359"/>
                </a:lnTo>
                <a:lnTo>
                  <a:pt x="3741" y="6307"/>
                </a:lnTo>
                <a:lnTo>
                  <a:pt x="3741" y="6307"/>
                </a:lnTo>
                <a:lnTo>
                  <a:pt x="3565" y="6201"/>
                </a:lnTo>
                <a:lnTo>
                  <a:pt x="3494" y="6201"/>
                </a:lnTo>
                <a:lnTo>
                  <a:pt x="3424" y="6201"/>
                </a:lnTo>
                <a:lnTo>
                  <a:pt x="3353" y="6096"/>
                </a:lnTo>
                <a:lnTo>
                  <a:pt x="3353" y="6096"/>
                </a:lnTo>
                <a:lnTo>
                  <a:pt x="3318" y="6201"/>
                </a:lnTo>
                <a:lnTo>
                  <a:pt x="3282" y="6254"/>
                </a:lnTo>
                <a:lnTo>
                  <a:pt x="3282" y="6254"/>
                </a:lnTo>
                <a:lnTo>
                  <a:pt x="3282" y="6096"/>
                </a:lnTo>
                <a:lnTo>
                  <a:pt x="3318" y="5991"/>
                </a:lnTo>
                <a:lnTo>
                  <a:pt x="3318" y="5991"/>
                </a:lnTo>
                <a:lnTo>
                  <a:pt x="3282" y="6044"/>
                </a:lnTo>
                <a:lnTo>
                  <a:pt x="3212" y="6044"/>
                </a:lnTo>
                <a:lnTo>
                  <a:pt x="3212" y="6201"/>
                </a:lnTo>
                <a:lnTo>
                  <a:pt x="3212" y="6201"/>
                </a:lnTo>
                <a:lnTo>
                  <a:pt x="3141" y="6201"/>
                </a:lnTo>
                <a:lnTo>
                  <a:pt x="3000" y="6201"/>
                </a:lnTo>
                <a:lnTo>
                  <a:pt x="2753" y="6096"/>
                </a:lnTo>
                <a:lnTo>
                  <a:pt x="2753" y="6096"/>
                </a:lnTo>
                <a:lnTo>
                  <a:pt x="2576" y="6044"/>
                </a:lnTo>
                <a:lnTo>
                  <a:pt x="2541" y="5991"/>
                </a:lnTo>
                <a:lnTo>
                  <a:pt x="2435" y="5676"/>
                </a:lnTo>
                <a:lnTo>
                  <a:pt x="2435" y="5676"/>
                </a:lnTo>
                <a:lnTo>
                  <a:pt x="2329" y="5466"/>
                </a:lnTo>
                <a:lnTo>
                  <a:pt x="2082" y="5203"/>
                </a:lnTo>
                <a:lnTo>
                  <a:pt x="1835" y="4940"/>
                </a:lnTo>
                <a:lnTo>
                  <a:pt x="1624" y="4782"/>
                </a:lnTo>
                <a:lnTo>
                  <a:pt x="1624" y="4782"/>
                </a:lnTo>
                <a:lnTo>
                  <a:pt x="1447" y="4782"/>
                </a:lnTo>
                <a:lnTo>
                  <a:pt x="1271" y="4625"/>
                </a:lnTo>
                <a:lnTo>
                  <a:pt x="1271" y="4625"/>
                </a:lnTo>
                <a:lnTo>
                  <a:pt x="1059" y="4415"/>
                </a:lnTo>
                <a:lnTo>
                  <a:pt x="882" y="4362"/>
                </a:lnTo>
                <a:lnTo>
                  <a:pt x="882" y="4362"/>
                </a:lnTo>
                <a:lnTo>
                  <a:pt x="1024" y="4309"/>
                </a:lnTo>
                <a:lnTo>
                  <a:pt x="1094" y="4204"/>
                </a:lnTo>
                <a:lnTo>
                  <a:pt x="1129" y="4047"/>
                </a:lnTo>
                <a:lnTo>
                  <a:pt x="1129" y="3836"/>
                </a:lnTo>
                <a:lnTo>
                  <a:pt x="1129" y="3836"/>
                </a:lnTo>
                <a:lnTo>
                  <a:pt x="1200" y="3784"/>
                </a:lnTo>
                <a:lnTo>
                  <a:pt x="1235" y="3731"/>
                </a:lnTo>
                <a:lnTo>
                  <a:pt x="1376" y="3679"/>
                </a:lnTo>
                <a:lnTo>
                  <a:pt x="1694" y="3574"/>
                </a:lnTo>
                <a:lnTo>
                  <a:pt x="1694" y="3574"/>
                </a:lnTo>
                <a:lnTo>
                  <a:pt x="2082" y="3521"/>
                </a:lnTo>
                <a:lnTo>
                  <a:pt x="2400" y="3364"/>
                </a:lnTo>
                <a:lnTo>
                  <a:pt x="2647" y="3153"/>
                </a:lnTo>
                <a:lnTo>
                  <a:pt x="2824" y="2891"/>
                </a:lnTo>
                <a:lnTo>
                  <a:pt x="2824" y="2891"/>
                </a:lnTo>
                <a:lnTo>
                  <a:pt x="2824" y="2996"/>
                </a:lnTo>
                <a:lnTo>
                  <a:pt x="2824" y="2996"/>
                </a:lnTo>
                <a:lnTo>
                  <a:pt x="2859" y="2943"/>
                </a:lnTo>
                <a:lnTo>
                  <a:pt x="2929" y="2891"/>
                </a:lnTo>
                <a:lnTo>
                  <a:pt x="2965" y="2628"/>
                </a:lnTo>
                <a:lnTo>
                  <a:pt x="3000" y="2418"/>
                </a:lnTo>
                <a:lnTo>
                  <a:pt x="3106" y="2260"/>
                </a:lnTo>
                <a:lnTo>
                  <a:pt x="3106" y="2260"/>
                </a:lnTo>
                <a:lnTo>
                  <a:pt x="3176" y="2050"/>
                </a:lnTo>
                <a:lnTo>
                  <a:pt x="3282" y="1839"/>
                </a:lnTo>
                <a:lnTo>
                  <a:pt x="3388" y="1682"/>
                </a:lnTo>
                <a:lnTo>
                  <a:pt x="3565" y="1577"/>
                </a:lnTo>
                <a:lnTo>
                  <a:pt x="3565" y="1577"/>
                </a:lnTo>
                <a:lnTo>
                  <a:pt x="3600" y="1682"/>
                </a:lnTo>
                <a:lnTo>
                  <a:pt x="3600" y="1734"/>
                </a:lnTo>
                <a:lnTo>
                  <a:pt x="3600" y="1787"/>
                </a:lnTo>
                <a:lnTo>
                  <a:pt x="3600" y="1787"/>
                </a:lnTo>
                <a:lnTo>
                  <a:pt x="3918" y="1682"/>
                </a:lnTo>
                <a:lnTo>
                  <a:pt x="4059" y="1577"/>
                </a:lnTo>
                <a:lnTo>
                  <a:pt x="4165" y="1524"/>
                </a:lnTo>
                <a:lnTo>
                  <a:pt x="4165" y="1524"/>
                </a:lnTo>
                <a:lnTo>
                  <a:pt x="4341" y="1261"/>
                </a:lnTo>
                <a:lnTo>
                  <a:pt x="4482" y="1209"/>
                </a:lnTo>
                <a:lnTo>
                  <a:pt x="4624" y="1209"/>
                </a:lnTo>
                <a:lnTo>
                  <a:pt x="4624" y="1209"/>
                </a:lnTo>
                <a:lnTo>
                  <a:pt x="4624" y="1366"/>
                </a:lnTo>
                <a:lnTo>
                  <a:pt x="4518" y="1366"/>
                </a:lnTo>
                <a:lnTo>
                  <a:pt x="4518" y="1366"/>
                </a:lnTo>
                <a:lnTo>
                  <a:pt x="4624" y="1366"/>
                </a:lnTo>
                <a:lnTo>
                  <a:pt x="4659" y="1419"/>
                </a:lnTo>
                <a:lnTo>
                  <a:pt x="4553" y="1524"/>
                </a:lnTo>
                <a:lnTo>
                  <a:pt x="4553" y="1524"/>
                </a:lnTo>
                <a:lnTo>
                  <a:pt x="4624" y="1524"/>
                </a:lnTo>
                <a:lnTo>
                  <a:pt x="4659" y="1524"/>
                </a:lnTo>
                <a:lnTo>
                  <a:pt x="4729" y="1682"/>
                </a:lnTo>
                <a:lnTo>
                  <a:pt x="4729" y="1682"/>
                </a:lnTo>
                <a:lnTo>
                  <a:pt x="4729" y="1366"/>
                </a:lnTo>
                <a:lnTo>
                  <a:pt x="4729" y="1366"/>
                </a:lnTo>
                <a:lnTo>
                  <a:pt x="4800" y="1366"/>
                </a:lnTo>
                <a:lnTo>
                  <a:pt x="4871" y="1366"/>
                </a:lnTo>
                <a:lnTo>
                  <a:pt x="5047" y="1261"/>
                </a:lnTo>
                <a:lnTo>
                  <a:pt x="5047" y="1261"/>
                </a:lnTo>
                <a:lnTo>
                  <a:pt x="4906" y="1261"/>
                </a:lnTo>
                <a:lnTo>
                  <a:pt x="4835" y="1366"/>
                </a:lnTo>
                <a:lnTo>
                  <a:pt x="4835" y="1366"/>
                </a:lnTo>
                <a:lnTo>
                  <a:pt x="4659" y="1156"/>
                </a:lnTo>
                <a:lnTo>
                  <a:pt x="4624" y="1156"/>
                </a:lnTo>
                <a:lnTo>
                  <a:pt x="4553" y="1156"/>
                </a:lnTo>
                <a:lnTo>
                  <a:pt x="4553" y="1156"/>
                </a:lnTo>
                <a:lnTo>
                  <a:pt x="4659" y="999"/>
                </a:lnTo>
                <a:lnTo>
                  <a:pt x="4800" y="946"/>
                </a:lnTo>
                <a:lnTo>
                  <a:pt x="5047" y="841"/>
                </a:lnTo>
                <a:lnTo>
                  <a:pt x="5047" y="841"/>
                </a:lnTo>
                <a:lnTo>
                  <a:pt x="5012" y="893"/>
                </a:lnTo>
                <a:lnTo>
                  <a:pt x="4941" y="893"/>
                </a:lnTo>
                <a:lnTo>
                  <a:pt x="4941" y="893"/>
                </a:lnTo>
                <a:lnTo>
                  <a:pt x="5294" y="946"/>
                </a:lnTo>
                <a:lnTo>
                  <a:pt x="5576" y="946"/>
                </a:lnTo>
                <a:lnTo>
                  <a:pt x="5788" y="841"/>
                </a:lnTo>
                <a:lnTo>
                  <a:pt x="5965" y="683"/>
                </a:lnTo>
                <a:lnTo>
                  <a:pt x="5965" y="683"/>
                </a:lnTo>
                <a:lnTo>
                  <a:pt x="6141" y="578"/>
                </a:lnTo>
                <a:lnTo>
                  <a:pt x="6247" y="368"/>
                </a:lnTo>
                <a:lnTo>
                  <a:pt x="6424" y="158"/>
                </a:lnTo>
                <a:lnTo>
                  <a:pt x="6600" y="0"/>
                </a:lnTo>
                <a:lnTo>
                  <a:pt x="6600" y="0"/>
                </a:lnTo>
                <a:lnTo>
                  <a:pt x="6565" y="53"/>
                </a:lnTo>
                <a:lnTo>
                  <a:pt x="6565" y="158"/>
                </a:lnTo>
                <a:lnTo>
                  <a:pt x="6565" y="158"/>
                </a:lnTo>
                <a:lnTo>
                  <a:pt x="6812" y="263"/>
                </a:lnTo>
                <a:lnTo>
                  <a:pt x="6988" y="315"/>
                </a:lnTo>
                <a:lnTo>
                  <a:pt x="7094" y="420"/>
                </a:lnTo>
                <a:lnTo>
                  <a:pt x="7094" y="420"/>
                </a:lnTo>
                <a:lnTo>
                  <a:pt x="7094" y="526"/>
                </a:lnTo>
                <a:lnTo>
                  <a:pt x="7094" y="578"/>
                </a:lnTo>
                <a:lnTo>
                  <a:pt x="7024" y="683"/>
                </a:lnTo>
                <a:lnTo>
                  <a:pt x="6776" y="683"/>
                </a:lnTo>
                <a:lnTo>
                  <a:pt x="6776" y="683"/>
                </a:lnTo>
                <a:lnTo>
                  <a:pt x="6847" y="893"/>
                </a:lnTo>
                <a:lnTo>
                  <a:pt x="6918" y="946"/>
                </a:lnTo>
                <a:lnTo>
                  <a:pt x="6918" y="946"/>
                </a:lnTo>
                <a:lnTo>
                  <a:pt x="7024" y="841"/>
                </a:lnTo>
                <a:lnTo>
                  <a:pt x="7129" y="683"/>
                </a:lnTo>
                <a:lnTo>
                  <a:pt x="7129" y="683"/>
                </a:lnTo>
                <a:lnTo>
                  <a:pt x="7235" y="526"/>
                </a:lnTo>
                <a:lnTo>
                  <a:pt x="7235" y="526"/>
                </a:lnTo>
                <a:lnTo>
                  <a:pt x="7341" y="368"/>
                </a:lnTo>
                <a:lnTo>
                  <a:pt x="7376" y="368"/>
                </a:lnTo>
                <a:lnTo>
                  <a:pt x="7412" y="526"/>
                </a:lnTo>
                <a:lnTo>
                  <a:pt x="7412" y="526"/>
                </a:lnTo>
                <a:lnTo>
                  <a:pt x="7482" y="420"/>
                </a:lnTo>
                <a:lnTo>
                  <a:pt x="7518" y="420"/>
                </a:lnTo>
                <a:lnTo>
                  <a:pt x="7588" y="526"/>
                </a:lnTo>
                <a:lnTo>
                  <a:pt x="7588" y="526"/>
                </a:lnTo>
                <a:lnTo>
                  <a:pt x="7694" y="631"/>
                </a:lnTo>
                <a:lnTo>
                  <a:pt x="7659" y="683"/>
                </a:lnTo>
                <a:lnTo>
                  <a:pt x="7553" y="736"/>
                </a:lnTo>
                <a:lnTo>
                  <a:pt x="7553" y="736"/>
                </a:lnTo>
                <a:lnTo>
                  <a:pt x="7765" y="893"/>
                </a:lnTo>
                <a:lnTo>
                  <a:pt x="7941" y="893"/>
                </a:lnTo>
                <a:lnTo>
                  <a:pt x="8118" y="736"/>
                </a:lnTo>
                <a:lnTo>
                  <a:pt x="8118" y="736"/>
                </a:lnTo>
                <a:lnTo>
                  <a:pt x="8471" y="683"/>
                </a:lnTo>
                <a:lnTo>
                  <a:pt x="8682" y="736"/>
                </a:lnTo>
                <a:lnTo>
                  <a:pt x="8894" y="841"/>
                </a:lnTo>
                <a:lnTo>
                  <a:pt x="8894" y="841"/>
                </a:lnTo>
                <a:lnTo>
                  <a:pt x="8929" y="893"/>
                </a:lnTo>
                <a:lnTo>
                  <a:pt x="8929" y="946"/>
                </a:lnTo>
                <a:lnTo>
                  <a:pt x="8859" y="1156"/>
                </a:lnTo>
                <a:lnTo>
                  <a:pt x="8859" y="1156"/>
                </a:lnTo>
                <a:lnTo>
                  <a:pt x="9071" y="1209"/>
                </a:lnTo>
                <a:lnTo>
                  <a:pt x="9071" y="1209"/>
                </a:lnTo>
                <a:lnTo>
                  <a:pt x="8929" y="1209"/>
                </a:lnTo>
                <a:lnTo>
                  <a:pt x="8753" y="1209"/>
                </a:lnTo>
                <a:lnTo>
                  <a:pt x="8753" y="1209"/>
                </a:lnTo>
                <a:lnTo>
                  <a:pt x="9035" y="1261"/>
                </a:lnTo>
                <a:lnTo>
                  <a:pt x="9247" y="1209"/>
                </a:lnTo>
                <a:lnTo>
                  <a:pt x="9247" y="1209"/>
                </a:lnTo>
                <a:lnTo>
                  <a:pt x="9212" y="1366"/>
                </a:lnTo>
                <a:lnTo>
                  <a:pt x="9212" y="1366"/>
                </a:lnTo>
                <a:lnTo>
                  <a:pt x="9494" y="1472"/>
                </a:lnTo>
                <a:lnTo>
                  <a:pt x="9671" y="1419"/>
                </a:lnTo>
                <a:lnTo>
                  <a:pt x="9671" y="1419"/>
                </a:lnTo>
                <a:lnTo>
                  <a:pt x="9882" y="1366"/>
                </a:lnTo>
                <a:lnTo>
                  <a:pt x="9882" y="1366"/>
                </a:lnTo>
                <a:lnTo>
                  <a:pt x="9988" y="1261"/>
                </a:lnTo>
                <a:lnTo>
                  <a:pt x="10024" y="1366"/>
                </a:lnTo>
                <a:lnTo>
                  <a:pt x="10059" y="1419"/>
                </a:lnTo>
                <a:lnTo>
                  <a:pt x="10059" y="1419"/>
                </a:lnTo>
                <a:lnTo>
                  <a:pt x="10376" y="1366"/>
                </a:lnTo>
                <a:lnTo>
                  <a:pt x="10553" y="1366"/>
                </a:lnTo>
                <a:lnTo>
                  <a:pt x="10729" y="1366"/>
                </a:lnTo>
                <a:lnTo>
                  <a:pt x="10729" y="1366"/>
                </a:lnTo>
                <a:lnTo>
                  <a:pt x="10906" y="1419"/>
                </a:lnTo>
                <a:lnTo>
                  <a:pt x="11082" y="1472"/>
                </a:lnTo>
                <a:lnTo>
                  <a:pt x="11082" y="1472"/>
                </a:lnTo>
                <a:lnTo>
                  <a:pt x="11188" y="1524"/>
                </a:lnTo>
                <a:lnTo>
                  <a:pt x="11329" y="1524"/>
                </a:lnTo>
                <a:lnTo>
                  <a:pt x="11400" y="1577"/>
                </a:lnTo>
                <a:lnTo>
                  <a:pt x="11506" y="1577"/>
                </a:lnTo>
                <a:lnTo>
                  <a:pt x="11506" y="1577"/>
                </a:lnTo>
                <a:lnTo>
                  <a:pt x="11788" y="1734"/>
                </a:lnTo>
                <a:lnTo>
                  <a:pt x="11965" y="1787"/>
                </a:lnTo>
                <a:lnTo>
                  <a:pt x="12176" y="1787"/>
                </a:lnTo>
                <a:lnTo>
                  <a:pt x="12353" y="1787"/>
                </a:lnTo>
                <a:lnTo>
                  <a:pt x="12353" y="1787"/>
                </a:lnTo>
                <a:lnTo>
                  <a:pt x="12529" y="1787"/>
                </a:lnTo>
                <a:lnTo>
                  <a:pt x="12635" y="1787"/>
                </a:lnTo>
                <a:lnTo>
                  <a:pt x="12741" y="1945"/>
                </a:lnTo>
                <a:lnTo>
                  <a:pt x="12741" y="1945"/>
                </a:lnTo>
                <a:lnTo>
                  <a:pt x="12812" y="1945"/>
                </a:lnTo>
                <a:lnTo>
                  <a:pt x="12882" y="1945"/>
                </a:lnTo>
                <a:lnTo>
                  <a:pt x="12918" y="1997"/>
                </a:lnTo>
                <a:lnTo>
                  <a:pt x="12918" y="2050"/>
                </a:lnTo>
                <a:lnTo>
                  <a:pt x="12918" y="2050"/>
                </a:lnTo>
                <a:lnTo>
                  <a:pt x="13376" y="2050"/>
                </a:lnTo>
                <a:lnTo>
                  <a:pt x="13376" y="2050"/>
                </a:lnTo>
                <a:lnTo>
                  <a:pt x="13518" y="1997"/>
                </a:lnTo>
                <a:lnTo>
                  <a:pt x="13518" y="1997"/>
                </a:lnTo>
                <a:lnTo>
                  <a:pt x="13624" y="1945"/>
                </a:lnTo>
                <a:lnTo>
                  <a:pt x="13624" y="2050"/>
                </a:lnTo>
                <a:lnTo>
                  <a:pt x="13624" y="2050"/>
                </a:lnTo>
                <a:lnTo>
                  <a:pt x="13624" y="1945"/>
                </a:lnTo>
                <a:lnTo>
                  <a:pt x="13659" y="1839"/>
                </a:lnTo>
                <a:lnTo>
                  <a:pt x="13835" y="1839"/>
                </a:lnTo>
                <a:lnTo>
                  <a:pt x="14082" y="1839"/>
                </a:lnTo>
                <a:lnTo>
                  <a:pt x="14329" y="1945"/>
                </a:lnTo>
                <a:lnTo>
                  <a:pt x="14329" y="1945"/>
                </a:lnTo>
                <a:lnTo>
                  <a:pt x="14576" y="2102"/>
                </a:lnTo>
                <a:lnTo>
                  <a:pt x="14824" y="2312"/>
                </a:lnTo>
                <a:lnTo>
                  <a:pt x="14824" y="2312"/>
                </a:lnTo>
                <a:lnTo>
                  <a:pt x="14965" y="2365"/>
                </a:lnTo>
                <a:lnTo>
                  <a:pt x="15106" y="2523"/>
                </a:lnTo>
                <a:lnTo>
                  <a:pt x="15106" y="2523"/>
                </a:lnTo>
                <a:lnTo>
                  <a:pt x="15176" y="2575"/>
                </a:lnTo>
                <a:lnTo>
                  <a:pt x="15282" y="2575"/>
                </a:lnTo>
                <a:lnTo>
                  <a:pt x="15318" y="2523"/>
                </a:lnTo>
                <a:lnTo>
                  <a:pt x="15353" y="2575"/>
                </a:lnTo>
                <a:lnTo>
                  <a:pt x="15353" y="2575"/>
                </a:lnTo>
                <a:lnTo>
                  <a:pt x="15353" y="3364"/>
                </a:lnTo>
                <a:lnTo>
                  <a:pt x="15353" y="4099"/>
                </a:lnTo>
                <a:lnTo>
                  <a:pt x="15388" y="4940"/>
                </a:lnTo>
                <a:lnTo>
                  <a:pt x="15353" y="5728"/>
                </a:lnTo>
                <a:lnTo>
                  <a:pt x="15353" y="5728"/>
                </a:lnTo>
                <a:lnTo>
                  <a:pt x="15353" y="7358"/>
                </a:lnTo>
                <a:lnTo>
                  <a:pt x="15353" y="8934"/>
                </a:lnTo>
                <a:lnTo>
                  <a:pt x="15353" y="8934"/>
                </a:lnTo>
                <a:lnTo>
                  <a:pt x="15388" y="10564"/>
                </a:lnTo>
                <a:lnTo>
                  <a:pt x="15388" y="12140"/>
                </a:lnTo>
                <a:lnTo>
                  <a:pt x="15388" y="12140"/>
                </a:lnTo>
                <a:lnTo>
                  <a:pt x="15353" y="12876"/>
                </a:lnTo>
                <a:lnTo>
                  <a:pt x="15353" y="13664"/>
                </a:lnTo>
                <a:lnTo>
                  <a:pt x="15353" y="13664"/>
                </a:lnTo>
                <a:lnTo>
                  <a:pt x="15353" y="14032"/>
                </a:lnTo>
                <a:lnTo>
                  <a:pt x="15353" y="14347"/>
                </a:lnTo>
                <a:lnTo>
                  <a:pt x="15353" y="14347"/>
                </a:lnTo>
                <a:lnTo>
                  <a:pt x="15318" y="14610"/>
                </a:lnTo>
                <a:lnTo>
                  <a:pt x="15353" y="14768"/>
                </a:lnTo>
                <a:lnTo>
                  <a:pt x="15388" y="14978"/>
                </a:lnTo>
                <a:lnTo>
                  <a:pt x="15388" y="14978"/>
                </a:lnTo>
                <a:lnTo>
                  <a:pt x="15565" y="15031"/>
                </a:lnTo>
                <a:lnTo>
                  <a:pt x="15671" y="14978"/>
                </a:lnTo>
                <a:lnTo>
                  <a:pt x="15671" y="14978"/>
                </a:lnTo>
                <a:lnTo>
                  <a:pt x="15706" y="14978"/>
                </a:lnTo>
                <a:lnTo>
                  <a:pt x="15776" y="14978"/>
                </a:lnTo>
                <a:lnTo>
                  <a:pt x="15918" y="15031"/>
                </a:lnTo>
                <a:lnTo>
                  <a:pt x="15918" y="15031"/>
                </a:lnTo>
                <a:lnTo>
                  <a:pt x="15988" y="15031"/>
                </a:lnTo>
                <a:lnTo>
                  <a:pt x="16059" y="14978"/>
                </a:lnTo>
                <a:lnTo>
                  <a:pt x="16129" y="14873"/>
                </a:lnTo>
                <a:lnTo>
                  <a:pt x="16129" y="14873"/>
                </a:lnTo>
                <a:lnTo>
                  <a:pt x="16271" y="14873"/>
                </a:lnTo>
                <a:lnTo>
                  <a:pt x="16447" y="14873"/>
                </a:lnTo>
                <a:lnTo>
                  <a:pt x="16447" y="14873"/>
                </a:lnTo>
                <a:lnTo>
                  <a:pt x="16412" y="15031"/>
                </a:lnTo>
                <a:lnTo>
                  <a:pt x="16412" y="15083"/>
                </a:lnTo>
                <a:lnTo>
                  <a:pt x="16412" y="15188"/>
                </a:lnTo>
                <a:lnTo>
                  <a:pt x="16412" y="15188"/>
                </a:lnTo>
                <a:lnTo>
                  <a:pt x="16447" y="15293"/>
                </a:lnTo>
                <a:lnTo>
                  <a:pt x="16518" y="15346"/>
                </a:lnTo>
                <a:lnTo>
                  <a:pt x="16694" y="15556"/>
                </a:lnTo>
                <a:lnTo>
                  <a:pt x="16694" y="15556"/>
                </a:lnTo>
                <a:lnTo>
                  <a:pt x="16906" y="15872"/>
                </a:lnTo>
                <a:lnTo>
                  <a:pt x="17188" y="16134"/>
                </a:lnTo>
                <a:lnTo>
                  <a:pt x="17188" y="16134"/>
                </a:lnTo>
                <a:lnTo>
                  <a:pt x="17294" y="16239"/>
                </a:lnTo>
                <a:lnTo>
                  <a:pt x="17365" y="16397"/>
                </a:lnTo>
                <a:lnTo>
                  <a:pt x="17400" y="16607"/>
                </a:lnTo>
                <a:lnTo>
                  <a:pt x="17400" y="16607"/>
                </a:lnTo>
                <a:lnTo>
                  <a:pt x="17647" y="16450"/>
                </a:lnTo>
                <a:lnTo>
                  <a:pt x="17753" y="16397"/>
                </a:lnTo>
                <a:lnTo>
                  <a:pt x="17859" y="16239"/>
                </a:lnTo>
                <a:lnTo>
                  <a:pt x="17859" y="16239"/>
                </a:lnTo>
                <a:lnTo>
                  <a:pt x="17894" y="16134"/>
                </a:lnTo>
                <a:lnTo>
                  <a:pt x="17965" y="15977"/>
                </a:lnTo>
                <a:lnTo>
                  <a:pt x="17965" y="15977"/>
                </a:lnTo>
                <a:lnTo>
                  <a:pt x="18000" y="15924"/>
                </a:lnTo>
                <a:lnTo>
                  <a:pt x="18000" y="15924"/>
                </a:lnTo>
                <a:lnTo>
                  <a:pt x="18000" y="15872"/>
                </a:lnTo>
                <a:lnTo>
                  <a:pt x="18000" y="15819"/>
                </a:lnTo>
                <a:lnTo>
                  <a:pt x="18000" y="15819"/>
                </a:lnTo>
                <a:lnTo>
                  <a:pt x="18071" y="15714"/>
                </a:lnTo>
                <a:lnTo>
                  <a:pt x="18212" y="15714"/>
                </a:lnTo>
                <a:lnTo>
                  <a:pt x="18212" y="15714"/>
                </a:lnTo>
                <a:lnTo>
                  <a:pt x="18318" y="15609"/>
                </a:lnTo>
                <a:lnTo>
                  <a:pt x="18388" y="15609"/>
                </a:lnTo>
                <a:lnTo>
                  <a:pt x="18459" y="15609"/>
                </a:lnTo>
                <a:lnTo>
                  <a:pt x="18459" y="15609"/>
                </a:lnTo>
                <a:lnTo>
                  <a:pt x="18600" y="15661"/>
                </a:lnTo>
                <a:lnTo>
                  <a:pt x="18706" y="15714"/>
                </a:lnTo>
                <a:lnTo>
                  <a:pt x="18741" y="15924"/>
                </a:lnTo>
                <a:lnTo>
                  <a:pt x="18741" y="16029"/>
                </a:lnTo>
                <a:lnTo>
                  <a:pt x="18776" y="16134"/>
                </a:lnTo>
                <a:lnTo>
                  <a:pt x="18847" y="16187"/>
                </a:lnTo>
                <a:lnTo>
                  <a:pt x="18847" y="16187"/>
                </a:lnTo>
                <a:lnTo>
                  <a:pt x="18988" y="16292"/>
                </a:lnTo>
                <a:lnTo>
                  <a:pt x="19094" y="16450"/>
                </a:lnTo>
                <a:lnTo>
                  <a:pt x="19094" y="16450"/>
                </a:lnTo>
                <a:lnTo>
                  <a:pt x="19165" y="16607"/>
                </a:lnTo>
                <a:lnTo>
                  <a:pt x="19306" y="16765"/>
                </a:lnTo>
                <a:lnTo>
                  <a:pt x="19306" y="16765"/>
                </a:lnTo>
                <a:lnTo>
                  <a:pt x="19482" y="16975"/>
                </a:lnTo>
                <a:lnTo>
                  <a:pt x="19553" y="17080"/>
                </a:lnTo>
                <a:lnTo>
                  <a:pt x="19694" y="17396"/>
                </a:lnTo>
                <a:lnTo>
                  <a:pt x="19694" y="17396"/>
                </a:lnTo>
                <a:lnTo>
                  <a:pt x="20082" y="18184"/>
                </a:lnTo>
                <a:lnTo>
                  <a:pt x="20082" y="18184"/>
                </a:lnTo>
                <a:lnTo>
                  <a:pt x="20259" y="18447"/>
                </a:lnTo>
                <a:lnTo>
                  <a:pt x="20329" y="18709"/>
                </a:lnTo>
                <a:lnTo>
                  <a:pt x="20329" y="18709"/>
                </a:lnTo>
                <a:lnTo>
                  <a:pt x="20329" y="18815"/>
                </a:lnTo>
                <a:lnTo>
                  <a:pt x="20365" y="18867"/>
                </a:lnTo>
                <a:lnTo>
                  <a:pt x="20471" y="18972"/>
                </a:lnTo>
                <a:lnTo>
                  <a:pt x="20471" y="18972"/>
                </a:lnTo>
                <a:lnTo>
                  <a:pt x="20435" y="19025"/>
                </a:lnTo>
                <a:lnTo>
                  <a:pt x="20471" y="19130"/>
                </a:lnTo>
                <a:lnTo>
                  <a:pt x="20612" y="19445"/>
                </a:lnTo>
                <a:lnTo>
                  <a:pt x="20612" y="19445"/>
                </a:lnTo>
                <a:lnTo>
                  <a:pt x="20682" y="19445"/>
                </a:lnTo>
                <a:lnTo>
                  <a:pt x="20859" y="19550"/>
                </a:lnTo>
                <a:lnTo>
                  <a:pt x="21176" y="19708"/>
                </a:lnTo>
                <a:lnTo>
                  <a:pt x="21176" y="19708"/>
                </a:lnTo>
                <a:lnTo>
                  <a:pt x="21388" y="19971"/>
                </a:lnTo>
                <a:lnTo>
                  <a:pt x="21459" y="20076"/>
                </a:lnTo>
                <a:lnTo>
                  <a:pt x="21565" y="20076"/>
                </a:lnTo>
                <a:lnTo>
                  <a:pt x="21565" y="20076"/>
                </a:lnTo>
                <a:lnTo>
                  <a:pt x="21565" y="20181"/>
                </a:lnTo>
                <a:lnTo>
                  <a:pt x="21565" y="20234"/>
                </a:lnTo>
                <a:lnTo>
                  <a:pt x="21494" y="20391"/>
                </a:lnTo>
                <a:lnTo>
                  <a:pt x="21494" y="20391"/>
                </a:lnTo>
                <a:lnTo>
                  <a:pt x="21459" y="20496"/>
                </a:lnTo>
                <a:lnTo>
                  <a:pt x="21494" y="20654"/>
                </a:lnTo>
                <a:lnTo>
                  <a:pt x="21565" y="20969"/>
                </a:lnTo>
                <a:lnTo>
                  <a:pt x="21565" y="20969"/>
                </a:lnTo>
                <a:lnTo>
                  <a:pt x="21600" y="21074"/>
                </a:lnTo>
                <a:lnTo>
                  <a:pt x="21565" y="21127"/>
                </a:lnTo>
                <a:lnTo>
                  <a:pt x="21459" y="21337"/>
                </a:lnTo>
                <a:lnTo>
                  <a:pt x="21176" y="21600"/>
                </a:lnTo>
                <a:lnTo>
                  <a:pt x="21176" y="21600"/>
                </a:lnTo>
                <a:lnTo>
                  <a:pt x="21176" y="21390"/>
                </a:lnTo>
                <a:lnTo>
                  <a:pt x="21176" y="21390"/>
                </a:lnTo>
                <a:lnTo>
                  <a:pt x="21176" y="21547"/>
                </a:lnTo>
                <a:lnTo>
                  <a:pt x="21071" y="21600"/>
                </a:lnTo>
                <a:lnTo>
                  <a:pt x="21071" y="21600"/>
                </a:lnTo>
                <a:lnTo>
                  <a:pt x="21035" y="21495"/>
                </a:lnTo>
                <a:lnTo>
                  <a:pt x="21035" y="21390"/>
                </a:lnTo>
                <a:lnTo>
                  <a:pt x="21106" y="21232"/>
                </a:lnTo>
                <a:lnTo>
                  <a:pt x="21282" y="20969"/>
                </a:lnTo>
                <a:lnTo>
                  <a:pt x="21282" y="20969"/>
                </a:lnTo>
                <a:lnTo>
                  <a:pt x="21176" y="21127"/>
                </a:lnTo>
                <a:lnTo>
                  <a:pt x="21035" y="21232"/>
                </a:lnTo>
                <a:lnTo>
                  <a:pt x="21000" y="21232"/>
                </a:lnTo>
                <a:lnTo>
                  <a:pt x="21000" y="21127"/>
                </a:lnTo>
                <a:lnTo>
                  <a:pt x="21000" y="21127"/>
                </a:lnTo>
                <a:lnTo>
                  <a:pt x="20929" y="21074"/>
                </a:lnTo>
                <a:lnTo>
                  <a:pt x="21000" y="21074"/>
                </a:lnTo>
                <a:lnTo>
                  <a:pt x="21071" y="21022"/>
                </a:lnTo>
                <a:lnTo>
                  <a:pt x="21247" y="21022"/>
                </a:lnTo>
                <a:lnTo>
                  <a:pt x="21247" y="21022"/>
                </a:lnTo>
                <a:lnTo>
                  <a:pt x="21071" y="20969"/>
                </a:lnTo>
                <a:lnTo>
                  <a:pt x="21071" y="20969"/>
                </a:lnTo>
                <a:lnTo>
                  <a:pt x="21071" y="20707"/>
                </a:lnTo>
                <a:lnTo>
                  <a:pt x="21071" y="20549"/>
                </a:lnTo>
                <a:lnTo>
                  <a:pt x="21035" y="20391"/>
                </a:lnTo>
                <a:lnTo>
                  <a:pt x="21035" y="20391"/>
                </a:lnTo>
                <a:lnTo>
                  <a:pt x="20929" y="20234"/>
                </a:lnTo>
                <a:lnTo>
                  <a:pt x="20929" y="20181"/>
                </a:lnTo>
                <a:lnTo>
                  <a:pt x="21035" y="20076"/>
                </a:lnTo>
                <a:lnTo>
                  <a:pt x="21035" y="20076"/>
                </a:lnTo>
                <a:lnTo>
                  <a:pt x="20859" y="20181"/>
                </a:lnTo>
                <a:lnTo>
                  <a:pt x="20753" y="20234"/>
                </a:lnTo>
                <a:lnTo>
                  <a:pt x="20682" y="20234"/>
                </a:lnTo>
                <a:lnTo>
                  <a:pt x="20682" y="20234"/>
                </a:lnTo>
                <a:lnTo>
                  <a:pt x="20753" y="20181"/>
                </a:lnTo>
                <a:lnTo>
                  <a:pt x="20753" y="20181"/>
                </a:lnTo>
                <a:lnTo>
                  <a:pt x="20612" y="20234"/>
                </a:lnTo>
                <a:lnTo>
                  <a:pt x="20506" y="20286"/>
                </a:lnTo>
                <a:lnTo>
                  <a:pt x="20506" y="20391"/>
                </a:lnTo>
                <a:lnTo>
                  <a:pt x="20506" y="20391"/>
                </a:lnTo>
                <a:lnTo>
                  <a:pt x="20541" y="20444"/>
                </a:lnTo>
                <a:lnTo>
                  <a:pt x="20541" y="20496"/>
                </a:lnTo>
                <a:lnTo>
                  <a:pt x="20541" y="20496"/>
                </a:lnTo>
                <a:lnTo>
                  <a:pt x="20506" y="20549"/>
                </a:lnTo>
                <a:lnTo>
                  <a:pt x="20506" y="20549"/>
                </a:lnTo>
                <a:lnTo>
                  <a:pt x="20471" y="20549"/>
                </a:lnTo>
                <a:lnTo>
                  <a:pt x="20471" y="20654"/>
                </a:lnTo>
                <a:lnTo>
                  <a:pt x="20471" y="20654"/>
                </a:lnTo>
                <a:lnTo>
                  <a:pt x="20471" y="20707"/>
                </a:lnTo>
                <a:lnTo>
                  <a:pt x="20435" y="20707"/>
                </a:lnTo>
                <a:lnTo>
                  <a:pt x="20365" y="20707"/>
                </a:lnTo>
                <a:lnTo>
                  <a:pt x="20329" y="20654"/>
                </a:lnTo>
                <a:lnTo>
                  <a:pt x="20329" y="20654"/>
                </a:lnTo>
                <a:lnTo>
                  <a:pt x="20329" y="20444"/>
                </a:lnTo>
                <a:lnTo>
                  <a:pt x="20435" y="20286"/>
                </a:lnTo>
                <a:lnTo>
                  <a:pt x="20435" y="20286"/>
                </a:lnTo>
                <a:lnTo>
                  <a:pt x="20471" y="20181"/>
                </a:lnTo>
                <a:lnTo>
                  <a:pt x="20471" y="19971"/>
                </a:lnTo>
                <a:lnTo>
                  <a:pt x="20471" y="19971"/>
                </a:lnTo>
                <a:lnTo>
                  <a:pt x="20506" y="19918"/>
                </a:lnTo>
                <a:lnTo>
                  <a:pt x="20541" y="19918"/>
                </a:lnTo>
                <a:lnTo>
                  <a:pt x="20682" y="19918"/>
                </a:lnTo>
                <a:lnTo>
                  <a:pt x="20682" y="19918"/>
                </a:lnTo>
                <a:lnTo>
                  <a:pt x="20541" y="19918"/>
                </a:lnTo>
                <a:lnTo>
                  <a:pt x="20506" y="19866"/>
                </a:lnTo>
                <a:lnTo>
                  <a:pt x="20435" y="19813"/>
                </a:lnTo>
                <a:lnTo>
                  <a:pt x="20435" y="19813"/>
                </a:lnTo>
                <a:lnTo>
                  <a:pt x="20471" y="19866"/>
                </a:lnTo>
                <a:lnTo>
                  <a:pt x="20471" y="19918"/>
                </a:lnTo>
                <a:lnTo>
                  <a:pt x="20435" y="19971"/>
                </a:lnTo>
                <a:lnTo>
                  <a:pt x="20365" y="19971"/>
                </a:lnTo>
                <a:lnTo>
                  <a:pt x="20365" y="19971"/>
                </a:lnTo>
                <a:lnTo>
                  <a:pt x="20294" y="19866"/>
                </a:lnTo>
                <a:lnTo>
                  <a:pt x="20259" y="19813"/>
                </a:lnTo>
                <a:lnTo>
                  <a:pt x="20259" y="19603"/>
                </a:lnTo>
                <a:lnTo>
                  <a:pt x="20259" y="19603"/>
                </a:lnTo>
                <a:lnTo>
                  <a:pt x="20329" y="19655"/>
                </a:lnTo>
                <a:lnTo>
                  <a:pt x="20365" y="19708"/>
                </a:lnTo>
                <a:lnTo>
                  <a:pt x="20365" y="19708"/>
                </a:lnTo>
                <a:lnTo>
                  <a:pt x="20294" y="19603"/>
                </a:lnTo>
                <a:lnTo>
                  <a:pt x="20259" y="19445"/>
                </a:lnTo>
                <a:lnTo>
                  <a:pt x="20259" y="19445"/>
                </a:lnTo>
                <a:lnTo>
                  <a:pt x="20153" y="19393"/>
                </a:lnTo>
                <a:lnTo>
                  <a:pt x="20153" y="19393"/>
                </a:lnTo>
                <a:lnTo>
                  <a:pt x="20224" y="19393"/>
                </a:lnTo>
                <a:lnTo>
                  <a:pt x="20224" y="19288"/>
                </a:lnTo>
                <a:lnTo>
                  <a:pt x="20224" y="19235"/>
                </a:lnTo>
                <a:lnTo>
                  <a:pt x="20259" y="19235"/>
                </a:lnTo>
                <a:lnTo>
                  <a:pt x="20259" y="19235"/>
                </a:lnTo>
                <a:lnTo>
                  <a:pt x="20153" y="19235"/>
                </a:lnTo>
                <a:lnTo>
                  <a:pt x="20082" y="19130"/>
                </a:lnTo>
                <a:lnTo>
                  <a:pt x="20082" y="19130"/>
                </a:lnTo>
                <a:lnTo>
                  <a:pt x="19976" y="19077"/>
                </a:lnTo>
                <a:lnTo>
                  <a:pt x="19976" y="19025"/>
                </a:lnTo>
                <a:lnTo>
                  <a:pt x="20047" y="18972"/>
                </a:lnTo>
                <a:lnTo>
                  <a:pt x="20047" y="18867"/>
                </a:lnTo>
                <a:lnTo>
                  <a:pt x="20047" y="18867"/>
                </a:lnTo>
                <a:lnTo>
                  <a:pt x="19976" y="18972"/>
                </a:lnTo>
                <a:lnTo>
                  <a:pt x="19941" y="18867"/>
                </a:lnTo>
                <a:lnTo>
                  <a:pt x="19800" y="18762"/>
                </a:lnTo>
                <a:lnTo>
                  <a:pt x="19800" y="18762"/>
                </a:lnTo>
                <a:lnTo>
                  <a:pt x="19765" y="18815"/>
                </a:lnTo>
                <a:lnTo>
                  <a:pt x="19729" y="18815"/>
                </a:lnTo>
                <a:lnTo>
                  <a:pt x="19659" y="18709"/>
                </a:lnTo>
                <a:lnTo>
                  <a:pt x="19694" y="18657"/>
                </a:lnTo>
                <a:lnTo>
                  <a:pt x="19694" y="18657"/>
                </a:lnTo>
                <a:lnTo>
                  <a:pt x="19729" y="18552"/>
                </a:lnTo>
                <a:lnTo>
                  <a:pt x="19765" y="18552"/>
                </a:lnTo>
                <a:lnTo>
                  <a:pt x="19906" y="18552"/>
                </a:lnTo>
                <a:lnTo>
                  <a:pt x="19906" y="18552"/>
                </a:lnTo>
                <a:lnTo>
                  <a:pt x="19800" y="18552"/>
                </a:lnTo>
                <a:lnTo>
                  <a:pt x="19694" y="18552"/>
                </a:lnTo>
                <a:lnTo>
                  <a:pt x="19694" y="18552"/>
                </a:lnTo>
                <a:lnTo>
                  <a:pt x="19729" y="18499"/>
                </a:lnTo>
                <a:lnTo>
                  <a:pt x="19694" y="18394"/>
                </a:lnTo>
                <a:lnTo>
                  <a:pt x="19659" y="18289"/>
                </a:lnTo>
                <a:lnTo>
                  <a:pt x="19694" y="18236"/>
                </a:lnTo>
                <a:lnTo>
                  <a:pt x="19694" y="18236"/>
                </a:lnTo>
                <a:lnTo>
                  <a:pt x="19659" y="18236"/>
                </a:lnTo>
                <a:lnTo>
                  <a:pt x="19588" y="18236"/>
                </a:lnTo>
                <a:lnTo>
                  <a:pt x="19553" y="18184"/>
                </a:lnTo>
                <a:lnTo>
                  <a:pt x="19553" y="18131"/>
                </a:lnTo>
                <a:lnTo>
                  <a:pt x="19553" y="18131"/>
                </a:lnTo>
                <a:lnTo>
                  <a:pt x="19694" y="18184"/>
                </a:lnTo>
                <a:lnTo>
                  <a:pt x="19800" y="18289"/>
                </a:lnTo>
                <a:lnTo>
                  <a:pt x="19800" y="18289"/>
                </a:lnTo>
                <a:lnTo>
                  <a:pt x="19729" y="18131"/>
                </a:lnTo>
                <a:lnTo>
                  <a:pt x="19588" y="17974"/>
                </a:lnTo>
                <a:lnTo>
                  <a:pt x="19588" y="17974"/>
                </a:lnTo>
                <a:lnTo>
                  <a:pt x="19588" y="17921"/>
                </a:lnTo>
                <a:lnTo>
                  <a:pt x="19659" y="17869"/>
                </a:lnTo>
                <a:lnTo>
                  <a:pt x="19800" y="17921"/>
                </a:lnTo>
                <a:lnTo>
                  <a:pt x="19800" y="17921"/>
                </a:lnTo>
                <a:lnTo>
                  <a:pt x="19694" y="17869"/>
                </a:lnTo>
                <a:lnTo>
                  <a:pt x="19659" y="17869"/>
                </a:lnTo>
                <a:lnTo>
                  <a:pt x="19553" y="17921"/>
                </a:lnTo>
                <a:lnTo>
                  <a:pt x="19553" y="17974"/>
                </a:lnTo>
                <a:lnTo>
                  <a:pt x="19553" y="17974"/>
                </a:lnTo>
                <a:lnTo>
                  <a:pt x="19482" y="17921"/>
                </a:lnTo>
                <a:lnTo>
                  <a:pt x="19482" y="17816"/>
                </a:lnTo>
                <a:lnTo>
                  <a:pt x="19482" y="17658"/>
                </a:lnTo>
                <a:lnTo>
                  <a:pt x="19518" y="17606"/>
                </a:lnTo>
                <a:lnTo>
                  <a:pt x="19518" y="17606"/>
                </a:lnTo>
                <a:lnTo>
                  <a:pt x="19482" y="17711"/>
                </a:lnTo>
                <a:lnTo>
                  <a:pt x="19412" y="17711"/>
                </a:lnTo>
                <a:lnTo>
                  <a:pt x="19376" y="17711"/>
                </a:lnTo>
                <a:lnTo>
                  <a:pt x="19376" y="17711"/>
                </a:lnTo>
                <a:lnTo>
                  <a:pt x="19306" y="17606"/>
                </a:lnTo>
                <a:lnTo>
                  <a:pt x="19306" y="17448"/>
                </a:lnTo>
                <a:lnTo>
                  <a:pt x="19306" y="17448"/>
                </a:lnTo>
                <a:lnTo>
                  <a:pt x="19341" y="17291"/>
                </a:lnTo>
                <a:lnTo>
                  <a:pt x="19482" y="17133"/>
                </a:lnTo>
                <a:lnTo>
                  <a:pt x="19482" y="17133"/>
                </a:lnTo>
                <a:lnTo>
                  <a:pt x="19376" y="17133"/>
                </a:lnTo>
                <a:lnTo>
                  <a:pt x="19306" y="17238"/>
                </a:lnTo>
                <a:lnTo>
                  <a:pt x="19271" y="17396"/>
                </a:lnTo>
                <a:lnTo>
                  <a:pt x="19271" y="17396"/>
                </a:lnTo>
                <a:lnTo>
                  <a:pt x="19271" y="17448"/>
                </a:lnTo>
                <a:lnTo>
                  <a:pt x="19200" y="17448"/>
                </a:lnTo>
                <a:lnTo>
                  <a:pt x="19129" y="17396"/>
                </a:lnTo>
                <a:lnTo>
                  <a:pt x="19024" y="17343"/>
                </a:lnTo>
                <a:lnTo>
                  <a:pt x="18918" y="17291"/>
                </a:lnTo>
                <a:lnTo>
                  <a:pt x="18918" y="17291"/>
                </a:lnTo>
                <a:lnTo>
                  <a:pt x="18847" y="17133"/>
                </a:lnTo>
                <a:lnTo>
                  <a:pt x="18776" y="17028"/>
                </a:lnTo>
                <a:lnTo>
                  <a:pt x="18776" y="17028"/>
                </a:lnTo>
                <a:lnTo>
                  <a:pt x="18776" y="16870"/>
                </a:lnTo>
                <a:lnTo>
                  <a:pt x="18776" y="16765"/>
                </a:lnTo>
                <a:lnTo>
                  <a:pt x="18776" y="16765"/>
                </a:lnTo>
                <a:lnTo>
                  <a:pt x="18776" y="16818"/>
                </a:lnTo>
                <a:lnTo>
                  <a:pt x="18741" y="16818"/>
                </a:lnTo>
                <a:lnTo>
                  <a:pt x="18706" y="16712"/>
                </a:lnTo>
                <a:lnTo>
                  <a:pt x="18600" y="16450"/>
                </a:lnTo>
                <a:lnTo>
                  <a:pt x="18600" y="16450"/>
                </a:lnTo>
                <a:lnTo>
                  <a:pt x="18565" y="16187"/>
                </a:lnTo>
                <a:lnTo>
                  <a:pt x="18565" y="15977"/>
                </a:lnTo>
                <a:lnTo>
                  <a:pt x="18565" y="15977"/>
                </a:lnTo>
                <a:lnTo>
                  <a:pt x="18565" y="16029"/>
                </a:lnTo>
                <a:lnTo>
                  <a:pt x="18529" y="16134"/>
                </a:lnTo>
                <a:lnTo>
                  <a:pt x="18529" y="16134"/>
                </a:lnTo>
                <a:lnTo>
                  <a:pt x="18529" y="16187"/>
                </a:lnTo>
                <a:lnTo>
                  <a:pt x="18529" y="16239"/>
                </a:lnTo>
                <a:lnTo>
                  <a:pt x="18600" y="16397"/>
                </a:lnTo>
                <a:lnTo>
                  <a:pt x="18600" y="16397"/>
                </a:lnTo>
                <a:lnTo>
                  <a:pt x="18529" y="16292"/>
                </a:lnTo>
                <a:lnTo>
                  <a:pt x="18459" y="16397"/>
                </a:lnTo>
                <a:lnTo>
                  <a:pt x="18565" y="16555"/>
                </a:lnTo>
                <a:lnTo>
                  <a:pt x="18565" y="16555"/>
                </a:lnTo>
                <a:lnTo>
                  <a:pt x="18600" y="16818"/>
                </a:lnTo>
                <a:lnTo>
                  <a:pt x="18635" y="17028"/>
                </a:lnTo>
                <a:lnTo>
                  <a:pt x="18635" y="17028"/>
                </a:lnTo>
                <a:lnTo>
                  <a:pt x="18741" y="17343"/>
                </a:lnTo>
                <a:lnTo>
                  <a:pt x="18741" y="17396"/>
                </a:lnTo>
                <a:lnTo>
                  <a:pt x="18706" y="17448"/>
                </a:lnTo>
                <a:lnTo>
                  <a:pt x="18706" y="17448"/>
                </a:lnTo>
                <a:lnTo>
                  <a:pt x="18600" y="17448"/>
                </a:lnTo>
                <a:lnTo>
                  <a:pt x="18565" y="17396"/>
                </a:lnTo>
                <a:lnTo>
                  <a:pt x="18529" y="17238"/>
                </a:lnTo>
                <a:lnTo>
                  <a:pt x="18529" y="17238"/>
                </a:lnTo>
                <a:lnTo>
                  <a:pt x="18459" y="17291"/>
                </a:lnTo>
                <a:lnTo>
                  <a:pt x="18424" y="17291"/>
                </a:lnTo>
                <a:lnTo>
                  <a:pt x="18247" y="17291"/>
                </a:lnTo>
                <a:lnTo>
                  <a:pt x="18247" y="17291"/>
                </a:lnTo>
                <a:lnTo>
                  <a:pt x="18212" y="16870"/>
                </a:lnTo>
                <a:lnTo>
                  <a:pt x="18247" y="16765"/>
                </a:lnTo>
                <a:lnTo>
                  <a:pt x="18318" y="16712"/>
                </a:lnTo>
                <a:lnTo>
                  <a:pt x="18318" y="16712"/>
                </a:lnTo>
                <a:lnTo>
                  <a:pt x="18212" y="16607"/>
                </a:lnTo>
                <a:lnTo>
                  <a:pt x="18212" y="16712"/>
                </a:lnTo>
                <a:lnTo>
                  <a:pt x="18212" y="16712"/>
                </a:lnTo>
                <a:lnTo>
                  <a:pt x="18176" y="16607"/>
                </a:lnTo>
                <a:lnTo>
                  <a:pt x="18141" y="16607"/>
                </a:lnTo>
                <a:lnTo>
                  <a:pt x="18071" y="16818"/>
                </a:lnTo>
                <a:lnTo>
                  <a:pt x="18071" y="16818"/>
                </a:lnTo>
                <a:lnTo>
                  <a:pt x="18035" y="16818"/>
                </a:lnTo>
                <a:lnTo>
                  <a:pt x="17965" y="16712"/>
                </a:lnTo>
                <a:lnTo>
                  <a:pt x="17824" y="16502"/>
                </a:lnTo>
                <a:lnTo>
                  <a:pt x="17824" y="16502"/>
                </a:lnTo>
                <a:lnTo>
                  <a:pt x="17824" y="16607"/>
                </a:lnTo>
                <a:lnTo>
                  <a:pt x="17824" y="16607"/>
                </a:lnTo>
                <a:lnTo>
                  <a:pt x="17647" y="16502"/>
                </a:lnTo>
                <a:lnTo>
                  <a:pt x="17647" y="16502"/>
                </a:lnTo>
                <a:lnTo>
                  <a:pt x="17682" y="16555"/>
                </a:lnTo>
                <a:lnTo>
                  <a:pt x="17647" y="16607"/>
                </a:lnTo>
                <a:lnTo>
                  <a:pt x="17576" y="16765"/>
                </a:lnTo>
                <a:lnTo>
                  <a:pt x="17576" y="16765"/>
                </a:lnTo>
                <a:lnTo>
                  <a:pt x="17682" y="16712"/>
                </a:lnTo>
                <a:lnTo>
                  <a:pt x="17824" y="16712"/>
                </a:lnTo>
                <a:lnTo>
                  <a:pt x="17824" y="16712"/>
                </a:lnTo>
                <a:lnTo>
                  <a:pt x="17894" y="16870"/>
                </a:lnTo>
                <a:lnTo>
                  <a:pt x="17965" y="16975"/>
                </a:lnTo>
                <a:lnTo>
                  <a:pt x="18000" y="16870"/>
                </a:lnTo>
                <a:lnTo>
                  <a:pt x="18000" y="16870"/>
                </a:lnTo>
                <a:lnTo>
                  <a:pt x="17965" y="16975"/>
                </a:lnTo>
                <a:lnTo>
                  <a:pt x="17894" y="17028"/>
                </a:lnTo>
                <a:lnTo>
                  <a:pt x="17894" y="17028"/>
                </a:lnTo>
                <a:lnTo>
                  <a:pt x="18000" y="16975"/>
                </a:lnTo>
                <a:lnTo>
                  <a:pt x="18035" y="17028"/>
                </a:lnTo>
                <a:lnTo>
                  <a:pt x="18141" y="17080"/>
                </a:lnTo>
                <a:lnTo>
                  <a:pt x="18141" y="17080"/>
                </a:lnTo>
                <a:lnTo>
                  <a:pt x="18071" y="17080"/>
                </a:lnTo>
                <a:lnTo>
                  <a:pt x="18141" y="17133"/>
                </a:lnTo>
                <a:lnTo>
                  <a:pt x="18176" y="17238"/>
                </a:lnTo>
                <a:lnTo>
                  <a:pt x="18176" y="17238"/>
                </a:lnTo>
                <a:lnTo>
                  <a:pt x="18176" y="17291"/>
                </a:lnTo>
                <a:lnTo>
                  <a:pt x="18176" y="17343"/>
                </a:lnTo>
                <a:lnTo>
                  <a:pt x="18035" y="17396"/>
                </a:lnTo>
                <a:lnTo>
                  <a:pt x="18035" y="17396"/>
                </a:lnTo>
                <a:lnTo>
                  <a:pt x="18035" y="17291"/>
                </a:lnTo>
                <a:lnTo>
                  <a:pt x="18000" y="17291"/>
                </a:lnTo>
                <a:lnTo>
                  <a:pt x="17894" y="17291"/>
                </a:lnTo>
                <a:lnTo>
                  <a:pt x="17894" y="17291"/>
                </a:lnTo>
                <a:lnTo>
                  <a:pt x="17965" y="17343"/>
                </a:lnTo>
                <a:lnTo>
                  <a:pt x="17859" y="17343"/>
                </a:lnTo>
                <a:lnTo>
                  <a:pt x="17859" y="17343"/>
                </a:lnTo>
                <a:lnTo>
                  <a:pt x="17859" y="17343"/>
                </a:lnTo>
                <a:lnTo>
                  <a:pt x="17859" y="17396"/>
                </a:lnTo>
                <a:lnTo>
                  <a:pt x="17859" y="17448"/>
                </a:lnTo>
                <a:lnTo>
                  <a:pt x="17824" y="17448"/>
                </a:lnTo>
                <a:lnTo>
                  <a:pt x="17824" y="17448"/>
                </a:lnTo>
                <a:lnTo>
                  <a:pt x="17753" y="17343"/>
                </a:lnTo>
                <a:lnTo>
                  <a:pt x="17576" y="17238"/>
                </a:lnTo>
                <a:lnTo>
                  <a:pt x="17400" y="17080"/>
                </a:lnTo>
                <a:lnTo>
                  <a:pt x="17365" y="17028"/>
                </a:lnTo>
                <a:lnTo>
                  <a:pt x="17365" y="16975"/>
                </a:lnTo>
                <a:lnTo>
                  <a:pt x="17365" y="16975"/>
                </a:lnTo>
                <a:lnTo>
                  <a:pt x="17294" y="16975"/>
                </a:lnTo>
                <a:lnTo>
                  <a:pt x="17224" y="16870"/>
                </a:lnTo>
                <a:lnTo>
                  <a:pt x="17118" y="16765"/>
                </a:lnTo>
                <a:lnTo>
                  <a:pt x="17118" y="16765"/>
                </a:lnTo>
                <a:lnTo>
                  <a:pt x="16941" y="16502"/>
                </a:lnTo>
                <a:lnTo>
                  <a:pt x="16800" y="16397"/>
                </a:lnTo>
                <a:lnTo>
                  <a:pt x="16800" y="16397"/>
                </a:lnTo>
                <a:lnTo>
                  <a:pt x="16835" y="16292"/>
                </a:lnTo>
                <a:lnTo>
                  <a:pt x="16835" y="16292"/>
                </a:lnTo>
                <a:lnTo>
                  <a:pt x="16624" y="16292"/>
                </a:lnTo>
                <a:lnTo>
                  <a:pt x="16482" y="16239"/>
                </a:lnTo>
                <a:lnTo>
                  <a:pt x="16341" y="16029"/>
                </a:lnTo>
                <a:lnTo>
                  <a:pt x="16341" y="16029"/>
                </a:lnTo>
                <a:lnTo>
                  <a:pt x="16341" y="16134"/>
                </a:lnTo>
                <a:lnTo>
                  <a:pt x="16271" y="16029"/>
                </a:lnTo>
                <a:lnTo>
                  <a:pt x="16094" y="15924"/>
                </a:lnTo>
                <a:lnTo>
                  <a:pt x="16094" y="15924"/>
                </a:lnTo>
                <a:lnTo>
                  <a:pt x="16094" y="15872"/>
                </a:lnTo>
                <a:lnTo>
                  <a:pt x="16129" y="15819"/>
                </a:lnTo>
                <a:lnTo>
                  <a:pt x="16165" y="15714"/>
                </a:lnTo>
                <a:lnTo>
                  <a:pt x="16165" y="15661"/>
                </a:lnTo>
                <a:lnTo>
                  <a:pt x="16165" y="15661"/>
                </a:lnTo>
                <a:lnTo>
                  <a:pt x="16129" y="15451"/>
                </a:lnTo>
                <a:lnTo>
                  <a:pt x="16129" y="15399"/>
                </a:lnTo>
                <a:lnTo>
                  <a:pt x="16165" y="15346"/>
                </a:lnTo>
                <a:lnTo>
                  <a:pt x="16165" y="15346"/>
                </a:lnTo>
                <a:lnTo>
                  <a:pt x="16235" y="15346"/>
                </a:lnTo>
                <a:lnTo>
                  <a:pt x="16271" y="15346"/>
                </a:lnTo>
                <a:lnTo>
                  <a:pt x="16306" y="15556"/>
                </a:lnTo>
                <a:lnTo>
                  <a:pt x="16341" y="15819"/>
                </a:lnTo>
                <a:lnTo>
                  <a:pt x="16341" y="15819"/>
                </a:lnTo>
                <a:lnTo>
                  <a:pt x="16341" y="15661"/>
                </a:lnTo>
                <a:lnTo>
                  <a:pt x="16341" y="15556"/>
                </a:lnTo>
                <a:lnTo>
                  <a:pt x="16412" y="15451"/>
                </a:lnTo>
                <a:lnTo>
                  <a:pt x="16518" y="15556"/>
                </a:lnTo>
                <a:lnTo>
                  <a:pt x="16518" y="15556"/>
                </a:lnTo>
                <a:lnTo>
                  <a:pt x="16341" y="15399"/>
                </a:lnTo>
                <a:lnTo>
                  <a:pt x="16235" y="15293"/>
                </a:lnTo>
                <a:lnTo>
                  <a:pt x="16165" y="15293"/>
                </a:lnTo>
                <a:lnTo>
                  <a:pt x="16165" y="15293"/>
                </a:lnTo>
                <a:lnTo>
                  <a:pt x="16094" y="15399"/>
                </a:lnTo>
                <a:lnTo>
                  <a:pt x="15988" y="15556"/>
                </a:lnTo>
                <a:lnTo>
                  <a:pt x="15988" y="15556"/>
                </a:lnTo>
                <a:lnTo>
                  <a:pt x="15847" y="15609"/>
                </a:lnTo>
                <a:lnTo>
                  <a:pt x="15671" y="15661"/>
                </a:lnTo>
                <a:lnTo>
                  <a:pt x="15424" y="15609"/>
                </a:lnTo>
                <a:lnTo>
                  <a:pt x="15141" y="15451"/>
                </a:lnTo>
                <a:lnTo>
                  <a:pt x="15141" y="15451"/>
                </a:lnTo>
                <a:lnTo>
                  <a:pt x="15212" y="15346"/>
                </a:lnTo>
                <a:lnTo>
                  <a:pt x="15212" y="15293"/>
                </a:lnTo>
                <a:lnTo>
                  <a:pt x="15141" y="15136"/>
                </a:lnTo>
                <a:lnTo>
                  <a:pt x="15141" y="15136"/>
                </a:lnTo>
                <a:lnTo>
                  <a:pt x="15106" y="15188"/>
                </a:lnTo>
                <a:lnTo>
                  <a:pt x="15035" y="15293"/>
                </a:lnTo>
                <a:lnTo>
                  <a:pt x="15035" y="15293"/>
                </a:lnTo>
                <a:lnTo>
                  <a:pt x="14965" y="15346"/>
                </a:lnTo>
                <a:lnTo>
                  <a:pt x="14965" y="15346"/>
                </a:lnTo>
                <a:lnTo>
                  <a:pt x="14400" y="15136"/>
                </a:lnTo>
                <a:lnTo>
                  <a:pt x="14400" y="15136"/>
                </a:lnTo>
                <a:lnTo>
                  <a:pt x="14188" y="15136"/>
                </a:lnTo>
                <a:lnTo>
                  <a:pt x="14012" y="15293"/>
                </a:lnTo>
                <a:lnTo>
                  <a:pt x="13835" y="15346"/>
                </a:lnTo>
                <a:lnTo>
                  <a:pt x="13624" y="15293"/>
                </a:lnTo>
                <a:lnTo>
                  <a:pt x="13624" y="15293"/>
                </a:lnTo>
                <a:lnTo>
                  <a:pt x="13624" y="15188"/>
                </a:lnTo>
                <a:lnTo>
                  <a:pt x="13624" y="15188"/>
                </a:lnTo>
                <a:lnTo>
                  <a:pt x="13447" y="15083"/>
                </a:lnTo>
                <a:lnTo>
                  <a:pt x="13129" y="14978"/>
                </a:lnTo>
                <a:lnTo>
                  <a:pt x="13129" y="14978"/>
                </a:lnTo>
                <a:lnTo>
                  <a:pt x="13129" y="14768"/>
                </a:lnTo>
                <a:lnTo>
                  <a:pt x="13235" y="14610"/>
                </a:lnTo>
                <a:lnTo>
                  <a:pt x="13271" y="14558"/>
                </a:lnTo>
                <a:lnTo>
                  <a:pt x="13306" y="14453"/>
                </a:lnTo>
                <a:lnTo>
                  <a:pt x="13306" y="14453"/>
                </a:lnTo>
                <a:lnTo>
                  <a:pt x="13235" y="14453"/>
                </a:lnTo>
                <a:lnTo>
                  <a:pt x="13129" y="14558"/>
                </a:lnTo>
                <a:lnTo>
                  <a:pt x="13024" y="14768"/>
                </a:lnTo>
                <a:lnTo>
                  <a:pt x="13024" y="14768"/>
                </a:lnTo>
                <a:lnTo>
                  <a:pt x="12988" y="14820"/>
                </a:lnTo>
                <a:lnTo>
                  <a:pt x="12882" y="14820"/>
                </a:lnTo>
                <a:lnTo>
                  <a:pt x="12882" y="14820"/>
                </a:lnTo>
                <a:lnTo>
                  <a:pt x="12741" y="14768"/>
                </a:lnTo>
                <a:lnTo>
                  <a:pt x="12671" y="14715"/>
                </a:lnTo>
                <a:lnTo>
                  <a:pt x="12635" y="14715"/>
                </a:lnTo>
                <a:lnTo>
                  <a:pt x="12635" y="14715"/>
                </a:lnTo>
                <a:lnTo>
                  <a:pt x="12671" y="14558"/>
                </a:lnTo>
                <a:lnTo>
                  <a:pt x="12741" y="14505"/>
                </a:lnTo>
                <a:lnTo>
                  <a:pt x="12741" y="14505"/>
                </a:lnTo>
                <a:lnTo>
                  <a:pt x="12635" y="14505"/>
                </a:lnTo>
                <a:lnTo>
                  <a:pt x="12529" y="14505"/>
                </a:lnTo>
                <a:lnTo>
                  <a:pt x="12565" y="14453"/>
                </a:lnTo>
                <a:lnTo>
                  <a:pt x="12565" y="14453"/>
                </a:lnTo>
                <a:lnTo>
                  <a:pt x="12424" y="14505"/>
                </a:lnTo>
                <a:lnTo>
                  <a:pt x="12424" y="14505"/>
                </a:lnTo>
                <a:lnTo>
                  <a:pt x="12459" y="14453"/>
                </a:lnTo>
                <a:lnTo>
                  <a:pt x="12529" y="14347"/>
                </a:lnTo>
                <a:lnTo>
                  <a:pt x="12529" y="14347"/>
                </a:lnTo>
                <a:lnTo>
                  <a:pt x="12353" y="14453"/>
                </a:lnTo>
                <a:lnTo>
                  <a:pt x="12282" y="14453"/>
                </a:lnTo>
                <a:lnTo>
                  <a:pt x="12176" y="14453"/>
                </a:lnTo>
                <a:lnTo>
                  <a:pt x="12176" y="14453"/>
                </a:lnTo>
                <a:lnTo>
                  <a:pt x="12247" y="14347"/>
                </a:lnTo>
                <a:lnTo>
                  <a:pt x="12318" y="14295"/>
                </a:lnTo>
                <a:lnTo>
                  <a:pt x="12424" y="14242"/>
                </a:lnTo>
                <a:lnTo>
                  <a:pt x="12494" y="14242"/>
                </a:lnTo>
                <a:lnTo>
                  <a:pt x="12494" y="14242"/>
                </a:lnTo>
                <a:lnTo>
                  <a:pt x="12424" y="14242"/>
                </a:lnTo>
                <a:lnTo>
                  <a:pt x="12353" y="14242"/>
                </a:lnTo>
                <a:lnTo>
                  <a:pt x="12282" y="14242"/>
                </a:lnTo>
                <a:lnTo>
                  <a:pt x="12176" y="14242"/>
                </a:lnTo>
                <a:lnTo>
                  <a:pt x="12176" y="14242"/>
                </a:lnTo>
                <a:lnTo>
                  <a:pt x="12141" y="14190"/>
                </a:lnTo>
                <a:lnTo>
                  <a:pt x="12141" y="14137"/>
                </a:lnTo>
                <a:lnTo>
                  <a:pt x="12176" y="14032"/>
                </a:lnTo>
                <a:lnTo>
                  <a:pt x="12282" y="13980"/>
                </a:lnTo>
                <a:lnTo>
                  <a:pt x="12424" y="13927"/>
                </a:lnTo>
                <a:lnTo>
                  <a:pt x="12424" y="13927"/>
                </a:lnTo>
                <a:lnTo>
                  <a:pt x="12282" y="13874"/>
                </a:lnTo>
                <a:lnTo>
                  <a:pt x="12176" y="13927"/>
                </a:lnTo>
                <a:lnTo>
                  <a:pt x="12106" y="13927"/>
                </a:lnTo>
                <a:lnTo>
                  <a:pt x="12071" y="13980"/>
                </a:lnTo>
                <a:lnTo>
                  <a:pt x="12071" y="13980"/>
                </a:lnTo>
                <a:lnTo>
                  <a:pt x="12035" y="14032"/>
                </a:lnTo>
                <a:lnTo>
                  <a:pt x="11929" y="14137"/>
                </a:lnTo>
                <a:lnTo>
                  <a:pt x="11753" y="14190"/>
                </a:lnTo>
                <a:lnTo>
                  <a:pt x="11753" y="14190"/>
                </a:lnTo>
                <a:lnTo>
                  <a:pt x="11753" y="14032"/>
                </a:lnTo>
                <a:lnTo>
                  <a:pt x="11753" y="14032"/>
                </a:lnTo>
                <a:lnTo>
                  <a:pt x="11682" y="14190"/>
                </a:lnTo>
                <a:lnTo>
                  <a:pt x="11682" y="14190"/>
                </a:lnTo>
                <a:lnTo>
                  <a:pt x="11682" y="13980"/>
                </a:lnTo>
                <a:lnTo>
                  <a:pt x="11682" y="13874"/>
                </a:lnTo>
                <a:lnTo>
                  <a:pt x="11682" y="13874"/>
                </a:lnTo>
                <a:lnTo>
                  <a:pt x="11682" y="13927"/>
                </a:lnTo>
                <a:lnTo>
                  <a:pt x="11682" y="14032"/>
                </a:lnTo>
                <a:lnTo>
                  <a:pt x="11612" y="14190"/>
                </a:lnTo>
                <a:lnTo>
                  <a:pt x="11576" y="14242"/>
                </a:lnTo>
                <a:lnTo>
                  <a:pt x="11576" y="14242"/>
                </a:lnTo>
                <a:lnTo>
                  <a:pt x="11576" y="14137"/>
                </a:lnTo>
                <a:lnTo>
                  <a:pt x="11576" y="14137"/>
                </a:lnTo>
                <a:lnTo>
                  <a:pt x="11541" y="14190"/>
                </a:lnTo>
                <a:lnTo>
                  <a:pt x="11541" y="14242"/>
                </a:lnTo>
                <a:lnTo>
                  <a:pt x="11541" y="14242"/>
                </a:lnTo>
                <a:lnTo>
                  <a:pt x="11471" y="14190"/>
                </a:lnTo>
                <a:lnTo>
                  <a:pt x="11471" y="14137"/>
                </a:lnTo>
                <a:lnTo>
                  <a:pt x="11471" y="13927"/>
                </a:lnTo>
                <a:lnTo>
                  <a:pt x="11576" y="13717"/>
                </a:lnTo>
                <a:lnTo>
                  <a:pt x="11576" y="13717"/>
                </a:lnTo>
                <a:lnTo>
                  <a:pt x="11471" y="13769"/>
                </a:lnTo>
                <a:lnTo>
                  <a:pt x="11400" y="13980"/>
                </a:lnTo>
                <a:lnTo>
                  <a:pt x="11400" y="13980"/>
                </a:lnTo>
                <a:lnTo>
                  <a:pt x="11365" y="13980"/>
                </a:lnTo>
                <a:lnTo>
                  <a:pt x="11294" y="13980"/>
                </a:lnTo>
                <a:lnTo>
                  <a:pt x="11188" y="13980"/>
                </a:lnTo>
                <a:lnTo>
                  <a:pt x="11153" y="14032"/>
                </a:lnTo>
                <a:lnTo>
                  <a:pt x="11153" y="14032"/>
                </a:lnTo>
                <a:lnTo>
                  <a:pt x="11329" y="13980"/>
                </a:lnTo>
                <a:lnTo>
                  <a:pt x="11329" y="13980"/>
                </a:lnTo>
                <a:lnTo>
                  <a:pt x="11294" y="14137"/>
                </a:lnTo>
                <a:lnTo>
                  <a:pt x="11188" y="14190"/>
                </a:lnTo>
                <a:lnTo>
                  <a:pt x="11118" y="14242"/>
                </a:lnTo>
                <a:lnTo>
                  <a:pt x="11082" y="14295"/>
                </a:lnTo>
                <a:lnTo>
                  <a:pt x="11082" y="14295"/>
                </a:lnTo>
                <a:lnTo>
                  <a:pt x="11118" y="14295"/>
                </a:lnTo>
                <a:lnTo>
                  <a:pt x="11118" y="14295"/>
                </a:lnTo>
                <a:lnTo>
                  <a:pt x="11012" y="14453"/>
                </a:lnTo>
                <a:lnTo>
                  <a:pt x="11012" y="14453"/>
                </a:lnTo>
                <a:lnTo>
                  <a:pt x="11082" y="14347"/>
                </a:lnTo>
                <a:lnTo>
                  <a:pt x="11153" y="14295"/>
                </a:lnTo>
                <a:lnTo>
                  <a:pt x="11153" y="14295"/>
                </a:lnTo>
                <a:lnTo>
                  <a:pt x="11188" y="14453"/>
                </a:lnTo>
                <a:lnTo>
                  <a:pt x="11188" y="14453"/>
                </a:lnTo>
                <a:lnTo>
                  <a:pt x="11224" y="14347"/>
                </a:lnTo>
                <a:lnTo>
                  <a:pt x="11224" y="14347"/>
                </a:lnTo>
                <a:lnTo>
                  <a:pt x="11294" y="14453"/>
                </a:lnTo>
                <a:lnTo>
                  <a:pt x="11294" y="14505"/>
                </a:lnTo>
                <a:lnTo>
                  <a:pt x="11188" y="14610"/>
                </a:lnTo>
                <a:lnTo>
                  <a:pt x="11118" y="14610"/>
                </a:lnTo>
                <a:lnTo>
                  <a:pt x="11012" y="14715"/>
                </a:lnTo>
                <a:lnTo>
                  <a:pt x="11012" y="14715"/>
                </a:lnTo>
                <a:lnTo>
                  <a:pt x="11329" y="14558"/>
                </a:lnTo>
                <a:lnTo>
                  <a:pt x="11329" y="14558"/>
                </a:lnTo>
                <a:lnTo>
                  <a:pt x="11400" y="14610"/>
                </a:lnTo>
                <a:lnTo>
                  <a:pt x="11400" y="14768"/>
                </a:lnTo>
                <a:lnTo>
                  <a:pt x="11329" y="14820"/>
                </a:lnTo>
                <a:lnTo>
                  <a:pt x="11224" y="14978"/>
                </a:lnTo>
                <a:lnTo>
                  <a:pt x="11188" y="14978"/>
                </a:lnTo>
                <a:lnTo>
                  <a:pt x="11188" y="15031"/>
                </a:lnTo>
                <a:lnTo>
                  <a:pt x="11188" y="15031"/>
                </a:lnTo>
                <a:lnTo>
                  <a:pt x="11294" y="14978"/>
                </a:lnTo>
                <a:lnTo>
                  <a:pt x="11294" y="14978"/>
                </a:lnTo>
                <a:lnTo>
                  <a:pt x="11294" y="15083"/>
                </a:lnTo>
                <a:lnTo>
                  <a:pt x="11294" y="15083"/>
                </a:lnTo>
                <a:lnTo>
                  <a:pt x="11329" y="15031"/>
                </a:lnTo>
                <a:lnTo>
                  <a:pt x="11329" y="15031"/>
                </a:lnTo>
                <a:lnTo>
                  <a:pt x="11294" y="15188"/>
                </a:lnTo>
                <a:lnTo>
                  <a:pt x="11188" y="15293"/>
                </a:lnTo>
                <a:lnTo>
                  <a:pt x="11188" y="15293"/>
                </a:lnTo>
                <a:lnTo>
                  <a:pt x="11082" y="15346"/>
                </a:lnTo>
                <a:lnTo>
                  <a:pt x="11082" y="15346"/>
                </a:lnTo>
                <a:lnTo>
                  <a:pt x="11012" y="15399"/>
                </a:lnTo>
                <a:lnTo>
                  <a:pt x="10941" y="15399"/>
                </a:lnTo>
                <a:lnTo>
                  <a:pt x="10765" y="15346"/>
                </a:lnTo>
                <a:lnTo>
                  <a:pt x="10765" y="15346"/>
                </a:lnTo>
                <a:lnTo>
                  <a:pt x="10800" y="15293"/>
                </a:lnTo>
                <a:lnTo>
                  <a:pt x="10800" y="15293"/>
                </a:lnTo>
                <a:lnTo>
                  <a:pt x="10765" y="15293"/>
                </a:lnTo>
                <a:lnTo>
                  <a:pt x="10729" y="15346"/>
                </a:lnTo>
                <a:lnTo>
                  <a:pt x="10659" y="15451"/>
                </a:lnTo>
                <a:lnTo>
                  <a:pt x="10659" y="15451"/>
                </a:lnTo>
                <a:lnTo>
                  <a:pt x="10624" y="15136"/>
                </a:lnTo>
                <a:lnTo>
                  <a:pt x="10624" y="15136"/>
                </a:lnTo>
                <a:lnTo>
                  <a:pt x="10588" y="15188"/>
                </a:lnTo>
                <a:lnTo>
                  <a:pt x="10553" y="15346"/>
                </a:lnTo>
                <a:lnTo>
                  <a:pt x="10518" y="15451"/>
                </a:lnTo>
                <a:lnTo>
                  <a:pt x="10553" y="15609"/>
                </a:lnTo>
                <a:lnTo>
                  <a:pt x="10553" y="15609"/>
                </a:lnTo>
                <a:lnTo>
                  <a:pt x="10447" y="15556"/>
                </a:lnTo>
                <a:lnTo>
                  <a:pt x="10447" y="15399"/>
                </a:lnTo>
                <a:lnTo>
                  <a:pt x="10447" y="15399"/>
                </a:lnTo>
                <a:lnTo>
                  <a:pt x="10412" y="15451"/>
                </a:lnTo>
                <a:lnTo>
                  <a:pt x="10376" y="15451"/>
                </a:lnTo>
                <a:lnTo>
                  <a:pt x="10376" y="15451"/>
                </a:lnTo>
                <a:lnTo>
                  <a:pt x="10376" y="15609"/>
                </a:lnTo>
                <a:lnTo>
                  <a:pt x="10412" y="15714"/>
                </a:lnTo>
                <a:lnTo>
                  <a:pt x="10412" y="15714"/>
                </a:lnTo>
                <a:lnTo>
                  <a:pt x="10341" y="15609"/>
                </a:lnTo>
                <a:lnTo>
                  <a:pt x="10271" y="15609"/>
                </a:lnTo>
                <a:lnTo>
                  <a:pt x="10271" y="15714"/>
                </a:lnTo>
                <a:lnTo>
                  <a:pt x="10271" y="15714"/>
                </a:lnTo>
                <a:lnTo>
                  <a:pt x="10200" y="15872"/>
                </a:lnTo>
                <a:lnTo>
                  <a:pt x="10059" y="15977"/>
                </a:lnTo>
                <a:lnTo>
                  <a:pt x="10059" y="15977"/>
                </a:lnTo>
                <a:lnTo>
                  <a:pt x="10094" y="15819"/>
                </a:lnTo>
                <a:lnTo>
                  <a:pt x="10165" y="15661"/>
                </a:lnTo>
                <a:lnTo>
                  <a:pt x="10165" y="15661"/>
                </a:lnTo>
                <a:lnTo>
                  <a:pt x="10094" y="15714"/>
                </a:lnTo>
                <a:lnTo>
                  <a:pt x="10059" y="15819"/>
                </a:lnTo>
                <a:lnTo>
                  <a:pt x="10024" y="15977"/>
                </a:lnTo>
                <a:lnTo>
                  <a:pt x="10024" y="15977"/>
                </a:lnTo>
                <a:lnTo>
                  <a:pt x="9988" y="15872"/>
                </a:lnTo>
                <a:lnTo>
                  <a:pt x="9988" y="15872"/>
                </a:lnTo>
                <a:lnTo>
                  <a:pt x="9882" y="15872"/>
                </a:lnTo>
                <a:lnTo>
                  <a:pt x="9882" y="15924"/>
                </a:lnTo>
                <a:lnTo>
                  <a:pt x="9882" y="15977"/>
                </a:lnTo>
                <a:lnTo>
                  <a:pt x="9847" y="16029"/>
                </a:lnTo>
                <a:lnTo>
                  <a:pt x="9847" y="16029"/>
                </a:lnTo>
                <a:lnTo>
                  <a:pt x="9776" y="16187"/>
                </a:lnTo>
                <a:lnTo>
                  <a:pt x="9600" y="16134"/>
                </a:lnTo>
                <a:lnTo>
                  <a:pt x="9600" y="16134"/>
                </a:lnTo>
                <a:lnTo>
                  <a:pt x="9671" y="16239"/>
                </a:lnTo>
                <a:lnTo>
                  <a:pt x="9671" y="16239"/>
                </a:lnTo>
                <a:lnTo>
                  <a:pt x="9565" y="16239"/>
                </a:lnTo>
                <a:lnTo>
                  <a:pt x="9565" y="16239"/>
                </a:lnTo>
                <a:lnTo>
                  <a:pt x="9459" y="16239"/>
                </a:lnTo>
                <a:lnTo>
                  <a:pt x="9388" y="16292"/>
                </a:lnTo>
                <a:lnTo>
                  <a:pt x="9388" y="16292"/>
                </a:lnTo>
                <a:lnTo>
                  <a:pt x="9282" y="16292"/>
                </a:lnTo>
                <a:lnTo>
                  <a:pt x="9141" y="16187"/>
                </a:lnTo>
                <a:lnTo>
                  <a:pt x="9141" y="16187"/>
                </a:lnTo>
                <a:lnTo>
                  <a:pt x="9212" y="16134"/>
                </a:lnTo>
                <a:lnTo>
                  <a:pt x="9212" y="16029"/>
                </a:lnTo>
                <a:lnTo>
                  <a:pt x="9212" y="16029"/>
                </a:lnTo>
                <a:lnTo>
                  <a:pt x="9459" y="15872"/>
                </a:lnTo>
                <a:lnTo>
                  <a:pt x="9671" y="15609"/>
                </a:lnTo>
                <a:lnTo>
                  <a:pt x="9671" y="15609"/>
                </a:lnTo>
                <a:lnTo>
                  <a:pt x="9600" y="15609"/>
                </a:lnTo>
                <a:lnTo>
                  <a:pt x="9565" y="15661"/>
                </a:lnTo>
                <a:lnTo>
                  <a:pt x="9459" y="15714"/>
                </a:lnTo>
                <a:lnTo>
                  <a:pt x="9318" y="15661"/>
                </a:lnTo>
                <a:lnTo>
                  <a:pt x="9318" y="15661"/>
                </a:lnTo>
                <a:lnTo>
                  <a:pt x="9247" y="15609"/>
                </a:lnTo>
                <a:lnTo>
                  <a:pt x="9247" y="15556"/>
                </a:lnTo>
                <a:lnTo>
                  <a:pt x="9282" y="15346"/>
                </a:lnTo>
                <a:lnTo>
                  <a:pt x="9424" y="15083"/>
                </a:lnTo>
                <a:lnTo>
                  <a:pt x="9424" y="15083"/>
                </a:lnTo>
                <a:lnTo>
                  <a:pt x="9494" y="14873"/>
                </a:lnTo>
                <a:lnTo>
                  <a:pt x="9565" y="14768"/>
                </a:lnTo>
                <a:lnTo>
                  <a:pt x="9565" y="14768"/>
                </a:lnTo>
                <a:lnTo>
                  <a:pt x="9494" y="14558"/>
                </a:lnTo>
                <a:lnTo>
                  <a:pt x="9459" y="14453"/>
                </a:lnTo>
                <a:lnTo>
                  <a:pt x="9494" y="14347"/>
                </a:lnTo>
                <a:lnTo>
                  <a:pt x="9494" y="14347"/>
                </a:lnTo>
                <a:lnTo>
                  <a:pt x="10024" y="13980"/>
                </a:lnTo>
                <a:lnTo>
                  <a:pt x="10024" y="13980"/>
                </a:lnTo>
                <a:lnTo>
                  <a:pt x="10165" y="14137"/>
                </a:lnTo>
                <a:lnTo>
                  <a:pt x="10200" y="14190"/>
                </a:lnTo>
                <a:lnTo>
                  <a:pt x="10341" y="14137"/>
                </a:lnTo>
                <a:lnTo>
                  <a:pt x="10341" y="14137"/>
                </a:lnTo>
                <a:lnTo>
                  <a:pt x="10412" y="14137"/>
                </a:lnTo>
                <a:lnTo>
                  <a:pt x="10553" y="14137"/>
                </a:lnTo>
                <a:lnTo>
                  <a:pt x="10800" y="14242"/>
                </a:lnTo>
                <a:lnTo>
                  <a:pt x="10800" y="14242"/>
                </a:lnTo>
                <a:lnTo>
                  <a:pt x="10624" y="14137"/>
                </a:lnTo>
                <a:lnTo>
                  <a:pt x="10412" y="13980"/>
                </a:lnTo>
                <a:lnTo>
                  <a:pt x="10271" y="13874"/>
                </a:lnTo>
                <a:lnTo>
                  <a:pt x="10271" y="13769"/>
                </a:lnTo>
                <a:lnTo>
                  <a:pt x="10271" y="13717"/>
                </a:lnTo>
                <a:lnTo>
                  <a:pt x="10271" y="13717"/>
                </a:lnTo>
                <a:lnTo>
                  <a:pt x="10376" y="13612"/>
                </a:lnTo>
                <a:lnTo>
                  <a:pt x="10447" y="13559"/>
                </a:lnTo>
                <a:lnTo>
                  <a:pt x="10659" y="13454"/>
                </a:lnTo>
                <a:lnTo>
                  <a:pt x="10659" y="13454"/>
                </a:lnTo>
                <a:lnTo>
                  <a:pt x="10518" y="13401"/>
                </a:lnTo>
                <a:lnTo>
                  <a:pt x="10412" y="13454"/>
                </a:lnTo>
                <a:lnTo>
                  <a:pt x="10271" y="13664"/>
                </a:lnTo>
                <a:lnTo>
                  <a:pt x="10271" y="13664"/>
                </a:lnTo>
                <a:lnTo>
                  <a:pt x="10165" y="13717"/>
                </a:lnTo>
                <a:lnTo>
                  <a:pt x="10059" y="13717"/>
                </a:lnTo>
                <a:lnTo>
                  <a:pt x="9953" y="13612"/>
                </a:lnTo>
                <a:lnTo>
                  <a:pt x="9953" y="13612"/>
                </a:lnTo>
                <a:lnTo>
                  <a:pt x="9953" y="13664"/>
                </a:lnTo>
                <a:lnTo>
                  <a:pt x="9882" y="13717"/>
                </a:lnTo>
                <a:lnTo>
                  <a:pt x="9776" y="13769"/>
                </a:lnTo>
                <a:lnTo>
                  <a:pt x="9776" y="13769"/>
                </a:lnTo>
                <a:lnTo>
                  <a:pt x="9671" y="13769"/>
                </a:lnTo>
                <a:lnTo>
                  <a:pt x="9635" y="13927"/>
                </a:lnTo>
                <a:lnTo>
                  <a:pt x="9635" y="13980"/>
                </a:lnTo>
                <a:lnTo>
                  <a:pt x="9565" y="14032"/>
                </a:lnTo>
                <a:lnTo>
                  <a:pt x="9565" y="14032"/>
                </a:lnTo>
                <a:lnTo>
                  <a:pt x="9424" y="14032"/>
                </a:lnTo>
                <a:lnTo>
                  <a:pt x="9388" y="14137"/>
                </a:lnTo>
                <a:lnTo>
                  <a:pt x="9318" y="14190"/>
                </a:lnTo>
                <a:lnTo>
                  <a:pt x="9318" y="14190"/>
                </a:lnTo>
                <a:lnTo>
                  <a:pt x="9282" y="14295"/>
                </a:lnTo>
                <a:lnTo>
                  <a:pt x="9212" y="14453"/>
                </a:lnTo>
                <a:lnTo>
                  <a:pt x="9212" y="14453"/>
                </a:lnTo>
                <a:lnTo>
                  <a:pt x="9035" y="14558"/>
                </a:lnTo>
                <a:lnTo>
                  <a:pt x="9000" y="14610"/>
                </a:lnTo>
                <a:lnTo>
                  <a:pt x="9000" y="14768"/>
                </a:lnTo>
                <a:lnTo>
                  <a:pt x="9000" y="14768"/>
                </a:lnTo>
                <a:lnTo>
                  <a:pt x="9000" y="14820"/>
                </a:lnTo>
                <a:lnTo>
                  <a:pt x="8929" y="14873"/>
                </a:lnTo>
                <a:lnTo>
                  <a:pt x="8824" y="15031"/>
                </a:lnTo>
                <a:lnTo>
                  <a:pt x="8824" y="15031"/>
                </a:lnTo>
                <a:lnTo>
                  <a:pt x="8753" y="15031"/>
                </a:lnTo>
                <a:lnTo>
                  <a:pt x="8682" y="14978"/>
                </a:lnTo>
                <a:lnTo>
                  <a:pt x="8612" y="14873"/>
                </a:lnTo>
                <a:lnTo>
                  <a:pt x="8506" y="14978"/>
                </a:lnTo>
                <a:lnTo>
                  <a:pt x="8506" y="14978"/>
                </a:lnTo>
                <a:lnTo>
                  <a:pt x="8647" y="14978"/>
                </a:lnTo>
                <a:lnTo>
                  <a:pt x="8718" y="15083"/>
                </a:lnTo>
                <a:lnTo>
                  <a:pt x="8753" y="15188"/>
                </a:lnTo>
                <a:lnTo>
                  <a:pt x="8824" y="15293"/>
                </a:lnTo>
                <a:lnTo>
                  <a:pt x="8824" y="15293"/>
                </a:lnTo>
                <a:lnTo>
                  <a:pt x="8718" y="15346"/>
                </a:lnTo>
                <a:lnTo>
                  <a:pt x="8647" y="15399"/>
                </a:lnTo>
                <a:lnTo>
                  <a:pt x="8435" y="15451"/>
                </a:lnTo>
                <a:lnTo>
                  <a:pt x="8435" y="15451"/>
                </a:lnTo>
                <a:lnTo>
                  <a:pt x="8506" y="15556"/>
                </a:lnTo>
                <a:lnTo>
                  <a:pt x="8541" y="15609"/>
                </a:lnTo>
                <a:lnTo>
                  <a:pt x="8541" y="15661"/>
                </a:lnTo>
                <a:lnTo>
                  <a:pt x="8541" y="15661"/>
                </a:lnTo>
                <a:lnTo>
                  <a:pt x="8541" y="15661"/>
                </a:lnTo>
                <a:lnTo>
                  <a:pt x="8471" y="15714"/>
                </a:lnTo>
                <a:lnTo>
                  <a:pt x="8365" y="15714"/>
                </a:lnTo>
                <a:lnTo>
                  <a:pt x="8365" y="15714"/>
                </a:lnTo>
                <a:lnTo>
                  <a:pt x="8365" y="15714"/>
                </a:lnTo>
                <a:lnTo>
                  <a:pt x="8365" y="15661"/>
                </a:lnTo>
                <a:lnTo>
                  <a:pt x="8329" y="15661"/>
                </a:lnTo>
                <a:lnTo>
                  <a:pt x="8294" y="15714"/>
                </a:lnTo>
                <a:lnTo>
                  <a:pt x="8294" y="15714"/>
                </a:lnTo>
                <a:lnTo>
                  <a:pt x="8188" y="15819"/>
                </a:lnTo>
                <a:lnTo>
                  <a:pt x="8118" y="15872"/>
                </a:lnTo>
                <a:lnTo>
                  <a:pt x="8118" y="15872"/>
                </a:lnTo>
                <a:lnTo>
                  <a:pt x="8153" y="15977"/>
                </a:lnTo>
                <a:lnTo>
                  <a:pt x="8153" y="15977"/>
                </a:lnTo>
                <a:lnTo>
                  <a:pt x="8082" y="16029"/>
                </a:lnTo>
                <a:lnTo>
                  <a:pt x="7976" y="16029"/>
                </a:lnTo>
                <a:lnTo>
                  <a:pt x="7976" y="16029"/>
                </a:lnTo>
                <a:lnTo>
                  <a:pt x="8047" y="16134"/>
                </a:lnTo>
                <a:lnTo>
                  <a:pt x="8047" y="16134"/>
                </a:lnTo>
                <a:lnTo>
                  <a:pt x="7941" y="16187"/>
                </a:lnTo>
                <a:lnTo>
                  <a:pt x="7941" y="16187"/>
                </a:lnTo>
                <a:lnTo>
                  <a:pt x="7906" y="16292"/>
                </a:lnTo>
                <a:lnTo>
                  <a:pt x="7906" y="16397"/>
                </a:lnTo>
                <a:lnTo>
                  <a:pt x="7941" y="16450"/>
                </a:lnTo>
                <a:lnTo>
                  <a:pt x="7941" y="16450"/>
                </a:lnTo>
                <a:lnTo>
                  <a:pt x="8082" y="16450"/>
                </a:lnTo>
                <a:lnTo>
                  <a:pt x="8153" y="16450"/>
                </a:lnTo>
                <a:lnTo>
                  <a:pt x="8294" y="16502"/>
                </a:lnTo>
                <a:lnTo>
                  <a:pt x="8294" y="16502"/>
                </a:lnTo>
                <a:lnTo>
                  <a:pt x="8435" y="16607"/>
                </a:lnTo>
                <a:lnTo>
                  <a:pt x="8435" y="16765"/>
                </a:lnTo>
                <a:lnTo>
                  <a:pt x="8365" y="16818"/>
                </a:lnTo>
                <a:lnTo>
                  <a:pt x="8329" y="16870"/>
                </a:lnTo>
                <a:lnTo>
                  <a:pt x="8329" y="16870"/>
                </a:lnTo>
                <a:lnTo>
                  <a:pt x="8153" y="16975"/>
                </a:lnTo>
                <a:lnTo>
                  <a:pt x="8118" y="17028"/>
                </a:lnTo>
                <a:lnTo>
                  <a:pt x="8082" y="17080"/>
                </a:lnTo>
                <a:lnTo>
                  <a:pt x="8082" y="17080"/>
                </a:lnTo>
                <a:lnTo>
                  <a:pt x="8047" y="17133"/>
                </a:lnTo>
                <a:lnTo>
                  <a:pt x="7976" y="17238"/>
                </a:lnTo>
                <a:lnTo>
                  <a:pt x="7976" y="17238"/>
                </a:lnTo>
                <a:lnTo>
                  <a:pt x="7976" y="17238"/>
                </a:lnTo>
                <a:lnTo>
                  <a:pt x="7976" y="17291"/>
                </a:lnTo>
                <a:lnTo>
                  <a:pt x="7906" y="17343"/>
                </a:lnTo>
                <a:lnTo>
                  <a:pt x="7871" y="17396"/>
                </a:lnTo>
                <a:lnTo>
                  <a:pt x="7871" y="17396"/>
                </a:lnTo>
                <a:lnTo>
                  <a:pt x="7871" y="17396"/>
                </a:lnTo>
                <a:lnTo>
                  <a:pt x="7941" y="17343"/>
                </a:lnTo>
                <a:lnTo>
                  <a:pt x="7941" y="17343"/>
                </a:lnTo>
                <a:lnTo>
                  <a:pt x="7906" y="17606"/>
                </a:lnTo>
                <a:lnTo>
                  <a:pt x="7871" y="17606"/>
                </a:lnTo>
                <a:lnTo>
                  <a:pt x="7765" y="17553"/>
                </a:lnTo>
                <a:lnTo>
                  <a:pt x="7765" y="17553"/>
                </a:lnTo>
                <a:lnTo>
                  <a:pt x="7765" y="17606"/>
                </a:lnTo>
                <a:lnTo>
                  <a:pt x="7729" y="17658"/>
                </a:lnTo>
                <a:lnTo>
                  <a:pt x="7553" y="17711"/>
                </a:lnTo>
                <a:lnTo>
                  <a:pt x="7553" y="17711"/>
                </a:lnTo>
                <a:lnTo>
                  <a:pt x="7482" y="17816"/>
                </a:lnTo>
                <a:lnTo>
                  <a:pt x="7376" y="17921"/>
                </a:lnTo>
                <a:lnTo>
                  <a:pt x="7376" y="17921"/>
                </a:lnTo>
                <a:lnTo>
                  <a:pt x="7306" y="17974"/>
                </a:lnTo>
                <a:lnTo>
                  <a:pt x="7165" y="18026"/>
                </a:lnTo>
                <a:lnTo>
                  <a:pt x="7165" y="18026"/>
                </a:lnTo>
                <a:lnTo>
                  <a:pt x="7094" y="18236"/>
                </a:lnTo>
                <a:lnTo>
                  <a:pt x="7024" y="18289"/>
                </a:lnTo>
                <a:lnTo>
                  <a:pt x="6953" y="18289"/>
                </a:lnTo>
                <a:lnTo>
                  <a:pt x="6953" y="18289"/>
                </a:lnTo>
                <a:lnTo>
                  <a:pt x="6918" y="18289"/>
                </a:lnTo>
                <a:lnTo>
                  <a:pt x="6918" y="18394"/>
                </a:lnTo>
                <a:lnTo>
                  <a:pt x="6918" y="18447"/>
                </a:lnTo>
                <a:lnTo>
                  <a:pt x="6847" y="18394"/>
                </a:lnTo>
                <a:lnTo>
                  <a:pt x="6847" y="18394"/>
                </a:lnTo>
                <a:lnTo>
                  <a:pt x="6776" y="18447"/>
                </a:lnTo>
                <a:lnTo>
                  <a:pt x="6741" y="18447"/>
                </a:lnTo>
                <a:lnTo>
                  <a:pt x="6635" y="18552"/>
                </a:lnTo>
                <a:lnTo>
                  <a:pt x="6635" y="18552"/>
                </a:lnTo>
                <a:lnTo>
                  <a:pt x="6706" y="18657"/>
                </a:lnTo>
                <a:lnTo>
                  <a:pt x="6741" y="18657"/>
                </a:lnTo>
                <a:lnTo>
                  <a:pt x="6706" y="18762"/>
                </a:lnTo>
                <a:lnTo>
                  <a:pt x="6706" y="18762"/>
                </a:lnTo>
                <a:lnTo>
                  <a:pt x="6635" y="18867"/>
                </a:lnTo>
                <a:lnTo>
                  <a:pt x="6565" y="18972"/>
                </a:lnTo>
                <a:lnTo>
                  <a:pt x="6565" y="18972"/>
                </a:lnTo>
                <a:lnTo>
                  <a:pt x="6529" y="19025"/>
                </a:lnTo>
                <a:lnTo>
                  <a:pt x="6388" y="19025"/>
                </a:lnTo>
                <a:lnTo>
                  <a:pt x="6388" y="19025"/>
                </a:lnTo>
                <a:lnTo>
                  <a:pt x="6353" y="19077"/>
                </a:lnTo>
                <a:lnTo>
                  <a:pt x="6353" y="19130"/>
                </a:lnTo>
                <a:lnTo>
                  <a:pt x="6247" y="19235"/>
                </a:lnTo>
                <a:lnTo>
                  <a:pt x="6247" y="19235"/>
                </a:lnTo>
                <a:lnTo>
                  <a:pt x="6212" y="19235"/>
                </a:lnTo>
                <a:lnTo>
                  <a:pt x="6141" y="19130"/>
                </a:lnTo>
                <a:lnTo>
                  <a:pt x="6141" y="19130"/>
                </a:lnTo>
                <a:lnTo>
                  <a:pt x="6071" y="19235"/>
                </a:lnTo>
                <a:lnTo>
                  <a:pt x="6035" y="19288"/>
                </a:lnTo>
                <a:lnTo>
                  <a:pt x="6035" y="19340"/>
                </a:lnTo>
                <a:lnTo>
                  <a:pt x="6035" y="19340"/>
                </a:lnTo>
                <a:lnTo>
                  <a:pt x="6071" y="19393"/>
                </a:lnTo>
                <a:lnTo>
                  <a:pt x="6035" y="19393"/>
                </a:lnTo>
                <a:lnTo>
                  <a:pt x="5965" y="19393"/>
                </a:lnTo>
                <a:lnTo>
                  <a:pt x="5965" y="19393"/>
                </a:lnTo>
                <a:lnTo>
                  <a:pt x="5824" y="19393"/>
                </a:lnTo>
                <a:lnTo>
                  <a:pt x="5753" y="19445"/>
                </a:lnTo>
                <a:lnTo>
                  <a:pt x="5753" y="19445"/>
                </a:lnTo>
                <a:lnTo>
                  <a:pt x="5824" y="19550"/>
                </a:lnTo>
                <a:lnTo>
                  <a:pt x="5788" y="19550"/>
                </a:lnTo>
                <a:lnTo>
                  <a:pt x="5647" y="19603"/>
                </a:lnTo>
                <a:lnTo>
                  <a:pt x="5647" y="19603"/>
                </a:lnTo>
                <a:lnTo>
                  <a:pt x="5576" y="19603"/>
                </a:lnTo>
                <a:lnTo>
                  <a:pt x="5506" y="19655"/>
                </a:lnTo>
                <a:lnTo>
                  <a:pt x="5400" y="19866"/>
                </a:lnTo>
                <a:lnTo>
                  <a:pt x="5400" y="19866"/>
                </a:lnTo>
                <a:lnTo>
                  <a:pt x="5471" y="19813"/>
                </a:lnTo>
                <a:lnTo>
                  <a:pt x="5506" y="19813"/>
                </a:lnTo>
                <a:lnTo>
                  <a:pt x="5576" y="19813"/>
                </a:lnTo>
                <a:lnTo>
                  <a:pt x="5576" y="19813"/>
                </a:lnTo>
                <a:lnTo>
                  <a:pt x="5576" y="19866"/>
                </a:lnTo>
                <a:lnTo>
                  <a:pt x="5647" y="19918"/>
                </a:lnTo>
                <a:lnTo>
                  <a:pt x="5647" y="19918"/>
                </a:lnTo>
                <a:lnTo>
                  <a:pt x="5612" y="19971"/>
                </a:lnTo>
                <a:lnTo>
                  <a:pt x="5506" y="19971"/>
                </a:lnTo>
                <a:lnTo>
                  <a:pt x="5506" y="19971"/>
                </a:lnTo>
                <a:lnTo>
                  <a:pt x="5506" y="20128"/>
                </a:lnTo>
                <a:lnTo>
                  <a:pt x="5506" y="20181"/>
                </a:lnTo>
                <a:lnTo>
                  <a:pt x="5471" y="20181"/>
                </a:lnTo>
                <a:lnTo>
                  <a:pt x="5471" y="20181"/>
                </a:lnTo>
                <a:lnTo>
                  <a:pt x="5435" y="20076"/>
                </a:lnTo>
                <a:lnTo>
                  <a:pt x="5471" y="19971"/>
                </a:lnTo>
                <a:lnTo>
                  <a:pt x="5471" y="19971"/>
                </a:lnTo>
                <a:lnTo>
                  <a:pt x="5435" y="19918"/>
                </a:lnTo>
                <a:lnTo>
                  <a:pt x="5400" y="19971"/>
                </a:lnTo>
                <a:lnTo>
                  <a:pt x="5400" y="20128"/>
                </a:lnTo>
                <a:lnTo>
                  <a:pt x="5400" y="20128"/>
                </a:lnTo>
                <a:lnTo>
                  <a:pt x="5329" y="20181"/>
                </a:lnTo>
                <a:lnTo>
                  <a:pt x="5294" y="20234"/>
                </a:lnTo>
                <a:lnTo>
                  <a:pt x="5188" y="20286"/>
                </a:lnTo>
                <a:lnTo>
                  <a:pt x="5188" y="20286"/>
                </a:lnTo>
                <a:lnTo>
                  <a:pt x="5047" y="20286"/>
                </a:lnTo>
                <a:lnTo>
                  <a:pt x="4941" y="20286"/>
                </a:lnTo>
                <a:lnTo>
                  <a:pt x="4906" y="20391"/>
                </a:lnTo>
                <a:lnTo>
                  <a:pt x="4906" y="20391"/>
                </a:lnTo>
                <a:lnTo>
                  <a:pt x="4871" y="20549"/>
                </a:lnTo>
                <a:lnTo>
                  <a:pt x="4871" y="20654"/>
                </a:lnTo>
                <a:lnTo>
                  <a:pt x="4800" y="20707"/>
                </a:lnTo>
                <a:lnTo>
                  <a:pt x="4800" y="20707"/>
                </a:lnTo>
                <a:lnTo>
                  <a:pt x="4835" y="20549"/>
                </a:lnTo>
                <a:lnTo>
                  <a:pt x="4835" y="20444"/>
                </a:lnTo>
                <a:lnTo>
                  <a:pt x="4835" y="20444"/>
                </a:lnTo>
                <a:lnTo>
                  <a:pt x="4729" y="20391"/>
                </a:lnTo>
                <a:lnTo>
                  <a:pt x="4659" y="20444"/>
                </a:lnTo>
                <a:lnTo>
                  <a:pt x="4553" y="20496"/>
                </a:lnTo>
                <a:lnTo>
                  <a:pt x="4553" y="20496"/>
                </a:lnTo>
                <a:lnTo>
                  <a:pt x="4518" y="20549"/>
                </a:lnTo>
                <a:lnTo>
                  <a:pt x="4447" y="20549"/>
                </a:lnTo>
                <a:lnTo>
                  <a:pt x="4447" y="20549"/>
                </a:lnTo>
                <a:lnTo>
                  <a:pt x="4376" y="20654"/>
                </a:lnTo>
                <a:lnTo>
                  <a:pt x="4376" y="20654"/>
                </a:lnTo>
                <a:lnTo>
                  <a:pt x="4341" y="20759"/>
                </a:lnTo>
                <a:lnTo>
                  <a:pt x="4341" y="20759"/>
                </a:lnTo>
                <a:lnTo>
                  <a:pt x="4306" y="20707"/>
                </a:lnTo>
                <a:lnTo>
                  <a:pt x="4271" y="20707"/>
                </a:lnTo>
                <a:lnTo>
                  <a:pt x="4271" y="20759"/>
                </a:lnTo>
                <a:lnTo>
                  <a:pt x="4271" y="20759"/>
                </a:lnTo>
                <a:lnTo>
                  <a:pt x="4235" y="20812"/>
                </a:lnTo>
                <a:lnTo>
                  <a:pt x="4129" y="20759"/>
                </a:lnTo>
                <a:lnTo>
                  <a:pt x="4129" y="20759"/>
                </a:lnTo>
                <a:lnTo>
                  <a:pt x="4059" y="20812"/>
                </a:lnTo>
                <a:lnTo>
                  <a:pt x="3988" y="20864"/>
                </a:lnTo>
                <a:lnTo>
                  <a:pt x="3988" y="20864"/>
                </a:lnTo>
                <a:lnTo>
                  <a:pt x="3918" y="20864"/>
                </a:lnTo>
                <a:lnTo>
                  <a:pt x="3776" y="20969"/>
                </a:lnTo>
                <a:lnTo>
                  <a:pt x="3776" y="20969"/>
                </a:lnTo>
                <a:lnTo>
                  <a:pt x="3776" y="20812"/>
                </a:lnTo>
                <a:lnTo>
                  <a:pt x="3812" y="20759"/>
                </a:lnTo>
                <a:lnTo>
                  <a:pt x="3988" y="20707"/>
                </a:lnTo>
                <a:lnTo>
                  <a:pt x="3988" y="20707"/>
                </a:lnTo>
                <a:lnTo>
                  <a:pt x="3882" y="20654"/>
                </a:lnTo>
                <a:lnTo>
                  <a:pt x="3776" y="20654"/>
                </a:lnTo>
                <a:lnTo>
                  <a:pt x="3741" y="20654"/>
                </a:lnTo>
                <a:lnTo>
                  <a:pt x="3706" y="20707"/>
                </a:lnTo>
                <a:lnTo>
                  <a:pt x="3671" y="20812"/>
                </a:lnTo>
                <a:lnTo>
                  <a:pt x="3600" y="20969"/>
                </a:lnTo>
                <a:lnTo>
                  <a:pt x="3600" y="20969"/>
                </a:lnTo>
                <a:lnTo>
                  <a:pt x="3565" y="21022"/>
                </a:lnTo>
                <a:lnTo>
                  <a:pt x="3494" y="21074"/>
                </a:lnTo>
                <a:lnTo>
                  <a:pt x="3494" y="21074"/>
                </a:lnTo>
                <a:lnTo>
                  <a:pt x="3494" y="21127"/>
                </a:lnTo>
                <a:lnTo>
                  <a:pt x="3494" y="21285"/>
                </a:lnTo>
                <a:lnTo>
                  <a:pt x="3494" y="21285"/>
                </a:lnTo>
                <a:lnTo>
                  <a:pt x="3424" y="21232"/>
                </a:lnTo>
                <a:lnTo>
                  <a:pt x="3388" y="21232"/>
                </a:lnTo>
                <a:lnTo>
                  <a:pt x="3388" y="21285"/>
                </a:lnTo>
                <a:lnTo>
                  <a:pt x="3388" y="21285"/>
                </a:lnTo>
                <a:lnTo>
                  <a:pt x="3388" y="21285"/>
                </a:lnTo>
                <a:lnTo>
                  <a:pt x="3353" y="21337"/>
                </a:lnTo>
                <a:lnTo>
                  <a:pt x="3282" y="21285"/>
                </a:lnTo>
                <a:lnTo>
                  <a:pt x="3282" y="21285"/>
                </a:lnTo>
                <a:lnTo>
                  <a:pt x="3282" y="21285"/>
                </a:lnTo>
                <a:lnTo>
                  <a:pt x="3282" y="21232"/>
                </a:lnTo>
                <a:lnTo>
                  <a:pt x="3176" y="21022"/>
                </a:lnTo>
                <a:lnTo>
                  <a:pt x="3176" y="21022"/>
                </a:lnTo>
                <a:lnTo>
                  <a:pt x="3141" y="21022"/>
                </a:lnTo>
                <a:lnTo>
                  <a:pt x="3141" y="21074"/>
                </a:lnTo>
                <a:lnTo>
                  <a:pt x="3141" y="21232"/>
                </a:lnTo>
                <a:lnTo>
                  <a:pt x="3176" y="21337"/>
                </a:lnTo>
                <a:lnTo>
                  <a:pt x="3141" y="21337"/>
                </a:lnTo>
                <a:lnTo>
                  <a:pt x="3106" y="21337"/>
                </a:lnTo>
              </a:path>
            </a:pathLst>
          </a:custGeom>
          <a:solidFill>
            <a:srgbClr val="5D6464"/>
          </a:solidFill>
          <a:ln w="12700">
            <a:solidFill>
              <a:srgbClr val="8E9898"/>
            </a:solidFill>
          </a:ln>
        </p:spPr>
        <p:txBody>
          <a:bodyPr lIns="0" tIns="0" rIns="0" bIns="0"/>
          <a:lstStyle/>
          <a:p>
            <a:pPr defTabSz="647700">
              <a:defRPr sz="1600" b="0">
                <a:solidFill>
                  <a:srgbClr val="000000"/>
                </a:solidFill>
              </a:defRPr>
            </a:pPr>
            <a:endParaRPr/>
          </a:p>
        </p:txBody>
      </p:sp>
      <p:sp>
        <p:nvSpPr>
          <p:cNvPr id="8790" name="Rectangle"/>
          <p:cNvSpPr/>
          <p:nvPr/>
        </p:nvSpPr>
        <p:spPr>
          <a:xfrm>
            <a:off x="12085059" y="5948036"/>
            <a:ext cx="3639389" cy="1699792"/>
          </a:xfrm>
          <a:prstGeom prst="rect">
            <a:avLst/>
          </a:prstGeom>
          <a:solidFill>
            <a:srgbClr val="686E70"/>
          </a:solidFill>
          <a:ln w="25400">
            <a:miter lim="400000"/>
          </a:ln>
        </p:spPr>
        <p:txBody>
          <a:bodyPr lIns="38100" tIns="38100" rIns="38100" bIns="38100"/>
          <a:lstStyle/>
          <a:p>
            <a:endParaRPr/>
          </a:p>
        </p:txBody>
      </p:sp>
      <p:grpSp>
        <p:nvGrpSpPr>
          <p:cNvPr id="8793" name="Group"/>
          <p:cNvGrpSpPr/>
          <p:nvPr/>
        </p:nvGrpSpPr>
        <p:grpSpPr>
          <a:xfrm>
            <a:off x="906836" y="1258813"/>
            <a:ext cx="11861318" cy="7624402"/>
            <a:chOff x="0" y="0"/>
            <a:chExt cx="11861317" cy="7624401"/>
          </a:xfrm>
        </p:grpSpPr>
        <p:pic>
          <p:nvPicPr>
            <p:cNvPr id="8791" name="US Map.png" descr="US Map.png"/>
            <p:cNvPicPr>
              <a:picLocks noChangeAspect="1"/>
            </p:cNvPicPr>
            <p:nvPr/>
          </p:nvPicPr>
          <p:blipFill>
            <a:blip r:embed="rId3">
              <a:extLst/>
            </a:blip>
            <a:stretch>
              <a:fillRect/>
            </a:stretch>
          </p:blipFill>
          <p:spPr>
            <a:xfrm>
              <a:off x="0" y="0"/>
              <a:ext cx="11861318" cy="7624402"/>
            </a:xfrm>
            <a:prstGeom prst="rect">
              <a:avLst/>
            </a:prstGeom>
            <a:ln w="12700" cap="flat">
              <a:noFill/>
              <a:miter lim="400000"/>
            </a:ln>
            <a:effectLst/>
          </p:spPr>
        </p:pic>
        <p:sp>
          <p:nvSpPr>
            <p:cNvPr id="8792" name="Shape"/>
            <p:cNvSpPr/>
            <p:nvPr/>
          </p:nvSpPr>
          <p:spPr>
            <a:xfrm>
              <a:off x="9416241" y="6699746"/>
              <a:ext cx="270252" cy="256709"/>
            </a:xfrm>
            <a:custGeom>
              <a:avLst/>
              <a:gdLst/>
              <a:ahLst/>
              <a:cxnLst>
                <a:cxn ang="0">
                  <a:pos x="wd2" y="hd2"/>
                </a:cxn>
                <a:cxn ang="5400000">
                  <a:pos x="wd2" y="hd2"/>
                </a:cxn>
                <a:cxn ang="10800000">
                  <a:pos x="wd2" y="hd2"/>
                </a:cxn>
                <a:cxn ang="16200000">
                  <a:pos x="wd2" y="hd2"/>
                </a:cxn>
              </a:cxnLst>
              <a:rect l="0" t="0" r="r" b="b"/>
              <a:pathLst>
                <a:path w="20655" h="20754" extrusionOk="0">
                  <a:moveTo>
                    <a:pt x="0" y="12083"/>
                  </a:moveTo>
                  <a:cubicBezTo>
                    <a:pt x="3551" y="13571"/>
                    <a:pt x="7601" y="12594"/>
                    <a:pt x="10192" y="9626"/>
                  </a:cubicBezTo>
                  <a:cubicBezTo>
                    <a:pt x="12454" y="7034"/>
                    <a:pt x="13198" y="3343"/>
                    <a:pt x="12133" y="0"/>
                  </a:cubicBezTo>
                  <a:cubicBezTo>
                    <a:pt x="15403" y="377"/>
                    <a:pt x="18258" y="2512"/>
                    <a:pt x="19684" y="5647"/>
                  </a:cubicBezTo>
                  <a:cubicBezTo>
                    <a:pt x="21600" y="9856"/>
                    <a:pt x="20618" y="14901"/>
                    <a:pt x="17287" y="17968"/>
                  </a:cubicBezTo>
                  <a:cubicBezTo>
                    <a:pt x="14062" y="20950"/>
                    <a:pt x="9462" y="21600"/>
                    <a:pt x="5610" y="19617"/>
                  </a:cubicBezTo>
                  <a:cubicBezTo>
                    <a:pt x="2750" y="18145"/>
                    <a:pt x="683" y="15370"/>
                    <a:pt x="0" y="12083"/>
                  </a:cubicBezTo>
                  <a:close/>
                </a:path>
              </a:pathLst>
            </a:custGeom>
            <a:solidFill>
              <a:srgbClr val="5D6464"/>
            </a:solidFill>
            <a:ln w="12700" cap="flat">
              <a:noFill/>
              <a:miter lim="400000"/>
            </a:ln>
            <a:effectLst/>
          </p:spPr>
          <p:txBody>
            <a:bodyPr wrap="square" lIns="0" tIns="0" rIns="0" bIns="0" numCol="1" anchor="t">
              <a:noAutofit/>
            </a:bodyPr>
            <a:lstStyle/>
            <a:p>
              <a:endParaRPr/>
            </a:p>
          </p:txBody>
        </p:sp>
      </p:grpSp>
      <p:sp>
        <p:nvSpPr>
          <p:cNvPr id="8794" name="U.S. Commitments to 100% Renewable Electricity"/>
          <p:cNvSpPr txBox="1">
            <a:spLocks noGrp="1"/>
          </p:cNvSpPr>
          <p:nvPr>
            <p:ph type="title"/>
          </p:nvPr>
        </p:nvSpPr>
        <p:spPr>
          <a:prstGeom prst="rect">
            <a:avLst/>
          </a:prstGeom>
        </p:spPr>
        <p:txBody>
          <a:bodyPr>
            <a:normAutofit/>
          </a:bodyPr>
          <a:lstStyle/>
          <a:p>
            <a:r>
              <a:t>U.S. Commitments to 100% Renewable Electricity</a:t>
            </a:r>
          </a:p>
        </p:txBody>
      </p:sp>
      <p:grpSp>
        <p:nvGrpSpPr>
          <p:cNvPr id="8797" name="Group"/>
          <p:cNvGrpSpPr/>
          <p:nvPr/>
        </p:nvGrpSpPr>
        <p:grpSpPr>
          <a:xfrm>
            <a:off x="12427765" y="6889161"/>
            <a:ext cx="3157693" cy="564257"/>
            <a:chOff x="0" y="-21659"/>
            <a:chExt cx="3157691" cy="564255"/>
          </a:xfrm>
        </p:grpSpPr>
        <p:sp>
          <p:nvSpPr>
            <p:cNvPr id="8795" name="Circle"/>
            <p:cNvSpPr/>
            <p:nvPr/>
          </p:nvSpPr>
          <p:spPr>
            <a:xfrm>
              <a:off x="0" y="101717"/>
              <a:ext cx="317500" cy="317501"/>
            </a:xfrm>
            <a:prstGeom prst="ellipse">
              <a:avLst/>
            </a:prstGeom>
            <a:gradFill flip="none" rotWithShape="1">
              <a:gsLst>
                <a:gs pos="0">
                  <a:srgbClr val="88C616"/>
                </a:gs>
                <a:gs pos="100000">
                  <a:srgbClr val="759B0F"/>
                </a:gs>
              </a:gsLst>
              <a:lin ang="5400000" scaled="0"/>
            </a:gradFill>
            <a:ln w="38100" cap="flat">
              <a:solidFill>
                <a:srgbClr val="FFFFFF"/>
              </a:solidFill>
              <a:prstDash val="solid"/>
              <a:round/>
            </a:ln>
            <a:effectLst/>
          </p:spPr>
          <p:txBody>
            <a:bodyPr wrap="square" lIns="38100" tIns="38100" rIns="38100" bIns="38100" numCol="1" anchor="t">
              <a:noAutofit/>
            </a:bodyPr>
            <a:lstStyle/>
            <a:p>
              <a:endParaRPr/>
            </a:p>
          </p:txBody>
        </p:sp>
        <p:sp>
          <p:nvSpPr>
            <p:cNvPr id="8796" name="Already There"/>
            <p:cNvSpPr txBox="1"/>
            <p:nvPr/>
          </p:nvSpPr>
          <p:spPr>
            <a:xfrm>
              <a:off x="454202" y="-21659"/>
              <a:ext cx="2703489" cy="564255"/>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000"/>
              </a:lvl1pPr>
            </a:lstStyle>
            <a:p>
              <a:r>
                <a:rPr dirty="0"/>
                <a:t>Already There</a:t>
              </a:r>
            </a:p>
          </p:txBody>
        </p:sp>
      </p:grpSp>
      <p:grpSp>
        <p:nvGrpSpPr>
          <p:cNvPr id="8800" name="Group"/>
          <p:cNvGrpSpPr/>
          <p:nvPr/>
        </p:nvGrpSpPr>
        <p:grpSpPr>
          <a:xfrm>
            <a:off x="12427765" y="6142448"/>
            <a:ext cx="2756565" cy="564257"/>
            <a:chOff x="0" y="-21659"/>
            <a:chExt cx="2756564" cy="564255"/>
          </a:xfrm>
        </p:grpSpPr>
        <p:sp>
          <p:nvSpPr>
            <p:cNvPr id="8798" name="Circle"/>
            <p:cNvSpPr/>
            <p:nvPr/>
          </p:nvSpPr>
          <p:spPr>
            <a:xfrm>
              <a:off x="0" y="101717"/>
              <a:ext cx="317500" cy="317501"/>
            </a:xfrm>
            <a:prstGeom prst="ellipse">
              <a:avLst/>
            </a:prstGeom>
            <a:gradFill flip="none" rotWithShape="1">
              <a:gsLst>
                <a:gs pos="0">
                  <a:srgbClr val="258CE4"/>
                </a:gs>
                <a:gs pos="100000">
                  <a:srgbClr val="005698"/>
                </a:gs>
              </a:gsLst>
              <a:lin ang="5400000" scaled="0"/>
            </a:gradFill>
            <a:ln w="38100" cap="flat">
              <a:solidFill>
                <a:srgbClr val="FFFFFF"/>
              </a:solidFill>
              <a:prstDash val="solid"/>
              <a:round/>
            </a:ln>
            <a:effectLst/>
          </p:spPr>
          <p:txBody>
            <a:bodyPr wrap="square" lIns="38100" tIns="38100" rIns="38100" bIns="38100" numCol="1" anchor="t">
              <a:noAutofit/>
            </a:bodyPr>
            <a:lstStyle/>
            <a:p>
              <a:endParaRPr/>
            </a:p>
          </p:txBody>
        </p:sp>
        <p:sp>
          <p:nvSpPr>
            <p:cNvPr id="8799" name="Committed"/>
            <p:cNvSpPr txBox="1"/>
            <p:nvPr/>
          </p:nvSpPr>
          <p:spPr>
            <a:xfrm>
              <a:off x="454202" y="-21659"/>
              <a:ext cx="2302362" cy="564255"/>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000"/>
              </a:lvl1pPr>
            </a:lstStyle>
            <a:p>
              <a:r>
                <a:rPr dirty="0"/>
                <a:t>Committed</a:t>
              </a:r>
            </a:p>
          </p:txBody>
        </p:sp>
      </p:grpSp>
      <p:sp>
        <p:nvSpPr>
          <p:cNvPr id="8801" name="Data: The Sierra Club"/>
          <p:cNvSpPr txBox="1"/>
          <p:nvPr/>
        </p:nvSpPr>
        <p:spPr>
          <a:xfrm>
            <a:off x="914400" y="8686800"/>
            <a:ext cx="1615827"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r>
              <a:rPr dirty="0"/>
              <a:t>Data: The Sierra Club</a:t>
            </a:r>
          </a:p>
        </p:txBody>
      </p:sp>
      <p:grpSp>
        <p:nvGrpSpPr>
          <p:cNvPr id="9011" name="Group"/>
          <p:cNvGrpSpPr/>
          <p:nvPr/>
        </p:nvGrpSpPr>
        <p:grpSpPr>
          <a:xfrm>
            <a:off x="-122076" y="1237812"/>
            <a:ext cx="13657855" cy="7050945"/>
            <a:chOff x="0" y="0"/>
            <a:chExt cx="13657853" cy="7050944"/>
          </a:xfrm>
        </p:grpSpPr>
        <p:grpSp>
          <p:nvGrpSpPr>
            <p:cNvPr id="8905" name="Group"/>
            <p:cNvGrpSpPr/>
            <p:nvPr/>
          </p:nvGrpSpPr>
          <p:grpSpPr>
            <a:xfrm>
              <a:off x="1088045" y="81317"/>
              <a:ext cx="11298116" cy="6804409"/>
              <a:chOff x="0" y="0"/>
              <a:chExt cx="11298115" cy="6804408"/>
            </a:xfrm>
          </p:grpSpPr>
          <p:sp>
            <p:nvSpPr>
              <p:cNvPr id="8802" name="Circle"/>
              <p:cNvSpPr/>
              <p:nvPr/>
            </p:nvSpPr>
            <p:spPr>
              <a:xfrm>
                <a:off x="3872862" y="33038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03" name="Circle"/>
              <p:cNvSpPr/>
              <p:nvPr/>
            </p:nvSpPr>
            <p:spPr>
              <a:xfrm>
                <a:off x="7354672" y="5999881"/>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04" name="Circle"/>
              <p:cNvSpPr/>
              <p:nvPr/>
            </p:nvSpPr>
            <p:spPr>
              <a:xfrm>
                <a:off x="8679699" y="504218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05" name="Circle"/>
              <p:cNvSpPr/>
              <p:nvPr/>
            </p:nvSpPr>
            <p:spPr>
              <a:xfrm>
                <a:off x="11146087" y="18936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06" name="Circle"/>
              <p:cNvSpPr/>
              <p:nvPr/>
            </p:nvSpPr>
            <p:spPr>
              <a:xfrm>
                <a:off x="11030912" y="242011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07" name="Circle"/>
              <p:cNvSpPr/>
              <p:nvPr/>
            </p:nvSpPr>
            <p:spPr>
              <a:xfrm>
                <a:off x="10800564" y="154808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08" name="Circle"/>
              <p:cNvSpPr/>
              <p:nvPr/>
            </p:nvSpPr>
            <p:spPr>
              <a:xfrm>
                <a:off x="6464959" y="195343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09" name="Circle"/>
              <p:cNvSpPr/>
              <p:nvPr/>
            </p:nvSpPr>
            <p:spPr>
              <a:xfrm>
                <a:off x="2789367" y="34970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0" name="Circle"/>
              <p:cNvSpPr/>
              <p:nvPr/>
            </p:nvSpPr>
            <p:spPr>
              <a:xfrm>
                <a:off x="97848" y="31805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1" name="Circle"/>
              <p:cNvSpPr/>
              <p:nvPr/>
            </p:nvSpPr>
            <p:spPr>
              <a:xfrm>
                <a:off x="2440091" y="285156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2" name="Circle"/>
              <p:cNvSpPr/>
              <p:nvPr/>
            </p:nvSpPr>
            <p:spPr>
              <a:xfrm>
                <a:off x="696026" y="89360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3" name="Circle"/>
              <p:cNvSpPr/>
              <p:nvPr/>
            </p:nvSpPr>
            <p:spPr>
              <a:xfrm>
                <a:off x="3934492" y="368662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4" name="Circle"/>
              <p:cNvSpPr/>
              <p:nvPr/>
            </p:nvSpPr>
            <p:spPr>
              <a:xfrm>
                <a:off x="2390731" y="280220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5" name="Circle"/>
              <p:cNvSpPr/>
              <p:nvPr/>
            </p:nvSpPr>
            <p:spPr>
              <a:xfrm>
                <a:off x="43860" y="31265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6" name="Circle"/>
              <p:cNvSpPr/>
              <p:nvPr/>
            </p:nvSpPr>
            <p:spPr>
              <a:xfrm>
                <a:off x="113523" y="32906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7" name="Circle"/>
              <p:cNvSpPr/>
              <p:nvPr/>
            </p:nvSpPr>
            <p:spPr>
              <a:xfrm>
                <a:off x="633966" y="2898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8" name="Circle"/>
              <p:cNvSpPr/>
              <p:nvPr/>
            </p:nvSpPr>
            <p:spPr>
              <a:xfrm>
                <a:off x="10948645" y="24859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19" name="Circle"/>
              <p:cNvSpPr/>
              <p:nvPr/>
            </p:nvSpPr>
            <p:spPr>
              <a:xfrm>
                <a:off x="9222663" y="65888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0" name="Circle"/>
              <p:cNvSpPr/>
              <p:nvPr/>
            </p:nvSpPr>
            <p:spPr>
              <a:xfrm>
                <a:off x="366910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1" name="Circle"/>
              <p:cNvSpPr/>
              <p:nvPr/>
            </p:nvSpPr>
            <p:spPr>
              <a:xfrm>
                <a:off x="9272936" y="6652379"/>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2" name="Circle"/>
              <p:cNvSpPr/>
              <p:nvPr/>
            </p:nvSpPr>
            <p:spPr>
              <a:xfrm>
                <a:off x="9387050" y="484634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3" name="Circle"/>
              <p:cNvSpPr/>
              <p:nvPr/>
            </p:nvSpPr>
            <p:spPr>
              <a:xfrm>
                <a:off x="3638057" y="44652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4" name="Circle"/>
              <p:cNvSpPr/>
              <p:nvPr/>
            </p:nvSpPr>
            <p:spPr>
              <a:xfrm>
                <a:off x="3797106" y="326171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5" name="Circle"/>
              <p:cNvSpPr/>
              <p:nvPr/>
            </p:nvSpPr>
            <p:spPr>
              <a:xfrm>
                <a:off x="1035510" y="18415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6" name="Circle"/>
              <p:cNvSpPr/>
              <p:nvPr/>
            </p:nvSpPr>
            <p:spPr>
              <a:xfrm>
                <a:off x="10103373" y="411788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7" name="Circle"/>
              <p:cNvSpPr/>
              <p:nvPr/>
            </p:nvSpPr>
            <p:spPr>
              <a:xfrm>
                <a:off x="88599" y="34936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8" name="Circle"/>
              <p:cNvSpPr/>
              <p:nvPr/>
            </p:nvSpPr>
            <p:spPr>
              <a:xfrm>
                <a:off x="26787" y="32183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29" name="Circle"/>
              <p:cNvSpPr/>
              <p:nvPr/>
            </p:nvSpPr>
            <p:spPr>
              <a:xfrm>
                <a:off x="323850" y="289341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0" name="Circle"/>
              <p:cNvSpPr/>
              <p:nvPr/>
            </p:nvSpPr>
            <p:spPr>
              <a:xfrm>
                <a:off x="9553805" y="639302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1" name="Circle"/>
              <p:cNvSpPr/>
              <p:nvPr/>
            </p:nvSpPr>
            <p:spPr>
              <a:xfrm>
                <a:off x="347766" y="41573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2" name="Circle"/>
              <p:cNvSpPr/>
              <p:nvPr/>
            </p:nvSpPr>
            <p:spPr>
              <a:xfrm>
                <a:off x="7195132" y="3750518"/>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3" name="Circle"/>
              <p:cNvSpPr/>
              <p:nvPr/>
            </p:nvSpPr>
            <p:spPr>
              <a:xfrm>
                <a:off x="1054560" y="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4" name="Circle"/>
              <p:cNvSpPr/>
              <p:nvPr/>
            </p:nvSpPr>
            <p:spPr>
              <a:xfrm>
                <a:off x="778576" y="9380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5" name="Circle"/>
              <p:cNvSpPr/>
              <p:nvPr/>
            </p:nvSpPr>
            <p:spPr>
              <a:xfrm>
                <a:off x="0" y="208696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6" name="Circle"/>
              <p:cNvSpPr/>
              <p:nvPr/>
            </p:nvSpPr>
            <p:spPr>
              <a:xfrm>
                <a:off x="621266" y="2771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7" name="Circle"/>
              <p:cNvSpPr/>
              <p:nvPr/>
            </p:nvSpPr>
            <p:spPr>
              <a:xfrm>
                <a:off x="398566" y="4170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8" name="Circle"/>
              <p:cNvSpPr/>
              <p:nvPr/>
            </p:nvSpPr>
            <p:spPr>
              <a:xfrm>
                <a:off x="608116" y="4335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39" name="Circle"/>
              <p:cNvSpPr/>
              <p:nvPr/>
            </p:nvSpPr>
            <p:spPr>
              <a:xfrm>
                <a:off x="830463" y="45973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0" name="Circle"/>
              <p:cNvSpPr/>
              <p:nvPr/>
            </p:nvSpPr>
            <p:spPr>
              <a:xfrm>
                <a:off x="845760" y="47018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1" name="Circle"/>
              <p:cNvSpPr/>
              <p:nvPr/>
            </p:nvSpPr>
            <p:spPr>
              <a:xfrm>
                <a:off x="862213" y="48005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2" name="Circle"/>
              <p:cNvSpPr/>
              <p:nvPr/>
            </p:nvSpPr>
            <p:spPr>
              <a:xfrm>
                <a:off x="799109" y="4642371"/>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3" name="Circle"/>
              <p:cNvSpPr/>
              <p:nvPr/>
            </p:nvSpPr>
            <p:spPr>
              <a:xfrm>
                <a:off x="747913" y="471797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4" name="Circle"/>
              <p:cNvSpPr/>
              <p:nvPr/>
            </p:nvSpPr>
            <p:spPr>
              <a:xfrm>
                <a:off x="2536781" y="279585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5" name="Circle"/>
              <p:cNvSpPr/>
              <p:nvPr/>
            </p:nvSpPr>
            <p:spPr>
              <a:xfrm>
                <a:off x="3855978" y="3189710"/>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6" name="Circle"/>
              <p:cNvSpPr/>
              <p:nvPr/>
            </p:nvSpPr>
            <p:spPr>
              <a:xfrm>
                <a:off x="3716870" y="325295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7" name="Circle"/>
              <p:cNvSpPr/>
              <p:nvPr/>
            </p:nvSpPr>
            <p:spPr>
              <a:xfrm>
                <a:off x="3579287" y="326737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8" name="Circle"/>
              <p:cNvSpPr/>
              <p:nvPr/>
            </p:nvSpPr>
            <p:spPr>
              <a:xfrm>
                <a:off x="3789751" y="426216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49" name="Circle"/>
              <p:cNvSpPr/>
              <p:nvPr/>
            </p:nvSpPr>
            <p:spPr>
              <a:xfrm>
                <a:off x="3707201" y="43595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0" name="Circle"/>
              <p:cNvSpPr/>
              <p:nvPr/>
            </p:nvSpPr>
            <p:spPr>
              <a:xfrm>
                <a:off x="3779168" y="43955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1" name="Circle"/>
              <p:cNvSpPr/>
              <p:nvPr/>
            </p:nvSpPr>
            <p:spPr>
              <a:xfrm>
                <a:off x="3775640" y="44948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2" name="Circle"/>
              <p:cNvSpPr/>
              <p:nvPr/>
            </p:nvSpPr>
            <p:spPr>
              <a:xfrm>
                <a:off x="5583273" y="54135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3" name="Circle"/>
              <p:cNvSpPr/>
              <p:nvPr/>
            </p:nvSpPr>
            <p:spPr>
              <a:xfrm>
                <a:off x="5583273" y="47150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4" name="Circle"/>
              <p:cNvSpPr/>
              <p:nvPr/>
            </p:nvSpPr>
            <p:spPr>
              <a:xfrm>
                <a:off x="6424291" y="190871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5" name="Circle"/>
              <p:cNvSpPr/>
              <p:nvPr/>
            </p:nvSpPr>
            <p:spPr>
              <a:xfrm>
                <a:off x="6883259" y="19514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6" name="Circle"/>
              <p:cNvSpPr/>
              <p:nvPr/>
            </p:nvSpPr>
            <p:spPr>
              <a:xfrm>
                <a:off x="7363574" y="238902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7" name="Circle"/>
              <p:cNvSpPr/>
              <p:nvPr/>
            </p:nvSpPr>
            <p:spPr>
              <a:xfrm>
                <a:off x="6309217" y="4519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8" name="Circle"/>
              <p:cNvSpPr/>
              <p:nvPr/>
            </p:nvSpPr>
            <p:spPr>
              <a:xfrm>
                <a:off x="8637004" y="50848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59" name="Circle"/>
              <p:cNvSpPr/>
              <p:nvPr/>
            </p:nvSpPr>
            <p:spPr>
              <a:xfrm>
                <a:off x="9066839" y="443007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0" name="Circle"/>
              <p:cNvSpPr/>
              <p:nvPr/>
            </p:nvSpPr>
            <p:spPr>
              <a:xfrm>
                <a:off x="9601710" y="391508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1" name="Circle"/>
              <p:cNvSpPr/>
              <p:nvPr/>
            </p:nvSpPr>
            <p:spPr>
              <a:xfrm>
                <a:off x="9559015" y="385103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2" name="Circle"/>
              <p:cNvSpPr/>
              <p:nvPr/>
            </p:nvSpPr>
            <p:spPr>
              <a:xfrm>
                <a:off x="10317609" y="297802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3" name="Circle"/>
              <p:cNvSpPr/>
              <p:nvPr/>
            </p:nvSpPr>
            <p:spPr>
              <a:xfrm>
                <a:off x="10360304" y="292465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4" name="Circle"/>
              <p:cNvSpPr/>
              <p:nvPr/>
            </p:nvSpPr>
            <p:spPr>
              <a:xfrm>
                <a:off x="10296263" y="28606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5" name="Circle"/>
              <p:cNvSpPr/>
              <p:nvPr/>
            </p:nvSpPr>
            <p:spPr>
              <a:xfrm>
                <a:off x="10381652" y="28072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6" name="Circle"/>
              <p:cNvSpPr/>
              <p:nvPr/>
            </p:nvSpPr>
            <p:spPr>
              <a:xfrm>
                <a:off x="10879245" y="200034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7" name="Circle"/>
              <p:cNvSpPr/>
              <p:nvPr/>
            </p:nvSpPr>
            <p:spPr>
              <a:xfrm>
                <a:off x="10836550" y="205371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8" name="Circle"/>
              <p:cNvSpPr/>
              <p:nvPr/>
            </p:nvSpPr>
            <p:spPr>
              <a:xfrm>
                <a:off x="10821912" y="160145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69" name="Circle"/>
              <p:cNvSpPr/>
              <p:nvPr/>
            </p:nvSpPr>
            <p:spPr>
              <a:xfrm>
                <a:off x="10832586" y="1676170"/>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0" name="Circle"/>
              <p:cNvSpPr/>
              <p:nvPr/>
            </p:nvSpPr>
            <p:spPr>
              <a:xfrm>
                <a:off x="3872862" y="34054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1" name="Circle"/>
              <p:cNvSpPr/>
              <p:nvPr/>
            </p:nvSpPr>
            <p:spPr>
              <a:xfrm>
                <a:off x="3616890" y="45075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2" name="Circle"/>
              <p:cNvSpPr/>
              <p:nvPr/>
            </p:nvSpPr>
            <p:spPr>
              <a:xfrm>
                <a:off x="7393207" y="243136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3" name="Circle"/>
              <p:cNvSpPr/>
              <p:nvPr/>
            </p:nvSpPr>
            <p:spPr>
              <a:xfrm>
                <a:off x="10972286" y="17185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4" name="Circle"/>
              <p:cNvSpPr/>
              <p:nvPr/>
            </p:nvSpPr>
            <p:spPr>
              <a:xfrm>
                <a:off x="9203223" y="511059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5" name="Circle"/>
              <p:cNvSpPr/>
              <p:nvPr/>
            </p:nvSpPr>
            <p:spPr>
              <a:xfrm>
                <a:off x="8499758" y="34709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6" name="Circle"/>
              <p:cNvSpPr/>
              <p:nvPr/>
            </p:nvSpPr>
            <p:spPr>
              <a:xfrm>
                <a:off x="8842069" y="271714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7" name="Circle"/>
              <p:cNvSpPr/>
              <p:nvPr/>
            </p:nvSpPr>
            <p:spPr>
              <a:xfrm>
                <a:off x="9213741" y="64646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8" name="Circle"/>
              <p:cNvSpPr/>
              <p:nvPr/>
            </p:nvSpPr>
            <p:spPr>
              <a:xfrm>
                <a:off x="10330852" y="27437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79" name="Circle"/>
              <p:cNvSpPr/>
              <p:nvPr/>
            </p:nvSpPr>
            <p:spPr>
              <a:xfrm>
                <a:off x="7637650" y="265622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0" name="Circle"/>
              <p:cNvSpPr/>
              <p:nvPr/>
            </p:nvSpPr>
            <p:spPr>
              <a:xfrm>
                <a:off x="3736214" y="318421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1" name="Circle"/>
              <p:cNvSpPr/>
              <p:nvPr/>
            </p:nvSpPr>
            <p:spPr>
              <a:xfrm>
                <a:off x="9294931" y="61298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2" name="Circle"/>
              <p:cNvSpPr/>
              <p:nvPr/>
            </p:nvSpPr>
            <p:spPr>
              <a:xfrm>
                <a:off x="10237312" y="2762513"/>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3" name="Circle"/>
              <p:cNvSpPr/>
              <p:nvPr/>
            </p:nvSpPr>
            <p:spPr>
              <a:xfrm>
                <a:off x="9689017" y="413244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4" name="Circle"/>
              <p:cNvSpPr/>
              <p:nvPr/>
            </p:nvSpPr>
            <p:spPr>
              <a:xfrm>
                <a:off x="6240480" y="365708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5" name="Circle"/>
              <p:cNvSpPr/>
              <p:nvPr/>
            </p:nvSpPr>
            <p:spPr>
              <a:xfrm>
                <a:off x="9244131" y="65870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6" name="Circle"/>
              <p:cNvSpPr/>
              <p:nvPr/>
            </p:nvSpPr>
            <p:spPr>
              <a:xfrm>
                <a:off x="11019087" y="19317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7" name="Circle"/>
              <p:cNvSpPr/>
              <p:nvPr/>
            </p:nvSpPr>
            <p:spPr>
              <a:xfrm>
                <a:off x="676976" y="9634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8" name="Circle"/>
              <p:cNvSpPr/>
              <p:nvPr/>
            </p:nvSpPr>
            <p:spPr>
              <a:xfrm>
                <a:off x="10572698" y="25755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89" name="Circle"/>
              <p:cNvSpPr/>
              <p:nvPr/>
            </p:nvSpPr>
            <p:spPr>
              <a:xfrm>
                <a:off x="487466" y="42462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0" name="Circle"/>
              <p:cNvSpPr/>
              <p:nvPr/>
            </p:nvSpPr>
            <p:spPr>
              <a:xfrm>
                <a:off x="684851" y="43551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1" name="Circle"/>
              <p:cNvSpPr/>
              <p:nvPr/>
            </p:nvSpPr>
            <p:spPr>
              <a:xfrm>
                <a:off x="64887" y="32945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2" name="Circle"/>
              <p:cNvSpPr/>
              <p:nvPr/>
            </p:nvSpPr>
            <p:spPr>
              <a:xfrm>
                <a:off x="634051" y="42281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3" name="Circle"/>
              <p:cNvSpPr/>
              <p:nvPr/>
            </p:nvSpPr>
            <p:spPr>
              <a:xfrm>
                <a:off x="462066" y="4208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4" name="Circle"/>
              <p:cNvSpPr/>
              <p:nvPr/>
            </p:nvSpPr>
            <p:spPr>
              <a:xfrm>
                <a:off x="139399" y="37984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5" name="Circle"/>
              <p:cNvSpPr/>
              <p:nvPr/>
            </p:nvSpPr>
            <p:spPr>
              <a:xfrm>
                <a:off x="646751" y="43932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6" name="Circle"/>
              <p:cNvSpPr/>
              <p:nvPr/>
            </p:nvSpPr>
            <p:spPr>
              <a:xfrm>
                <a:off x="1798133" y="52757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7" name="Circle"/>
              <p:cNvSpPr/>
              <p:nvPr/>
            </p:nvSpPr>
            <p:spPr>
              <a:xfrm>
                <a:off x="6521930" y="195263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8" name="Circle"/>
              <p:cNvSpPr/>
              <p:nvPr/>
            </p:nvSpPr>
            <p:spPr>
              <a:xfrm>
                <a:off x="10728665" y="205348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899" name="Circle"/>
              <p:cNvSpPr/>
              <p:nvPr/>
            </p:nvSpPr>
            <p:spPr>
              <a:xfrm>
                <a:off x="9835591" y="428880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900" name="Circle"/>
              <p:cNvSpPr/>
              <p:nvPr/>
            </p:nvSpPr>
            <p:spPr>
              <a:xfrm>
                <a:off x="499548"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901" name="Circle"/>
              <p:cNvSpPr/>
              <p:nvPr/>
            </p:nvSpPr>
            <p:spPr>
              <a:xfrm>
                <a:off x="525195" y="41671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902" name="Circle"/>
              <p:cNvSpPr/>
              <p:nvPr/>
            </p:nvSpPr>
            <p:spPr>
              <a:xfrm>
                <a:off x="596137" y="418210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903" name="Circle"/>
              <p:cNvSpPr/>
              <p:nvPr/>
            </p:nvSpPr>
            <p:spPr>
              <a:xfrm>
                <a:off x="57618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8904" name="Circle"/>
              <p:cNvSpPr/>
              <p:nvPr/>
            </p:nvSpPr>
            <p:spPr>
              <a:xfrm>
                <a:off x="10051998" y="32359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grpSp>
        <p:sp>
          <p:nvSpPr>
            <p:cNvPr id="8906" name="Whatcom County"/>
            <p:cNvSpPr txBox="1"/>
            <p:nvPr/>
          </p:nvSpPr>
          <p:spPr>
            <a:xfrm>
              <a:off x="2299060" y="-1"/>
              <a:ext cx="168053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Whatcom County</a:t>
              </a:r>
            </a:p>
          </p:txBody>
        </p:sp>
        <p:sp>
          <p:nvSpPr>
            <p:cNvPr id="8907" name="Edmonds"/>
            <p:cNvSpPr txBox="1"/>
            <p:nvPr/>
          </p:nvSpPr>
          <p:spPr>
            <a:xfrm>
              <a:off x="2286409" y="189758"/>
              <a:ext cx="98215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Edmonds</a:t>
              </a:r>
            </a:p>
          </p:txBody>
        </p:sp>
        <p:sp>
          <p:nvSpPr>
            <p:cNvPr id="8908" name="Portland"/>
            <p:cNvSpPr txBox="1"/>
            <p:nvPr/>
          </p:nvSpPr>
          <p:spPr>
            <a:xfrm>
              <a:off x="1881590" y="746384"/>
              <a:ext cx="88690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Portland</a:t>
              </a:r>
            </a:p>
          </p:txBody>
        </p:sp>
        <p:sp>
          <p:nvSpPr>
            <p:cNvPr id="8909" name="Multnomah County"/>
            <p:cNvSpPr txBox="1"/>
            <p:nvPr/>
          </p:nvSpPr>
          <p:spPr>
            <a:xfrm>
              <a:off x="2020747" y="948793"/>
              <a:ext cx="1839126"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Multnomah County</a:t>
              </a:r>
            </a:p>
          </p:txBody>
        </p:sp>
        <p:sp>
          <p:nvSpPr>
            <p:cNvPr id="8910" name="Eureka"/>
            <p:cNvSpPr txBox="1"/>
            <p:nvPr/>
          </p:nvSpPr>
          <p:spPr>
            <a:xfrm>
              <a:off x="1274362" y="2087346"/>
              <a:ext cx="749704"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Eureka</a:t>
              </a:r>
            </a:p>
          </p:txBody>
        </p:sp>
        <p:sp>
          <p:nvSpPr>
            <p:cNvPr id="8911" name="Truckee"/>
            <p:cNvSpPr txBox="1"/>
            <p:nvPr/>
          </p:nvSpPr>
          <p:spPr>
            <a:xfrm>
              <a:off x="1894241" y="2707224"/>
              <a:ext cx="83444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Truckee</a:t>
              </a:r>
            </a:p>
          </p:txBody>
        </p:sp>
        <p:sp>
          <p:nvSpPr>
            <p:cNvPr id="8912" name="S. Lake Tahoe"/>
            <p:cNvSpPr txBox="1"/>
            <p:nvPr/>
          </p:nvSpPr>
          <p:spPr>
            <a:xfrm>
              <a:off x="1881590" y="2922284"/>
              <a:ext cx="138120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 Lake Tahoe</a:t>
              </a:r>
            </a:p>
          </p:txBody>
        </p:sp>
        <p:sp>
          <p:nvSpPr>
            <p:cNvPr id="8913" name="Nevada City"/>
            <p:cNvSpPr txBox="1"/>
            <p:nvPr/>
          </p:nvSpPr>
          <p:spPr>
            <a:xfrm>
              <a:off x="375424" y="2681923"/>
              <a:ext cx="120483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Nevada City</a:t>
              </a:r>
            </a:p>
          </p:txBody>
        </p:sp>
        <p:sp>
          <p:nvSpPr>
            <p:cNvPr id="8914" name="Berkeley"/>
            <p:cNvSpPr txBox="1"/>
            <p:nvPr/>
          </p:nvSpPr>
          <p:spPr>
            <a:xfrm>
              <a:off x="1337615" y="3124693"/>
              <a:ext cx="90867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Berkeley</a:t>
              </a:r>
            </a:p>
          </p:txBody>
        </p:sp>
        <p:sp>
          <p:nvSpPr>
            <p:cNvPr id="8915" name="San Fran."/>
            <p:cNvSpPr txBox="1"/>
            <p:nvPr/>
          </p:nvSpPr>
          <p:spPr>
            <a:xfrm>
              <a:off x="0" y="3004330"/>
              <a:ext cx="1086890" cy="298984"/>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r">
                <a:defRPr sz="1400"/>
              </a:lvl1pPr>
            </a:lstStyle>
            <a:p>
              <a:r>
                <a:t>San Fran.</a:t>
              </a:r>
            </a:p>
          </p:txBody>
        </p:sp>
        <p:sp>
          <p:nvSpPr>
            <p:cNvPr id="8916" name="Menlo Park"/>
            <p:cNvSpPr txBox="1"/>
            <p:nvPr/>
          </p:nvSpPr>
          <p:spPr>
            <a:xfrm>
              <a:off x="396459" y="3192662"/>
              <a:ext cx="673721" cy="46270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r">
                <a:lnSpc>
                  <a:spcPct val="80000"/>
                </a:lnSpc>
                <a:defRPr sz="1400"/>
              </a:lvl1pPr>
            </a:lstStyle>
            <a:p>
              <a:r>
                <a:t>Menlo Park</a:t>
              </a:r>
            </a:p>
          </p:txBody>
        </p:sp>
        <p:sp>
          <p:nvSpPr>
            <p:cNvPr id="8917" name="Palo Alto"/>
            <p:cNvSpPr txBox="1"/>
            <p:nvPr/>
          </p:nvSpPr>
          <p:spPr>
            <a:xfrm>
              <a:off x="1362916" y="3289151"/>
              <a:ext cx="932763"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Palo Alto</a:t>
              </a:r>
            </a:p>
          </p:txBody>
        </p:sp>
        <p:sp>
          <p:nvSpPr>
            <p:cNvPr id="8918" name="San Jose"/>
            <p:cNvSpPr txBox="1"/>
            <p:nvPr/>
          </p:nvSpPr>
          <p:spPr>
            <a:xfrm>
              <a:off x="1476771" y="3453608"/>
              <a:ext cx="95080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San Jose</a:t>
              </a:r>
            </a:p>
          </p:txBody>
        </p:sp>
        <p:sp>
          <p:nvSpPr>
            <p:cNvPr id="8919" name="Line"/>
            <p:cNvSpPr/>
            <p:nvPr/>
          </p:nvSpPr>
          <p:spPr>
            <a:xfrm flipH="1" flipV="1">
              <a:off x="1373115" y="3508543"/>
              <a:ext cx="103656" cy="103656"/>
            </a:xfrm>
            <a:prstGeom prst="line">
              <a:avLst/>
            </a:prstGeom>
            <a:noFill/>
            <a:ln w="25400" cap="flat">
              <a:solidFill>
                <a:srgbClr val="FFFFFF"/>
              </a:solidFill>
              <a:prstDash val="solid"/>
              <a:miter lim="400000"/>
            </a:ln>
            <a:effectLst/>
          </p:spPr>
          <p:txBody>
            <a:bodyPr wrap="square" lIns="0" tIns="0" rIns="0" bIns="0" numCol="1" anchor="t">
              <a:noAutofit/>
            </a:bodyPr>
            <a:lstStyle/>
            <a:p>
              <a:endParaRPr/>
            </a:p>
          </p:txBody>
        </p:sp>
        <p:sp>
          <p:nvSpPr>
            <p:cNvPr id="8920" name="Monterey"/>
            <p:cNvSpPr txBox="1"/>
            <p:nvPr/>
          </p:nvSpPr>
          <p:spPr>
            <a:xfrm>
              <a:off x="1300849" y="3605613"/>
              <a:ext cx="96113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Monterey</a:t>
              </a:r>
            </a:p>
          </p:txBody>
        </p:sp>
        <p:sp>
          <p:nvSpPr>
            <p:cNvPr id="8921" name="Goleta"/>
            <p:cNvSpPr txBox="1"/>
            <p:nvPr/>
          </p:nvSpPr>
          <p:spPr>
            <a:xfrm>
              <a:off x="763105" y="4005473"/>
              <a:ext cx="70710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Goleta</a:t>
              </a:r>
            </a:p>
          </p:txBody>
        </p:sp>
        <p:sp>
          <p:nvSpPr>
            <p:cNvPr id="8922" name="Santa Barbara"/>
            <p:cNvSpPr txBox="1"/>
            <p:nvPr/>
          </p:nvSpPr>
          <p:spPr>
            <a:xfrm>
              <a:off x="1424744" y="3947948"/>
              <a:ext cx="1406036"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Santa Barbara</a:t>
              </a:r>
            </a:p>
          </p:txBody>
        </p:sp>
        <p:sp>
          <p:nvSpPr>
            <p:cNvPr id="8923" name="Culver City"/>
            <p:cNvSpPr txBox="1"/>
            <p:nvPr/>
          </p:nvSpPr>
          <p:spPr>
            <a:xfrm>
              <a:off x="1874689" y="4294296"/>
              <a:ext cx="1120007"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Culver City</a:t>
              </a:r>
            </a:p>
          </p:txBody>
        </p:sp>
        <p:sp>
          <p:nvSpPr>
            <p:cNvPr id="8924" name="Encinitas"/>
            <p:cNvSpPr txBox="1"/>
            <p:nvPr/>
          </p:nvSpPr>
          <p:spPr>
            <a:xfrm>
              <a:off x="831620" y="4633700"/>
              <a:ext cx="1010147"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r">
                <a:defRPr sz="1500"/>
              </a:lvl1pPr>
            </a:lstStyle>
            <a:p>
              <a:r>
                <a:t>Encinitas</a:t>
              </a:r>
            </a:p>
          </p:txBody>
        </p:sp>
        <p:sp>
          <p:nvSpPr>
            <p:cNvPr id="8925" name="Solana Beach"/>
            <p:cNvSpPr txBox="1"/>
            <p:nvPr/>
          </p:nvSpPr>
          <p:spPr>
            <a:xfrm>
              <a:off x="388622" y="4808043"/>
              <a:ext cx="145563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r">
                <a:defRPr sz="1500"/>
              </a:lvl1pPr>
            </a:lstStyle>
            <a:p>
              <a:r>
                <a:t>Solana Beach</a:t>
              </a:r>
            </a:p>
          </p:txBody>
        </p:sp>
        <p:sp>
          <p:nvSpPr>
            <p:cNvPr id="8926" name="Del Mar"/>
            <p:cNvSpPr txBox="1"/>
            <p:nvPr/>
          </p:nvSpPr>
          <p:spPr>
            <a:xfrm>
              <a:off x="619905" y="4975414"/>
              <a:ext cx="1321025"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r">
                <a:defRPr sz="1500"/>
              </a:lvl1pPr>
            </a:lstStyle>
            <a:p>
              <a:r>
                <a:t>Del Mar</a:t>
              </a:r>
            </a:p>
          </p:txBody>
        </p:sp>
        <p:sp>
          <p:nvSpPr>
            <p:cNvPr id="8927" name="La Mesa"/>
            <p:cNvSpPr txBox="1"/>
            <p:nvPr/>
          </p:nvSpPr>
          <p:spPr>
            <a:xfrm>
              <a:off x="2091417" y="4648041"/>
              <a:ext cx="866069"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La Mesa</a:t>
              </a:r>
            </a:p>
          </p:txBody>
        </p:sp>
        <p:sp>
          <p:nvSpPr>
            <p:cNvPr id="8928" name="San Diego"/>
            <p:cNvSpPr txBox="1"/>
            <p:nvPr/>
          </p:nvSpPr>
          <p:spPr>
            <a:xfrm>
              <a:off x="2073511" y="4822285"/>
              <a:ext cx="104577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San Diego</a:t>
              </a:r>
            </a:p>
          </p:txBody>
        </p:sp>
        <p:sp>
          <p:nvSpPr>
            <p:cNvPr id="8929" name="Chula Vista"/>
            <p:cNvSpPr txBox="1"/>
            <p:nvPr/>
          </p:nvSpPr>
          <p:spPr>
            <a:xfrm>
              <a:off x="1923844" y="5018967"/>
              <a:ext cx="114828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Chula Vista</a:t>
              </a:r>
            </a:p>
          </p:txBody>
        </p:sp>
        <p:sp>
          <p:nvSpPr>
            <p:cNvPr id="8930" name="Summit County"/>
            <p:cNvSpPr txBox="1"/>
            <p:nvPr/>
          </p:nvSpPr>
          <p:spPr>
            <a:xfrm>
              <a:off x="3753877" y="2719875"/>
              <a:ext cx="152184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Summit County</a:t>
              </a:r>
            </a:p>
          </p:txBody>
        </p:sp>
        <p:sp>
          <p:nvSpPr>
            <p:cNvPr id="8931" name="Salt Lake City"/>
            <p:cNvSpPr txBox="1"/>
            <p:nvPr/>
          </p:nvSpPr>
          <p:spPr>
            <a:xfrm>
              <a:off x="2745520" y="2551233"/>
              <a:ext cx="1363620"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Salt Lake City</a:t>
              </a:r>
            </a:p>
          </p:txBody>
        </p:sp>
        <p:sp>
          <p:nvSpPr>
            <p:cNvPr id="8932" name="Park City"/>
            <p:cNvSpPr txBox="1"/>
            <p:nvPr/>
          </p:nvSpPr>
          <p:spPr>
            <a:xfrm>
              <a:off x="3171950" y="3023489"/>
              <a:ext cx="940204"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Park City</a:t>
              </a:r>
            </a:p>
          </p:txBody>
        </p:sp>
        <p:sp>
          <p:nvSpPr>
            <p:cNvPr id="8933" name="Moab"/>
            <p:cNvSpPr txBox="1"/>
            <p:nvPr/>
          </p:nvSpPr>
          <p:spPr>
            <a:xfrm>
              <a:off x="3298456" y="3592765"/>
              <a:ext cx="611666"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Moab</a:t>
              </a:r>
            </a:p>
          </p:txBody>
        </p:sp>
        <p:sp>
          <p:nvSpPr>
            <p:cNvPr id="8934" name="Breckenridge"/>
            <p:cNvSpPr txBox="1"/>
            <p:nvPr/>
          </p:nvSpPr>
          <p:spPr>
            <a:xfrm>
              <a:off x="4198377" y="2889208"/>
              <a:ext cx="133190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Breckenridge</a:t>
              </a:r>
            </a:p>
          </p:txBody>
        </p:sp>
        <p:sp>
          <p:nvSpPr>
            <p:cNvPr id="8935" name="Nederland"/>
            <p:cNvSpPr txBox="1"/>
            <p:nvPr/>
          </p:nvSpPr>
          <p:spPr>
            <a:xfrm>
              <a:off x="4304210" y="3041608"/>
              <a:ext cx="1045872"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Nederland</a:t>
              </a:r>
            </a:p>
          </p:txBody>
        </p:sp>
        <p:sp>
          <p:nvSpPr>
            <p:cNvPr id="8936" name="Longmont"/>
            <p:cNvSpPr txBox="1"/>
            <p:nvPr/>
          </p:nvSpPr>
          <p:spPr>
            <a:xfrm>
              <a:off x="5095843" y="3194008"/>
              <a:ext cx="1045314"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Longmont</a:t>
              </a:r>
            </a:p>
          </p:txBody>
        </p:sp>
        <p:sp>
          <p:nvSpPr>
            <p:cNvPr id="8937" name="Boulder"/>
            <p:cNvSpPr txBox="1"/>
            <p:nvPr/>
          </p:nvSpPr>
          <p:spPr>
            <a:xfrm>
              <a:off x="4101010" y="3532675"/>
              <a:ext cx="833978"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Boulder</a:t>
              </a:r>
            </a:p>
          </p:txBody>
        </p:sp>
        <p:sp>
          <p:nvSpPr>
            <p:cNvPr id="8938" name="Lafayette"/>
            <p:cNvSpPr txBox="1"/>
            <p:nvPr/>
          </p:nvSpPr>
          <p:spPr>
            <a:xfrm>
              <a:off x="5112777" y="3350641"/>
              <a:ext cx="95071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Lafayette</a:t>
              </a:r>
            </a:p>
          </p:txBody>
        </p:sp>
        <p:sp>
          <p:nvSpPr>
            <p:cNvPr id="8939" name="Denver"/>
            <p:cNvSpPr txBox="1"/>
            <p:nvPr/>
          </p:nvSpPr>
          <p:spPr>
            <a:xfrm>
              <a:off x="5091610" y="3511508"/>
              <a:ext cx="76021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Denver</a:t>
              </a:r>
            </a:p>
          </p:txBody>
        </p:sp>
        <p:sp>
          <p:nvSpPr>
            <p:cNvPr id="8940" name="Pueblo"/>
            <p:cNvSpPr txBox="1"/>
            <p:nvPr/>
          </p:nvSpPr>
          <p:spPr>
            <a:xfrm>
              <a:off x="5159343" y="3706241"/>
              <a:ext cx="749332"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Pueblo</a:t>
              </a:r>
            </a:p>
          </p:txBody>
        </p:sp>
        <p:sp>
          <p:nvSpPr>
            <p:cNvPr id="8941" name="Line"/>
            <p:cNvSpPr/>
            <p:nvPr/>
          </p:nvSpPr>
          <p:spPr>
            <a:xfrm flipH="1">
              <a:off x="4845768" y="3519040"/>
              <a:ext cx="77440" cy="110595"/>
            </a:xfrm>
            <a:prstGeom prst="line">
              <a:avLst/>
            </a:prstGeom>
            <a:noFill/>
            <a:ln w="25400" cap="flat">
              <a:solidFill>
                <a:srgbClr val="FFFFFF"/>
              </a:solidFill>
              <a:prstDash val="solid"/>
              <a:miter lim="400000"/>
            </a:ln>
            <a:effectLst/>
          </p:spPr>
          <p:txBody>
            <a:bodyPr wrap="square" lIns="0" tIns="0" rIns="0" bIns="0" numCol="1" anchor="t">
              <a:noAutofit/>
            </a:bodyPr>
            <a:lstStyle/>
            <a:p>
              <a:endParaRPr/>
            </a:p>
          </p:txBody>
        </p:sp>
        <p:sp>
          <p:nvSpPr>
            <p:cNvPr id="8942" name="Questa"/>
            <p:cNvSpPr txBox="1"/>
            <p:nvPr/>
          </p:nvSpPr>
          <p:spPr>
            <a:xfrm>
              <a:off x="4054443" y="4099941"/>
              <a:ext cx="76012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Questa</a:t>
              </a:r>
            </a:p>
          </p:txBody>
        </p:sp>
        <p:sp>
          <p:nvSpPr>
            <p:cNvPr id="8943" name="Red River"/>
            <p:cNvSpPr txBox="1"/>
            <p:nvPr/>
          </p:nvSpPr>
          <p:spPr>
            <a:xfrm>
              <a:off x="5015410" y="4171908"/>
              <a:ext cx="1003642"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Red River</a:t>
              </a:r>
            </a:p>
          </p:txBody>
        </p:sp>
        <p:sp>
          <p:nvSpPr>
            <p:cNvPr id="8944" name="Taos Ski Valley"/>
            <p:cNvSpPr txBox="1"/>
            <p:nvPr/>
          </p:nvSpPr>
          <p:spPr>
            <a:xfrm>
              <a:off x="3291177" y="4277741"/>
              <a:ext cx="1476822"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Taos Ski Valley</a:t>
              </a:r>
            </a:p>
          </p:txBody>
        </p:sp>
        <p:sp>
          <p:nvSpPr>
            <p:cNvPr id="8945" name="Eagle Nest"/>
            <p:cNvSpPr txBox="1"/>
            <p:nvPr/>
          </p:nvSpPr>
          <p:spPr>
            <a:xfrm>
              <a:off x="5015410" y="4362408"/>
              <a:ext cx="108838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Eagle Nest</a:t>
              </a:r>
            </a:p>
          </p:txBody>
        </p:sp>
        <p:sp>
          <p:nvSpPr>
            <p:cNvPr id="8946" name="Taos"/>
            <p:cNvSpPr txBox="1"/>
            <p:nvPr/>
          </p:nvSpPr>
          <p:spPr>
            <a:xfrm>
              <a:off x="4168179" y="4451308"/>
              <a:ext cx="544787"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Taos</a:t>
              </a:r>
            </a:p>
          </p:txBody>
        </p:sp>
        <p:sp>
          <p:nvSpPr>
            <p:cNvPr id="8947" name="Taos County"/>
            <p:cNvSpPr txBox="1"/>
            <p:nvPr/>
          </p:nvSpPr>
          <p:spPr>
            <a:xfrm>
              <a:off x="3539633" y="4658741"/>
              <a:ext cx="1253766"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Taos County</a:t>
              </a:r>
            </a:p>
          </p:txBody>
        </p:sp>
        <p:sp>
          <p:nvSpPr>
            <p:cNvPr id="8948" name="Angel Fire"/>
            <p:cNvSpPr txBox="1"/>
            <p:nvPr/>
          </p:nvSpPr>
          <p:spPr>
            <a:xfrm>
              <a:off x="5015410" y="4569841"/>
              <a:ext cx="104577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Angel Fire</a:t>
              </a:r>
            </a:p>
          </p:txBody>
        </p:sp>
        <p:sp>
          <p:nvSpPr>
            <p:cNvPr id="8949" name="Denton"/>
            <p:cNvSpPr txBox="1"/>
            <p:nvPr/>
          </p:nvSpPr>
          <p:spPr>
            <a:xfrm>
              <a:off x="5908643" y="5412275"/>
              <a:ext cx="770354"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Denton</a:t>
              </a:r>
            </a:p>
          </p:txBody>
        </p:sp>
        <p:sp>
          <p:nvSpPr>
            <p:cNvPr id="8950" name="Norman"/>
            <p:cNvSpPr txBox="1"/>
            <p:nvPr/>
          </p:nvSpPr>
          <p:spPr>
            <a:xfrm>
              <a:off x="6298110" y="4523275"/>
              <a:ext cx="834071"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Norman</a:t>
              </a:r>
            </a:p>
          </p:txBody>
        </p:sp>
        <p:sp>
          <p:nvSpPr>
            <p:cNvPr id="8951" name="Fayetteville"/>
            <p:cNvSpPr txBox="1"/>
            <p:nvPr/>
          </p:nvSpPr>
          <p:spPr>
            <a:xfrm>
              <a:off x="7542710" y="4519041"/>
              <a:ext cx="115200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Fayetteville</a:t>
              </a:r>
            </a:p>
          </p:txBody>
        </p:sp>
        <p:sp>
          <p:nvSpPr>
            <p:cNvPr id="8952" name="St. Louis"/>
            <p:cNvSpPr txBox="1"/>
            <p:nvPr/>
          </p:nvSpPr>
          <p:spPr>
            <a:xfrm>
              <a:off x="8440177" y="3735875"/>
              <a:ext cx="918624"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St. Louis</a:t>
              </a:r>
            </a:p>
          </p:txBody>
        </p:sp>
        <p:sp>
          <p:nvSpPr>
            <p:cNvPr id="8953" name="St. Louis Park"/>
            <p:cNvSpPr txBox="1"/>
            <p:nvPr/>
          </p:nvSpPr>
          <p:spPr>
            <a:xfrm>
              <a:off x="6135923" y="1822135"/>
              <a:ext cx="1384642"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St. Louis Park</a:t>
              </a:r>
            </a:p>
          </p:txBody>
        </p:sp>
        <p:sp>
          <p:nvSpPr>
            <p:cNvPr id="8954" name="Minneapolis"/>
            <p:cNvSpPr txBox="1"/>
            <p:nvPr/>
          </p:nvSpPr>
          <p:spPr>
            <a:xfrm>
              <a:off x="6321697" y="2007125"/>
              <a:ext cx="121507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Minneapolis</a:t>
              </a:r>
            </a:p>
          </p:txBody>
        </p:sp>
        <p:sp>
          <p:nvSpPr>
            <p:cNvPr id="8955" name="Eau Claire"/>
            <p:cNvSpPr txBox="1"/>
            <p:nvPr/>
          </p:nvSpPr>
          <p:spPr>
            <a:xfrm>
              <a:off x="8122594" y="1949408"/>
              <a:ext cx="1046058"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Eau Claire</a:t>
              </a:r>
            </a:p>
          </p:txBody>
        </p:sp>
        <p:sp>
          <p:nvSpPr>
            <p:cNvPr id="8956" name="Middleton"/>
            <p:cNvSpPr txBox="1"/>
            <p:nvPr/>
          </p:nvSpPr>
          <p:spPr>
            <a:xfrm>
              <a:off x="7431064" y="2385441"/>
              <a:ext cx="1013688"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Middleton</a:t>
              </a:r>
            </a:p>
          </p:txBody>
        </p:sp>
        <p:sp>
          <p:nvSpPr>
            <p:cNvPr id="8957" name="Madison"/>
            <p:cNvSpPr txBox="1"/>
            <p:nvPr/>
          </p:nvSpPr>
          <p:spPr>
            <a:xfrm>
              <a:off x="7638281" y="2571708"/>
              <a:ext cx="88690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Madison</a:t>
              </a:r>
            </a:p>
          </p:txBody>
        </p:sp>
        <p:sp>
          <p:nvSpPr>
            <p:cNvPr id="8958" name="Hanover"/>
            <p:cNvSpPr txBox="1"/>
            <p:nvPr/>
          </p:nvSpPr>
          <p:spPr>
            <a:xfrm>
              <a:off x="11835227" y="1360974"/>
              <a:ext cx="87658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Hanover</a:t>
              </a:r>
            </a:p>
          </p:txBody>
        </p:sp>
        <p:sp>
          <p:nvSpPr>
            <p:cNvPr id="8959" name="Plainfield"/>
            <p:cNvSpPr txBox="1"/>
            <p:nvPr/>
          </p:nvSpPr>
          <p:spPr>
            <a:xfrm>
              <a:off x="10941994" y="1670008"/>
              <a:ext cx="96113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Plainfield</a:t>
              </a:r>
            </a:p>
          </p:txBody>
        </p:sp>
        <p:sp>
          <p:nvSpPr>
            <p:cNvPr id="8960" name="Cornish"/>
            <p:cNvSpPr txBox="1"/>
            <p:nvPr/>
          </p:nvSpPr>
          <p:spPr>
            <a:xfrm>
              <a:off x="12042661" y="1526075"/>
              <a:ext cx="833978"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Cornish</a:t>
              </a:r>
            </a:p>
          </p:txBody>
        </p:sp>
        <p:sp>
          <p:nvSpPr>
            <p:cNvPr id="8961" name="Concord"/>
            <p:cNvSpPr txBox="1"/>
            <p:nvPr/>
          </p:nvSpPr>
          <p:spPr>
            <a:xfrm>
              <a:off x="12195061" y="1678475"/>
              <a:ext cx="897416"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Concord</a:t>
              </a:r>
            </a:p>
          </p:txBody>
        </p:sp>
        <p:sp>
          <p:nvSpPr>
            <p:cNvPr id="8962" name="Amherst"/>
            <p:cNvSpPr txBox="1"/>
            <p:nvPr/>
          </p:nvSpPr>
          <p:spPr>
            <a:xfrm>
              <a:off x="11117636" y="1873208"/>
              <a:ext cx="88709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Amherst</a:t>
              </a:r>
            </a:p>
          </p:txBody>
        </p:sp>
        <p:sp>
          <p:nvSpPr>
            <p:cNvPr id="8963" name="Northampton"/>
            <p:cNvSpPr txBox="1"/>
            <p:nvPr/>
          </p:nvSpPr>
          <p:spPr>
            <a:xfrm>
              <a:off x="10784862" y="2199131"/>
              <a:ext cx="1310042"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Northampton</a:t>
              </a:r>
            </a:p>
          </p:txBody>
        </p:sp>
        <p:sp>
          <p:nvSpPr>
            <p:cNvPr id="8964" name="Cambridge"/>
            <p:cNvSpPr txBox="1"/>
            <p:nvPr/>
          </p:nvSpPr>
          <p:spPr>
            <a:xfrm>
              <a:off x="12372861" y="1890141"/>
              <a:ext cx="1109310"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Cambridge</a:t>
              </a:r>
            </a:p>
          </p:txBody>
        </p:sp>
        <p:sp>
          <p:nvSpPr>
            <p:cNvPr id="8965" name="East Hampton"/>
            <p:cNvSpPr txBox="1"/>
            <p:nvPr/>
          </p:nvSpPr>
          <p:spPr>
            <a:xfrm>
              <a:off x="12262794" y="2415075"/>
              <a:ext cx="1395060"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East Hampton</a:t>
              </a:r>
            </a:p>
          </p:txBody>
        </p:sp>
        <p:sp>
          <p:nvSpPr>
            <p:cNvPr id="8966" name="Southampton"/>
            <p:cNvSpPr txBox="1"/>
            <p:nvPr/>
          </p:nvSpPr>
          <p:spPr>
            <a:xfrm>
              <a:off x="10730700" y="2360041"/>
              <a:ext cx="134176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Southampton</a:t>
              </a:r>
            </a:p>
          </p:txBody>
        </p:sp>
        <p:sp>
          <p:nvSpPr>
            <p:cNvPr id="8967" name="Phoenixville"/>
            <p:cNvSpPr txBox="1"/>
            <p:nvPr/>
          </p:nvSpPr>
          <p:spPr>
            <a:xfrm>
              <a:off x="11582820" y="2992630"/>
              <a:ext cx="1225954"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Phoenixville</a:t>
              </a:r>
            </a:p>
          </p:txBody>
        </p:sp>
        <p:sp>
          <p:nvSpPr>
            <p:cNvPr id="8968" name="Downingtown"/>
            <p:cNvSpPr txBox="1"/>
            <p:nvPr/>
          </p:nvSpPr>
          <p:spPr>
            <a:xfrm>
              <a:off x="10066211" y="2732575"/>
              <a:ext cx="136278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Downingtown</a:t>
              </a:r>
            </a:p>
          </p:txBody>
        </p:sp>
        <p:sp>
          <p:nvSpPr>
            <p:cNvPr id="8969" name="West Chester"/>
            <p:cNvSpPr txBox="1"/>
            <p:nvPr/>
          </p:nvSpPr>
          <p:spPr>
            <a:xfrm>
              <a:off x="11490506" y="3169110"/>
              <a:ext cx="132827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West Chester</a:t>
              </a:r>
            </a:p>
          </p:txBody>
        </p:sp>
        <p:sp>
          <p:nvSpPr>
            <p:cNvPr id="8970" name="Kennett Township"/>
            <p:cNvSpPr txBox="1"/>
            <p:nvPr/>
          </p:nvSpPr>
          <p:spPr>
            <a:xfrm>
              <a:off x="9661022" y="2944241"/>
              <a:ext cx="175103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Kennett Township</a:t>
              </a:r>
            </a:p>
          </p:txBody>
        </p:sp>
        <p:sp>
          <p:nvSpPr>
            <p:cNvPr id="8971" name="Blacksburg"/>
            <p:cNvSpPr txBox="1"/>
            <p:nvPr/>
          </p:nvSpPr>
          <p:spPr>
            <a:xfrm>
              <a:off x="9498241" y="3833241"/>
              <a:ext cx="115181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Blacksburg</a:t>
              </a:r>
            </a:p>
          </p:txBody>
        </p:sp>
        <p:sp>
          <p:nvSpPr>
            <p:cNvPr id="8972" name="Floyd County"/>
            <p:cNvSpPr txBox="1"/>
            <p:nvPr/>
          </p:nvSpPr>
          <p:spPr>
            <a:xfrm>
              <a:off x="10827694" y="3892508"/>
              <a:ext cx="1331250"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Floyd County</a:t>
              </a:r>
            </a:p>
          </p:txBody>
        </p:sp>
        <p:sp>
          <p:nvSpPr>
            <p:cNvPr id="8973" name="Orange County"/>
            <p:cNvSpPr txBox="1"/>
            <p:nvPr/>
          </p:nvSpPr>
          <p:spPr>
            <a:xfrm>
              <a:off x="11353775" y="4118511"/>
              <a:ext cx="1490217"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Orange County</a:t>
              </a:r>
            </a:p>
          </p:txBody>
        </p:sp>
        <p:sp>
          <p:nvSpPr>
            <p:cNvPr id="8974" name="Buncombe County"/>
            <p:cNvSpPr txBox="1"/>
            <p:nvPr/>
          </p:nvSpPr>
          <p:spPr>
            <a:xfrm>
              <a:off x="10298527" y="4455541"/>
              <a:ext cx="180759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Buncombe County</a:t>
              </a:r>
            </a:p>
          </p:txBody>
        </p:sp>
        <p:sp>
          <p:nvSpPr>
            <p:cNvPr id="8975" name="Columbia"/>
            <p:cNvSpPr txBox="1"/>
            <p:nvPr/>
          </p:nvSpPr>
          <p:spPr>
            <a:xfrm>
              <a:off x="10620261" y="4861941"/>
              <a:ext cx="98215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Columbia</a:t>
              </a:r>
            </a:p>
          </p:txBody>
        </p:sp>
        <p:sp>
          <p:nvSpPr>
            <p:cNvPr id="8976" name="Clarkston"/>
            <p:cNvSpPr txBox="1"/>
            <p:nvPr/>
          </p:nvSpPr>
          <p:spPr>
            <a:xfrm>
              <a:off x="9408610" y="4852470"/>
              <a:ext cx="992945"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Clarkston</a:t>
              </a:r>
            </a:p>
          </p:txBody>
        </p:sp>
        <p:sp>
          <p:nvSpPr>
            <p:cNvPr id="8977" name="Atlanta"/>
            <p:cNvSpPr txBox="1"/>
            <p:nvPr/>
          </p:nvSpPr>
          <p:spPr>
            <a:xfrm>
              <a:off x="8971491" y="5069375"/>
              <a:ext cx="759936"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Atlanta</a:t>
              </a:r>
            </a:p>
          </p:txBody>
        </p:sp>
        <p:sp>
          <p:nvSpPr>
            <p:cNvPr id="8978" name="Abita Springs"/>
            <p:cNvSpPr txBox="1"/>
            <p:nvPr/>
          </p:nvSpPr>
          <p:spPr>
            <a:xfrm>
              <a:off x="8588261" y="6000707"/>
              <a:ext cx="1352644"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Abita Springs</a:t>
              </a:r>
            </a:p>
          </p:txBody>
        </p:sp>
        <p:sp>
          <p:nvSpPr>
            <p:cNvPr id="8979" name="Orlando"/>
            <p:cNvSpPr txBox="1"/>
            <p:nvPr/>
          </p:nvSpPr>
          <p:spPr>
            <a:xfrm>
              <a:off x="10798061" y="6398641"/>
              <a:ext cx="844582"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Orlando</a:t>
              </a:r>
            </a:p>
          </p:txBody>
        </p:sp>
        <p:sp>
          <p:nvSpPr>
            <p:cNvPr id="8980" name="St. Petersburg"/>
            <p:cNvSpPr txBox="1"/>
            <p:nvPr/>
          </p:nvSpPr>
          <p:spPr>
            <a:xfrm>
              <a:off x="8886566" y="6563741"/>
              <a:ext cx="141636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St. Petersburg</a:t>
              </a:r>
            </a:p>
          </p:txBody>
        </p:sp>
        <p:sp>
          <p:nvSpPr>
            <p:cNvPr id="8981" name="Sarasota"/>
            <p:cNvSpPr txBox="1"/>
            <p:nvPr/>
          </p:nvSpPr>
          <p:spPr>
            <a:xfrm>
              <a:off x="10505961" y="6661108"/>
              <a:ext cx="919089"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Sarasota</a:t>
              </a:r>
            </a:p>
          </p:txBody>
        </p:sp>
        <p:sp>
          <p:nvSpPr>
            <p:cNvPr id="8982" name="Augusta"/>
            <p:cNvSpPr txBox="1"/>
            <p:nvPr/>
          </p:nvSpPr>
          <p:spPr>
            <a:xfrm>
              <a:off x="9710975" y="5263289"/>
              <a:ext cx="876301"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Augusta</a:t>
              </a:r>
            </a:p>
          </p:txBody>
        </p:sp>
        <p:sp>
          <p:nvSpPr>
            <p:cNvPr id="8983" name="Cincinatti"/>
            <p:cNvSpPr txBox="1"/>
            <p:nvPr/>
          </p:nvSpPr>
          <p:spPr>
            <a:xfrm>
              <a:off x="8591018" y="3501422"/>
              <a:ext cx="982155"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Cincinatti</a:t>
              </a:r>
            </a:p>
          </p:txBody>
        </p:sp>
        <p:sp>
          <p:nvSpPr>
            <p:cNvPr id="8984" name="Cleveland"/>
            <p:cNvSpPr txBox="1"/>
            <p:nvPr/>
          </p:nvSpPr>
          <p:spPr>
            <a:xfrm>
              <a:off x="8920812" y="2737817"/>
              <a:ext cx="1014246"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Cleveland</a:t>
              </a:r>
            </a:p>
          </p:txBody>
        </p:sp>
        <p:sp>
          <p:nvSpPr>
            <p:cNvPr id="8985" name="Dunedin"/>
            <p:cNvSpPr txBox="1"/>
            <p:nvPr/>
          </p:nvSpPr>
          <p:spPr>
            <a:xfrm>
              <a:off x="9427019" y="6378764"/>
              <a:ext cx="876208"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Dunedin</a:t>
              </a:r>
            </a:p>
          </p:txBody>
        </p:sp>
        <p:sp>
          <p:nvSpPr>
            <p:cNvPr id="8986" name="E. Bradford"/>
            <p:cNvSpPr txBox="1"/>
            <p:nvPr/>
          </p:nvSpPr>
          <p:spPr>
            <a:xfrm>
              <a:off x="10362840" y="2565336"/>
              <a:ext cx="1151540"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E. Bradford</a:t>
              </a:r>
            </a:p>
          </p:txBody>
        </p:sp>
        <p:sp>
          <p:nvSpPr>
            <p:cNvPr id="8987" name="Evanston"/>
            <p:cNvSpPr txBox="1"/>
            <p:nvPr/>
          </p:nvSpPr>
          <p:spPr>
            <a:xfrm>
              <a:off x="7778318" y="2756381"/>
              <a:ext cx="971737"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Evanston</a:t>
              </a:r>
            </a:p>
          </p:txBody>
        </p:sp>
        <p:sp>
          <p:nvSpPr>
            <p:cNvPr id="8988" name="Ft. Collins"/>
            <p:cNvSpPr txBox="1"/>
            <p:nvPr/>
          </p:nvSpPr>
          <p:spPr>
            <a:xfrm>
              <a:off x="5274704" y="3055356"/>
              <a:ext cx="1034988"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Ft. Collins</a:t>
              </a:r>
            </a:p>
          </p:txBody>
        </p:sp>
        <p:sp>
          <p:nvSpPr>
            <p:cNvPr id="8989" name="Gainesville"/>
            <p:cNvSpPr txBox="1"/>
            <p:nvPr/>
          </p:nvSpPr>
          <p:spPr>
            <a:xfrm>
              <a:off x="10543373" y="6124379"/>
              <a:ext cx="1120286"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Gainesville</a:t>
              </a:r>
            </a:p>
          </p:txBody>
        </p:sp>
        <p:sp>
          <p:nvSpPr>
            <p:cNvPr id="8990" name="Haverford"/>
            <p:cNvSpPr txBox="1"/>
            <p:nvPr/>
          </p:nvSpPr>
          <p:spPr>
            <a:xfrm>
              <a:off x="11631526" y="2816237"/>
              <a:ext cx="101415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Haverford</a:t>
              </a:r>
            </a:p>
          </p:txBody>
        </p:sp>
        <p:sp>
          <p:nvSpPr>
            <p:cNvPr id="8991" name="Hillsborough"/>
            <p:cNvSpPr txBox="1"/>
            <p:nvPr/>
          </p:nvSpPr>
          <p:spPr>
            <a:xfrm>
              <a:off x="9484070" y="4127782"/>
              <a:ext cx="1288927"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Hillsborough</a:t>
              </a:r>
            </a:p>
          </p:txBody>
        </p:sp>
        <p:sp>
          <p:nvSpPr>
            <p:cNvPr id="8992" name="Kansas City"/>
            <p:cNvSpPr txBox="1"/>
            <p:nvPr/>
          </p:nvSpPr>
          <p:spPr>
            <a:xfrm>
              <a:off x="7461260" y="3569268"/>
              <a:ext cx="120483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Kansas City</a:t>
              </a:r>
            </a:p>
          </p:txBody>
        </p:sp>
        <p:sp>
          <p:nvSpPr>
            <p:cNvPr id="8993" name="Largo"/>
            <p:cNvSpPr txBox="1"/>
            <p:nvPr/>
          </p:nvSpPr>
          <p:spPr>
            <a:xfrm>
              <a:off x="9649434" y="6739676"/>
              <a:ext cx="643478"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Largo</a:t>
              </a:r>
            </a:p>
          </p:txBody>
        </p:sp>
        <p:sp>
          <p:nvSpPr>
            <p:cNvPr id="8994" name="Lowell"/>
            <p:cNvSpPr txBox="1"/>
            <p:nvPr/>
          </p:nvSpPr>
          <p:spPr>
            <a:xfrm>
              <a:off x="12196468" y="2075863"/>
              <a:ext cx="707009"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Lowell</a:t>
              </a:r>
            </a:p>
          </p:txBody>
        </p:sp>
        <p:sp>
          <p:nvSpPr>
            <p:cNvPr id="8995" name="Milwaukie"/>
            <p:cNvSpPr txBox="1"/>
            <p:nvPr/>
          </p:nvSpPr>
          <p:spPr>
            <a:xfrm>
              <a:off x="1814993" y="1173662"/>
              <a:ext cx="101415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Milwaukie</a:t>
              </a:r>
            </a:p>
          </p:txBody>
        </p:sp>
        <p:sp>
          <p:nvSpPr>
            <p:cNvPr id="8996" name="New Brunswick"/>
            <p:cNvSpPr txBox="1"/>
            <p:nvPr/>
          </p:nvSpPr>
          <p:spPr>
            <a:xfrm>
              <a:off x="11809326" y="2649631"/>
              <a:ext cx="1522308"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New Brunswick</a:t>
              </a:r>
            </a:p>
          </p:txBody>
        </p:sp>
        <p:sp>
          <p:nvSpPr>
            <p:cNvPr id="8997" name="Ojai"/>
            <p:cNvSpPr txBox="1"/>
            <p:nvPr/>
          </p:nvSpPr>
          <p:spPr>
            <a:xfrm>
              <a:off x="1124991" y="4337998"/>
              <a:ext cx="474279"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Ojai</a:t>
              </a:r>
            </a:p>
          </p:txBody>
        </p:sp>
        <p:sp>
          <p:nvSpPr>
            <p:cNvPr id="8998" name="Oxnard"/>
            <p:cNvSpPr txBox="1"/>
            <p:nvPr/>
          </p:nvSpPr>
          <p:spPr>
            <a:xfrm>
              <a:off x="1835312" y="4143303"/>
              <a:ext cx="781237"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Oxnard</a:t>
              </a:r>
            </a:p>
          </p:txBody>
        </p:sp>
        <p:sp>
          <p:nvSpPr>
            <p:cNvPr id="8999" name="Portola Valley"/>
            <p:cNvSpPr txBox="1"/>
            <p:nvPr/>
          </p:nvSpPr>
          <p:spPr>
            <a:xfrm>
              <a:off x="367061" y="3515400"/>
              <a:ext cx="722464" cy="462707"/>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r">
                <a:lnSpc>
                  <a:spcPct val="80000"/>
                </a:lnSpc>
                <a:defRPr sz="1400"/>
              </a:lvl1pPr>
            </a:lstStyle>
            <a:p>
              <a:r>
                <a:t>Portola Valley</a:t>
              </a:r>
            </a:p>
          </p:txBody>
        </p:sp>
        <p:sp>
          <p:nvSpPr>
            <p:cNvPr id="9000" name="Rolling Hills"/>
            <p:cNvSpPr txBox="1"/>
            <p:nvPr/>
          </p:nvSpPr>
          <p:spPr>
            <a:xfrm>
              <a:off x="1942968" y="4450657"/>
              <a:ext cx="1214978"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Rolling Hills</a:t>
              </a:r>
            </a:p>
          </p:txBody>
        </p:sp>
        <p:sp>
          <p:nvSpPr>
            <p:cNvPr id="9001" name="Ventura"/>
            <p:cNvSpPr txBox="1"/>
            <p:nvPr/>
          </p:nvSpPr>
          <p:spPr>
            <a:xfrm>
              <a:off x="629002" y="4161833"/>
              <a:ext cx="81304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Ventura</a:t>
              </a:r>
            </a:p>
          </p:txBody>
        </p:sp>
        <p:sp>
          <p:nvSpPr>
            <p:cNvPr id="9002" name="San Luis Obispo"/>
            <p:cNvSpPr txBox="1"/>
            <p:nvPr/>
          </p:nvSpPr>
          <p:spPr>
            <a:xfrm>
              <a:off x="1377049" y="3770713"/>
              <a:ext cx="161727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San Luis Obispo</a:t>
              </a:r>
            </a:p>
          </p:txBody>
        </p:sp>
        <p:sp>
          <p:nvSpPr>
            <p:cNvPr id="9003" name="Santa Monica"/>
            <p:cNvSpPr txBox="1"/>
            <p:nvPr/>
          </p:nvSpPr>
          <p:spPr>
            <a:xfrm>
              <a:off x="587400" y="4493626"/>
              <a:ext cx="1260365" cy="29898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Santa Monica</a:t>
              </a:r>
            </a:p>
          </p:txBody>
        </p:sp>
        <p:sp>
          <p:nvSpPr>
            <p:cNvPr id="9004" name="Spokane"/>
            <p:cNvSpPr txBox="1"/>
            <p:nvPr/>
          </p:nvSpPr>
          <p:spPr>
            <a:xfrm>
              <a:off x="1982786" y="502709"/>
              <a:ext cx="908299"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rPr dirty="0"/>
                <a:t>Spokane</a:t>
              </a:r>
            </a:p>
          </p:txBody>
        </p:sp>
        <p:sp>
          <p:nvSpPr>
            <p:cNvPr id="9005" name="St. Paul"/>
            <p:cNvSpPr txBox="1"/>
            <p:nvPr/>
          </p:nvSpPr>
          <p:spPr>
            <a:xfrm>
              <a:off x="6948680" y="2173273"/>
              <a:ext cx="812956" cy="311268"/>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St. Paul</a:t>
              </a:r>
            </a:p>
          </p:txBody>
        </p:sp>
        <p:sp>
          <p:nvSpPr>
            <p:cNvPr id="9006" name="Windsor"/>
            <p:cNvSpPr txBox="1"/>
            <p:nvPr/>
          </p:nvSpPr>
          <p:spPr>
            <a:xfrm>
              <a:off x="10924440" y="2039355"/>
              <a:ext cx="874534"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Windsor</a:t>
              </a:r>
            </a:p>
          </p:txBody>
        </p:sp>
        <p:sp>
          <p:nvSpPr>
            <p:cNvPr id="9007" name="Pueblo County"/>
            <p:cNvSpPr txBox="1"/>
            <p:nvPr/>
          </p:nvSpPr>
          <p:spPr>
            <a:xfrm>
              <a:off x="4748065" y="3882176"/>
              <a:ext cx="1458312"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Pueblo County</a:t>
              </a:r>
            </a:p>
          </p:txBody>
        </p:sp>
        <p:sp>
          <p:nvSpPr>
            <p:cNvPr id="9008" name="Summit County"/>
            <p:cNvSpPr txBox="1"/>
            <p:nvPr/>
          </p:nvSpPr>
          <p:spPr>
            <a:xfrm>
              <a:off x="3504903" y="3735143"/>
              <a:ext cx="1521843"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Summit County</a:t>
              </a:r>
            </a:p>
          </p:txBody>
        </p:sp>
        <p:sp>
          <p:nvSpPr>
            <p:cNvPr id="9009" name="Wake County"/>
            <p:cNvSpPr txBox="1"/>
            <p:nvPr/>
          </p:nvSpPr>
          <p:spPr>
            <a:xfrm>
              <a:off x="11079512" y="4304232"/>
              <a:ext cx="1313856"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
              </a:lvl1pPr>
            </a:lstStyle>
            <a:p>
              <a:r>
                <a:t>Wake County</a:t>
              </a:r>
            </a:p>
          </p:txBody>
        </p:sp>
        <p:sp>
          <p:nvSpPr>
            <p:cNvPr id="9010" name="Washington, DC"/>
            <p:cNvSpPr txBox="1"/>
            <p:nvPr/>
          </p:nvSpPr>
          <p:spPr>
            <a:xfrm>
              <a:off x="9554542" y="3198241"/>
              <a:ext cx="1578118" cy="311269"/>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1500"/>
              </a:lvl1pPr>
            </a:lstStyle>
            <a:p>
              <a:r>
                <a:t>Washington, DC</a:t>
              </a:r>
            </a:p>
          </p:txBody>
        </p:sp>
      </p:grpSp>
      <p:grpSp>
        <p:nvGrpSpPr>
          <p:cNvPr id="9026" name="Group"/>
          <p:cNvGrpSpPr/>
          <p:nvPr/>
        </p:nvGrpSpPr>
        <p:grpSpPr>
          <a:xfrm>
            <a:off x="1450398" y="2321400"/>
            <a:ext cx="10471851" cy="6062705"/>
            <a:chOff x="544763" y="-110452"/>
            <a:chExt cx="10471849" cy="6062703"/>
          </a:xfrm>
        </p:grpSpPr>
        <p:sp>
          <p:nvSpPr>
            <p:cNvPr id="9012" name="Circle"/>
            <p:cNvSpPr/>
            <p:nvPr/>
          </p:nvSpPr>
          <p:spPr>
            <a:xfrm>
              <a:off x="5507584" y="487546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9013" name="Georgetown, TX"/>
            <p:cNvSpPr txBox="1"/>
            <p:nvPr/>
          </p:nvSpPr>
          <p:spPr>
            <a:xfrm>
              <a:off x="2900524" y="4747318"/>
              <a:ext cx="2574452" cy="459514"/>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sz="2500"/>
              </a:lvl1pPr>
            </a:lstStyle>
            <a:p>
              <a:r>
                <a:t>Georgetown, TX</a:t>
              </a:r>
            </a:p>
          </p:txBody>
        </p:sp>
        <p:sp>
          <p:nvSpPr>
            <p:cNvPr id="9014" name="Circle"/>
            <p:cNvSpPr/>
            <p:nvPr/>
          </p:nvSpPr>
          <p:spPr>
            <a:xfrm>
              <a:off x="6099907" y="2111284"/>
              <a:ext cx="215530"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9015" name="Rock Port, MO"/>
            <p:cNvSpPr txBox="1"/>
            <p:nvPr/>
          </p:nvSpPr>
          <p:spPr>
            <a:xfrm>
              <a:off x="6345661" y="1990922"/>
              <a:ext cx="2301764" cy="459514"/>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500"/>
              </a:lvl1pPr>
            </a:lstStyle>
            <a:p>
              <a:r>
                <a:t>Rock Port, MO</a:t>
              </a:r>
            </a:p>
          </p:txBody>
        </p:sp>
        <p:sp>
          <p:nvSpPr>
            <p:cNvPr id="9016" name="Circle"/>
            <p:cNvSpPr/>
            <p:nvPr/>
          </p:nvSpPr>
          <p:spPr>
            <a:xfrm>
              <a:off x="5194968" y="2818782"/>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9017" name="Greensburg, KS"/>
            <p:cNvSpPr txBox="1"/>
            <p:nvPr/>
          </p:nvSpPr>
          <p:spPr>
            <a:xfrm>
              <a:off x="5440721" y="2711120"/>
              <a:ext cx="2531363" cy="459514"/>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500"/>
              </a:lvl1pPr>
            </a:lstStyle>
            <a:p>
              <a:r>
                <a:t>Greensburg, KS</a:t>
              </a:r>
            </a:p>
          </p:txBody>
        </p:sp>
        <p:sp>
          <p:nvSpPr>
            <p:cNvPr id="9018" name="Circle"/>
            <p:cNvSpPr/>
            <p:nvPr/>
          </p:nvSpPr>
          <p:spPr>
            <a:xfrm>
              <a:off x="10570616" y="313231"/>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9019" name="Burlington, VT"/>
            <p:cNvSpPr txBox="1"/>
            <p:nvPr/>
          </p:nvSpPr>
          <p:spPr>
            <a:xfrm>
              <a:off x="8612365" y="-110453"/>
              <a:ext cx="2301144" cy="459514"/>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b">
              <a:spAutoFit/>
            </a:bodyPr>
            <a:lstStyle>
              <a:lvl1pPr>
                <a:defRPr sz="2500"/>
              </a:lvl1pPr>
            </a:lstStyle>
            <a:p>
              <a:r>
                <a:t>Burlington, VT</a:t>
              </a:r>
            </a:p>
          </p:txBody>
        </p:sp>
        <p:sp>
          <p:nvSpPr>
            <p:cNvPr id="9020" name="Circle"/>
            <p:cNvSpPr/>
            <p:nvPr/>
          </p:nvSpPr>
          <p:spPr>
            <a:xfrm>
              <a:off x="3368156" y="2166317"/>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9021" name="Aspen, CO"/>
            <p:cNvSpPr txBox="1"/>
            <p:nvPr/>
          </p:nvSpPr>
          <p:spPr>
            <a:xfrm>
              <a:off x="1612113" y="2000031"/>
              <a:ext cx="1737303" cy="459514"/>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2500"/>
              </a:lvl1pPr>
            </a:lstStyle>
            <a:p>
              <a:r>
                <a:t>Aspen, CO</a:t>
              </a:r>
            </a:p>
          </p:txBody>
        </p:sp>
        <p:sp>
          <p:nvSpPr>
            <p:cNvPr id="9022" name="Circle"/>
            <p:cNvSpPr/>
            <p:nvPr/>
          </p:nvSpPr>
          <p:spPr>
            <a:xfrm>
              <a:off x="10126373" y="199148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9023" name="Columbia, MD"/>
            <p:cNvSpPr txBox="1"/>
            <p:nvPr/>
          </p:nvSpPr>
          <p:spPr>
            <a:xfrm>
              <a:off x="8785698" y="2156626"/>
              <a:ext cx="2230916" cy="459514"/>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r">
                <a:defRPr sz="2500"/>
              </a:lvl1pPr>
            </a:lstStyle>
            <a:p>
              <a:r>
                <a:t>Columbia, MD</a:t>
              </a:r>
            </a:p>
          </p:txBody>
        </p:sp>
        <p:sp>
          <p:nvSpPr>
            <p:cNvPr id="9024" name="Circle"/>
            <p:cNvSpPr/>
            <p:nvPr/>
          </p:nvSpPr>
          <p:spPr>
            <a:xfrm>
              <a:off x="544763" y="5613099"/>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9025" name="Kodiak Island, AK"/>
            <p:cNvSpPr txBox="1"/>
            <p:nvPr/>
          </p:nvSpPr>
          <p:spPr>
            <a:xfrm>
              <a:off x="777816" y="5492737"/>
              <a:ext cx="2801734" cy="459515"/>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500"/>
              </a:lvl1pPr>
            </a:lstStyle>
            <a:p>
              <a:r>
                <a:t>Kodiak Island, AK</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9011"/>
                                        </p:tgtEl>
                                        <p:attrNameLst>
                                          <p:attrName>style.visibility</p:attrName>
                                        </p:attrNameLst>
                                      </p:cBhvr>
                                      <p:to>
                                        <p:strVal val="visible"/>
                                      </p:to>
                                    </p:set>
                                    <p:animEffect transition="in" filter="wipe(left)">
                                      <p:cBhvr>
                                        <p:cTn id="7" dur="1000"/>
                                        <p:tgtEl>
                                          <p:spTgt spid="90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fill="hold" grpId="1" nodeType="clickEffect">
                                  <p:stCondLst>
                                    <p:cond delay="0"/>
                                  </p:stCondLst>
                                  <p:childTnLst>
                                    <p:set>
                                      <p:cBhvr>
                                        <p:cTn id="11" dur="1000" fill="hold"/>
                                        <p:tgtEl>
                                          <p:spTgt spid="9011"/>
                                        </p:tgtEl>
                                        <p:attrNameLst>
                                          <p:attrName>style.opacity</p:attrName>
                                        </p:attrNameLst>
                                      </p:cBhvr>
                                      <p:to>
                                        <p:strVal val="0.30"/>
                                      </p:to>
                                    </p:set>
                                    <p:animEffect filter="image" prLst="opacity: 0.30; ">
                                      <p:cBhvr>
                                        <p:cTn id="12" dur="1000" fill="hold"/>
                                        <p:tgtEl>
                                          <p:spTgt spid="90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797"/>
                                        </p:tgtEl>
                                        <p:attrNameLst>
                                          <p:attrName>style.visibility</p:attrName>
                                        </p:attrNameLst>
                                      </p:cBhvr>
                                      <p:to>
                                        <p:strVal val="visible"/>
                                      </p:to>
                                    </p:set>
                                    <p:animEffect transition="in" filter="fade">
                                      <p:cBhvr>
                                        <p:cTn id="16" dur="700"/>
                                        <p:tgtEl>
                                          <p:spTgt spid="8797"/>
                                        </p:tgtEl>
                                      </p:cBhvr>
                                    </p:animEffect>
                                  </p:childTnLst>
                                </p:cTn>
                              </p:par>
                              <p:par>
                                <p:cTn id="17" presetID="22" presetClass="entr" presetSubtype="8" fill="hold" grpId="0" nodeType="withEffect">
                                  <p:stCondLst>
                                    <p:cond delay="300"/>
                                  </p:stCondLst>
                                  <p:iterate>
                                    <p:tmAbs val="0"/>
                                  </p:iterate>
                                  <p:childTnLst>
                                    <p:set>
                                      <p:cBhvr>
                                        <p:cTn id="18" fill="hold"/>
                                        <p:tgtEl>
                                          <p:spTgt spid="9026"/>
                                        </p:tgtEl>
                                        <p:attrNameLst>
                                          <p:attrName>style.visibility</p:attrName>
                                        </p:attrNameLst>
                                      </p:cBhvr>
                                      <p:to>
                                        <p:strVal val="visible"/>
                                      </p:to>
                                    </p:set>
                                    <p:animEffect transition="in" filter="wipe(left)">
                                      <p:cBhvr>
                                        <p:cTn id="19" dur="1000"/>
                                        <p:tgtEl>
                                          <p:spTgt spid="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7" grpId="0" animBg="1" advAuto="0"/>
      <p:bldP spid="9011" grpId="0" animBg="1" advAuto="0"/>
      <p:bldP spid="9011" grpId="1" animBg="1" advAuto="0"/>
      <p:bldP spid="9026"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96" name="Group"/>
          <p:cNvGrpSpPr/>
          <p:nvPr/>
        </p:nvGrpSpPr>
        <p:grpSpPr>
          <a:xfrm>
            <a:off x="506032" y="8636367"/>
            <a:ext cx="397471" cy="140221"/>
            <a:chOff x="-6350" y="-6350"/>
            <a:chExt cx="397470" cy="140220"/>
          </a:xfrm>
        </p:grpSpPr>
        <p:pic>
          <p:nvPicPr>
            <p:cNvPr id="6692" name="Line" descr="Line"/>
            <p:cNvPicPr>
              <a:picLocks/>
            </p:cNvPicPr>
            <p:nvPr/>
          </p:nvPicPr>
          <p:blipFill>
            <a:blip r:embed="rId3">
              <a:extLst/>
            </a:blip>
            <a:stretch>
              <a:fillRect/>
            </a:stretch>
          </p:blipFill>
          <p:spPr>
            <a:xfrm>
              <a:off x="-6351" y="-6350"/>
              <a:ext cx="397471" cy="140221"/>
            </a:xfrm>
            <a:prstGeom prst="rect">
              <a:avLst/>
            </a:prstGeom>
            <a:effectLst/>
          </p:spPr>
        </p:pic>
        <p:pic>
          <p:nvPicPr>
            <p:cNvPr id="6694" name="Line" descr="Line"/>
            <p:cNvPicPr>
              <a:picLocks/>
            </p:cNvPicPr>
            <p:nvPr/>
          </p:nvPicPr>
          <p:blipFill>
            <a:blip r:embed="rId4">
              <a:extLst/>
            </a:blip>
            <a:stretch>
              <a:fillRect/>
            </a:stretch>
          </p:blipFill>
          <p:spPr>
            <a:xfrm rot="21420000">
              <a:off x="97935" y="43043"/>
              <a:ext cx="247397" cy="39605"/>
            </a:xfrm>
            <a:prstGeom prst="rect">
              <a:avLst/>
            </a:prstGeom>
            <a:effectLst/>
          </p:spPr>
        </p:pic>
      </p:grpSp>
      <p:pic>
        <p:nvPicPr>
          <p:cNvPr id="4" name="Picture 3">
            <a:extLst>
              <a:ext uri="{FF2B5EF4-FFF2-40B4-BE49-F238E27FC236}">
                <a16:creationId xmlns:a16="http://schemas.microsoft.com/office/drawing/2014/main" id="{7DEC698C-BDB4-42CC-982E-A5911C7829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715000" cy="9144000"/>
          </a:xfrm>
          <a:prstGeom prst="rect">
            <a:avLst/>
          </a:prstGeom>
        </p:spPr>
      </p:pic>
      <p:sp>
        <p:nvSpPr>
          <p:cNvPr id="6" name="Rectangle 5">
            <a:extLst>
              <a:ext uri="{FF2B5EF4-FFF2-40B4-BE49-F238E27FC236}">
                <a16:creationId xmlns:a16="http://schemas.microsoft.com/office/drawing/2014/main" id="{E6FAD57D-EC8D-43CC-8343-59C0D934D468}"/>
              </a:ext>
            </a:extLst>
          </p:cNvPr>
          <p:cNvSpPr/>
          <p:nvPr/>
        </p:nvSpPr>
        <p:spPr>
          <a:xfrm>
            <a:off x="7164819" y="4359250"/>
            <a:ext cx="1926361" cy="425501"/>
          </a:xfrm>
          <a:prstGeom prst="rect">
            <a:avLst/>
          </a:prstGeom>
        </p:spPr>
        <p:txBody>
          <a:bodyPr wrap="none">
            <a:spAutoFit/>
          </a:bodyPr>
          <a:lstStyle/>
          <a:p>
            <a:pPr defTabSz="914400" hangingPunct="1">
              <a:lnSpc>
                <a:spcPct val="115000"/>
              </a:lnSpc>
            </a:pPr>
            <a:r>
              <a:rPr lang="en-US"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Oradell Borough</a:t>
            </a:r>
            <a:endParaRPr lang="en-US"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0" name="Table 9">
            <a:extLst>
              <a:ext uri="{FF2B5EF4-FFF2-40B4-BE49-F238E27FC236}">
                <a16:creationId xmlns:a16="http://schemas.microsoft.com/office/drawing/2014/main" id="{8A7B94F1-BE19-4AC5-8173-B6D5C9818D6E}"/>
              </a:ext>
            </a:extLst>
          </p:cNvPr>
          <p:cNvGraphicFramePr>
            <a:graphicFrameLocks noGrp="1"/>
          </p:cNvGraphicFramePr>
          <p:nvPr>
            <p:extLst>
              <p:ext uri="{D42A27DB-BD31-4B8C-83A1-F6EECF244321}">
                <p14:modId xmlns:p14="http://schemas.microsoft.com/office/powerpoint/2010/main" val="963329350"/>
              </p:ext>
            </p:extLst>
          </p:nvPr>
        </p:nvGraphicFramePr>
        <p:xfrm>
          <a:off x="5653456" y="93723"/>
          <a:ext cx="10602544" cy="9050277"/>
        </p:xfrm>
        <a:graphic>
          <a:graphicData uri="http://schemas.openxmlformats.org/drawingml/2006/table">
            <a:tbl>
              <a:tblPr firstRow="1" bandRow="1">
                <a:tableStyleId>{5C22544A-7EE6-4342-B048-85BDC9FD1C3A}</a:tableStyleId>
              </a:tblPr>
              <a:tblGrid>
                <a:gridCol w="2650636">
                  <a:extLst>
                    <a:ext uri="{9D8B030D-6E8A-4147-A177-3AD203B41FA5}">
                      <a16:colId xmlns:a16="http://schemas.microsoft.com/office/drawing/2014/main" val="2274464399"/>
                    </a:ext>
                  </a:extLst>
                </a:gridCol>
                <a:gridCol w="3367566">
                  <a:extLst>
                    <a:ext uri="{9D8B030D-6E8A-4147-A177-3AD203B41FA5}">
                      <a16:colId xmlns:a16="http://schemas.microsoft.com/office/drawing/2014/main" val="2679794550"/>
                    </a:ext>
                  </a:extLst>
                </a:gridCol>
                <a:gridCol w="1933706">
                  <a:extLst>
                    <a:ext uri="{9D8B030D-6E8A-4147-A177-3AD203B41FA5}">
                      <a16:colId xmlns:a16="http://schemas.microsoft.com/office/drawing/2014/main" val="2562061783"/>
                    </a:ext>
                  </a:extLst>
                </a:gridCol>
                <a:gridCol w="2650636">
                  <a:extLst>
                    <a:ext uri="{9D8B030D-6E8A-4147-A177-3AD203B41FA5}">
                      <a16:colId xmlns:a16="http://schemas.microsoft.com/office/drawing/2014/main" val="1455061570"/>
                    </a:ext>
                  </a:extLst>
                </a:gridCol>
              </a:tblGrid>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Atlantic</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solidFill>
                      <a:schemeClr val="accent1">
                        <a:lumMod val="20000"/>
                        <a:lumOff val="80000"/>
                      </a:schemeClr>
                    </a:solidFill>
                  </a:tcPr>
                </a:tc>
                <a:tc>
                  <a:txBody>
                    <a:bodyPr/>
                    <a:lstStyle/>
                    <a:p>
                      <a:pPr marL="0" marR="0" algn="l" defTabSz="914400" rtl="0" eaLnBrk="1" latinLnBrk="0" hangingPunct="1">
                        <a:lnSpc>
                          <a:spcPct val="115000"/>
                        </a:lnSpc>
                        <a:spcBef>
                          <a:spcPts val="0"/>
                        </a:spcBef>
                        <a:spcAft>
                          <a:spcPts val="0"/>
                        </a:spcAft>
                      </a:pPr>
                      <a:r>
                        <a:rPr lang="en-US" sz="2300" b="1"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Franklin Township</a:t>
                      </a:r>
                      <a:endParaRPr lang="en-US" sz="23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solidFill>
                      <a:schemeClr val="accent1">
                        <a:lumMod val="20000"/>
                        <a:lumOff val="80000"/>
                      </a:schemeClr>
                    </a:solidFill>
                  </a:tcPr>
                </a:tc>
                <a:tc>
                  <a:txBody>
                    <a:bodyPr/>
                    <a:lstStyle/>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Marlboro</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solidFill>
                      <a:schemeClr val="accent1">
                        <a:lumMod val="20000"/>
                        <a:lumOff val="80000"/>
                      </a:schemeClr>
                    </a:solidFill>
                  </a:tcP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Secaucus</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solidFill>
                      <a:schemeClr val="accent1">
                        <a:lumMod val="20000"/>
                        <a:lumOff val="80000"/>
                      </a:schemeClr>
                    </a:solidFill>
                  </a:tcPr>
                </a:tc>
                <a:extLst>
                  <a:ext uri="{0D108BD9-81ED-4DB2-BD59-A6C34878D82A}">
                    <a16:rowId xmlns:a16="http://schemas.microsoft.com/office/drawing/2014/main" val="233917679"/>
                  </a:ext>
                </a:extLst>
              </a:tr>
              <a:tr h="276189">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Bloomingdale Borough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Freehold Borough</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Millstone Borough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Shrewsbury Borough</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032547565"/>
                  </a:ext>
                </a:extLst>
              </a:tr>
              <a:tr h="788670">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Bordentown Township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Glen Rock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Morristown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South Orange Village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152164299"/>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Buena Vista Township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Gloucester Township</a:t>
                      </a:r>
                      <a:b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Hamilton   </a:t>
                      </a:r>
                      <a:r>
                        <a:rPr lang="en-US" sz="2300" b="1"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Twp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Newark</a:t>
                      </a:r>
                      <a:b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Brunswick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Swedesboro</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3110699784"/>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Cape May Point</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Highland Park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Oradell Borough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Teaneck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extLst>
                  <a:ext uri="{0D108BD9-81ED-4DB2-BD59-A6C34878D82A}">
                    <a16:rowId xmlns:a16="http://schemas.microsoft.com/office/drawing/2014/main" val="702180363"/>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Chatham Borough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Hoboken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Perth </a:t>
                      </a:r>
                      <a:r>
                        <a:rPr lang="en-US" sz="2300" b="1"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Amoby</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Tenafly, NJ</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723828610"/>
                  </a:ext>
                </a:extLst>
              </a:tr>
              <a:tr h="68837">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Cherry Hill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Hope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Phillipsburg</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Trenton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921594051"/>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East Brunswick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Jersey City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Piscataway</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Union City</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4120144884"/>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East Orange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Kearny</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Plainfield</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Verona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615363187"/>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Elizabeth</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Lambertville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Plainsboro</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Wallington Borough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extLst>
                  <a:ext uri="{0D108BD9-81ED-4DB2-BD59-A6C34878D82A}">
                    <a16:rowId xmlns:a16="http://schemas.microsoft.com/office/drawing/2014/main" val="2360605625"/>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Englewood</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Lawrence Township*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Pleasantville</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West New York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603959577"/>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Ewing Township, NJ</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Long Branch</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Princeton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Westwood</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2361816345"/>
                  </a:ext>
                </a:extLst>
              </a:tr>
              <a:tr h="788670">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Fanwood</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Livingston</a:t>
                      </a:r>
                      <a:b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 Brunswick</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Phillipsburg</a:t>
                      </a:r>
                    </a:p>
                    <a:p>
                      <a:pPr marL="0" marR="0" algn="l" defTabSz="914400" rtl="0" eaLnBrk="1" latinLnBrk="0" hangingPunct="1">
                        <a:lnSpc>
                          <a:spcPct val="115000"/>
                        </a:lnSpc>
                        <a:spcBef>
                          <a:spcPts val="0"/>
                        </a:spcBef>
                        <a:spcAft>
                          <a:spcPts val="0"/>
                        </a:spcAft>
                      </a:pPr>
                      <a:r>
                        <a:rPr lang="en-US" sz="2300" b="1" kern="1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Red Bank Borough</a:t>
                      </a:r>
                      <a:endParaRPr lang="en-US" sz="23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Woodbridge Township*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extLst>
                  <a:ext uri="{0D108BD9-81ED-4DB2-BD59-A6C34878D82A}">
                    <a16:rowId xmlns:a16="http://schemas.microsoft.com/office/drawing/2014/main" val="3305114205"/>
                  </a:ext>
                </a:extLst>
              </a:tr>
              <a:tr h="394335">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Franklin Lakes, NJ</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Maplewood </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b"/>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Runnemede </a:t>
                      </a:r>
                      <a:r>
                        <a:rPr lang="en-US" sz="2300" b="1"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Boro</a:t>
                      </a:r>
                      <a:b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3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Princeton</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tc>
                  <a:txBody>
                    <a:bodyPr/>
                    <a:lstStyle/>
                    <a:p>
                      <a:pPr marL="0" marR="0" algn="l" defTabSz="914400" rtl="0" eaLnBrk="1" latinLnBrk="0" hangingPunct="1">
                        <a:lnSpc>
                          <a:spcPct val="115000"/>
                        </a:lnSpc>
                        <a:spcBef>
                          <a:spcPts val="0"/>
                        </a:spcBef>
                        <a:spcAft>
                          <a:spcPts val="0"/>
                        </a:spcAft>
                      </a:pPr>
                      <a:r>
                        <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West Windsor </a:t>
                      </a:r>
                      <a:r>
                        <a:rPr lang="en-US" sz="2300" b="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Tnsp</a:t>
                      </a:r>
                      <a:endParaRPr lang="en-US" sz="23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294" marR="64294" marT="0" marB="0" anchor="ctr"/>
                </a:tc>
                <a:extLst>
                  <a:ext uri="{0D108BD9-81ED-4DB2-BD59-A6C34878D82A}">
                    <a16:rowId xmlns:a16="http://schemas.microsoft.com/office/drawing/2014/main" val="583845118"/>
                  </a:ext>
                </a:extLst>
              </a:tr>
            </a:tbl>
          </a:graphicData>
        </a:graphic>
      </p:graphicFrame>
    </p:spTree>
    <p:extLst>
      <p:ext uri="{BB962C8B-B14F-4D97-AF65-F5344CB8AC3E}">
        <p14:creationId xmlns:p14="http://schemas.microsoft.com/office/powerpoint/2010/main" val="382906696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8874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4392468" y="235790"/>
            <a:ext cx="6929466" cy="774700"/>
          </a:xfrm>
        </p:spPr>
        <p:txBody>
          <a:bodyPr/>
          <a:lstStyle/>
          <a:p>
            <a:r>
              <a:rPr lang="en-US" dirty="0"/>
              <a:t>YOUR GHG EMISSIONS</a:t>
            </a: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423" y="877423"/>
            <a:ext cx="13534274" cy="8481322"/>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1871156" y="877423"/>
            <a:ext cx="13754100" cy="762000"/>
          </a:xfrm>
        </p:spPr>
        <p:txBody>
          <a:bodyPr/>
          <a:lstStyle/>
          <a:p>
            <a:r>
              <a:rPr lang="en-US" dirty="0">
                <a:solidFill>
                  <a:schemeClr val="bg1"/>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14549476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5002-94D8-400B-AFAF-8E3FA6A4B4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FC5DF49-07A7-479C-8891-3F4371113DA3}"/>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20079801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9BAE-AE6C-430B-BAEA-01651EE66004}"/>
              </a:ext>
            </a:extLst>
          </p:cNvPr>
          <p:cNvSpPr>
            <a:spLocks noGrp="1"/>
          </p:cNvSpPr>
          <p:nvPr>
            <p:ph type="title"/>
          </p:nvPr>
        </p:nvSpPr>
        <p:spPr/>
        <p:txBody>
          <a:bodyPr/>
          <a:lstStyle/>
          <a:p>
            <a:r>
              <a:rPr lang="en-US" dirty="0"/>
              <a:t>IMPROVE YOUR TOWN’s MASTER PLAN</a:t>
            </a:r>
          </a:p>
        </p:txBody>
      </p:sp>
      <p:sp>
        <p:nvSpPr>
          <p:cNvPr id="3" name="Text Placeholder 2">
            <a:extLst>
              <a:ext uri="{FF2B5EF4-FFF2-40B4-BE49-F238E27FC236}">
                <a16:creationId xmlns:a16="http://schemas.microsoft.com/office/drawing/2014/main" id="{6EF29A71-8FEF-4C8F-8790-55BBCE04DDD7}"/>
              </a:ext>
            </a:extLst>
          </p:cNvPr>
          <p:cNvSpPr>
            <a:spLocks noGrp="1"/>
          </p:cNvSpPr>
          <p:nvPr>
            <p:ph type="body" sz="quarter" idx="1"/>
          </p:nvPr>
        </p:nvSpPr>
        <p:spPr/>
        <p:txBody>
          <a:bodyPr/>
          <a:lstStyle/>
          <a:p>
            <a:r>
              <a:rPr lang="en-US" sz="3600" dirty="0"/>
              <a:t>ADD A “GREEN BUILDING” ELEMENT</a:t>
            </a:r>
          </a:p>
        </p:txBody>
      </p:sp>
      <p:sp>
        <p:nvSpPr>
          <p:cNvPr id="4" name="TextBox 3">
            <a:extLst>
              <a:ext uri="{FF2B5EF4-FFF2-40B4-BE49-F238E27FC236}">
                <a16:creationId xmlns:a16="http://schemas.microsoft.com/office/drawing/2014/main" id="{2FA4610B-F5ED-4720-B050-88A4CB44EBBF}"/>
              </a:ext>
            </a:extLst>
          </p:cNvPr>
          <p:cNvSpPr txBox="1"/>
          <p:nvPr/>
        </p:nvSpPr>
        <p:spPr>
          <a:xfrm>
            <a:off x="415636" y="2527299"/>
            <a:ext cx="15611302" cy="5570756"/>
          </a:xfrm>
          <a:prstGeom prst="rect">
            <a:avLst/>
          </a:prstGeom>
          <a:noFill/>
        </p:spPr>
        <p:txBody>
          <a:bodyPr wrap="square" rtlCol="0">
            <a:spAutoFit/>
          </a:bodyPr>
          <a:lstStyle/>
          <a:p>
            <a:r>
              <a:rPr lang="en-US" sz="2800" dirty="0"/>
              <a:t> </a:t>
            </a:r>
            <a:r>
              <a:rPr lang="en-US" sz="3200" dirty="0"/>
              <a:t>“Green Building and Environmental Sustainability” Element of the Master Plan</a:t>
            </a:r>
          </a:p>
          <a:p>
            <a:pPr algn="ctr"/>
            <a:r>
              <a:rPr lang="en-US" dirty="0"/>
              <a:t> 	</a:t>
            </a:r>
            <a:r>
              <a:rPr lang="en-US" sz="3200" dirty="0"/>
              <a:t>is a Green Team “Action” which Provides:</a:t>
            </a:r>
          </a:p>
          <a:p>
            <a:endParaRPr lang="en-US" dirty="0"/>
          </a:p>
          <a:p>
            <a:r>
              <a:rPr lang="en-US" sz="3600" dirty="0"/>
              <a:t>Efficient Use of Natural Resources</a:t>
            </a:r>
          </a:p>
          <a:p>
            <a:r>
              <a:rPr lang="en-US" sz="3600" dirty="0"/>
              <a:t>Renewable Energy Systems in new and retrofitted buildings</a:t>
            </a:r>
          </a:p>
          <a:p>
            <a:r>
              <a:rPr lang="en-US" sz="3600" dirty="0"/>
              <a:t>Impact of Buildings on environment</a:t>
            </a:r>
          </a:p>
          <a:p>
            <a:r>
              <a:rPr lang="en-US" sz="3600" dirty="0"/>
              <a:t>Allow Ecosystems to function naturally</a:t>
            </a:r>
          </a:p>
          <a:p>
            <a:r>
              <a:rPr lang="en-US" sz="3600" dirty="0"/>
              <a:t>Conserve and Reuse Water</a:t>
            </a:r>
          </a:p>
          <a:p>
            <a:r>
              <a:rPr lang="en-US" sz="3600" dirty="0"/>
              <a:t>Treat Storm Water On-site</a:t>
            </a:r>
          </a:p>
          <a:p>
            <a:r>
              <a:rPr lang="en-US" sz="3600" dirty="0"/>
              <a:t>Optimize site orientation and design for the Climate</a:t>
            </a:r>
          </a:p>
          <a:p>
            <a:endParaRPr lang="en-US" dirty="0"/>
          </a:p>
        </p:txBody>
      </p:sp>
      <p:sp>
        <p:nvSpPr>
          <p:cNvPr id="5" name="TextBox 4">
            <a:extLst>
              <a:ext uri="{FF2B5EF4-FFF2-40B4-BE49-F238E27FC236}">
                <a16:creationId xmlns:a16="http://schemas.microsoft.com/office/drawing/2014/main" id="{8EB7079D-D6A3-40AC-B765-428F42C41877}"/>
              </a:ext>
            </a:extLst>
          </p:cNvPr>
          <p:cNvSpPr txBox="1"/>
          <p:nvPr/>
        </p:nvSpPr>
        <p:spPr>
          <a:xfrm>
            <a:off x="995680" y="8064500"/>
            <a:ext cx="14264640" cy="523220"/>
          </a:xfrm>
          <a:prstGeom prst="rect">
            <a:avLst/>
          </a:prstGeom>
          <a:noFill/>
        </p:spPr>
        <p:txBody>
          <a:bodyPr wrap="square" rtlCol="0">
            <a:spAutoFit/>
          </a:bodyPr>
          <a:lstStyle/>
          <a:p>
            <a:r>
              <a:rPr lang="en-US" sz="2800" dirty="0">
                <a:solidFill>
                  <a:schemeClr val="tx1"/>
                </a:solidFill>
                <a:hlinkClick r:id="rId3" tooltip="http://www.sustainablejersey.com/actions-certification/actions/#open/action/484">
                  <a:extLst>
                    <a:ext uri="{A12FA001-AC4F-418D-AE19-62706E023703}">
                      <ahyp:hlinkClr xmlns:ahyp="http://schemas.microsoft.com/office/drawing/2018/hyperlinkcolor" val="tx"/>
                    </a:ext>
                  </a:extLst>
                </a:hlinkClick>
              </a:rPr>
              <a:t>http://www.sustainablejersey.com/actions-certification/actions/#open/action/484</a:t>
            </a:r>
            <a:endParaRPr lang="en-US" sz="2800" dirty="0">
              <a:solidFill>
                <a:schemeClr val="tx1"/>
              </a:solidFill>
            </a:endParaRPr>
          </a:p>
        </p:txBody>
      </p:sp>
    </p:spTree>
    <p:extLst>
      <p:ext uri="{BB962C8B-B14F-4D97-AF65-F5344CB8AC3E}">
        <p14:creationId xmlns:p14="http://schemas.microsoft.com/office/powerpoint/2010/main" val="128747287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74CA1-64A3-436C-B1DC-818D16E31718}"/>
              </a:ext>
            </a:extLst>
          </p:cNvPr>
          <p:cNvSpPr txBox="1"/>
          <p:nvPr/>
        </p:nvSpPr>
        <p:spPr>
          <a:xfrm>
            <a:off x="983441" y="7930341"/>
            <a:ext cx="1479411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dirty="0">
                <a:solidFill>
                  <a:schemeClr val="bg1"/>
                </a:solidFill>
              </a:rPr>
              <a:t>Source: http://climatecommunication.yale.edu/visualizations-data/ycom-us-2018/?est=discuss&amp;type=value&amp;geo=county</a:t>
            </a:r>
            <a:r>
              <a:rPr kumimoji="0" lang="en-US" sz="2000" b="1" i="0" u="none" strike="noStrike" cap="none" spc="0" normalizeH="0" baseline="0" dirty="0">
                <a:ln>
                  <a:noFill/>
                </a:ln>
                <a:solidFill>
                  <a:srgbClr val="FFFFFF"/>
                </a:solidFill>
                <a:effectLst/>
                <a:uFillTx/>
                <a:latin typeface="+mn-lt"/>
                <a:ea typeface="+mn-ea"/>
                <a:cs typeface="+mn-cs"/>
                <a:sym typeface="Arial"/>
              </a:rPr>
              <a:t>:</a:t>
            </a:r>
          </a:p>
        </p:txBody>
      </p:sp>
      <p:pic>
        <p:nvPicPr>
          <p:cNvPr id="7" name="Picture 6">
            <a:extLst>
              <a:ext uri="{FF2B5EF4-FFF2-40B4-BE49-F238E27FC236}">
                <a16:creationId xmlns:a16="http://schemas.microsoft.com/office/drawing/2014/main" id="{3BD5F77F-BAF4-4DDC-AFAF-948CED7EA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2" y="-52478"/>
            <a:ext cx="16096891" cy="9196478"/>
          </a:xfrm>
          <a:prstGeom prst="rect">
            <a:avLst/>
          </a:prstGeom>
        </p:spPr>
      </p:pic>
      <p:sp>
        <p:nvSpPr>
          <p:cNvPr id="8" name="TextBox 7">
            <a:extLst>
              <a:ext uri="{FF2B5EF4-FFF2-40B4-BE49-F238E27FC236}">
                <a16:creationId xmlns:a16="http://schemas.microsoft.com/office/drawing/2014/main" id="{62A417BD-9E29-4146-8FFF-2C9648622049}"/>
              </a:ext>
            </a:extLst>
          </p:cNvPr>
          <p:cNvSpPr txBox="1"/>
          <p:nvPr/>
        </p:nvSpPr>
        <p:spPr>
          <a:xfrm>
            <a:off x="6058129" y="3257285"/>
            <a:ext cx="514742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https://www.ipcc.ch/sr15</a:t>
            </a:r>
          </a:p>
        </p:txBody>
      </p:sp>
    </p:spTree>
    <p:extLst>
      <p:ext uri="{BB962C8B-B14F-4D97-AF65-F5344CB8AC3E}">
        <p14:creationId xmlns:p14="http://schemas.microsoft.com/office/powerpoint/2010/main" val="234171446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74CA1-64A3-436C-B1DC-818D16E31718}"/>
              </a:ext>
            </a:extLst>
          </p:cNvPr>
          <p:cNvSpPr txBox="1"/>
          <p:nvPr/>
        </p:nvSpPr>
        <p:spPr>
          <a:xfrm>
            <a:off x="983441" y="7930341"/>
            <a:ext cx="1479411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dirty="0">
                <a:solidFill>
                  <a:schemeClr val="bg1"/>
                </a:solidFill>
              </a:rPr>
              <a:t>Source: http://climatecommunication.yale.edu/visualizations-data/ycom-us-2018/?est=discuss&amp;type=value&amp;geo=county</a:t>
            </a:r>
            <a:r>
              <a:rPr kumimoji="0" lang="en-US" sz="2000" b="1" i="0" u="none" strike="noStrike" cap="none" spc="0" normalizeH="0" baseline="0" dirty="0">
                <a:ln>
                  <a:noFill/>
                </a:ln>
                <a:solidFill>
                  <a:srgbClr val="FFFFFF"/>
                </a:solidFill>
                <a:effectLst/>
                <a:uFillTx/>
                <a:latin typeface="+mn-lt"/>
                <a:ea typeface="+mn-ea"/>
                <a:cs typeface="+mn-cs"/>
                <a:sym typeface="Arial"/>
              </a:rPr>
              <a:t>:</a:t>
            </a:r>
          </a:p>
        </p:txBody>
      </p:sp>
      <p:pic>
        <p:nvPicPr>
          <p:cNvPr id="3" name="Picture 2">
            <a:extLst>
              <a:ext uri="{FF2B5EF4-FFF2-40B4-BE49-F238E27FC236}">
                <a16:creationId xmlns:a16="http://schemas.microsoft.com/office/drawing/2014/main" id="{3D2B4040-5CA2-471C-B02F-B581B3AD8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172"/>
            <a:ext cx="16256000" cy="9578343"/>
          </a:xfrm>
          <a:prstGeom prst="rect">
            <a:avLst/>
          </a:prstGeom>
        </p:spPr>
      </p:pic>
      <p:sp>
        <p:nvSpPr>
          <p:cNvPr id="4" name="TextBox 3">
            <a:extLst>
              <a:ext uri="{FF2B5EF4-FFF2-40B4-BE49-F238E27FC236}">
                <a16:creationId xmlns:a16="http://schemas.microsoft.com/office/drawing/2014/main" id="{22D3CF42-F409-42B9-8B12-054CB908F270}"/>
              </a:ext>
            </a:extLst>
          </p:cNvPr>
          <p:cNvSpPr txBox="1"/>
          <p:nvPr/>
        </p:nvSpPr>
        <p:spPr>
          <a:xfrm>
            <a:off x="4738255" y="3491345"/>
            <a:ext cx="783058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https://www.globalchange.gov/nca4</a:t>
            </a:r>
          </a:p>
        </p:txBody>
      </p:sp>
    </p:spTree>
    <p:extLst>
      <p:ext uri="{BB962C8B-B14F-4D97-AF65-F5344CB8AC3E}">
        <p14:creationId xmlns:p14="http://schemas.microsoft.com/office/powerpoint/2010/main" val="30292623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74CA1-64A3-436C-B1DC-818D16E31718}"/>
              </a:ext>
            </a:extLst>
          </p:cNvPr>
          <p:cNvSpPr txBox="1"/>
          <p:nvPr/>
        </p:nvSpPr>
        <p:spPr>
          <a:xfrm>
            <a:off x="983441" y="7930341"/>
            <a:ext cx="1479411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dirty="0">
                <a:solidFill>
                  <a:schemeClr val="bg1"/>
                </a:solidFill>
              </a:rPr>
              <a:t>Source: http://climatecommunication.yale.edu/visualizations-data/ycom-us-2018/?est=discuss&amp;type=value&amp;geo=county</a:t>
            </a:r>
            <a:r>
              <a:rPr kumimoji="0" lang="en-US" sz="2000" b="1" i="0" u="none" strike="noStrike" cap="none" spc="0" normalizeH="0" baseline="0" dirty="0">
                <a:ln>
                  <a:noFill/>
                </a:ln>
                <a:solidFill>
                  <a:srgbClr val="FFFFFF"/>
                </a:solidFill>
                <a:effectLst/>
                <a:uFillTx/>
                <a:latin typeface="+mn-lt"/>
                <a:ea typeface="+mn-ea"/>
                <a:cs typeface="+mn-cs"/>
                <a:sym typeface="Arial"/>
              </a:rPr>
              <a:t>:</a:t>
            </a:r>
          </a:p>
        </p:txBody>
      </p:sp>
      <p:sp>
        <p:nvSpPr>
          <p:cNvPr id="4" name="TextBox 3">
            <a:extLst>
              <a:ext uri="{FF2B5EF4-FFF2-40B4-BE49-F238E27FC236}">
                <a16:creationId xmlns:a16="http://schemas.microsoft.com/office/drawing/2014/main" id="{4412FBED-A204-4C34-932F-C7827C86C87C}"/>
              </a:ext>
            </a:extLst>
          </p:cNvPr>
          <p:cNvSpPr txBox="1"/>
          <p:nvPr/>
        </p:nvSpPr>
        <p:spPr>
          <a:xfrm>
            <a:off x="5104015" y="4572000"/>
            <a:ext cx="10348987" cy="6258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sz="1400" dirty="0">
                <a:solidFill>
                  <a:schemeClr val="bg1"/>
                </a:solidFill>
              </a:rPr>
              <a:t>Source: http://climatecommunication.yale.edu/visualizations-data/ycom-us-2018/?est=discuss&amp;type=value&amp;geo=county</a:t>
            </a:r>
            <a:r>
              <a:rPr lang="en-US" sz="1400" dirty="0"/>
              <a:t>:</a:t>
            </a:r>
          </a:p>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sp>
        <p:nvSpPr>
          <p:cNvPr id="7" name="TextBox 6">
            <a:extLst>
              <a:ext uri="{FF2B5EF4-FFF2-40B4-BE49-F238E27FC236}">
                <a16:creationId xmlns:a16="http://schemas.microsoft.com/office/drawing/2014/main" id="{1588FBA2-CE4C-4809-A3E2-C1C29AD0CACE}"/>
              </a:ext>
            </a:extLst>
          </p:cNvPr>
          <p:cNvSpPr txBox="1"/>
          <p:nvPr/>
        </p:nvSpPr>
        <p:spPr>
          <a:xfrm>
            <a:off x="5486335" y="8135525"/>
            <a:ext cx="578832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1400" dirty="0">
                <a:solidFill>
                  <a:schemeClr val="bg1"/>
                </a:solidFill>
              </a:rPr>
              <a:t>http://climatecommunication.yale.edu/publications/americans-are-increasingly-alarmed-about-global-warming</a:t>
            </a:r>
            <a:r>
              <a:rPr lang="en-US" sz="1400" dirty="0"/>
              <a:t>/</a:t>
            </a:r>
            <a:endParaRPr kumimoji="0" lang="en-US" sz="1400" b="1" i="0" u="none" strike="noStrike" cap="none" spc="0" normalizeH="0" baseline="0" dirty="0">
              <a:ln>
                <a:noFill/>
              </a:ln>
              <a:solidFill>
                <a:srgbClr val="FFFFFF"/>
              </a:solidFill>
              <a:effectLst/>
              <a:uFillTx/>
              <a:latin typeface="+mn-lt"/>
              <a:ea typeface="+mn-ea"/>
              <a:cs typeface="+mn-cs"/>
              <a:sym typeface="Arial"/>
            </a:endParaRPr>
          </a:p>
        </p:txBody>
      </p:sp>
      <p:pic>
        <p:nvPicPr>
          <p:cNvPr id="9" name="Picture 8">
            <a:extLst>
              <a:ext uri="{FF2B5EF4-FFF2-40B4-BE49-F238E27FC236}">
                <a16:creationId xmlns:a16="http://schemas.microsoft.com/office/drawing/2014/main" id="{161EDEAC-F653-45AA-8249-423324530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554368"/>
          </a:xfrm>
          <a:prstGeom prst="rect">
            <a:avLst/>
          </a:prstGeom>
        </p:spPr>
      </p:pic>
      <p:sp>
        <p:nvSpPr>
          <p:cNvPr id="2" name="TextBox 1">
            <a:extLst>
              <a:ext uri="{FF2B5EF4-FFF2-40B4-BE49-F238E27FC236}">
                <a16:creationId xmlns:a16="http://schemas.microsoft.com/office/drawing/2014/main" id="{442ED9F8-2B99-47FB-968B-E3E6B80750FA}"/>
              </a:ext>
            </a:extLst>
          </p:cNvPr>
          <p:cNvSpPr txBox="1"/>
          <p:nvPr/>
        </p:nvSpPr>
        <p:spPr>
          <a:xfrm>
            <a:off x="6362115" y="8938815"/>
            <a:ext cx="783278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mn-lt"/>
                <a:ea typeface="+mn-ea"/>
                <a:cs typeface="+mn-cs"/>
                <a:sym typeface="Arial"/>
              </a:rPr>
              <a:t>Source: Yale Climate Survey – 12/2018</a:t>
            </a:r>
          </a:p>
        </p:txBody>
      </p:sp>
    </p:spTree>
    <p:extLst>
      <p:ext uri="{BB962C8B-B14F-4D97-AF65-F5344CB8AC3E}">
        <p14:creationId xmlns:p14="http://schemas.microsoft.com/office/powerpoint/2010/main" val="148614753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74CA1-64A3-436C-B1DC-818D16E31718}"/>
              </a:ext>
            </a:extLst>
          </p:cNvPr>
          <p:cNvSpPr txBox="1"/>
          <p:nvPr/>
        </p:nvSpPr>
        <p:spPr>
          <a:xfrm>
            <a:off x="983441" y="7930341"/>
            <a:ext cx="1479411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dirty="0">
                <a:solidFill>
                  <a:schemeClr val="bg1"/>
                </a:solidFill>
              </a:rPr>
              <a:t>Source: http://climatecommunication.yale.edu/visualizations-data/ycom-us-2018/?est=discuss&amp;type=value&amp;geo=county</a:t>
            </a:r>
            <a:r>
              <a:rPr kumimoji="0" lang="en-US" sz="2000" b="1" i="0" u="none" strike="noStrike" cap="none" spc="0" normalizeH="0" baseline="0" dirty="0">
                <a:ln>
                  <a:noFill/>
                </a:ln>
                <a:solidFill>
                  <a:srgbClr val="FFFFFF"/>
                </a:solidFill>
                <a:effectLst/>
                <a:uFillTx/>
                <a:latin typeface="+mn-lt"/>
                <a:ea typeface="+mn-ea"/>
                <a:cs typeface="+mn-cs"/>
                <a:sym typeface="Arial"/>
              </a:rPr>
              <a:t>:</a:t>
            </a:r>
          </a:p>
        </p:txBody>
      </p:sp>
      <p:pic>
        <p:nvPicPr>
          <p:cNvPr id="3" name="Picture 2">
            <a:extLst>
              <a:ext uri="{FF2B5EF4-FFF2-40B4-BE49-F238E27FC236}">
                <a16:creationId xmlns:a16="http://schemas.microsoft.com/office/drawing/2014/main" id="{BC90FFE9-615C-4B50-BAAB-7AB288019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70" y="0"/>
            <a:ext cx="15785860" cy="9144000"/>
          </a:xfrm>
          <a:prstGeom prst="rect">
            <a:avLst/>
          </a:prstGeom>
        </p:spPr>
      </p:pic>
    </p:spTree>
    <p:extLst>
      <p:ext uri="{BB962C8B-B14F-4D97-AF65-F5344CB8AC3E}">
        <p14:creationId xmlns:p14="http://schemas.microsoft.com/office/powerpoint/2010/main" val="6468695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74CA1-64A3-436C-B1DC-818D16E31718}"/>
              </a:ext>
            </a:extLst>
          </p:cNvPr>
          <p:cNvSpPr txBox="1"/>
          <p:nvPr/>
        </p:nvSpPr>
        <p:spPr>
          <a:xfrm>
            <a:off x="983441" y="7930341"/>
            <a:ext cx="1479411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dirty="0">
                <a:solidFill>
                  <a:schemeClr val="bg1"/>
                </a:solidFill>
              </a:rPr>
              <a:t>Source: http://climatecommunication.yale.edu/visualizations-data/ycom-us-2018/?est=discuss&amp;type=value&amp;geo=county</a:t>
            </a:r>
            <a:r>
              <a:rPr kumimoji="0" lang="en-US" sz="2000" b="1" i="0" u="none" strike="noStrike" cap="none" spc="0" normalizeH="0" baseline="0" dirty="0">
                <a:ln>
                  <a:noFill/>
                </a:ln>
                <a:solidFill>
                  <a:srgbClr val="FFFFFF"/>
                </a:solidFill>
                <a:effectLst/>
                <a:uFillTx/>
                <a:latin typeface="+mn-lt"/>
                <a:ea typeface="+mn-ea"/>
                <a:cs typeface="+mn-cs"/>
                <a:sym typeface="Arial"/>
              </a:rPr>
              <a:t>:</a:t>
            </a:r>
          </a:p>
        </p:txBody>
      </p:sp>
      <p:sp>
        <p:nvSpPr>
          <p:cNvPr id="4" name="TextBox 3">
            <a:extLst>
              <a:ext uri="{FF2B5EF4-FFF2-40B4-BE49-F238E27FC236}">
                <a16:creationId xmlns:a16="http://schemas.microsoft.com/office/drawing/2014/main" id="{1C9FF8FD-9321-4D28-8F73-F4C3DF2A0D22}"/>
              </a:ext>
            </a:extLst>
          </p:cNvPr>
          <p:cNvSpPr txBox="1"/>
          <p:nvPr/>
        </p:nvSpPr>
        <p:spPr>
          <a:xfrm>
            <a:off x="3491346" y="603785"/>
            <a:ext cx="1179810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sz="1600" dirty="0">
                <a:solidFill>
                  <a:schemeClr val="bg1"/>
                </a:solidFill>
              </a:rPr>
              <a:t>Source: http://climatecommunication.yale.edu/visualizations-data/ycom-us-2018/?est=discuss&amp;type=value&amp;geo=county</a:t>
            </a:r>
            <a:endParaRPr lang="en-US" sz="1600" dirty="0"/>
          </a:p>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pic>
        <p:nvPicPr>
          <p:cNvPr id="5" name="Picture 4">
            <a:extLst>
              <a:ext uri="{FF2B5EF4-FFF2-40B4-BE49-F238E27FC236}">
                <a16:creationId xmlns:a16="http://schemas.microsoft.com/office/drawing/2014/main" id="{187F48DE-986E-475F-B575-9CEA1D23B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8" y="779303"/>
            <a:ext cx="16204592" cy="7561407"/>
          </a:xfrm>
          <a:prstGeom prst="rect">
            <a:avLst/>
          </a:prstGeom>
        </p:spPr>
      </p:pic>
    </p:spTree>
    <p:extLst>
      <p:ext uri="{BB962C8B-B14F-4D97-AF65-F5344CB8AC3E}">
        <p14:creationId xmlns:p14="http://schemas.microsoft.com/office/powerpoint/2010/main" val="37287826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74CA1-64A3-436C-B1DC-818D16E31718}"/>
              </a:ext>
            </a:extLst>
          </p:cNvPr>
          <p:cNvSpPr txBox="1"/>
          <p:nvPr/>
        </p:nvSpPr>
        <p:spPr>
          <a:xfrm>
            <a:off x="983441" y="7930341"/>
            <a:ext cx="1479411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dirty="0">
                <a:solidFill>
                  <a:schemeClr val="bg1"/>
                </a:solidFill>
              </a:rPr>
              <a:t>Source: http://climatecommunication.yale.edu/visualizations-data/ycom-us-2018/?est=discuss&amp;type=value&amp;geo=county</a:t>
            </a:r>
            <a:r>
              <a:rPr kumimoji="0" lang="en-US" sz="2000" b="1" i="0" u="none" strike="noStrike" cap="none" spc="0" normalizeH="0" baseline="0" dirty="0">
                <a:ln>
                  <a:noFill/>
                </a:ln>
                <a:solidFill>
                  <a:srgbClr val="FFFFFF"/>
                </a:solidFill>
                <a:effectLst/>
                <a:uFillTx/>
                <a:latin typeface="+mn-lt"/>
                <a:ea typeface="+mn-ea"/>
                <a:cs typeface="+mn-cs"/>
                <a:sym typeface="Arial"/>
              </a:rPr>
              <a:t>:</a:t>
            </a:r>
          </a:p>
        </p:txBody>
      </p:sp>
      <p:sp>
        <p:nvSpPr>
          <p:cNvPr id="4" name="TextBox 3">
            <a:extLst>
              <a:ext uri="{FF2B5EF4-FFF2-40B4-BE49-F238E27FC236}">
                <a16:creationId xmlns:a16="http://schemas.microsoft.com/office/drawing/2014/main" id="{4412FBED-A204-4C34-932F-C7827C86C87C}"/>
              </a:ext>
            </a:extLst>
          </p:cNvPr>
          <p:cNvSpPr txBox="1"/>
          <p:nvPr/>
        </p:nvSpPr>
        <p:spPr>
          <a:xfrm>
            <a:off x="5104015" y="4572000"/>
            <a:ext cx="10348987" cy="6258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sz="1400" dirty="0">
                <a:solidFill>
                  <a:schemeClr val="bg1"/>
                </a:solidFill>
              </a:rPr>
              <a:t>Source: http://climatecommunication.yale.edu/visualizations-data/ycom-us-2018/?est=discuss&amp;type=value&amp;geo=county</a:t>
            </a:r>
            <a:r>
              <a:rPr lang="en-US" sz="1400" dirty="0"/>
              <a:t>:</a:t>
            </a:r>
          </a:p>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pic>
        <p:nvPicPr>
          <p:cNvPr id="5" name="Picture 4">
            <a:extLst>
              <a:ext uri="{FF2B5EF4-FFF2-40B4-BE49-F238E27FC236}">
                <a16:creationId xmlns:a16="http://schemas.microsoft.com/office/drawing/2014/main" id="{3D075C5D-5907-482C-B012-CB7B2EEAD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333781"/>
          </a:xfrm>
          <a:prstGeom prst="rect">
            <a:avLst/>
          </a:prstGeom>
        </p:spPr>
      </p:pic>
    </p:spTree>
    <p:extLst>
      <p:ext uri="{BB962C8B-B14F-4D97-AF65-F5344CB8AC3E}">
        <p14:creationId xmlns:p14="http://schemas.microsoft.com/office/powerpoint/2010/main" val="25648404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4">
            <a:extLst>
              <a:ext uri="{FF2B5EF4-FFF2-40B4-BE49-F238E27FC236}">
                <a16:creationId xmlns:a16="http://schemas.microsoft.com/office/drawing/2014/main" id="{99CBE595-85A9-42D8-A9FD-B5935C55F61F}"/>
              </a:ext>
            </a:extLst>
          </p:cNvPr>
          <p:cNvSpPr txBox="1">
            <a:spLocks noChangeArrowheads="1"/>
          </p:cNvSpPr>
          <p:nvPr/>
        </p:nvSpPr>
        <p:spPr bwMode="auto">
          <a:xfrm>
            <a:off x="279400" y="8512175"/>
            <a:ext cx="373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ice core records</a:t>
            </a:r>
          </a:p>
        </p:txBody>
      </p:sp>
      <p:sp>
        <p:nvSpPr>
          <p:cNvPr id="41987" name="TextBox 5">
            <a:extLst>
              <a:ext uri="{FF2B5EF4-FFF2-40B4-BE49-F238E27FC236}">
                <a16:creationId xmlns:a16="http://schemas.microsoft.com/office/drawing/2014/main" id="{A0BF4F50-7DA6-45BA-B3D4-F70A2DCB0E88}"/>
              </a:ext>
            </a:extLst>
          </p:cNvPr>
          <p:cNvSpPr txBox="1">
            <a:spLocks noChangeArrowheads="1"/>
          </p:cNvSpPr>
          <p:nvPr/>
        </p:nvSpPr>
        <p:spPr bwMode="auto">
          <a:xfrm>
            <a:off x="750888" y="8567738"/>
            <a:ext cx="7377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SOURCE: CLIMATE SCIENCE SPECIAL  REPORT (2017)</a:t>
            </a:r>
          </a:p>
        </p:txBody>
      </p:sp>
      <p:sp>
        <p:nvSpPr>
          <p:cNvPr id="41988" name="TextBox 10">
            <a:extLst>
              <a:ext uri="{FF2B5EF4-FFF2-40B4-BE49-F238E27FC236}">
                <a16:creationId xmlns:a16="http://schemas.microsoft.com/office/drawing/2014/main" id="{75D11899-7B5F-4D6E-9B31-DCD1D3E1719F}"/>
              </a:ext>
            </a:extLst>
          </p:cNvPr>
          <p:cNvSpPr txBox="1">
            <a:spLocks noChangeArrowheads="1"/>
          </p:cNvSpPr>
          <p:nvPr/>
        </p:nvSpPr>
        <p:spPr bwMode="auto">
          <a:xfrm>
            <a:off x="173038" y="8645525"/>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rPr>
              <a:t>Harig et all (2015, 2016); WCRP (2018): Rignet et al (2019)</a:t>
            </a:r>
          </a:p>
        </p:txBody>
      </p:sp>
      <p:sp>
        <p:nvSpPr>
          <p:cNvPr id="41989" name="TextBox 4">
            <a:extLst>
              <a:ext uri="{FF2B5EF4-FFF2-40B4-BE49-F238E27FC236}">
                <a16:creationId xmlns:a16="http://schemas.microsoft.com/office/drawing/2014/main" id="{DF5125F4-4B42-41AA-9917-58BB28E256DD}"/>
              </a:ext>
            </a:extLst>
          </p:cNvPr>
          <p:cNvSpPr txBox="1">
            <a:spLocks noChangeArrowheads="1"/>
          </p:cNvSpPr>
          <p:nvPr/>
        </p:nvSpPr>
        <p:spPr bwMode="auto">
          <a:xfrm>
            <a:off x="750888" y="6096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pic>
        <p:nvPicPr>
          <p:cNvPr id="41990" name="Picture 5">
            <a:extLst>
              <a:ext uri="{FF2B5EF4-FFF2-40B4-BE49-F238E27FC236}">
                <a16:creationId xmlns:a16="http://schemas.microsoft.com/office/drawing/2014/main" id="{20BFD048-E997-4192-BB31-33E72400C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16256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6">
            <a:extLst>
              <a:ext uri="{FF2B5EF4-FFF2-40B4-BE49-F238E27FC236}">
                <a16:creationId xmlns:a16="http://schemas.microsoft.com/office/drawing/2014/main" id="{F95B4F4C-09AE-4ED6-A086-F250D3D1EE8B}"/>
              </a:ext>
            </a:extLst>
          </p:cNvPr>
          <p:cNvSpPr txBox="1">
            <a:spLocks noChangeArrowheads="1"/>
          </p:cNvSpPr>
          <p:nvPr/>
        </p:nvSpPr>
        <p:spPr bwMode="auto">
          <a:xfrm>
            <a:off x="6176185" y="5988050"/>
            <a:ext cx="39036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dirty="0">
                <a:solidFill>
                  <a:schemeClr val="bg1"/>
                </a:solidFill>
              </a:rPr>
              <a:t>Princeton Plasma Physics Lab</a:t>
            </a:r>
          </a:p>
          <a:p>
            <a:pPr algn="ctr"/>
            <a:r>
              <a:rPr lang="en-US" altLang="en-US" dirty="0">
                <a:solidFill>
                  <a:schemeClr val="bg1"/>
                </a:solidFill>
              </a:rPr>
              <a:t>Science Saturday</a:t>
            </a:r>
          </a:p>
          <a:p>
            <a:pPr algn="ctr"/>
            <a:r>
              <a:rPr lang="en-US" altLang="en-US" dirty="0">
                <a:solidFill>
                  <a:schemeClr val="bg1"/>
                </a:solidFill>
              </a:rPr>
              <a:t>March 2, 2019</a:t>
            </a:r>
          </a:p>
        </p:txBody>
      </p:sp>
    </p:spTree>
  </p:cSld>
  <p:clrMapOvr>
    <a:masterClrMapping/>
  </p:clrMapOvr>
  <p:transition spd="med">
    <p:fade/>
  </p:transition>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50800" dist="38100" dir="324112"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50800" dist="38100" dir="324112"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12806</TotalTime>
  <Words>2492</Words>
  <Application>Microsoft Office PowerPoint</Application>
  <PresentationFormat>Custom</PresentationFormat>
  <Paragraphs>389</Paragraphs>
  <Slides>29</Slides>
  <Notes>28</Notes>
  <HiddenSlides>10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White</vt:lpstr>
      <vt:lpstr>PowerPoint Presentation</vt:lpstr>
      <vt:lpstr>MAYORS CLIMATE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Commitments to 100% Renewable Electricity</vt:lpstr>
      <vt:lpstr>PowerPoint Presentation</vt:lpstr>
      <vt:lpstr>PowerPoint Presentation</vt:lpstr>
      <vt:lpstr>YOUR GHG EMISSIONS</vt:lpstr>
      <vt:lpstr>PowerPoint Presentation</vt:lpstr>
      <vt:lpstr>IMPROVE YOUR TOWN’s MASTER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Ryder</dc:creator>
  <cp:lastModifiedBy>Steve Miller</cp:lastModifiedBy>
  <cp:revision>305</cp:revision>
  <cp:lastPrinted>2019-03-28T12:06:21Z</cp:lastPrinted>
  <dcterms:modified xsi:type="dcterms:W3CDTF">2019-03-28T12:42:56Z</dcterms:modified>
</cp:coreProperties>
</file>