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omments/comment1.xml" ContentType="application/vnd.openxmlformats-officedocument.presentationml.comment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75" r:id="rId3"/>
  </p:sldMasterIdLst>
  <p:notesMasterIdLst>
    <p:notesMasterId r:id="rId35"/>
  </p:notesMasterIdLst>
  <p:handoutMasterIdLst>
    <p:handoutMasterId r:id="rId36"/>
  </p:handoutMasterIdLst>
  <p:sldIdLst>
    <p:sldId id="616" r:id="rId4"/>
    <p:sldId id="984" r:id="rId5"/>
    <p:sldId id="1003" r:id="rId6"/>
    <p:sldId id="995" r:id="rId7"/>
    <p:sldId id="994" r:id="rId8"/>
    <p:sldId id="996" r:id="rId9"/>
    <p:sldId id="998" r:id="rId10"/>
    <p:sldId id="985" r:id="rId11"/>
    <p:sldId id="1000" r:id="rId12"/>
    <p:sldId id="999" r:id="rId13"/>
    <p:sldId id="1001" r:id="rId14"/>
    <p:sldId id="1002" r:id="rId15"/>
    <p:sldId id="997" r:id="rId16"/>
    <p:sldId id="1013" r:id="rId17"/>
    <p:sldId id="979" r:id="rId18"/>
    <p:sldId id="983" r:id="rId19"/>
    <p:sldId id="1014" r:id="rId20"/>
    <p:sldId id="1012" r:id="rId21"/>
    <p:sldId id="990" r:id="rId22"/>
    <p:sldId id="989" r:id="rId23"/>
    <p:sldId id="988" r:id="rId24"/>
    <p:sldId id="978" r:id="rId25"/>
    <p:sldId id="952" r:id="rId26"/>
    <p:sldId id="1004" r:id="rId27"/>
    <p:sldId id="1005" r:id="rId28"/>
    <p:sldId id="1006" r:id="rId29"/>
    <p:sldId id="1007" r:id="rId30"/>
    <p:sldId id="1008" r:id="rId31"/>
    <p:sldId id="1009" r:id="rId32"/>
    <p:sldId id="1010" r:id="rId33"/>
    <p:sldId id="1011" r:id="rId34"/>
  </p:sldIdLst>
  <p:sldSz cx="16256000" cy="9144000"/>
  <p:notesSz cx="7010400" cy="92360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1pPr>
    <a:lvl2pPr marL="0" marR="0" indent="2794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2pPr>
    <a:lvl3pPr marL="0" marR="0" indent="5715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3pPr>
    <a:lvl4pPr marL="0" marR="0" indent="8509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4pPr>
    <a:lvl5pPr marL="0" marR="0" indent="11430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5pPr>
    <a:lvl6pPr marL="0" marR="0" indent="14224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6pPr>
    <a:lvl7pPr marL="0" marR="0" indent="17145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7pPr>
    <a:lvl8pPr marL="0" marR="0" indent="19939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8pPr>
    <a:lvl9pPr marL="0" marR="0" indent="228600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lvl9pPr>
  </p:defaultTextStyle>
  <p:extLst>
    <p:ext uri="{EFAFB233-063F-42B5-8137-9DF3F51BA10A}">
      <p15:sldGuideLst xmlns:p15="http://schemas.microsoft.com/office/powerpoint/2012/main">
        <p15:guide id="1" orient="horz" pos="2880" userDrawn="1">
          <p15:clr>
            <a:srgbClr val="A4A3A4"/>
          </p15:clr>
        </p15:guide>
        <p15:guide id="2" pos="5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 initials="s" lastIdx="1" clrIdx="0">
    <p:extLst>
      <p:ext uri="{19B8F6BF-5375-455C-9EA6-DF929625EA0E}">
        <p15:presenceInfo xmlns:p15="http://schemas.microsoft.com/office/powerpoint/2012/main" userId="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8F44A2F1-9E1F-4B54-A3A2-5F16C0AD49E2}" styleName="">
    <a:tblBg/>
    <a:wholeTbl>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EFF1F3"/>
          </a:solidFill>
        </a:fill>
      </a:tcStyle>
    </a:band2H>
    <a:firstCol>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firstCol>
    <a:lastRow>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n"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54891" autoAdjust="0"/>
  </p:normalViewPr>
  <p:slideViewPr>
    <p:cSldViewPr snapToGrid="0" showGuides="1">
      <p:cViewPr varScale="1">
        <p:scale>
          <a:sx n="39" d="100"/>
          <a:sy n="39" d="100"/>
        </p:scale>
        <p:origin x="228" y="42"/>
      </p:cViewPr>
      <p:guideLst>
        <p:guide orient="horz" pos="2880"/>
        <p:guide pos="512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3456"/>
    </p:cViewPr>
  </p:sorterViewPr>
  <p:notesViewPr>
    <p:cSldViewPr snapToGrid="0">
      <p:cViewPr varScale="1">
        <p:scale>
          <a:sx n="96" d="100"/>
          <a:sy n="96" d="100"/>
        </p:scale>
        <p:origin x="364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1479700000000003E-2"/>
          <c:y val="4.64134E-2"/>
          <c:w val="0.94352000000000003"/>
          <c:h val="0.91788000000000003"/>
        </c:manualLayout>
      </c:layout>
      <c:barChart>
        <c:barDir val="col"/>
        <c:grouping val="clustered"/>
        <c:varyColors val="0"/>
        <c:ser>
          <c:idx val="0"/>
          <c:order val="0"/>
          <c:tx>
            <c:strRef>
              <c:f>Sheet1!$A$2</c:f>
              <c:strCache>
                <c:ptCount val="1"/>
                <c:pt idx="0">
                  <c:v>Region 1</c:v>
                </c:pt>
              </c:strCache>
            </c:strRef>
          </c:tx>
          <c:spPr>
            <a:gradFill flip="none" rotWithShape="1">
              <a:gsLst>
                <a:gs pos="0">
                  <a:srgbClr val="1E73BA"/>
                </a:gs>
                <a:gs pos="100000">
                  <a:srgbClr val="005698"/>
                </a:gs>
              </a:gsLst>
              <a:lin ang="16200000" scaled="0"/>
            </a:gradFill>
            <a:ln w="12700" cap="flat">
              <a:noFill/>
              <a:miter lim="400000"/>
            </a:ln>
            <a:effectLst>
              <a:outerShdw blurRad="76200" dist="38100" dir="5400000" algn="tl">
                <a:srgbClr val="000000">
                  <a:alpha val="80000"/>
                </a:srgbClr>
              </a:outerShdw>
            </a:effectLst>
          </c:spPr>
          <c:invertIfNegative val="0"/>
          <c:cat>
            <c:strRef>
              <c:f>Sheet1!$B$1:$F$1</c:f>
              <c:strCache>
                <c:ptCount val="5"/>
                <c:pt idx="0">
                  <c:v>Wind - Onshore</c:v>
                </c:pt>
                <c:pt idx="1">
                  <c:v>Solar - Utility</c:v>
                </c:pt>
                <c:pt idx="2">
                  <c:v>Gas Combined  Cycle</c:v>
                </c:pt>
                <c:pt idx="3">
                  <c:v>Coal</c:v>
                </c:pt>
                <c:pt idx="4">
                  <c:v>Nuclear</c:v>
                </c:pt>
              </c:strCache>
            </c:strRef>
          </c:cat>
          <c:val>
            <c:numRef>
              <c:f>Sheet1!$B$2:$F$2</c:f>
              <c:numCache>
                <c:formatCode>General</c:formatCode>
                <c:ptCount val="5"/>
              </c:numCache>
            </c:numRef>
          </c:val>
          <c:extLst>
            <c:ext xmlns:c16="http://schemas.microsoft.com/office/drawing/2014/chart" uri="{C3380CC4-5D6E-409C-BE32-E72D297353CC}">
              <c16:uniqueId val="{00000000-34FA-46DD-B99A-CCFACA43F858}"/>
            </c:ext>
          </c:extLst>
        </c:ser>
        <c:dLbls>
          <c:showLegendKey val="0"/>
          <c:showVal val="0"/>
          <c:showCatName val="0"/>
          <c:showSerName val="0"/>
          <c:showPercent val="0"/>
          <c:showBubbleSize val="0"/>
        </c:dLbls>
        <c:gapWidth val="120"/>
        <c:overlap val="-20"/>
        <c:axId val="2094734552"/>
        <c:axId val="2094734553"/>
      </c:barChart>
      <c:catAx>
        <c:axId val="2094734552"/>
        <c:scaling>
          <c:orientation val="minMax"/>
        </c:scaling>
        <c:delete val="0"/>
        <c:axPos val="b"/>
        <c:numFmt formatCode="General" sourceLinked="0"/>
        <c:majorTickMark val="none"/>
        <c:minorTickMark val="none"/>
        <c:tickLblPos val="none"/>
        <c:spPr>
          <a:ln w="12700" cap="flat">
            <a:solidFill>
              <a:srgbClr val="5D6464"/>
            </a:solidFill>
            <a:prstDash val="solid"/>
            <a:miter lim="400000"/>
          </a:ln>
        </c:spPr>
        <c:txPr>
          <a:bodyPr rot="0"/>
          <a:lstStyle/>
          <a:p>
            <a:pPr>
              <a:defRPr sz="2200" b="1" i="0" u="none" strike="noStrike">
                <a:solidFill>
                  <a:srgbClr val="FFFFFF"/>
                </a:solidFill>
                <a:latin typeface="Arial"/>
              </a:defRPr>
            </a:pPr>
            <a:endParaRPr lang="en-US"/>
          </a:p>
        </c:txPr>
        <c:crossAx val="2094734553"/>
        <c:crosses val="autoZero"/>
        <c:auto val="1"/>
        <c:lblAlgn val="ctr"/>
        <c:lblOffset val="100"/>
        <c:noMultiLvlLbl val="1"/>
      </c:catAx>
      <c:valAx>
        <c:axId val="2094734553"/>
        <c:scaling>
          <c:orientation val="minMax"/>
          <c:max val="160"/>
          <c:min val="0"/>
        </c:scaling>
        <c:delete val="0"/>
        <c:axPos val="l"/>
        <c:majorGridlines>
          <c:spPr>
            <a:ln w="12700" cap="flat">
              <a:solidFill>
                <a:srgbClr val="5D6464"/>
              </a:solidFill>
              <a:prstDash val="sysDot"/>
              <a:miter lim="400000"/>
            </a:ln>
          </c:spPr>
        </c:majorGridlines>
        <c:numFmt formatCode="General" sourceLinked="0"/>
        <c:majorTickMark val="none"/>
        <c:minorTickMark val="none"/>
        <c:tickLblPos val="nextTo"/>
        <c:spPr>
          <a:ln w="12700" cap="flat">
            <a:solidFill>
              <a:srgbClr val="5D6464"/>
            </a:solidFill>
            <a:prstDash val="solid"/>
            <a:miter lim="400000"/>
          </a:ln>
        </c:spPr>
        <c:txPr>
          <a:bodyPr rot="0"/>
          <a:lstStyle/>
          <a:p>
            <a:pPr>
              <a:defRPr sz="2200" b="1" i="0" u="none" strike="noStrike">
                <a:solidFill>
                  <a:srgbClr val="FFFFFF"/>
                </a:solidFill>
                <a:latin typeface="Arial"/>
              </a:defRPr>
            </a:pPr>
            <a:endParaRPr lang="en-US"/>
          </a:p>
        </c:txPr>
        <c:crossAx val="2094734552"/>
        <c:crosses val="autoZero"/>
        <c:crossBetween val="between"/>
        <c:majorUnit val="20"/>
        <c:minorUnit val="10"/>
      </c:valAx>
      <c:spPr>
        <a:gradFill flip="none" rotWithShape="1">
          <a:gsLst>
            <a:gs pos="0">
              <a:srgbClr val="2E2E2E"/>
            </a:gs>
            <a:gs pos="100000">
              <a:srgbClr val="000000"/>
            </a:gs>
          </a:gsLst>
          <a:lin ang="5400000" scaled="0"/>
        </a:gradFill>
        <a:ln w="12700" cap="flat">
          <a:noFill/>
          <a:miter lim="400000"/>
        </a:ln>
        <a:effectLst/>
      </c:spPr>
    </c:plotArea>
    <c:plotVisOnly val="1"/>
    <c:dispBlanksAs val="gap"/>
    <c:showDLblsOverMax val="1"/>
  </c:chart>
  <c:spPr>
    <a:noFill/>
    <a:ln>
      <a:noFill/>
    </a:ln>
    <a:effectLst/>
  </c:sp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7-04-14T21:33:10.293" idx="1">
    <p:pos x="10" y="10"/>
    <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8040CAFF-553E-4A11-B0E5-DD366DE5BCD3}" type="datetimeFigureOut">
              <a:rPr lang="en-US" smtClean="0"/>
              <a:t>8/21/2017</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90EF804B-9504-45C7-BE98-5A9DA10F01F4}" type="slidenum">
              <a:rPr lang="en-US" smtClean="0"/>
              <a:t>‹#›</a:t>
            </a:fld>
            <a:endParaRPr lang="en-US"/>
          </a:p>
        </p:txBody>
      </p:sp>
    </p:spTree>
    <p:extLst>
      <p:ext uri="{BB962C8B-B14F-4D97-AF65-F5344CB8AC3E}">
        <p14:creationId xmlns:p14="http://schemas.microsoft.com/office/powerpoint/2010/main" val="4011666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425450" y="692150"/>
            <a:ext cx="6159500" cy="3463925"/>
          </a:xfrm>
          <a:prstGeom prst="rect">
            <a:avLst/>
          </a:prstGeom>
        </p:spPr>
        <p:txBody>
          <a:bodyPr/>
          <a:lstStyle/>
          <a:p>
            <a:endParaRPr/>
          </a:p>
        </p:txBody>
      </p:sp>
      <p:sp>
        <p:nvSpPr>
          <p:cNvPr id="126" name="Shape 126"/>
          <p:cNvSpPr>
            <a:spLocks noGrp="1"/>
          </p:cNvSpPr>
          <p:nvPr>
            <p:ph type="body" sz="quarter" idx="1"/>
          </p:nvPr>
        </p:nvSpPr>
        <p:spPr>
          <a:xfrm>
            <a:off x="934720" y="4387136"/>
            <a:ext cx="5140960" cy="4156234"/>
          </a:xfrm>
          <a:prstGeom prst="rect">
            <a:avLst/>
          </a:prstGeom>
        </p:spPr>
        <p:txBody>
          <a:bodyPr/>
          <a:lstStyle/>
          <a:p>
            <a:endParaRPr/>
          </a:p>
        </p:txBody>
      </p:sp>
    </p:spTree>
    <p:extLst>
      <p:ext uri="{BB962C8B-B14F-4D97-AF65-F5344CB8AC3E}">
        <p14:creationId xmlns:p14="http://schemas.microsoft.com/office/powerpoint/2010/main" val="219369087"/>
      </p:ext>
    </p:extLst>
  </p:cSld>
  <p:clrMap bg1="lt1" tx1="dk1" bg2="lt2" tx2="dk2" accent1="accent1" accent2="accent2" accent3="accent3" accent4="accent4" accent5="accent5" accent6="accent6" hlink="hlink" folHlink="folHlink"/>
  <p:notesStyle>
    <a:lvl1pPr defTabSz="457200" latinLnBrk="0">
      <a:defRPr>
        <a:latin typeface="+mn-lt"/>
        <a:ea typeface="+mn-ea"/>
        <a:cs typeface="+mn-cs"/>
        <a:sym typeface="Arial"/>
      </a:defRPr>
    </a:lvl1pPr>
    <a:lvl2pPr indent="228600" defTabSz="457200" latinLnBrk="0">
      <a:defRPr>
        <a:latin typeface="+mn-lt"/>
        <a:ea typeface="+mn-ea"/>
        <a:cs typeface="+mn-cs"/>
        <a:sym typeface="Arial"/>
      </a:defRPr>
    </a:lvl2pPr>
    <a:lvl3pPr indent="457200" defTabSz="457200" latinLnBrk="0">
      <a:defRPr>
        <a:latin typeface="+mn-lt"/>
        <a:ea typeface="+mn-ea"/>
        <a:cs typeface="+mn-cs"/>
        <a:sym typeface="Arial"/>
      </a:defRPr>
    </a:lvl3pPr>
    <a:lvl4pPr indent="685800" defTabSz="457200" latinLnBrk="0">
      <a:defRPr>
        <a:latin typeface="+mn-lt"/>
        <a:ea typeface="+mn-ea"/>
        <a:cs typeface="+mn-cs"/>
        <a:sym typeface="Arial"/>
      </a:defRPr>
    </a:lvl4pPr>
    <a:lvl5pPr indent="914400" defTabSz="457200" latinLnBrk="0">
      <a:defRPr>
        <a:latin typeface="+mn-lt"/>
        <a:ea typeface="+mn-ea"/>
        <a:cs typeface="+mn-cs"/>
        <a:sym typeface="Arial"/>
      </a:defRPr>
    </a:lvl5pPr>
    <a:lvl6pPr indent="1143000" defTabSz="457200" latinLnBrk="0">
      <a:defRPr>
        <a:latin typeface="+mn-lt"/>
        <a:ea typeface="+mn-ea"/>
        <a:cs typeface="+mn-cs"/>
        <a:sym typeface="Arial"/>
      </a:defRPr>
    </a:lvl6pPr>
    <a:lvl7pPr indent="1371600" defTabSz="457200" latinLnBrk="0">
      <a:defRPr>
        <a:latin typeface="+mn-lt"/>
        <a:ea typeface="+mn-ea"/>
        <a:cs typeface="+mn-cs"/>
        <a:sym typeface="Arial"/>
      </a:defRPr>
    </a:lvl7pPr>
    <a:lvl8pPr indent="1600200" defTabSz="457200" latinLnBrk="0">
      <a:defRPr>
        <a:latin typeface="+mn-lt"/>
        <a:ea typeface="+mn-ea"/>
        <a:cs typeface="+mn-cs"/>
        <a:sym typeface="Arial"/>
      </a:defRPr>
    </a:lvl8pPr>
    <a:lvl9pPr indent="1828800" defTabSz="457200" latinLnBrk="0">
      <a:defRPr>
        <a:latin typeface="+mn-lt"/>
        <a:ea typeface="+mn-ea"/>
        <a:cs typeface="+mn-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ata.giss.nasa.gov/gistemp/tabledata_v3/GLB.Ts+dSST.txt"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www.ecowatch.com/climate-change/" TargetMode="External"/><Relationship Id="rId5" Type="http://schemas.openxmlformats.org/officeDocument/2006/relationships/hyperlink" Target="http://mashable.com/2017/08/15/july-warmest-month-on-record-nasa-finds/#PXUGvg2SCOqw" TargetMode="External"/><Relationship Id="rId4" Type="http://schemas.openxmlformats.org/officeDocument/2006/relationships/hyperlink" Target="https://data.giss.nasa.gov/gistemp/news/20170815/"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ytimes.com/2017/04/10/business/tesla-general-motors-stock-market.html"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noRot="1" noChangeAspect="1"/>
          </p:cNvSpPr>
          <p:nvPr>
            <p:ph type="sldImg"/>
          </p:nvPr>
        </p:nvSpPr>
        <p:spPr>
          <a:xfrm>
            <a:off x="425450" y="692150"/>
            <a:ext cx="6159500" cy="3463925"/>
          </a:xfrm>
          <a:prstGeom prst="rect">
            <a:avLst/>
          </a:prstGeom>
        </p:spPr>
        <p:txBody>
          <a:bodyPr/>
          <a:lstStyle/>
          <a:p>
            <a:pPr lvl="0"/>
            <a:endParaRPr dirty="0"/>
          </a:p>
        </p:txBody>
      </p:sp>
      <p:sp>
        <p:nvSpPr>
          <p:cNvPr id="46" name="Shape 46"/>
          <p:cNvSpPr>
            <a:spLocks noGrp="1"/>
          </p:cNvSpPr>
          <p:nvPr>
            <p:ph type="body" sz="quarter" idx="1"/>
          </p:nvPr>
        </p:nvSpPr>
        <p:spPr>
          <a:prstGeom prst="rect">
            <a:avLst/>
          </a:prstGeom>
        </p:spPr>
        <p:txBody>
          <a:bodyPr/>
          <a:lstStyle>
            <a:lvl1pPr>
              <a:defRPr b="1"/>
            </a:lvl1pPr>
          </a:lstStyle>
          <a:p>
            <a:pPr marL="0" marR="0" lvl="0" indent="0" defTabSz="457200" eaLnBrk="1" fontAlgn="auto" latinLnBrk="0" hangingPunct="1">
              <a:lnSpc>
                <a:spcPct val="100000"/>
              </a:lnSpc>
              <a:spcBef>
                <a:spcPts val="0"/>
              </a:spcBef>
              <a:spcAft>
                <a:spcPts val="0"/>
              </a:spcAft>
              <a:buClrTx/>
              <a:buSzTx/>
              <a:buFontTx/>
              <a:buNone/>
              <a:tabLst/>
              <a:defRPr b="1"/>
            </a:pPr>
            <a:r>
              <a:rPr kumimoji="0" lang="en-US" sz="1000" b="1" i="0" u="none" strike="noStrike" kern="0" cap="none" spc="0" normalizeH="0" baseline="0" noProof="0" dirty="0">
                <a:ln>
                  <a:noFill/>
                </a:ln>
                <a:solidFill>
                  <a:sysClr val="windowText" lastClr="000000"/>
                </a:solidFill>
                <a:effectLst/>
                <a:uLnTx/>
                <a:uFillTx/>
                <a:latin typeface="+mn-lt"/>
                <a:cs typeface="+mn-cs"/>
                <a:sym typeface="Arial"/>
              </a:rPr>
              <a:t>ID #1 - Can be used in noncommercial online and TV broadcasts of your presentation.</a:t>
            </a:r>
          </a:p>
          <a:p>
            <a:pPr marL="0" marR="0" lvl="0" indent="0" defTabSz="457200" eaLnBrk="1" fontAlgn="auto" latinLnBrk="0" hangingPunct="1">
              <a:lnSpc>
                <a:spcPct val="100000"/>
              </a:lnSpc>
              <a:spcBef>
                <a:spcPts val="0"/>
              </a:spcBef>
              <a:spcAft>
                <a:spcPts val="0"/>
              </a:spcAft>
              <a:buClrTx/>
              <a:buSzTx/>
              <a:buFontTx/>
              <a:buNone/>
              <a:tabLst/>
              <a:defRPr sz="1400"/>
            </a:pPr>
            <a:endParaRPr kumimoji="0" lang="en-US" sz="1400" b="0" i="0" u="none" strike="noStrike" kern="0" cap="none" spc="0" normalizeH="0" baseline="0" noProof="0" dirty="0">
              <a:ln>
                <a:noFill/>
              </a:ln>
              <a:solidFill>
                <a:sysClr val="windowText" lastClr="000000"/>
              </a:solidFill>
              <a:effectLst/>
              <a:uLnTx/>
              <a:uFillTx/>
              <a:latin typeface="+mn-lt"/>
              <a:cs typeface="+mn-cs"/>
              <a:sym typeface="Arial"/>
            </a:endParaRPr>
          </a:p>
        </p:txBody>
      </p:sp>
    </p:spTree>
    <p:extLst>
      <p:ext uri="{BB962C8B-B14F-4D97-AF65-F5344CB8AC3E}">
        <p14:creationId xmlns:p14="http://schemas.microsoft.com/office/powerpoint/2010/main" val="2546497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Green teams appointed by Council/Committee to implement sustainable town improvements</a:t>
            </a:r>
          </a:p>
          <a:p>
            <a:r>
              <a:rPr lang="en-US" sz="1200" baseline="0" dirty="0"/>
              <a:t>Green teams look for “low-hanging fruit”</a:t>
            </a:r>
          </a:p>
          <a:p>
            <a:r>
              <a:rPr lang="en-US" sz="1200" baseline="0" dirty="0"/>
              <a:t>Emission reductions and 100% renewable need higher priority (only 3 adopted “Climate Action Plan”</a:t>
            </a:r>
          </a:p>
        </p:txBody>
      </p:sp>
    </p:spTree>
    <p:extLst>
      <p:ext uri="{BB962C8B-B14F-4D97-AF65-F5344CB8AC3E}">
        <p14:creationId xmlns:p14="http://schemas.microsoft.com/office/powerpoint/2010/main" val="2736811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Big drive on “energy Gold Star” –select from 6 actions (2 critical would gain the star)</a:t>
            </a:r>
          </a:p>
        </p:txBody>
      </p:sp>
    </p:spTree>
    <p:extLst>
      <p:ext uri="{BB962C8B-B14F-4D97-AF65-F5344CB8AC3E}">
        <p14:creationId xmlns:p14="http://schemas.microsoft.com/office/powerpoint/2010/main" val="2270356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4796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76759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1" name="Shape 5351"/>
          <p:cNvSpPr>
            <a:spLocks noGrp="1" noRot="1" noChangeAspect="1"/>
          </p:cNvSpPr>
          <p:nvPr>
            <p:ph type="sldImg"/>
          </p:nvPr>
        </p:nvSpPr>
        <p:spPr>
          <a:xfrm>
            <a:off x="381000" y="685800"/>
            <a:ext cx="6096000" cy="3429000"/>
          </a:xfrm>
          <a:prstGeom prst="rect">
            <a:avLst/>
          </a:prstGeom>
        </p:spPr>
        <p:txBody>
          <a:bodyPr/>
          <a:lstStyle/>
          <a:p>
            <a:endParaRPr/>
          </a:p>
        </p:txBody>
      </p:sp>
      <p:sp>
        <p:nvSpPr>
          <p:cNvPr id="5352" name="Shape 5352"/>
          <p:cNvSpPr>
            <a:spLocks noGrp="1"/>
          </p:cNvSpPr>
          <p:nvPr>
            <p:ph type="body" sz="quarter" idx="1"/>
          </p:nvPr>
        </p:nvSpPr>
        <p:spPr>
          <a:prstGeom prst="rect">
            <a:avLst/>
          </a:prstGeom>
        </p:spPr>
        <p:txBody>
          <a:bodyPr/>
          <a:lstStyle/>
          <a:p>
            <a:pPr>
              <a:defRPr b="1"/>
            </a:pPr>
            <a:r>
              <a:rPr lang="en-US" sz="1200" dirty="0"/>
              <a:t>ID #4697 - Can be used in noncommercial online and TV broadcasts of your presentation, but not modified.</a:t>
            </a:r>
          </a:p>
          <a:p>
            <a:pPr>
              <a:defRPr sz="1400"/>
            </a:pPr>
            <a:endParaRPr lang="en-US" sz="1200" dirty="0"/>
          </a:p>
          <a:p>
            <a:pPr>
              <a:defRPr sz="1200"/>
            </a:pPr>
            <a:r>
              <a:rPr lang="en-US" sz="1200" b="1" dirty="0"/>
              <a:t>DESCRIPTION</a:t>
            </a:r>
            <a:r>
              <a:rPr lang="en-US" sz="1200" dirty="0"/>
              <a:t>: Graph comparing the levelized cost of renewables and conventional energy sources in the US in dollars per megawatt-hour $50 on vertical axis is equivalent to 5cents/kwh</a:t>
            </a:r>
          </a:p>
          <a:p>
            <a:pPr>
              <a:defRPr sz="1200"/>
            </a:pPr>
            <a:endParaRPr lang="en-US" sz="1200" dirty="0"/>
          </a:p>
          <a:p>
            <a:pPr>
              <a:defRPr sz="1200"/>
            </a:pPr>
            <a:r>
              <a:rPr lang="en-US" sz="1200" b="1" dirty="0"/>
              <a:t>ADDITIONAL</a:t>
            </a:r>
            <a:r>
              <a:rPr lang="en-US" sz="1200" dirty="0"/>
              <a:t> </a:t>
            </a:r>
            <a:r>
              <a:rPr lang="en-US" sz="1200" b="1" dirty="0"/>
              <a:t>TALKING</a:t>
            </a:r>
            <a:r>
              <a:rPr lang="en-US" sz="1200" dirty="0"/>
              <a:t> </a:t>
            </a:r>
            <a:r>
              <a:rPr lang="en-US" sz="1200" b="1" dirty="0"/>
              <a:t>POINTS</a:t>
            </a:r>
            <a:r>
              <a:rPr lang="en-US" sz="1200" dirty="0"/>
              <a:t>: Renewable energy generation technologies are fast becoming cost-competitive with conventional generation technologies. Since the turn of the decade, wind and solar PV in particular have become increasingly economically competitive with conventional power sources, partly due to declines in the cost of equipment and installations.*</a:t>
            </a:r>
          </a:p>
          <a:p>
            <a:pPr>
              <a:defRPr sz="1200"/>
            </a:pPr>
            <a:endParaRPr lang="en-US" sz="1200" dirty="0"/>
          </a:p>
          <a:p>
            <a:pPr>
              <a:defRPr sz="1200"/>
            </a:pPr>
            <a:r>
              <a:rPr lang="en-US" sz="1200" dirty="0"/>
              <a:t>According to the financial advisory and asset management firm Lazard, wind costs have dropped 66 percent between 2009-2016. The cost of solar showed an even more substantial decline, dropping 85 percent during the same time period.**</a:t>
            </a:r>
          </a:p>
          <a:p>
            <a:pPr>
              <a:defRPr sz="1200"/>
            </a:pPr>
            <a:endParaRPr lang="en-US" sz="1200" dirty="0"/>
          </a:p>
          <a:p>
            <a:pPr>
              <a:defRPr sz="1200"/>
            </a:pPr>
            <a:r>
              <a:rPr lang="en-US" sz="1200" b="1" dirty="0"/>
              <a:t>REFERENCES</a:t>
            </a:r>
            <a:r>
              <a:rPr lang="en-US" sz="1200" dirty="0"/>
              <a:t>:</a:t>
            </a:r>
          </a:p>
          <a:p>
            <a:pPr>
              <a:defRPr sz="1200"/>
            </a:pPr>
            <a:r>
              <a:rPr lang="en-US" sz="1200" dirty="0"/>
              <a:t>* Lazard, “”Lazard’s </a:t>
            </a:r>
            <a:r>
              <a:rPr lang="en-US" sz="1200" dirty="0" err="1"/>
              <a:t>Levelized</a:t>
            </a:r>
            <a:r>
              <a:rPr lang="en-US" sz="1200" dirty="0"/>
              <a:t> Cost of Energy Analysis- Version 10.0,” December 2016. https://www.lazard.com/media/438038/levelized-cost-of-energy-v100.pdf  (data is on pages 2 and 4)</a:t>
            </a:r>
          </a:p>
          <a:p>
            <a:pPr>
              <a:defRPr sz="1200"/>
            </a:pPr>
            <a:r>
              <a:rPr lang="en-US" sz="1200" dirty="0"/>
              <a:t>** Mike O’Boyle, “Wind and Solar are Our Cheapest Electricity Sources- Now What Do We Do?” Medium, America’s Power Plan, December 21, 2016. https://medium.com/americas-power-plan/wind-and-solar-are-our-cheapest-electricity-sources-now-what-do-we-do-b323082239de#.9emz48c96</a:t>
            </a:r>
          </a:p>
        </p:txBody>
      </p:sp>
    </p:spTree>
    <p:extLst>
      <p:ext uri="{BB962C8B-B14F-4D97-AF65-F5344CB8AC3E}">
        <p14:creationId xmlns:p14="http://schemas.microsoft.com/office/powerpoint/2010/main" val="2072960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476250" y="681038"/>
            <a:ext cx="6057900" cy="3406775"/>
          </a:xfrm>
        </p:spPr>
      </p:sp>
      <p:sp>
        <p:nvSpPr>
          <p:cNvPr id="2457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r>
              <a:rPr lang="en-US" altLang="en-US" sz="1400" dirty="0">
                <a:latin typeface="Arial" panose="020B0604020202020204" pitchFamily="34" charset="0"/>
                <a:cs typeface="Arial" panose="020B0604020202020204" pitchFamily="34" charset="0"/>
              </a:rPr>
              <a:t>The future is up to Middletown (read quote from Climate of Hope” by Bloomberg (former NYC</a:t>
            </a:r>
            <a:r>
              <a:rPr lang="en-US" altLang="en-US" sz="1400" baseline="0" dirty="0">
                <a:latin typeface="Arial" panose="020B0604020202020204" pitchFamily="34" charset="0"/>
                <a:cs typeface="Arial" panose="020B0604020202020204" pitchFamily="34" charset="0"/>
              </a:rPr>
              <a:t> mayor) and Pope (CEO of Sierra Club</a:t>
            </a:r>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4388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2042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SOURCE: CLIMATE NEXUS, 8/16/2017.  https://www.ecowatch.com/july-hottest-month-2473630256.html</a:t>
            </a:r>
          </a:p>
          <a:p>
            <a:r>
              <a:rPr lang="en-US" sz="1200" b="1"/>
              <a:t>July, 2017 </a:t>
            </a:r>
            <a:r>
              <a:rPr lang="en-US" sz="1200" b="1" dirty="0"/>
              <a:t>Ties for Hottest Month on Record </a:t>
            </a:r>
          </a:p>
          <a:p>
            <a:r>
              <a:rPr lang="en-US" sz="1200" dirty="0"/>
              <a:t>Last month </a:t>
            </a:r>
            <a:r>
              <a:rPr lang="en-US" sz="1200" dirty="0">
                <a:hlinkClick r:id="rId3"/>
              </a:rPr>
              <a:t>tied</a:t>
            </a:r>
            <a:r>
              <a:rPr lang="en-US" sz="1200" dirty="0"/>
              <a:t> July 2016 as the hottest July in recorded history, according to a preliminary </a:t>
            </a:r>
            <a:r>
              <a:rPr lang="en-US" sz="1200" dirty="0">
                <a:hlinkClick r:id="rId4"/>
              </a:rPr>
              <a:t>analysis</a:t>
            </a:r>
            <a:r>
              <a:rPr lang="en-US" sz="1200" dirty="0"/>
              <a:t> by NASA. </a:t>
            </a:r>
          </a:p>
          <a:p>
            <a:r>
              <a:rPr lang="en-US" sz="1200" dirty="0"/>
              <a:t>And as a result, it also statistically tied with August 2016 and July 2016 as the hottest months ever recorded. </a:t>
            </a:r>
            <a:r>
              <a:rPr lang="en-US" sz="1200" dirty="0">
                <a:hlinkClick r:id="rId5"/>
              </a:rPr>
              <a:t>Mashable's</a:t>
            </a:r>
            <a:r>
              <a:rPr lang="en-US" sz="1200" dirty="0"/>
              <a:t> Andrew Freedman </a:t>
            </a:r>
            <a:r>
              <a:rPr lang="en-US" sz="1200" dirty="0">
                <a:hlinkClick r:id="rId5"/>
              </a:rPr>
              <a:t>noted</a:t>
            </a:r>
            <a:r>
              <a:rPr lang="en-US" sz="1200" dirty="0"/>
              <a:t> that this record is even more noteworthy because it occurred in the absence of an El Niño, which combined with long-term </a:t>
            </a:r>
            <a:r>
              <a:rPr lang="en-US" sz="1200" dirty="0">
                <a:hlinkClick r:id="rId6"/>
              </a:rPr>
              <a:t>planetary warming</a:t>
            </a:r>
            <a:r>
              <a:rPr lang="en-US" sz="1200" dirty="0"/>
              <a:t> makes 2016 the hottest year ever. </a:t>
            </a:r>
          </a:p>
          <a:p>
            <a:r>
              <a:rPr lang="en-US" sz="1200" dirty="0"/>
              <a:t>Last month was about 0.83°C, or 1.49°F warmer than the monthly 1951-1980 July average. Eyes now are on NOAA's monthly report expected in a few days to see if it corroborates the analysis.</a:t>
            </a:r>
          </a:p>
          <a:p>
            <a:endParaRPr lang="en-US" sz="1200" baseline="0" dirty="0"/>
          </a:p>
        </p:txBody>
      </p:sp>
    </p:spTree>
    <p:extLst>
      <p:ext uri="{BB962C8B-B14F-4D97-AF65-F5344CB8AC3E}">
        <p14:creationId xmlns:p14="http://schemas.microsoft.com/office/powerpoint/2010/main" val="154309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2" name="Shape 5112"/>
          <p:cNvSpPr>
            <a:spLocks noGrp="1" noRot="1" noChangeAspect="1"/>
          </p:cNvSpPr>
          <p:nvPr>
            <p:ph type="sldImg"/>
          </p:nvPr>
        </p:nvSpPr>
        <p:spPr>
          <a:xfrm>
            <a:off x="476250" y="681038"/>
            <a:ext cx="6057900" cy="3406775"/>
          </a:xfrm>
          <a:prstGeom prst="rect">
            <a:avLst/>
          </a:prstGeom>
        </p:spPr>
        <p:txBody>
          <a:bodyPr/>
          <a:lstStyle/>
          <a:p>
            <a:endParaRPr/>
          </a:p>
        </p:txBody>
      </p:sp>
      <p:sp>
        <p:nvSpPr>
          <p:cNvPr id="5113" name="Shape 5113"/>
          <p:cNvSpPr>
            <a:spLocks noGrp="1"/>
          </p:cNvSpPr>
          <p:nvPr>
            <p:ph type="body" sz="quarter" idx="1"/>
          </p:nvPr>
        </p:nvSpPr>
        <p:spPr>
          <a:prstGeom prst="rect">
            <a:avLst/>
          </a:prstGeom>
        </p:spPr>
        <p:txBody>
          <a:bodyPr/>
          <a:lstStyle/>
          <a:p>
            <a:pPr>
              <a:defRPr b="1">
                <a:solidFill>
                  <a:schemeClr val="accent6">
                    <a:satOff val="24555"/>
                    <a:lumOff val="22232"/>
                  </a:schemeClr>
                </a:solidFill>
              </a:defRPr>
            </a:pPr>
            <a:endParaRPr u="sng" dirty="0">
              <a:hlinkClick r:id="rId3"/>
            </a:endParaRPr>
          </a:p>
        </p:txBody>
      </p:sp>
    </p:spTree>
    <p:extLst>
      <p:ext uri="{BB962C8B-B14F-4D97-AF65-F5344CB8AC3E}">
        <p14:creationId xmlns:p14="http://schemas.microsoft.com/office/powerpoint/2010/main" val="3031793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476250" y="681038"/>
            <a:ext cx="6057900" cy="3406775"/>
          </a:xfrm>
        </p:spPr>
      </p:sp>
      <p:sp>
        <p:nvSpPr>
          <p:cNvPr id="1433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Now we have established BOTH Municipal and Community Carbon Footprints</a:t>
            </a:r>
          </a:p>
          <a:p>
            <a:r>
              <a:rPr lang="en-US" altLang="en-US" dirty="0">
                <a:latin typeface="Arial" panose="020B0604020202020204" pitchFamily="34" charset="0"/>
                <a:cs typeface="Arial" panose="020B0604020202020204" pitchFamily="34" charset="0"/>
              </a:rPr>
              <a:t>NEXT: develop a Climate Action Plan</a:t>
            </a:r>
          </a:p>
        </p:txBody>
      </p:sp>
    </p:spTree>
    <p:extLst>
      <p:ext uri="{BB962C8B-B14F-4D97-AF65-F5344CB8AC3E}">
        <p14:creationId xmlns:p14="http://schemas.microsoft.com/office/powerpoint/2010/main" val="3855870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Map of temperature rises (NJ is 3.5degrees above last century): EPA, Aug, 2016 EPA 430-F-16-032 https://www.epa.gov/sites/production/files/2016-09/documents/climate-change-nj.pdf</a:t>
            </a:r>
          </a:p>
          <a:p>
            <a:endParaRPr lang="en-US" sz="1200" dirty="0"/>
          </a:p>
          <a:p>
            <a:r>
              <a:rPr lang="en-US" sz="1200" dirty="0"/>
              <a:t>Quotes from National Climate Report (5</a:t>
            </a:r>
            <a:r>
              <a:rPr lang="en-US" sz="1200" baseline="30000" dirty="0"/>
              <a:t>th</a:t>
            </a:r>
            <a:r>
              <a:rPr lang="en-US" sz="1200" dirty="0"/>
              <a:t> draft 6/28/2017)https://www.nytimes.com/interactive/2017/08/07/climate/document-Draft-of-the-Climate-Science-Special-Report.html It is  required to be periodically updated &amp; was sent to Trump administration for approval.</a:t>
            </a:r>
          </a:p>
        </p:txBody>
      </p:sp>
    </p:spTree>
    <p:extLst>
      <p:ext uri="{BB962C8B-B14F-4D97-AF65-F5344CB8AC3E}">
        <p14:creationId xmlns:p14="http://schemas.microsoft.com/office/powerpoint/2010/main" val="695693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476250" y="681038"/>
            <a:ext cx="6057900" cy="3406775"/>
          </a:xfrm>
        </p:spPr>
      </p:sp>
      <p:sp>
        <p:nvSpPr>
          <p:cNvPr id="1433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Now we have established BOTH Municipal and Community Carbon Footprints</a:t>
            </a:r>
          </a:p>
          <a:p>
            <a:r>
              <a:rPr lang="en-US" altLang="en-US" dirty="0">
                <a:latin typeface="Arial" panose="020B0604020202020204" pitchFamily="34" charset="0"/>
                <a:cs typeface="Arial" panose="020B0604020202020204" pitchFamily="34" charset="0"/>
              </a:rPr>
              <a:t>NEXT: develop a Climate Action Plan</a:t>
            </a:r>
          </a:p>
        </p:txBody>
      </p:sp>
    </p:spTree>
    <p:extLst>
      <p:ext uri="{BB962C8B-B14F-4D97-AF65-F5344CB8AC3E}">
        <p14:creationId xmlns:p14="http://schemas.microsoft.com/office/powerpoint/2010/main" val="3383293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xfrm>
            <a:off x="476250" y="681038"/>
            <a:ext cx="6057900" cy="3406775"/>
          </a:xfrm>
        </p:spPr>
      </p:sp>
      <p:sp>
        <p:nvSpPr>
          <p:cNvPr id="1433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r>
              <a:rPr lang="en-US" altLang="en-US" dirty="0">
                <a:latin typeface="Arial" panose="020B0604020202020204" pitchFamily="34" charset="0"/>
                <a:cs typeface="Arial" panose="020B0604020202020204" pitchFamily="34" charset="0"/>
              </a:rPr>
              <a:t>Now we have established BOTH Municipal and Community Carbon Footprints</a:t>
            </a:r>
          </a:p>
        </p:txBody>
      </p:sp>
    </p:spTree>
    <p:extLst>
      <p:ext uri="{BB962C8B-B14F-4D97-AF65-F5344CB8AC3E}">
        <p14:creationId xmlns:p14="http://schemas.microsoft.com/office/powerpoint/2010/main" val="14292064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Sources: https://www.epa.gov/sites/production/files/2016-09/documents/climate-change-nj.pdf, which relies on:</a:t>
            </a:r>
          </a:p>
          <a:p>
            <a:r>
              <a:rPr lang="en-US" sz="1000" dirty="0"/>
              <a:t>US Global Change Research Program; US Climate Change Science Program; Intergovernmental Panel on Climate Change; EPA Climate Change Indicators in the US</a:t>
            </a:r>
          </a:p>
          <a:p>
            <a:endParaRPr lang="en-US" sz="1000" dirty="0"/>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1800" b="1" i="0" u="none" strike="noStrike" cap="none" spc="0" normalizeH="0" baseline="0" dirty="0">
                <a:ln>
                  <a:noFill/>
                </a:ln>
                <a:solidFill>
                  <a:srgbClr val="FFFFFF"/>
                </a:solidFill>
                <a:effectLst/>
                <a:uFillTx/>
                <a:latin typeface="+mn-lt"/>
                <a:ea typeface="+mn-ea"/>
                <a:cs typeface="+mn-cs"/>
                <a:sym typeface="Arial"/>
              </a:rPr>
              <a:t>Extremely heavy rain storms increasing – erosion of brooks &amp; flooding of low areas</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1800" dirty="0"/>
              <a:t>Rising seas &amp; stronger storms to increase flooding  of </a:t>
            </a:r>
            <a:r>
              <a:rPr lang="en-US" sz="1800" dirty="0" err="1"/>
              <a:t>Bayshore</a:t>
            </a:r>
            <a:r>
              <a:rPr lang="en-US" sz="1800" dirty="0"/>
              <a:t> &amp; </a:t>
            </a:r>
            <a:r>
              <a:rPr lang="en-US" sz="1800" dirty="0" err="1"/>
              <a:t>Navesink</a:t>
            </a:r>
            <a:r>
              <a:rPr lang="en-US" sz="1800" dirty="0"/>
              <a:t> River &amp; tributaries</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1800" dirty="0"/>
              <a:t>Infectious diseases are spreading northward (Zika &amp; West Nile ) &amp; increase opportunities for Lyme disease</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1800" dirty="0"/>
              <a:t>Hot days increase ozone &amp; unhealthy days;</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1800" dirty="0"/>
              <a:t> increasing temps &amp; rain increase pollen – worsening allergies &amp; asthma</a:t>
            </a:r>
            <a:endParaRPr kumimoji="0" lang="en-US" sz="1800" b="1" i="0" u="none" strike="noStrike" cap="none" spc="0" normalizeH="0" baseline="0" dirty="0">
              <a:ln>
                <a:noFill/>
              </a:ln>
              <a:solidFill>
                <a:srgbClr val="FFFFFF"/>
              </a:solidFill>
              <a:effectLst/>
              <a:uFillTx/>
              <a:latin typeface="+mn-lt"/>
              <a:ea typeface="+mn-ea"/>
              <a:cs typeface="+mn-cs"/>
              <a:sym typeface="Arial"/>
            </a:endParaRPr>
          </a:p>
          <a:p>
            <a:endParaRPr lang="en-US" dirty="0"/>
          </a:p>
        </p:txBody>
      </p:sp>
    </p:spTree>
    <p:extLst>
      <p:ext uri="{BB962C8B-B14F-4D97-AF65-F5344CB8AC3E}">
        <p14:creationId xmlns:p14="http://schemas.microsoft.com/office/powerpoint/2010/main" val="10985548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381000" y="685800"/>
            <a:ext cx="6096000" cy="3429000"/>
          </a:xfrm>
        </p:spPr>
      </p:sp>
      <p:sp>
        <p:nvSpPr>
          <p:cNvPr id="28675"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r>
              <a:rPr lang="en-US" altLang="en-US" sz="1000" dirty="0">
                <a:latin typeface="Arial" panose="020B0604020202020204" pitchFamily="34" charset="0"/>
                <a:cs typeface="Arial" panose="020B0604020202020204" pitchFamily="34" charset="0"/>
              </a:rPr>
              <a:t>Anton </a:t>
            </a:r>
            <a:r>
              <a:rPr lang="en-US" altLang="en-US" sz="1000" dirty="0" err="1">
                <a:latin typeface="Arial" panose="020B0604020202020204" pitchFamily="34" charset="0"/>
                <a:cs typeface="Arial" panose="020B0604020202020204" pitchFamily="34" charset="0"/>
              </a:rPr>
              <a:t>Kole</a:t>
            </a:r>
            <a:r>
              <a:rPr lang="en-US" altLang="en-US" sz="1000" dirty="0">
                <a:latin typeface="Arial" panose="020B0604020202020204" pitchFamily="34" charset="0"/>
                <a:cs typeface="Arial" panose="020B0604020202020204" pitchFamily="34" charset="0"/>
              </a:rPr>
              <a:t>, 4/8/2017 Presenters Forum</a:t>
            </a: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35345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381000" y="685800"/>
            <a:ext cx="6096000" cy="3429000"/>
          </a:xfrm>
        </p:spPr>
      </p:sp>
      <p:sp>
        <p:nvSpPr>
          <p:cNvPr id="30723"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8006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381000" y="685800"/>
            <a:ext cx="6096000" cy="3429000"/>
          </a:xfrm>
        </p:spPr>
      </p:sp>
      <p:sp>
        <p:nvSpPr>
          <p:cNvPr id="16387" name="Notes Placeholder 2"/>
          <p:cNvSpPr>
            <a:spLocks noGrp="1"/>
          </p:cNvSpPr>
          <p:nvPr>
            <p:ph type="body" idx="1"/>
          </p:nvPr>
        </p:nvSpPr>
        <p:spPr>
          <a:xfrm>
            <a:off x="533400" y="4416425"/>
            <a:ext cx="5791200" cy="4183063"/>
          </a:xfrm>
          <a:noFill/>
          <a:extLst>
            <a:ext uri="{91240B29-F687-4F45-9708-019B960494DF}">
              <a14:hiddenLine xmlns:a14="http://schemas.microsoft.com/office/drawing/2010/main" w="12700" cap="rnd">
                <a:solidFill>
                  <a:srgbClr val="000000"/>
                </a:solidFill>
                <a:miter lim="800000"/>
                <a:headEnd/>
                <a:tailEnd/>
              </a14:hiddenLine>
            </a:ext>
          </a:extLst>
        </p:spPr>
        <p:txBody>
          <a:bodyPr/>
          <a:lstStyle/>
          <a:p>
            <a:r>
              <a:rPr lang="en-US" altLang="en-US" sz="1000" dirty="0">
                <a:latin typeface="Arial" panose="020B0604020202020204" pitchFamily="34" charset="0"/>
                <a:cs typeface="Arial" panose="020B0604020202020204" pitchFamily="34" charset="0"/>
              </a:rPr>
              <a:t>SOURCES:  wind farm photo www.ewind.es</a:t>
            </a:r>
          </a:p>
          <a:p>
            <a:r>
              <a:rPr lang="en-US" altLang="en-US" sz="1000" dirty="0">
                <a:latin typeface="Arial" panose="020B0604020202020204" pitchFamily="34" charset="0"/>
                <a:cs typeface="Arial" panose="020B0604020202020204" pitchFamily="34" charset="0"/>
              </a:rPr>
              <a:t>https://www.nrdc.org/experts/kit-kennedy/new-york-state-plans-2400-mw-offshore-wind-2030</a:t>
            </a:r>
          </a:p>
          <a:p>
            <a:r>
              <a:rPr lang="en-US" altLang="en-US" sz="1000" dirty="0">
                <a:latin typeface="Arial" panose="020B0604020202020204" pitchFamily="34" charset="0"/>
                <a:cs typeface="Arial" panose="020B0604020202020204" pitchFamily="34" charset="0"/>
              </a:rPr>
              <a:t>https://thinkprogress.org/indian-point-closure-bce1df0dc863</a:t>
            </a:r>
          </a:p>
          <a:p>
            <a:endParaRPr lang="en-US" altLang="en-US" dirty="0">
              <a:latin typeface="Arial" panose="020B0604020202020204" pitchFamily="34" charset="0"/>
              <a:cs typeface="Arial" panose="020B0604020202020204" pitchFamily="34" charset="0"/>
            </a:endParaRPr>
          </a:p>
          <a:p>
            <a:r>
              <a:rPr lang="en-US" altLang="en-US" sz="1400" baseline="0" dirty="0">
                <a:latin typeface="Arial" panose="020B0604020202020204" pitchFamily="34" charset="0"/>
                <a:cs typeface="Arial" panose="020B0604020202020204" pitchFamily="34" charset="0"/>
              </a:rPr>
              <a:t>Fundamental question about nuclear: “With climate change, there is a high probability of a global disaster in the future. With nuclear power, there is low probability of a local disaster in the present. How we should balance these risks”</a:t>
            </a:r>
          </a:p>
          <a:p>
            <a:r>
              <a:rPr lang="en-US" altLang="en-US" sz="1400" baseline="0" dirty="0">
                <a:latin typeface="Arial" panose="020B0604020202020204" pitchFamily="34" charset="0"/>
                <a:cs typeface="Arial" panose="020B0604020202020204" pitchFamily="34" charset="0"/>
              </a:rPr>
              <a:t>Background: attacking a nuclear plant was under consideration by the attackers of the World Trade Center</a:t>
            </a:r>
          </a:p>
          <a:p>
            <a:endParaRPr lang="en-US" altLang="en-US" sz="1400" baseline="0" dirty="0">
              <a:latin typeface="Arial" panose="020B0604020202020204" pitchFamily="34" charset="0"/>
              <a:cs typeface="Arial" panose="020B0604020202020204" pitchFamily="34" charset="0"/>
            </a:endParaRPr>
          </a:p>
          <a:p>
            <a:r>
              <a:rPr lang="en-US" altLang="en-US" sz="1400" baseline="0" dirty="0" err="1">
                <a:latin typeface="Arial" panose="020B0604020202020204" pitchFamily="34" charset="0"/>
                <a:cs typeface="Arial" panose="020B0604020202020204" pitchFamily="34" charset="0"/>
              </a:rPr>
              <a:t>NYState</a:t>
            </a:r>
            <a:r>
              <a:rPr lang="en-US" altLang="en-US" sz="1400" baseline="0" dirty="0">
                <a:latin typeface="Arial" panose="020B0604020202020204" pitchFamily="34" charset="0"/>
                <a:cs typeface="Arial" panose="020B0604020202020204" pitchFamily="34" charset="0"/>
              </a:rPr>
              <a:t>, led by </a:t>
            </a:r>
            <a:r>
              <a:rPr lang="en-US" altLang="en-US" sz="1400" baseline="0" dirty="0" err="1">
                <a:latin typeface="Arial" panose="020B0604020202020204" pitchFamily="34" charset="0"/>
                <a:cs typeface="Arial" panose="020B0604020202020204" pitchFamily="34" charset="0"/>
              </a:rPr>
              <a:t>Gov</a:t>
            </a:r>
            <a:r>
              <a:rPr lang="en-US" altLang="en-US" sz="1400" baseline="0" dirty="0">
                <a:latin typeface="Arial" panose="020B0604020202020204" pitchFamily="34" charset="0"/>
                <a:cs typeface="Arial" panose="020B0604020202020204" pitchFamily="34" charset="0"/>
              </a:rPr>
              <a:t> Cuomo, is aggressively pushing for renewables</a:t>
            </a:r>
          </a:p>
          <a:p>
            <a:r>
              <a:rPr lang="en-US" altLang="en-US" sz="1400" baseline="0" dirty="0">
                <a:latin typeface="Arial" panose="020B0604020202020204" pitchFamily="34" charset="0"/>
                <a:cs typeface="Arial" panose="020B0604020202020204" pitchFamily="34" charset="0"/>
              </a:rPr>
              <a:t>Wind farm 30 miles off Long Island (not visible from land) – more likely to be accepted</a:t>
            </a:r>
          </a:p>
          <a:p>
            <a:endParaRPr lang="en-US" altLang="en-US" sz="1400" baseline="0" dirty="0">
              <a:latin typeface="Arial" panose="020B0604020202020204" pitchFamily="34" charset="0"/>
              <a:cs typeface="Arial" panose="020B0604020202020204" pitchFamily="34" charset="0"/>
            </a:endParaRPr>
          </a:p>
          <a:p>
            <a:r>
              <a:rPr lang="en-US" altLang="en-US" sz="1400" baseline="0" dirty="0">
                <a:latin typeface="Arial" panose="020B0604020202020204" pitchFamily="34" charset="0"/>
                <a:cs typeface="Arial" panose="020B0604020202020204" pitchFamily="34" charset="0"/>
              </a:rPr>
              <a:t>Modernizing grid – for self-sustaining microgrids – is the wave of the future!</a:t>
            </a:r>
          </a:p>
        </p:txBody>
      </p:sp>
    </p:spTree>
    <p:extLst>
      <p:ext uri="{BB962C8B-B14F-4D97-AF65-F5344CB8AC3E}">
        <p14:creationId xmlns:p14="http://schemas.microsoft.com/office/powerpoint/2010/main" val="511797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xfrm>
            <a:off x="381000" y="685800"/>
            <a:ext cx="6096000" cy="3429000"/>
          </a:xfrm>
        </p:spPr>
      </p:sp>
      <p:sp>
        <p:nvSpPr>
          <p:cNvPr id="12291"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r>
              <a:rPr lang="en-US" altLang="en-US" sz="1000" dirty="0">
                <a:latin typeface="Arial" panose="020B0604020202020204" pitchFamily="34" charset="0"/>
                <a:cs typeface="Arial" panose="020B0604020202020204" pitchFamily="34" charset="0"/>
              </a:rPr>
              <a:t>SOURCE: http://citizensclimatelobby.org/climate-solutions-caucus/ &amp; http://www.eesi.org/articles/view/membership-of-bipartisan-climate-solutions-caucus-has-more-than-doubled</a:t>
            </a:r>
          </a:p>
          <a:p>
            <a:endParaRPr lang="en-US" altLang="en-US" sz="1000" dirty="0">
              <a:latin typeface="Arial" panose="020B0604020202020204" pitchFamily="34" charset="0"/>
              <a:cs typeface="Arial" panose="020B0604020202020204" pitchFamily="34" charset="0"/>
            </a:endParaRPr>
          </a:p>
          <a:p>
            <a:r>
              <a:rPr lang="en-US" altLang="en-US" sz="1000" dirty="0">
                <a:latin typeface="Arial" panose="020B0604020202020204" pitchFamily="34" charset="0"/>
                <a:cs typeface="Arial" panose="020B0604020202020204" pitchFamily="34" charset="0"/>
              </a:rPr>
              <a:t>The Climate Solutions Caucus was founded in Feb, of 2016</a:t>
            </a:r>
          </a:p>
          <a:p>
            <a:r>
              <a:rPr lang="en-US" altLang="en-US" sz="1000" dirty="0">
                <a:latin typeface="Arial" panose="020B0604020202020204" pitchFamily="34" charset="0"/>
                <a:cs typeface="Arial" panose="020B0604020202020204" pitchFamily="34" charset="0"/>
              </a:rPr>
              <a:t>In 6 months, since January, QUADRUPLED in size from 12 to 52 (8/2017)!</a:t>
            </a:r>
          </a:p>
          <a:p>
            <a:r>
              <a:rPr lang="en-US" altLang="en-US" sz="1000" dirty="0">
                <a:latin typeface="Arial" panose="020B0604020202020204" pitchFamily="34" charset="0"/>
                <a:cs typeface="Arial" panose="020B0604020202020204" pitchFamily="34" charset="0"/>
              </a:rPr>
              <a:t>A bipartisan group in the US House of Representatives</a:t>
            </a:r>
          </a:p>
          <a:p>
            <a:r>
              <a:rPr lang="en-US" altLang="en-US" sz="1000" dirty="0">
                <a:latin typeface="Arial" panose="020B0604020202020204" pitchFamily="34" charset="0"/>
                <a:cs typeface="Arial" panose="020B0604020202020204" pitchFamily="34" charset="0"/>
              </a:rPr>
              <a:t>Must join in pairs of Republican and Democrat</a:t>
            </a:r>
          </a:p>
        </p:txBody>
      </p:sp>
    </p:spTree>
    <p:extLst>
      <p:ext uri="{BB962C8B-B14F-4D97-AF65-F5344CB8AC3E}">
        <p14:creationId xmlns:p14="http://schemas.microsoft.com/office/powerpoint/2010/main" val="2181589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TWO LEGAL DRIVERS</a:t>
            </a:r>
          </a:p>
          <a:p>
            <a:r>
              <a:rPr lang="en-US" sz="1200" baseline="0" dirty="0"/>
              <a:t>1,  2007: EXECUTIVE ORDER:  reduce greenhouse gas 80% by 2050  (Followed by a NJ state law)</a:t>
            </a:r>
          </a:p>
        </p:txBody>
      </p:sp>
    </p:spTree>
    <p:extLst>
      <p:ext uri="{BB962C8B-B14F-4D97-AF65-F5344CB8AC3E}">
        <p14:creationId xmlns:p14="http://schemas.microsoft.com/office/powerpoint/2010/main" val="4062382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2</a:t>
            </a:r>
            <a:r>
              <a:rPr lang="en-US" sz="1200" baseline="30000" dirty="0"/>
              <a:t>nd</a:t>
            </a:r>
            <a:r>
              <a:rPr lang="en-US" sz="1200" baseline="0" dirty="0"/>
              <a:t> legal requirement: PARIS AGREEMENT: keep world temperature rise below 2 degrees C (desire less than 1.5 degrees)</a:t>
            </a:r>
          </a:p>
          <a:p>
            <a:r>
              <a:rPr lang="en-US" sz="1200" baseline="0" dirty="0"/>
              <a:t>(to accomplish this: meet various details of </a:t>
            </a:r>
            <a:r>
              <a:rPr lang="en-US" sz="1200" baseline="0" dirty="0" err="1"/>
              <a:t>GreenHouse</a:t>
            </a:r>
            <a:r>
              <a:rPr lang="en-US" sz="1200" baseline="0" dirty="0"/>
              <a:t> Gas Emissions- “</a:t>
            </a:r>
            <a:r>
              <a:rPr lang="en-US" sz="1200" baseline="0" dirty="0" err="1"/>
              <a:t>netzero</a:t>
            </a:r>
            <a:r>
              <a:rPr lang="en-US" sz="1200" baseline="0" dirty="0"/>
              <a:t>” emissions before 2050)</a:t>
            </a:r>
          </a:p>
        </p:txBody>
      </p:sp>
    </p:spTree>
    <p:extLst>
      <p:ext uri="{BB962C8B-B14F-4D97-AF65-F5344CB8AC3E}">
        <p14:creationId xmlns:p14="http://schemas.microsoft.com/office/powerpoint/2010/main" val="19689982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Move to renewable energy and save money</a:t>
            </a:r>
          </a:p>
          <a:p>
            <a:r>
              <a:rPr lang="en-US" sz="1200" baseline="0" dirty="0"/>
              <a:t>Move to a green future of jobs,  business and vitality</a:t>
            </a:r>
          </a:p>
          <a:p>
            <a:r>
              <a:rPr lang="en-US" sz="1200" baseline="0" dirty="0"/>
              <a:t>Increase resilience to recover quickly from climate impact</a:t>
            </a:r>
          </a:p>
          <a:p>
            <a:r>
              <a:rPr lang="en-US" sz="1200" baseline="0" dirty="0"/>
              <a:t>Ensure a clean, stable future environment</a:t>
            </a:r>
          </a:p>
          <a:p>
            <a:r>
              <a:rPr lang="en-US" sz="1200" baseline="0" dirty="0"/>
              <a:t>Protect our health into the future</a:t>
            </a:r>
          </a:p>
          <a:p>
            <a:r>
              <a:rPr lang="en-US" sz="1200" baseline="0" dirty="0"/>
              <a:t>Gain sustainable jersey point toward silver</a:t>
            </a:r>
          </a:p>
          <a:p>
            <a:endParaRPr lang="en-US" sz="1200" baseline="0" dirty="0"/>
          </a:p>
          <a:p>
            <a:endParaRPr lang="en-US" sz="1200" baseline="0" dirty="0"/>
          </a:p>
          <a:p>
            <a:endParaRPr lang="en-US" sz="1200" baseline="0" dirty="0"/>
          </a:p>
        </p:txBody>
      </p:sp>
    </p:spTree>
    <p:extLst>
      <p:ext uri="{BB962C8B-B14F-4D97-AF65-F5344CB8AC3E}">
        <p14:creationId xmlns:p14="http://schemas.microsoft.com/office/powerpoint/2010/main" val="2732918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5/16/1017 ”The Weather Channel” Android</a:t>
            </a:r>
            <a:r>
              <a:rPr lang="en-US" sz="1200" baseline="0" dirty="0"/>
              <a:t> App.</a:t>
            </a:r>
          </a:p>
          <a:p>
            <a:r>
              <a:rPr lang="en-US" sz="1200" baseline="0" dirty="0"/>
              <a:t>(Snapshot of Steve Miller’s Android Smartphone)</a:t>
            </a:r>
          </a:p>
          <a:p>
            <a:r>
              <a:rPr lang="en-US" sz="1200" baseline="0" dirty="0"/>
              <a:t>Source: National Weather Service</a:t>
            </a:r>
          </a:p>
          <a:p>
            <a:r>
              <a:rPr lang="en-US" sz="1200" baseline="0" dirty="0"/>
              <a:t>EPA website as of 5/16/17</a:t>
            </a:r>
          </a:p>
          <a:p>
            <a:r>
              <a:rPr lang="en-US" sz="1200" dirty="0"/>
              <a:t>CROSS-STATE AIR POLLUTION RULE: requires 22 states to reduce NOx during May-Sept, to decrease ozone in down-wind states.  A recent  petition by east coast states (not NJ) to add power plants in 9 additional states was denied earlier in 2017.</a:t>
            </a:r>
          </a:p>
          <a:p>
            <a:r>
              <a:rPr lang="en-US" sz="1200" dirty="0"/>
              <a:t>The Fuel Standard and Clean Power Plan are also challenged/threatened.</a:t>
            </a:r>
          </a:p>
          <a:p>
            <a:endParaRPr lang="en-US" sz="1200" dirty="0"/>
          </a:p>
          <a:p>
            <a:r>
              <a:rPr lang="en-US" sz="1200" dirty="0"/>
              <a:t>Source: https://www.epa.gov/sites/production/files/2017-06/documents/final_finalcsaprur_keychangesfactsheet.pdf</a:t>
            </a:r>
          </a:p>
          <a:p>
            <a:r>
              <a:rPr lang="en-US" sz="1200" dirty="0"/>
              <a:t>Source  5/16/2017 + 5/19/2017 ”The Weather Channel” Android</a:t>
            </a:r>
            <a:r>
              <a:rPr lang="en-US" sz="1200" baseline="0" dirty="0"/>
              <a:t> App.</a:t>
            </a:r>
          </a:p>
          <a:p>
            <a:r>
              <a:rPr lang="en-US" sz="1200" baseline="0" dirty="0"/>
              <a:t>(Snapshot of Steve Miller’s Android Smartphone)</a:t>
            </a:r>
          </a:p>
          <a:p>
            <a:r>
              <a:rPr lang="en-US" sz="1200" baseline="0" dirty="0"/>
              <a:t>Source: National Weather Service</a:t>
            </a:r>
          </a:p>
          <a:p>
            <a:r>
              <a:rPr lang="en-US" sz="1200" baseline="0" dirty="0"/>
              <a:t>EPA website as of 5/16/17</a:t>
            </a:r>
            <a:endParaRPr lang="en-US" sz="1200" dirty="0"/>
          </a:p>
        </p:txBody>
      </p:sp>
    </p:spTree>
    <p:extLst>
      <p:ext uri="{BB962C8B-B14F-4D97-AF65-F5344CB8AC3E}">
        <p14:creationId xmlns:p14="http://schemas.microsoft.com/office/powerpoint/2010/main" val="29546309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Big drive on “energy Gold Star” –select from 6 actions (2 critical would gain the star)</a:t>
            </a:r>
          </a:p>
          <a:p>
            <a:pPr marL="0" marR="0" lvl="0" indent="0" defTabSz="457200" eaLnBrk="1" fontAlgn="auto" latinLnBrk="0" hangingPunct="1">
              <a:lnSpc>
                <a:spcPct val="100000"/>
              </a:lnSpc>
              <a:spcBef>
                <a:spcPts val="0"/>
              </a:spcBef>
              <a:spcAft>
                <a:spcPts val="0"/>
              </a:spcAft>
              <a:buClrTx/>
              <a:buSzTx/>
              <a:buFontTx/>
              <a:buNone/>
              <a:tabLst/>
              <a:defRPr/>
            </a:pPr>
            <a:endParaRPr lang="en-US" sz="1800" dirty="0">
              <a:effectLst/>
              <a:latin typeface="+mn-lt"/>
              <a:ea typeface="+mn-ea"/>
              <a:cs typeface="+mn-cs"/>
              <a:sym typeface="Arial"/>
            </a:endParaRPr>
          </a:p>
          <a:p>
            <a:pPr marL="0" marR="0" lvl="0" indent="0" defTabSz="457200" eaLnBrk="1" fontAlgn="auto" latinLnBrk="0" hangingPunct="1">
              <a:lnSpc>
                <a:spcPct val="100000"/>
              </a:lnSpc>
              <a:spcBef>
                <a:spcPts val="0"/>
              </a:spcBef>
              <a:spcAft>
                <a:spcPts val="0"/>
              </a:spcAft>
              <a:buClrTx/>
              <a:buSzTx/>
              <a:buFontTx/>
              <a:buNone/>
              <a:tabLst/>
              <a:defRPr/>
            </a:pPr>
            <a:r>
              <a:rPr lang="en-US" sz="1400" dirty="0">
                <a:effectLst/>
                <a:latin typeface="+mn-lt"/>
                <a:ea typeface="+mn-ea"/>
                <a:cs typeface="+mn-cs"/>
                <a:sym typeface="Arial"/>
              </a:rPr>
              <a:t>7 NJ Towns had Energy Aggregation programs (2014); </a:t>
            </a:r>
          </a:p>
          <a:p>
            <a:pPr marL="0" marR="0" lvl="0" indent="0" defTabSz="457200" eaLnBrk="1" fontAlgn="auto" latinLnBrk="0" hangingPunct="1">
              <a:lnSpc>
                <a:spcPct val="100000"/>
              </a:lnSpc>
              <a:spcBef>
                <a:spcPts val="0"/>
              </a:spcBef>
              <a:spcAft>
                <a:spcPts val="0"/>
              </a:spcAft>
              <a:buClrTx/>
              <a:buSzTx/>
              <a:buFontTx/>
              <a:buNone/>
              <a:tabLst/>
              <a:defRPr/>
            </a:pPr>
            <a:r>
              <a:rPr lang="en-US" sz="1400" dirty="0">
                <a:effectLst/>
                <a:latin typeface="+mn-lt"/>
                <a:ea typeface="+mn-ea"/>
                <a:cs typeface="+mn-cs"/>
                <a:sym typeface="Arial"/>
              </a:rPr>
              <a:t>Several more have proposed plans;  </a:t>
            </a:r>
          </a:p>
          <a:p>
            <a:pPr marL="0" marR="0" lvl="0" indent="0" defTabSz="457200" eaLnBrk="1" fontAlgn="auto" latinLnBrk="0" hangingPunct="1">
              <a:lnSpc>
                <a:spcPct val="100000"/>
              </a:lnSpc>
              <a:spcBef>
                <a:spcPts val="0"/>
              </a:spcBef>
              <a:spcAft>
                <a:spcPts val="0"/>
              </a:spcAft>
              <a:buClrTx/>
              <a:buSzTx/>
              <a:buFontTx/>
              <a:buNone/>
              <a:tabLst/>
              <a:defRPr/>
            </a:pPr>
            <a:r>
              <a:rPr lang="en-US" sz="1400" dirty="0">
                <a:effectLst/>
                <a:latin typeface="+mn-lt"/>
                <a:ea typeface="+mn-ea"/>
                <a:cs typeface="+mn-cs"/>
                <a:sym typeface="Arial"/>
              </a:rPr>
              <a:t>Essex County is planning a regional renewable electrical supply partnership</a:t>
            </a:r>
          </a:p>
          <a:p>
            <a:endParaRPr lang="en-US" sz="1400" baseline="0" dirty="0"/>
          </a:p>
          <a:p>
            <a:r>
              <a:rPr lang="en-US" sz="1400" baseline="0" dirty="0"/>
              <a:t>Final Documentation available ~6/21</a:t>
            </a:r>
          </a:p>
        </p:txBody>
      </p:sp>
    </p:spTree>
    <p:extLst>
      <p:ext uri="{BB962C8B-B14F-4D97-AF65-F5344CB8AC3E}">
        <p14:creationId xmlns:p14="http://schemas.microsoft.com/office/powerpoint/2010/main" val="3714228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Source: US EPA site: https://www.airnow.gov/index.cfm?action=airnow.local_state</a:t>
            </a:r>
          </a:p>
        </p:txBody>
      </p:sp>
    </p:spTree>
    <p:extLst>
      <p:ext uri="{BB962C8B-B14F-4D97-AF65-F5344CB8AC3E}">
        <p14:creationId xmlns:p14="http://schemas.microsoft.com/office/powerpoint/2010/main" val="1037734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476250" y="681038"/>
            <a:ext cx="6057900" cy="3406775"/>
          </a:xfrm>
        </p:spPr>
      </p:sp>
      <p:sp>
        <p:nvSpPr>
          <p:cNvPr id="24579" name="Notes Placeholder 2"/>
          <p:cNvSpPr>
            <a:spLocks noGrp="1"/>
          </p:cNvSpPr>
          <p:nvPr>
            <p:ph type="body" idx="1"/>
          </p:nvPr>
        </p:nvSpPr>
        <p:spPr>
          <a:noFill/>
          <a:extLst>
            <a:ext uri="{91240B29-F687-4F45-9708-019B960494DF}">
              <a14:hiddenLine xmlns:a14="http://schemas.microsoft.com/office/drawing/2010/main" w="12700" cap="rnd">
                <a:solidFill>
                  <a:srgbClr val="000000"/>
                </a:solidFill>
                <a:miter lim="800000"/>
                <a:headEnd/>
                <a:tailEnd/>
              </a14:hiddenLine>
            </a:ext>
          </a:extLst>
        </p:spPr>
        <p:txBody>
          <a:bodyPr/>
          <a:lstStyle/>
          <a:p>
            <a:endParaRPr lang="en-US" alt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6142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t>Monmouth Community Climate Coalition:  representatives of faith-based organizations, all local &amp; regional environmental orgs </a:t>
            </a:r>
          </a:p>
        </p:txBody>
      </p:sp>
    </p:spTree>
    <p:extLst>
      <p:ext uri="{BB962C8B-B14F-4D97-AF65-F5344CB8AC3E}">
        <p14:creationId xmlns:p14="http://schemas.microsoft.com/office/powerpoint/2010/main" val="100940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effectLst/>
                <a:latin typeface="+mn-lt"/>
                <a:ea typeface="+mn-ea"/>
                <a:cs typeface="+mn-cs"/>
                <a:sym typeface="Arial"/>
              </a:rPr>
              <a:t>Pat Miller and I are both volunteer leaders in Climate Reality Leadership Corps.  </a:t>
            </a:r>
          </a:p>
          <a:p>
            <a:r>
              <a:rPr lang="en-US" sz="1400" dirty="0">
                <a:effectLst/>
                <a:latin typeface="+mn-lt"/>
                <a:ea typeface="+mn-ea"/>
                <a:cs typeface="+mn-cs"/>
                <a:sym typeface="Arial"/>
              </a:rPr>
              <a:t>We are trained to give Climate Reality talks to various organizations, large and small.  </a:t>
            </a:r>
          </a:p>
          <a:p>
            <a:r>
              <a:rPr lang="en-US" sz="1400" dirty="0">
                <a:effectLst/>
                <a:latin typeface="+mn-lt"/>
                <a:ea typeface="+mn-ea"/>
                <a:cs typeface="+mn-cs"/>
                <a:sym typeface="Arial"/>
              </a:rPr>
              <a:t>Our Goal: dramatically reduce Green House gas emissions to “</a:t>
            </a:r>
            <a:r>
              <a:rPr lang="en-US" sz="1400" dirty="0" err="1">
                <a:effectLst/>
                <a:latin typeface="+mn-lt"/>
                <a:ea typeface="+mn-ea"/>
                <a:cs typeface="+mn-cs"/>
                <a:sym typeface="Arial"/>
              </a:rPr>
              <a:t>netzero</a:t>
            </a:r>
            <a:r>
              <a:rPr lang="en-US" sz="1400" dirty="0">
                <a:effectLst/>
                <a:latin typeface="+mn-lt"/>
                <a:ea typeface="+mn-ea"/>
                <a:cs typeface="+mn-cs"/>
                <a:sym typeface="Arial"/>
              </a:rPr>
              <a:t>” (forests/land/manmade sequestration of CO2)</a:t>
            </a:r>
          </a:p>
          <a:p>
            <a:r>
              <a:rPr lang="en-US" sz="1400" dirty="0">
                <a:effectLst/>
                <a:latin typeface="+mn-lt"/>
                <a:ea typeface="+mn-ea"/>
                <a:cs typeface="+mn-cs"/>
                <a:sym typeface="Arial"/>
              </a:rPr>
              <a:t>We more intensively focused on Middletown, our residence. (the largest town in </a:t>
            </a:r>
            <a:r>
              <a:rPr lang="en-US" sz="1400" dirty="0" err="1">
                <a:effectLst/>
                <a:latin typeface="+mn-lt"/>
                <a:ea typeface="+mn-ea"/>
                <a:cs typeface="+mn-cs"/>
                <a:sym typeface="Arial"/>
              </a:rPr>
              <a:t>Middetown</a:t>
            </a:r>
            <a:r>
              <a:rPr lang="en-US" sz="1400" dirty="0">
                <a:effectLst/>
                <a:latin typeface="+mn-lt"/>
                <a:ea typeface="+mn-ea"/>
                <a:cs typeface="+mn-cs"/>
                <a:sym typeface="Arial"/>
              </a:rPr>
              <a:t>- other smaller cities tend to follow the lead)</a:t>
            </a:r>
          </a:p>
          <a:p>
            <a:endParaRPr lang="en-US" sz="1400" dirty="0">
              <a:effectLst/>
              <a:latin typeface="+mn-lt"/>
              <a:ea typeface="+mn-ea"/>
              <a:cs typeface="+mn-cs"/>
              <a:sym typeface="Arial"/>
            </a:endParaRPr>
          </a:p>
          <a:p>
            <a:r>
              <a:rPr lang="en-US" sz="1400" dirty="0">
                <a:effectLst/>
                <a:latin typeface="+mn-lt"/>
                <a:ea typeface="+mn-ea"/>
                <a:cs typeface="+mn-cs"/>
                <a:sym typeface="Arial"/>
              </a:rPr>
              <a:t>RESULT: Green Team beginning emission inventory &amp; emission reduction on greatest areas</a:t>
            </a:r>
          </a:p>
          <a:p>
            <a:endParaRPr lang="en-US" sz="1400" dirty="0">
              <a:effectLst/>
              <a:latin typeface="+mn-lt"/>
              <a:ea typeface="+mn-ea"/>
              <a:cs typeface="+mn-cs"/>
              <a:sym typeface="Arial"/>
            </a:endParaRPr>
          </a:p>
          <a:p>
            <a:r>
              <a:rPr lang="en-US" sz="1400" dirty="0">
                <a:effectLst/>
                <a:latin typeface="+mn-lt"/>
                <a:ea typeface="+mn-ea"/>
                <a:cs typeface="+mn-cs"/>
                <a:sym typeface="Arial"/>
              </a:rPr>
              <a:t>GOAL: extend to all other Monmouth County towns, and to towns throughout NJ.</a:t>
            </a:r>
          </a:p>
          <a:p>
            <a:endParaRPr lang="en-US" sz="1200" baseline="0" dirty="0"/>
          </a:p>
        </p:txBody>
      </p:sp>
    </p:spTree>
    <p:extLst>
      <p:ext uri="{BB962C8B-B14F-4D97-AF65-F5344CB8AC3E}">
        <p14:creationId xmlns:p14="http://schemas.microsoft.com/office/powerpoint/2010/main" val="1166711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Tree>
    <p:extLst>
      <p:ext uri="{BB962C8B-B14F-4D97-AF65-F5344CB8AC3E}">
        <p14:creationId xmlns:p14="http://schemas.microsoft.com/office/powerpoint/2010/main" val="3578118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baseline="0" dirty="0"/>
          </a:p>
        </p:txBody>
      </p:sp>
    </p:spTree>
    <p:extLst>
      <p:ext uri="{BB962C8B-B14F-4D97-AF65-F5344CB8AC3E}">
        <p14:creationId xmlns:p14="http://schemas.microsoft.com/office/powerpoint/2010/main" val="1256032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56" name="Shape 5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188" y="487363"/>
            <a:ext cx="14020800" cy="1766887"/>
          </a:xfrm>
        </p:spPr>
        <p:txBody>
          <a:bodyPr/>
          <a:lstStyle/>
          <a:p>
            <a:r>
              <a:rPr lang="en-US"/>
              <a:t>Click to edit Master title style</a:t>
            </a:r>
          </a:p>
        </p:txBody>
      </p:sp>
      <p:sp>
        <p:nvSpPr>
          <p:cNvPr id="3" name="Text Placeholder 2"/>
          <p:cNvSpPr>
            <a:spLocks noGrp="1"/>
          </p:cNvSpPr>
          <p:nvPr>
            <p:ph type="body" idx="1"/>
          </p:nvPr>
        </p:nvSpPr>
        <p:spPr>
          <a:xfrm>
            <a:off x="1119188" y="2241550"/>
            <a:ext cx="6877050"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9188" y="3340100"/>
            <a:ext cx="6877050"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29600" y="2241550"/>
            <a:ext cx="6910388"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229600" y="3340100"/>
            <a:ext cx="6910388"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0490B04-147E-42E6-A01D-8FD7D673AB47}" type="datetimeFigureOut">
              <a:rPr lang="en-US" smtClean="0"/>
              <a:t>8/21/2017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15FA48-F2CD-4939-AEC4-F2EBA7A18D85}" type="slidenum">
              <a:rPr lang="en-US" smtClean="0"/>
              <a:t>‹#›</a:t>
            </a:fld>
            <a:endParaRPr lang="en-US"/>
          </a:p>
        </p:txBody>
      </p:sp>
    </p:spTree>
    <p:extLst>
      <p:ext uri="{BB962C8B-B14F-4D97-AF65-F5344CB8AC3E}">
        <p14:creationId xmlns:p14="http://schemas.microsoft.com/office/powerpoint/2010/main" val="1562091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0490B04-147E-42E6-A01D-8FD7D673AB47}"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15FA48-F2CD-4939-AEC4-F2EBA7A18D85}" type="slidenum">
              <a:rPr lang="en-US" smtClean="0"/>
              <a:t>‹#›</a:t>
            </a:fld>
            <a:endParaRPr lang="en-US"/>
          </a:p>
        </p:txBody>
      </p:sp>
    </p:spTree>
    <p:extLst>
      <p:ext uri="{BB962C8B-B14F-4D97-AF65-F5344CB8AC3E}">
        <p14:creationId xmlns:p14="http://schemas.microsoft.com/office/powerpoint/2010/main" val="2415622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490B04-147E-42E6-A01D-8FD7D673AB47}" type="datetimeFigureOut">
              <a:rPr lang="en-US" smtClean="0"/>
              <a:t>8/21/2017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15FA48-F2CD-4939-AEC4-F2EBA7A18D85}" type="slidenum">
              <a:rPr lang="en-US" smtClean="0"/>
              <a:t>‹#›</a:t>
            </a:fld>
            <a:endParaRPr lang="en-US"/>
          </a:p>
        </p:txBody>
      </p:sp>
    </p:spTree>
    <p:extLst>
      <p:ext uri="{BB962C8B-B14F-4D97-AF65-F5344CB8AC3E}">
        <p14:creationId xmlns:p14="http://schemas.microsoft.com/office/powerpoint/2010/main" val="3193019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188" y="609600"/>
            <a:ext cx="5243512" cy="21336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910388"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490B04-147E-42E6-A01D-8FD7D673AB47}"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5FA48-F2CD-4939-AEC4-F2EBA7A18D85}" type="slidenum">
              <a:rPr lang="en-US" smtClean="0"/>
              <a:t>‹#›</a:t>
            </a:fld>
            <a:endParaRPr lang="en-US"/>
          </a:p>
        </p:txBody>
      </p:sp>
    </p:spTree>
    <p:extLst>
      <p:ext uri="{BB962C8B-B14F-4D97-AF65-F5344CB8AC3E}">
        <p14:creationId xmlns:p14="http://schemas.microsoft.com/office/powerpoint/2010/main" val="175769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188" y="609600"/>
            <a:ext cx="5243512" cy="21336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6910388"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490B04-147E-42E6-A01D-8FD7D673AB47}"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5FA48-F2CD-4939-AEC4-F2EBA7A18D85}" type="slidenum">
              <a:rPr lang="en-US" smtClean="0"/>
              <a:t>‹#›</a:t>
            </a:fld>
            <a:endParaRPr lang="en-US"/>
          </a:p>
        </p:txBody>
      </p:sp>
    </p:spTree>
    <p:extLst>
      <p:ext uri="{BB962C8B-B14F-4D97-AF65-F5344CB8AC3E}">
        <p14:creationId xmlns:p14="http://schemas.microsoft.com/office/powerpoint/2010/main" val="3391488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90B04-147E-42E6-A01D-8FD7D673AB47}"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5FA48-F2CD-4939-AEC4-F2EBA7A18D85}" type="slidenum">
              <a:rPr lang="en-US" smtClean="0"/>
              <a:t>‹#›</a:t>
            </a:fld>
            <a:endParaRPr lang="en-US"/>
          </a:p>
        </p:txBody>
      </p:sp>
    </p:spTree>
    <p:extLst>
      <p:ext uri="{BB962C8B-B14F-4D97-AF65-F5344CB8AC3E}">
        <p14:creationId xmlns:p14="http://schemas.microsoft.com/office/powerpoint/2010/main" val="2934344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7363"/>
            <a:ext cx="3505200" cy="7748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487363"/>
            <a:ext cx="10363200" cy="7748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90B04-147E-42E6-A01D-8FD7D673AB47}"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5FA48-F2CD-4939-AEC4-F2EBA7A18D85}" type="slidenum">
              <a:rPr lang="en-US" smtClean="0"/>
              <a:t>‹#›</a:t>
            </a:fld>
            <a:endParaRPr lang="en-US"/>
          </a:p>
        </p:txBody>
      </p:sp>
    </p:spTree>
    <p:extLst>
      <p:ext uri="{BB962C8B-B14F-4D97-AF65-F5344CB8AC3E}">
        <p14:creationId xmlns:p14="http://schemas.microsoft.com/office/powerpoint/2010/main" val="3481006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7013"/>
            <a:ext cx="12192000" cy="3182937"/>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032000" y="4802188"/>
            <a:ext cx="121920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0F8906-13A1-4E2F-8861-C5B322AA5EC3}"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43C9B-688C-4252-A9E6-18D8E2EAAA35}" type="slidenum">
              <a:rPr lang="en-US" smtClean="0"/>
              <a:t>‹#›</a:t>
            </a:fld>
            <a:endParaRPr lang="en-US"/>
          </a:p>
        </p:txBody>
      </p:sp>
    </p:spTree>
    <p:extLst>
      <p:ext uri="{BB962C8B-B14F-4D97-AF65-F5344CB8AC3E}">
        <p14:creationId xmlns:p14="http://schemas.microsoft.com/office/powerpoint/2010/main" val="33355227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F8906-13A1-4E2F-8861-C5B322AA5EC3}"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43C9B-688C-4252-A9E6-18D8E2EAAA35}" type="slidenum">
              <a:rPr lang="en-US" smtClean="0"/>
              <a:t>‹#›</a:t>
            </a:fld>
            <a:endParaRPr lang="en-US"/>
          </a:p>
        </p:txBody>
      </p:sp>
    </p:spTree>
    <p:extLst>
      <p:ext uri="{BB962C8B-B14F-4D97-AF65-F5344CB8AC3E}">
        <p14:creationId xmlns:p14="http://schemas.microsoft.com/office/powerpoint/2010/main" val="38042252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663" y="2279650"/>
            <a:ext cx="14020800" cy="38036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109663" y="6119813"/>
            <a:ext cx="14020800"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0F8906-13A1-4E2F-8861-C5B322AA5EC3}"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43C9B-688C-4252-A9E6-18D8E2EAAA35}" type="slidenum">
              <a:rPr lang="en-US" smtClean="0"/>
              <a:t>‹#›</a:t>
            </a:fld>
            <a:endParaRPr lang="en-US"/>
          </a:p>
        </p:txBody>
      </p:sp>
    </p:spTree>
    <p:extLst>
      <p:ext uri="{BB962C8B-B14F-4D97-AF65-F5344CB8AC3E}">
        <p14:creationId xmlns:p14="http://schemas.microsoft.com/office/powerpoint/2010/main" val="165657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Full Image">
    <p:spTree>
      <p:nvGrpSpPr>
        <p:cNvPr id="1" name=""/>
        <p:cNvGrpSpPr/>
        <p:nvPr/>
      </p:nvGrpSpPr>
      <p:grpSpPr>
        <a:xfrm>
          <a:off x="0" y="0"/>
          <a:ext cx="0" cy="0"/>
          <a:chOff x="0" y="0"/>
          <a:chExt cx="0" cy="0"/>
        </a:xfrm>
      </p:grpSpPr>
      <p:sp>
        <p:nvSpPr>
          <p:cNvPr id="99" name="Shape 99"/>
          <p:cNvSpPr>
            <a:spLocks noGrp="1"/>
          </p:cNvSpPr>
          <p:nvPr>
            <p:ph type="title"/>
          </p:nvPr>
        </p:nvSpPr>
        <p:spPr>
          <a:xfrm>
            <a:off x="736600" y="393700"/>
            <a:ext cx="13754100" cy="698500"/>
          </a:xfrm>
          <a:prstGeom prst="rect">
            <a:avLst/>
          </a:prstGeom>
          <a:effectLst>
            <a:outerShdw blurRad="38100" dist="38100" dir="5400000" rotWithShape="0">
              <a:srgbClr val="000000">
                <a:alpha val="90000"/>
              </a:srgbClr>
            </a:outerShdw>
          </a:effectLst>
        </p:spPr>
        <p:txBody>
          <a:bodyPr/>
          <a:lstStyle>
            <a:lvl1pPr>
              <a:lnSpc>
                <a:spcPts val="5400"/>
              </a:lnSpc>
            </a:lvl1pPr>
          </a:lstStyle>
          <a:p>
            <a:r>
              <a:t>Title Text</a:t>
            </a:r>
          </a:p>
        </p:txBody>
      </p:sp>
      <p:sp>
        <p:nvSpPr>
          <p:cNvPr id="100" name="Shape 100"/>
          <p:cNvSpPr>
            <a:spLocks noGrp="1"/>
          </p:cNvSpPr>
          <p:nvPr>
            <p:ph type="body" sz="quarter" idx="1"/>
          </p:nvPr>
        </p:nvSpPr>
        <p:spPr>
          <a:xfrm>
            <a:off x="736600" y="1079500"/>
            <a:ext cx="13754100" cy="762000"/>
          </a:xfrm>
          <a:prstGeom prst="rect">
            <a:avLst/>
          </a:prstGeom>
          <a:effectLst>
            <a:outerShdw blurRad="38100" dist="38100" dir="5400000" rotWithShape="0">
              <a:srgbClr val="000000">
                <a:alpha val="90000"/>
              </a:srgbClr>
            </a:outerShdw>
          </a:effectLst>
        </p:spPr>
        <p:txBody>
          <a:bodyPr/>
          <a:lstStyle>
            <a:lvl1pPr>
              <a:spcBef>
                <a:spcPts val="1300"/>
              </a:spcBef>
              <a:defRPr sz="2600">
                <a:solidFill>
                  <a:srgbClr val="FFFFFF"/>
                </a:solidFill>
              </a:defRPr>
            </a:lvl1pPr>
            <a:lvl2pPr marL="38100" indent="0">
              <a:buSzTx/>
              <a:buNone/>
              <a:defRPr sz="2600" b="1"/>
            </a:lvl2pPr>
            <a:lvl3pPr marL="0" indent="292100">
              <a:buSzTx/>
              <a:buNone/>
              <a:defRPr b="1"/>
            </a:lvl3pPr>
            <a:lvl4pPr marL="0" indent="615950">
              <a:buSzTx/>
              <a:buNone/>
              <a:defRPr sz="2600" b="1"/>
            </a:lvl4pPr>
            <a:lvl5pPr marL="0" indent="895350">
              <a:buSzTx/>
              <a:buNone/>
              <a:defRPr sz="2600" b="1"/>
            </a:lvl5pPr>
          </a:lstStyle>
          <a:p>
            <a:r>
              <a:t>Body Level One</a:t>
            </a:r>
          </a:p>
          <a:p>
            <a:pPr lvl="1"/>
            <a:r>
              <a:t>Body Level Two</a:t>
            </a:r>
          </a:p>
          <a:p>
            <a:pPr lvl="2"/>
            <a:r>
              <a:t>Body Level Three</a:t>
            </a:r>
          </a:p>
          <a:p>
            <a:pPr lvl="3"/>
            <a:r>
              <a:t>Body Level Four</a:t>
            </a:r>
          </a:p>
          <a:p>
            <a:pPr lvl="4"/>
            <a:r>
              <a:t>Body Level Five</a:t>
            </a:r>
          </a:p>
        </p:txBody>
      </p:sp>
      <p:sp>
        <p:nvSpPr>
          <p:cNvPr id="101" name="Shape 10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2433638"/>
            <a:ext cx="6934200"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4200" y="2433638"/>
            <a:ext cx="6934200"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0F8906-13A1-4E2F-8861-C5B322AA5EC3}"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43C9B-688C-4252-A9E6-18D8E2EAAA35}" type="slidenum">
              <a:rPr lang="en-US" smtClean="0"/>
              <a:t>‹#›</a:t>
            </a:fld>
            <a:endParaRPr lang="en-US"/>
          </a:p>
        </p:txBody>
      </p:sp>
    </p:spTree>
    <p:extLst>
      <p:ext uri="{BB962C8B-B14F-4D97-AF65-F5344CB8AC3E}">
        <p14:creationId xmlns:p14="http://schemas.microsoft.com/office/powerpoint/2010/main" val="1605713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188" y="487363"/>
            <a:ext cx="14020800" cy="1766887"/>
          </a:xfrm>
        </p:spPr>
        <p:txBody>
          <a:bodyPr/>
          <a:lstStyle/>
          <a:p>
            <a:r>
              <a:rPr lang="en-US"/>
              <a:t>Click to edit Master title style</a:t>
            </a:r>
          </a:p>
        </p:txBody>
      </p:sp>
      <p:sp>
        <p:nvSpPr>
          <p:cNvPr id="3" name="Text Placeholder 2"/>
          <p:cNvSpPr>
            <a:spLocks noGrp="1"/>
          </p:cNvSpPr>
          <p:nvPr>
            <p:ph type="body" idx="1"/>
          </p:nvPr>
        </p:nvSpPr>
        <p:spPr>
          <a:xfrm>
            <a:off x="1119188" y="2241550"/>
            <a:ext cx="6877050"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9188" y="3340100"/>
            <a:ext cx="6877050"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29600" y="2241550"/>
            <a:ext cx="6910388" cy="10985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229600" y="3340100"/>
            <a:ext cx="6910388" cy="4913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0F8906-13A1-4E2F-8861-C5B322AA5EC3}" type="datetimeFigureOut">
              <a:rPr lang="en-US" smtClean="0"/>
              <a:t>8/21/2017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B43C9B-688C-4252-A9E6-18D8E2EAAA35}" type="slidenum">
              <a:rPr lang="en-US" smtClean="0"/>
              <a:t>‹#›</a:t>
            </a:fld>
            <a:endParaRPr lang="en-US"/>
          </a:p>
        </p:txBody>
      </p:sp>
    </p:spTree>
    <p:extLst>
      <p:ext uri="{BB962C8B-B14F-4D97-AF65-F5344CB8AC3E}">
        <p14:creationId xmlns:p14="http://schemas.microsoft.com/office/powerpoint/2010/main" val="9455629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0F8906-13A1-4E2F-8861-C5B322AA5EC3}" type="datetimeFigureOut">
              <a:rPr lang="en-US" smtClean="0"/>
              <a:t>8/21/2017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B43C9B-688C-4252-A9E6-18D8E2EAAA35}" type="slidenum">
              <a:rPr lang="en-US" smtClean="0"/>
              <a:t>‹#›</a:t>
            </a:fld>
            <a:endParaRPr lang="en-US"/>
          </a:p>
        </p:txBody>
      </p:sp>
    </p:spTree>
    <p:extLst>
      <p:ext uri="{BB962C8B-B14F-4D97-AF65-F5344CB8AC3E}">
        <p14:creationId xmlns:p14="http://schemas.microsoft.com/office/powerpoint/2010/main" val="42146308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0F8906-13A1-4E2F-8861-C5B322AA5EC3}" type="datetimeFigureOut">
              <a:rPr lang="en-US" smtClean="0"/>
              <a:t>8/21/2017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B43C9B-688C-4252-A9E6-18D8E2EAAA35}" type="slidenum">
              <a:rPr lang="en-US" smtClean="0"/>
              <a:t>‹#›</a:t>
            </a:fld>
            <a:endParaRPr lang="en-US"/>
          </a:p>
        </p:txBody>
      </p:sp>
    </p:spTree>
    <p:extLst>
      <p:ext uri="{BB962C8B-B14F-4D97-AF65-F5344CB8AC3E}">
        <p14:creationId xmlns:p14="http://schemas.microsoft.com/office/powerpoint/2010/main" val="17046687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188" y="609600"/>
            <a:ext cx="5243512" cy="21336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6910388" y="1316038"/>
            <a:ext cx="8229600" cy="64992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0F8906-13A1-4E2F-8861-C5B322AA5EC3}"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43C9B-688C-4252-A9E6-18D8E2EAAA35}" type="slidenum">
              <a:rPr lang="en-US" smtClean="0"/>
              <a:t>‹#›</a:t>
            </a:fld>
            <a:endParaRPr lang="en-US"/>
          </a:p>
        </p:txBody>
      </p:sp>
    </p:spTree>
    <p:extLst>
      <p:ext uri="{BB962C8B-B14F-4D97-AF65-F5344CB8AC3E}">
        <p14:creationId xmlns:p14="http://schemas.microsoft.com/office/powerpoint/2010/main" val="4639092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188" y="609600"/>
            <a:ext cx="5243512" cy="21336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6910388" y="1316038"/>
            <a:ext cx="8229600" cy="649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119188" y="2743200"/>
            <a:ext cx="5243512" cy="508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0F8906-13A1-4E2F-8861-C5B322AA5EC3}"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B43C9B-688C-4252-A9E6-18D8E2EAAA35}" type="slidenum">
              <a:rPr lang="en-US" smtClean="0"/>
              <a:t>‹#›</a:t>
            </a:fld>
            <a:endParaRPr lang="en-US"/>
          </a:p>
        </p:txBody>
      </p:sp>
    </p:spTree>
    <p:extLst>
      <p:ext uri="{BB962C8B-B14F-4D97-AF65-F5344CB8AC3E}">
        <p14:creationId xmlns:p14="http://schemas.microsoft.com/office/powerpoint/2010/main" val="2097168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F8906-13A1-4E2F-8861-C5B322AA5EC3}"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43C9B-688C-4252-A9E6-18D8E2EAAA35}" type="slidenum">
              <a:rPr lang="en-US" smtClean="0"/>
              <a:t>‹#›</a:t>
            </a:fld>
            <a:endParaRPr lang="en-US"/>
          </a:p>
        </p:txBody>
      </p:sp>
    </p:spTree>
    <p:extLst>
      <p:ext uri="{BB962C8B-B14F-4D97-AF65-F5344CB8AC3E}">
        <p14:creationId xmlns:p14="http://schemas.microsoft.com/office/powerpoint/2010/main" val="2126755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7363"/>
            <a:ext cx="3505200" cy="77485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487363"/>
            <a:ext cx="10363200" cy="77485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0F8906-13A1-4E2F-8861-C5B322AA5EC3}"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B43C9B-688C-4252-A9E6-18D8E2EAAA35}" type="slidenum">
              <a:rPr lang="en-US" smtClean="0"/>
              <a:t>‹#›</a:t>
            </a:fld>
            <a:endParaRPr lang="en-US"/>
          </a:p>
        </p:txBody>
      </p:sp>
    </p:spTree>
    <p:extLst>
      <p:ext uri="{BB962C8B-B14F-4D97-AF65-F5344CB8AC3E}">
        <p14:creationId xmlns:p14="http://schemas.microsoft.com/office/powerpoint/2010/main" val="3594607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ull Image">
    <p:spTree>
      <p:nvGrpSpPr>
        <p:cNvPr id="1" name=""/>
        <p:cNvGrpSpPr/>
        <p:nvPr/>
      </p:nvGrpSpPr>
      <p:grpSpPr>
        <a:xfrm>
          <a:off x="0" y="0"/>
          <a:ext cx="0" cy="0"/>
          <a:chOff x="0" y="0"/>
          <a:chExt cx="0" cy="0"/>
        </a:xfrm>
      </p:grpSpPr>
      <p:sp>
        <p:nvSpPr>
          <p:cNvPr id="108" name="Shape 108"/>
          <p:cNvSpPr>
            <a:spLocks noGrp="1"/>
          </p:cNvSpPr>
          <p:nvPr>
            <p:ph type="title"/>
          </p:nvPr>
        </p:nvSpPr>
        <p:spPr>
          <a:xfrm>
            <a:off x="736600" y="393700"/>
            <a:ext cx="13754100" cy="698500"/>
          </a:xfrm>
          <a:prstGeom prst="rect">
            <a:avLst/>
          </a:prstGeom>
          <a:effectLst>
            <a:outerShdw blurRad="38100" dist="38100" dir="5400000" rotWithShape="0">
              <a:srgbClr val="000000">
                <a:alpha val="90000"/>
              </a:srgbClr>
            </a:outerShdw>
          </a:effectLst>
        </p:spPr>
        <p:txBody>
          <a:bodyPr/>
          <a:lstStyle>
            <a:lvl1pPr>
              <a:lnSpc>
                <a:spcPts val="5000"/>
              </a:lnSpc>
              <a:defRPr sz="4200"/>
            </a:lvl1pPr>
          </a:lstStyle>
          <a:p>
            <a:r>
              <a:t>Title Text</a:t>
            </a:r>
          </a:p>
        </p:txBody>
      </p:sp>
      <p:sp>
        <p:nvSpPr>
          <p:cNvPr id="109" name="Shape 109"/>
          <p:cNvSpPr>
            <a:spLocks noGrp="1"/>
          </p:cNvSpPr>
          <p:nvPr>
            <p:ph type="body" sz="quarter" idx="1"/>
          </p:nvPr>
        </p:nvSpPr>
        <p:spPr>
          <a:xfrm>
            <a:off x="736600" y="1016000"/>
            <a:ext cx="13754100" cy="889000"/>
          </a:xfrm>
          <a:prstGeom prst="rect">
            <a:avLst/>
          </a:prstGeom>
          <a:effectLst>
            <a:outerShdw blurRad="38100" dist="38100" dir="5400000" rotWithShape="0">
              <a:srgbClr val="000000">
                <a:alpha val="90000"/>
              </a:srgbClr>
            </a:outerShdw>
          </a:effectLst>
        </p:spPr>
        <p:txBody>
          <a:bodyPr/>
          <a:lstStyle>
            <a:lvl1pPr>
              <a:spcBef>
                <a:spcPts val="1300"/>
              </a:spcBef>
              <a:defRPr sz="2400">
                <a:solidFill>
                  <a:srgbClr val="FFFFFF"/>
                </a:solidFill>
              </a:defRPr>
            </a:lvl1pPr>
            <a:lvl2pPr marL="38100" indent="0">
              <a:buSzTx/>
              <a:buNone/>
              <a:defRPr sz="2400" b="1"/>
            </a:lvl2pPr>
            <a:lvl3pPr marL="0" indent="292100">
              <a:buSzTx/>
              <a:buNone/>
              <a:defRPr sz="2400" b="1"/>
            </a:lvl3pPr>
            <a:lvl4pPr marL="0" indent="615950">
              <a:buSzTx/>
              <a:buNone/>
              <a:defRPr sz="2400" b="1"/>
            </a:lvl4pPr>
            <a:lvl5pPr marL="0" indent="895350">
              <a:buSz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5189406"/>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86113" y="6400800"/>
            <a:ext cx="9753600" cy="7556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3186113" y="817563"/>
            <a:ext cx="9753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Arial" charset="0"/>
            </a:endParaRPr>
          </a:p>
        </p:txBody>
      </p:sp>
      <p:sp>
        <p:nvSpPr>
          <p:cNvPr id="4" name="Text Placeholder 3"/>
          <p:cNvSpPr>
            <a:spLocks noGrp="1"/>
          </p:cNvSpPr>
          <p:nvPr>
            <p:ph type="body" sz="half" idx="2"/>
          </p:nvPr>
        </p:nvSpPr>
        <p:spPr>
          <a:xfrm>
            <a:off x="3186113" y="7156450"/>
            <a:ext cx="97536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9834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7013"/>
            <a:ext cx="12192000" cy="3182937"/>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032000" y="4802188"/>
            <a:ext cx="12192000" cy="22082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0490B04-147E-42E6-A01D-8FD7D673AB47}"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5FA48-F2CD-4939-AEC4-F2EBA7A18D85}" type="slidenum">
              <a:rPr lang="en-US" smtClean="0"/>
              <a:t>‹#›</a:t>
            </a:fld>
            <a:endParaRPr lang="en-US"/>
          </a:p>
        </p:txBody>
      </p:sp>
    </p:spTree>
    <p:extLst>
      <p:ext uri="{BB962C8B-B14F-4D97-AF65-F5344CB8AC3E}">
        <p14:creationId xmlns:p14="http://schemas.microsoft.com/office/powerpoint/2010/main" val="396631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90B04-147E-42E6-A01D-8FD7D673AB47}"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5FA48-F2CD-4939-AEC4-F2EBA7A18D85}" type="slidenum">
              <a:rPr lang="en-US" smtClean="0"/>
              <a:t>‹#›</a:t>
            </a:fld>
            <a:endParaRPr lang="en-US"/>
          </a:p>
        </p:txBody>
      </p:sp>
    </p:spTree>
    <p:extLst>
      <p:ext uri="{BB962C8B-B14F-4D97-AF65-F5344CB8AC3E}">
        <p14:creationId xmlns:p14="http://schemas.microsoft.com/office/powerpoint/2010/main" val="3976489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663" y="2279650"/>
            <a:ext cx="14020800" cy="38036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1109663" y="6119813"/>
            <a:ext cx="14020800"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490B04-147E-42E6-A01D-8FD7D673AB47}" type="datetimeFigureOut">
              <a:rPr lang="en-US" smtClean="0"/>
              <a:t>8/21/2017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15FA48-F2CD-4939-AEC4-F2EBA7A18D85}" type="slidenum">
              <a:rPr lang="en-US" smtClean="0"/>
              <a:t>‹#›</a:t>
            </a:fld>
            <a:endParaRPr lang="en-US"/>
          </a:p>
        </p:txBody>
      </p:sp>
    </p:spTree>
    <p:extLst>
      <p:ext uri="{BB962C8B-B14F-4D97-AF65-F5344CB8AC3E}">
        <p14:creationId xmlns:p14="http://schemas.microsoft.com/office/powerpoint/2010/main" val="2605992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2433638"/>
            <a:ext cx="6934200"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04200" y="2433638"/>
            <a:ext cx="6934200" cy="580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0490B04-147E-42E6-A01D-8FD7D673AB47}" type="datetimeFigureOut">
              <a:rPr lang="en-US" smtClean="0"/>
              <a:t>8/21/2017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15FA48-F2CD-4939-AEC4-F2EBA7A18D85}" type="slidenum">
              <a:rPr lang="en-US" smtClean="0"/>
              <a:t>‹#›</a:t>
            </a:fld>
            <a:endParaRPr lang="en-US"/>
          </a:p>
        </p:txBody>
      </p:sp>
    </p:spTree>
    <p:extLst>
      <p:ext uri="{BB962C8B-B14F-4D97-AF65-F5344CB8AC3E}">
        <p14:creationId xmlns:p14="http://schemas.microsoft.com/office/powerpoint/2010/main" val="1225317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63600" y="596900"/>
            <a:ext cx="14528800" cy="78740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lstStyle/>
          <a:p>
            <a:r>
              <a:t>Title Text</a:t>
            </a:r>
          </a:p>
        </p:txBody>
      </p:sp>
      <p:sp>
        <p:nvSpPr>
          <p:cNvPr id="3" name="Shape 3"/>
          <p:cNvSpPr>
            <a:spLocks noGrp="1"/>
          </p:cNvSpPr>
          <p:nvPr>
            <p:ph type="body" idx="1"/>
          </p:nvPr>
        </p:nvSpPr>
        <p:spPr>
          <a:xfrm>
            <a:off x="863600" y="1371600"/>
            <a:ext cx="14528800" cy="7162800"/>
          </a:xfrm>
          <a:prstGeom prst="rect">
            <a:avLst/>
          </a:prstGeom>
          <a:ln w="12700">
            <a:miter lim="400000"/>
          </a:ln>
          <a:extLst>
            <a:ext uri="{C572A759-6A51-4108-AA02-DFA0A04FC94B}">
              <ma14:wrappingTextBoxFlag xmlns="" xmlns:ma14="http://schemas.microsoft.com/office/mac/drawingml/2011/main" val="1"/>
            </a:ext>
          </a:extLst>
        </p:spPr>
        <p:txBody>
          <a:bodyPr lIns="38100" tIns="38100" rIns="38100" bIns="38100"/>
          <a:lstStyle>
            <a:lvl2pPr marL="368300" indent="-330200">
              <a:spcBef>
                <a:spcPts val="1300"/>
              </a:spcBef>
              <a:buSzPct val="90000"/>
              <a:buChar char="•"/>
              <a:defRPr sz="3000" b="0">
                <a:solidFill>
                  <a:srgbClr val="FFFFFF"/>
                </a:solidFill>
              </a:defRPr>
            </a:lvl2pPr>
            <a:lvl3pPr marL="596900" indent="-304800">
              <a:spcBef>
                <a:spcPts val="1100"/>
              </a:spcBef>
              <a:buSzPct val="80000"/>
              <a:buChar char="–"/>
              <a:defRPr sz="2600" b="0">
                <a:solidFill>
                  <a:srgbClr val="FFFFFF"/>
                </a:solidFill>
              </a:defRPr>
            </a:lvl3pPr>
            <a:lvl4pPr marL="869950" indent="-254000">
              <a:spcBef>
                <a:spcPts val="900"/>
              </a:spcBef>
              <a:buSzPct val="80000"/>
              <a:buChar char="–"/>
              <a:defRPr sz="2200" b="0">
                <a:solidFill>
                  <a:srgbClr val="FFFFFF"/>
                </a:solidFill>
              </a:defRPr>
            </a:lvl4pPr>
            <a:lvl5pPr marL="1149350" indent="-254000">
              <a:spcBef>
                <a:spcPts val="900"/>
              </a:spcBef>
              <a:buSzPct val="80000"/>
              <a:buChar char="–"/>
              <a:defRPr sz="2200" b="0">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4699960" y="8674100"/>
            <a:ext cx="182216" cy="172815"/>
          </a:xfrm>
          <a:prstGeom prst="rect">
            <a:avLst/>
          </a:prstGeom>
          <a:ln w="12700">
            <a:miter lim="400000"/>
          </a:ln>
        </p:spPr>
        <p:txBody>
          <a:bodyPr wrap="none" lIns="0" tIns="0" rIns="0" bIns="0">
            <a:spAutoFit/>
          </a:bodyPr>
          <a:lstStyle>
            <a:lvl1pPr algn="r">
              <a:defRPr sz="1200" b="0">
                <a:solidFill>
                  <a:srgbClr val="929292"/>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54" r:id="rId1"/>
    <p:sldLayoutId id="2147483659" r:id="rId2"/>
    <p:sldLayoutId id="2147483660" r:id="rId3"/>
    <p:sldLayoutId id="2147483662" r:id="rId4"/>
    <p:sldLayoutId id="2147483687" r:id="rId5"/>
  </p:sldLayoutIdLst>
  <p:transition spd="med">
    <p:fade/>
  </p:transition>
  <p:txStyles>
    <p:titleStyle>
      <a:lvl1pPr marL="0" marR="0" indent="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1pPr>
      <a:lvl2pPr marL="0" marR="0" indent="2286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2pPr>
      <a:lvl3pPr marL="0" marR="0" indent="4572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3pPr>
      <a:lvl4pPr marL="0" marR="0" indent="6858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4pPr>
      <a:lvl5pPr marL="0" marR="0" indent="9144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5pPr>
      <a:lvl6pPr marL="0" marR="0" indent="11430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6pPr>
      <a:lvl7pPr marL="0" marR="0" indent="13716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7pPr>
      <a:lvl8pPr marL="0" marR="0" indent="16002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8pPr>
      <a:lvl9pPr marL="0" marR="0" indent="1828800" algn="l" defTabSz="457200" rtl="0" latinLnBrk="0">
        <a:lnSpc>
          <a:spcPts val="5100"/>
        </a:lnSpc>
        <a:spcBef>
          <a:spcPts val="0"/>
        </a:spcBef>
        <a:spcAft>
          <a:spcPts val="0"/>
        </a:spcAft>
        <a:buClrTx/>
        <a:buSzTx/>
        <a:buFontTx/>
        <a:buNone/>
        <a:tabLst/>
        <a:defRPr sz="4500" b="1" i="0" u="none" strike="noStrike" cap="none" spc="0" baseline="0">
          <a:ln>
            <a:noFill/>
          </a:ln>
          <a:solidFill>
            <a:srgbClr val="FFFFFF"/>
          </a:solidFill>
          <a:uFillTx/>
          <a:latin typeface="+mn-lt"/>
          <a:ea typeface="+mn-ea"/>
          <a:cs typeface="+mn-cs"/>
          <a:sym typeface="Arial"/>
        </a:defRPr>
      </a:lvl9pPr>
    </p:titleStyle>
    <p:bodyStyle>
      <a:lvl1pPr marL="0" marR="0" indent="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1pPr>
      <a:lvl2pPr marL="0" marR="0" indent="2286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2pPr>
      <a:lvl3pPr marL="0" marR="0" indent="4572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3pPr>
      <a:lvl4pPr marL="0" marR="0" indent="6858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4pPr>
      <a:lvl5pPr marL="0" marR="0" indent="9144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5pPr>
      <a:lvl6pPr marL="0" marR="0" indent="11430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6pPr>
      <a:lvl7pPr marL="0" marR="0" indent="13716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7pPr>
      <a:lvl8pPr marL="0" marR="0" indent="16002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8pPr>
      <a:lvl9pPr marL="0" marR="0" indent="1828800" algn="l" defTabSz="546100" rtl="0" latinLnBrk="0">
        <a:lnSpc>
          <a:spcPct val="100000"/>
        </a:lnSpc>
        <a:spcBef>
          <a:spcPts val="3800"/>
        </a:spcBef>
        <a:spcAft>
          <a:spcPts val="0"/>
        </a:spcAft>
        <a:buClrTx/>
        <a:buSzTx/>
        <a:buFontTx/>
        <a:buNone/>
        <a:tabLst/>
        <a:defRPr sz="3200" b="1" i="0" u="none" strike="noStrike" cap="none" spc="0" baseline="0">
          <a:ln>
            <a:noFill/>
          </a:ln>
          <a:solidFill>
            <a:srgbClr val="9DA9A9"/>
          </a:solidFill>
          <a:uFillTx/>
          <a:latin typeface="+mn-lt"/>
          <a:ea typeface="+mn-ea"/>
          <a:cs typeface="+mn-cs"/>
          <a:sym typeface="Arial"/>
        </a:defRPr>
      </a:lvl9pPr>
    </p:bodyStyle>
    <p:otherStyle>
      <a:lvl1pPr marL="0" marR="0" indent="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2286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4572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6858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9144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11430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13716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16002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1828800" algn="r" defTabSz="45720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7363"/>
            <a:ext cx="14020800" cy="17668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7600" y="2433638"/>
            <a:ext cx="14020800" cy="580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20490B04-147E-42E6-A01D-8FD7D673AB47}" type="datetimeFigureOut">
              <a:rPr lang="en-US" smtClean="0"/>
              <a:t>8/21/2017</a:t>
            </a:fld>
            <a:endParaRPr lang="en-US"/>
          </a:p>
        </p:txBody>
      </p:sp>
      <p:sp>
        <p:nvSpPr>
          <p:cNvPr id="5" name="Footer Placeholder 4"/>
          <p:cNvSpPr>
            <a:spLocks noGrp="1"/>
          </p:cNvSpPr>
          <p:nvPr>
            <p:ph type="ftr" sz="quarter" idx="3"/>
          </p:nvPr>
        </p:nvSpPr>
        <p:spPr>
          <a:xfrm>
            <a:off x="5384800" y="8475663"/>
            <a:ext cx="54864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0800"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0F15FA48-F2CD-4939-AEC4-F2EBA7A18D85}" type="slidenum">
              <a:rPr lang="en-US" smtClean="0"/>
              <a:t>‹#›</a:t>
            </a:fld>
            <a:endParaRPr lang="en-US"/>
          </a:p>
        </p:txBody>
      </p:sp>
    </p:spTree>
    <p:extLst>
      <p:ext uri="{BB962C8B-B14F-4D97-AF65-F5344CB8AC3E}">
        <p14:creationId xmlns:p14="http://schemas.microsoft.com/office/powerpoint/2010/main" val="388192998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0" y="487363"/>
            <a:ext cx="14020800" cy="176688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17600" y="2433638"/>
            <a:ext cx="14020800" cy="580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200">
                <a:solidFill>
                  <a:schemeClr val="tx1">
                    <a:tint val="75000"/>
                  </a:schemeClr>
                </a:solidFill>
              </a:defRPr>
            </a:lvl1pPr>
          </a:lstStyle>
          <a:p>
            <a:fld id="{810F8906-13A1-4E2F-8861-C5B322AA5EC3}" type="datetimeFigureOut">
              <a:rPr lang="en-US" smtClean="0"/>
              <a:t>8/21/2017</a:t>
            </a:fld>
            <a:endParaRPr lang="en-US"/>
          </a:p>
        </p:txBody>
      </p:sp>
      <p:sp>
        <p:nvSpPr>
          <p:cNvPr id="5" name="Footer Placeholder 4"/>
          <p:cNvSpPr>
            <a:spLocks noGrp="1"/>
          </p:cNvSpPr>
          <p:nvPr>
            <p:ph type="ftr" sz="quarter" idx="3"/>
          </p:nvPr>
        </p:nvSpPr>
        <p:spPr>
          <a:xfrm>
            <a:off x="5384800" y="8475663"/>
            <a:ext cx="5486400" cy="4857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0800" y="8475663"/>
            <a:ext cx="3657600" cy="485775"/>
          </a:xfrm>
          <a:prstGeom prst="rect">
            <a:avLst/>
          </a:prstGeom>
        </p:spPr>
        <p:txBody>
          <a:bodyPr vert="horz" lIns="91440" tIns="45720" rIns="91440" bIns="45720" rtlCol="0" anchor="ctr"/>
          <a:lstStyle>
            <a:lvl1pPr algn="r">
              <a:defRPr sz="1200">
                <a:solidFill>
                  <a:schemeClr val="tx1">
                    <a:tint val="75000"/>
                  </a:schemeClr>
                </a:solidFill>
              </a:defRPr>
            </a:lvl1pPr>
          </a:lstStyle>
          <a:p>
            <a:fld id="{BBB43C9B-688C-4252-A9E6-18D8E2EAAA35}" type="slidenum">
              <a:rPr lang="en-US" smtClean="0"/>
              <a:t>‹#›</a:t>
            </a:fld>
            <a:endParaRPr lang="en-US"/>
          </a:p>
        </p:txBody>
      </p:sp>
    </p:spTree>
    <p:extLst>
      <p:ext uri="{BB962C8B-B14F-4D97-AF65-F5344CB8AC3E}">
        <p14:creationId xmlns:p14="http://schemas.microsoft.com/office/powerpoint/2010/main" val="175718678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www.ewind.es/"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comments" Target="../comments/commen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4"/>
          <p:cNvGrpSpPr/>
          <p:nvPr/>
        </p:nvGrpSpPr>
        <p:grpSpPr>
          <a:xfrm>
            <a:off x="914400" y="8686800"/>
            <a:ext cx="397471" cy="140221"/>
            <a:chOff x="-6350" y="-6350"/>
            <a:chExt cx="397470" cy="140220"/>
          </a:xfrm>
        </p:grpSpPr>
        <p:pic>
          <p:nvPicPr>
            <p:cNvPr id="40" name="Picture 39"/>
            <p:cNvPicPr/>
            <p:nvPr/>
          </p:nvPicPr>
          <p:blipFill>
            <a:blip r:embed="rId3">
              <a:extLst/>
            </a:blip>
            <a:stretch>
              <a:fillRect/>
            </a:stretch>
          </p:blipFill>
          <p:spPr>
            <a:xfrm>
              <a:off x="-6351" y="-6350"/>
              <a:ext cx="397471" cy="140221"/>
            </a:xfrm>
            <a:prstGeom prst="rect">
              <a:avLst/>
            </a:prstGeom>
            <a:effectLst/>
          </p:spPr>
        </p:pic>
        <p:pic>
          <p:nvPicPr>
            <p:cNvPr id="42" name="Picture 41"/>
            <p:cNvPicPr/>
            <p:nvPr/>
          </p:nvPicPr>
          <p:blipFill>
            <a:blip r:embed="rId4">
              <a:extLst/>
            </a:blip>
            <a:stretch>
              <a:fillRect/>
            </a:stretch>
          </p:blipFill>
          <p:spPr>
            <a:xfrm rot="21420000">
              <a:off x="97935" y="43043"/>
              <a:ext cx="247397" cy="39605"/>
            </a:xfrm>
            <a:prstGeom prst="rect">
              <a:avLst/>
            </a:prstGeom>
            <a:effectLst/>
          </p:spPr>
        </p:pic>
      </p:grpSp>
      <p:pic>
        <p:nvPicPr>
          <p:cNvPr id="5" name="pasted-image.pdf"/>
          <p:cNvPicPr/>
          <p:nvPr/>
        </p:nvPicPr>
        <p:blipFill>
          <a:blip r:embed="rId5">
            <a:extLst/>
          </a:blip>
          <a:stretch>
            <a:fillRect/>
          </a:stretch>
        </p:blipFill>
        <p:spPr>
          <a:xfrm>
            <a:off x="4292122" y="781890"/>
            <a:ext cx="7836619" cy="3134504"/>
          </a:xfrm>
          <a:prstGeom prst="rect">
            <a:avLst/>
          </a:prstGeom>
          <a:ln w="12700">
            <a:miter lim="400000"/>
          </a:ln>
        </p:spPr>
      </p:pic>
      <p:sp>
        <p:nvSpPr>
          <p:cNvPr id="2" name="TextBox 1"/>
          <p:cNvSpPr txBox="1"/>
          <p:nvPr/>
        </p:nvSpPr>
        <p:spPr>
          <a:xfrm>
            <a:off x="5922826" y="4308008"/>
            <a:ext cx="5049459" cy="31803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4000" dirty="0"/>
              <a:t>What You Can Do</a:t>
            </a:r>
            <a:endParaRPr kumimoji="0" lang="en-US" sz="3200" b="1" i="0" u="none" strike="noStrike" cap="none" spc="0" normalizeH="0" baseline="0" dirty="0">
              <a:ln>
                <a:noFill/>
              </a:ln>
              <a:solidFill>
                <a:srgbClr val="FFFFFF"/>
              </a:solidFill>
              <a:effectLst/>
              <a:uFillTx/>
              <a:latin typeface="+mn-lt"/>
              <a:ea typeface="+mn-ea"/>
              <a:cs typeface="+mn-cs"/>
              <a:sym typeface="Arial"/>
            </a:endParaRPr>
          </a:p>
          <a:p>
            <a:pPr marL="0" marR="0" indent="0" algn="ctr" defTabSz="457200" rtl="0" fontAlgn="auto" latinLnBrk="0" hangingPunct="0">
              <a:lnSpc>
                <a:spcPct val="100000"/>
              </a:lnSpc>
              <a:spcBef>
                <a:spcPts val="0"/>
              </a:spcBef>
              <a:spcAft>
                <a:spcPts val="0"/>
              </a:spcAft>
              <a:buClrTx/>
              <a:buSzTx/>
              <a:buFontTx/>
              <a:buNone/>
              <a:tabLst/>
            </a:pPr>
            <a:endParaRPr lang="en-US" sz="3200" dirty="0"/>
          </a:p>
          <a:p>
            <a:pPr marL="0" marR="0" indent="0" algn="ctr" defTabSz="457200" rtl="0" fontAlgn="auto" latinLnBrk="0" hangingPunct="0">
              <a:lnSpc>
                <a:spcPct val="100000"/>
              </a:lnSpc>
              <a:spcBef>
                <a:spcPts val="0"/>
              </a:spcBef>
              <a:spcAft>
                <a:spcPts val="0"/>
              </a:spcAft>
              <a:buClrTx/>
              <a:buSzTx/>
              <a:buFontTx/>
              <a:buNone/>
              <a:tabLst/>
            </a:pPr>
            <a:r>
              <a:rPr lang="en-US" sz="3200" dirty="0"/>
              <a:t>Steve &amp; Pat Miller </a:t>
            </a:r>
          </a:p>
          <a:p>
            <a:pPr marL="0" marR="0" indent="0" algn="ctr"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FFFFFF"/>
                </a:solidFill>
                <a:effectLst/>
                <a:uFillTx/>
                <a:latin typeface="+mn-lt"/>
                <a:ea typeface="+mn-ea"/>
                <a:cs typeface="+mn-cs"/>
                <a:sym typeface="Arial"/>
              </a:rPr>
              <a:t>Climate Reality Leaders</a:t>
            </a:r>
          </a:p>
          <a:p>
            <a:pPr marL="0" marR="0" indent="0" algn="ctr" defTabSz="457200" rtl="0" fontAlgn="auto" latinLnBrk="0" hangingPunct="0">
              <a:lnSpc>
                <a:spcPct val="100000"/>
              </a:lnSpc>
              <a:spcBef>
                <a:spcPts val="0"/>
              </a:spcBef>
              <a:spcAft>
                <a:spcPts val="0"/>
              </a:spcAft>
              <a:buClrTx/>
              <a:buSzTx/>
              <a:buFontTx/>
              <a:buNone/>
              <a:tabLst/>
            </a:pPr>
            <a:endParaRPr lang="en-US" sz="3200" dirty="0"/>
          </a:p>
          <a:p>
            <a:pPr marL="0" marR="0" indent="0" algn="ctr"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dirty="0">
                <a:ln>
                  <a:noFill/>
                </a:ln>
                <a:solidFill>
                  <a:srgbClr val="FFFFFF"/>
                </a:solidFill>
                <a:effectLst/>
                <a:uFillTx/>
                <a:latin typeface="+mn-lt"/>
                <a:ea typeface="+mn-ea"/>
                <a:cs typeface="+mn-cs"/>
                <a:sym typeface="Arial"/>
              </a:rPr>
              <a:t>Aug 17, 2017</a:t>
            </a:r>
            <a:endParaRPr kumimoji="0" lang="en-US" sz="3200" b="1" i="0" u="none" strike="noStrike" cap="none" spc="0" normalizeH="0" baseline="0" dirty="0">
              <a:ln>
                <a:noFill/>
              </a:ln>
              <a:solidFill>
                <a:srgbClr val="FFFFFF"/>
              </a:solidFill>
              <a:effectLst/>
              <a:uFillTx/>
              <a:latin typeface="+mn-lt"/>
              <a:ea typeface="+mn-ea"/>
              <a:cs typeface="+mn-cs"/>
              <a:sym typeface="Arial"/>
            </a:endParaRPr>
          </a:p>
        </p:txBody>
      </p:sp>
    </p:spTree>
    <p:extLst>
      <p:ext uri="{BB962C8B-B14F-4D97-AF65-F5344CB8AC3E}">
        <p14:creationId xmlns:p14="http://schemas.microsoft.com/office/powerpoint/2010/main" val="426708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AutoShape 3"/>
          <p:cNvSpPr>
            <a:spLocks/>
          </p:cNvSpPr>
          <p:nvPr/>
        </p:nvSpPr>
        <p:spPr bwMode="auto">
          <a:xfrm>
            <a:off x="446566" y="8399722"/>
            <a:ext cx="4359349" cy="59217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b"/>
          <a:lstStyle/>
          <a:p>
            <a:pPr eaLnBrk="1"/>
            <a:r>
              <a:rPr lang="en-US" altLang="en-US" dirty="0"/>
              <a:t>http://www.sustainablejersey.com/</a:t>
            </a:r>
          </a:p>
        </p:txBody>
      </p:sp>
      <p:sp>
        <p:nvSpPr>
          <p:cNvPr id="9220" name="AutoShape 4"/>
          <p:cNvSpPr>
            <a:spLocks/>
          </p:cNvSpPr>
          <p:nvPr/>
        </p:nvSpPr>
        <p:spPr bwMode="auto">
          <a:xfrm>
            <a:off x="2670175" y="3683000"/>
            <a:ext cx="10922000" cy="176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5884" y="0"/>
            <a:ext cx="11130116" cy="9144000"/>
          </a:xfrm>
          <a:prstGeom prst="rect">
            <a:avLst/>
          </a:prstGeom>
        </p:spPr>
      </p:pic>
      <p:sp>
        <p:nvSpPr>
          <p:cNvPr id="4" name="TextBox 3"/>
          <p:cNvSpPr txBox="1"/>
          <p:nvPr/>
        </p:nvSpPr>
        <p:spPr>
          <a:xfrm>
            <a:off x="446566" y="297712"/>
            <a:ext cx="4359349" cy="7489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dirty="0"/>
              <a:t>MUNICIPAL GREEN TEAMS ARE THE FOUNDATION OF SUSTAINABLE JERSEY</a:t>
            </a:r>
          </a:p>
          <a:p>
            <a:pPr marL="0" marR="0" indent="0" algn="l" defTabSz="4572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rgbClr val="FFFFFF"/>
              </a:solidFill>
              <a:effectLst/>
              <a:uFillTx/>
              <a:latin typeface="+mn-lt"/>
              <a:ea typeface="+mn-ea"/>
              <a:cs typeface="+mn-cs"/>
              <a:sym typeface="Arial"/>
            </a:endParaRP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dirty="0"/>
              <a:t>444 city green teams </a:t>
            </a:r>
            <a:br>
              <a:rPr lang="en-US" dirty="0"/>
            </a:br>
            <a:r>
              <a:rPr lang="en-US" dirty="0"/>
              <a:t>(of 565 total towns)</a:t>
            </a:r>
            <a:br>
              <a:rPr lang="en-US" dirty="0"/>
            </a:br>
            <a:r>
              <a:rPr lang="en-US" dirty="0"/>
              <a:t> </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1" i="0" u="none" strike="noStrike" cap="none" spc="0" normalizeH="0" baseline="0" dirty="0">
                <a:ln>
                  <a:noFill/>
                </a:ln>
                <a:solidFill>
                  <a:srgbClr val="FFFFFF"/>
                </a:solidFill>
                <a:effectLst/>
                <a:uFillTx/>
                <a:latin typeface="+mn-lt"/>
                <a:ea typeface="+mn-ea"/>
                <a:cs typeface="+mn-cs"/>
                <a:sym typeface="Arial"/>
              </a:rPr>
              <a:t>Teams select from ~150</a:t>
            </a:r>
            <a:br>
              <a:rPr kumimoji="0" lang="en-US" sz="2000" b="1" i="0" u="none" strike="noStrike" cap="none" spc="0" normalizeH="0" baseline="0" dirty="0">
                <a:ln>
                  <a:noFill/>
                </a:ln>
                <a:solidFill>
                  <a:srgbClr val="FFFFFF"/>
                </a:solidFill>
                <a:effectLst/>
                <a:uFillTx/>
                <a:latin typeface="+mn-lt"/>
                <a:ea typeface="+mn-ea"/>
                <a:cs typeface="+mn-cs"/>
                <a:sym typeface="Arial"/>
              </a:rPr>
            </a:br>
            <a:r>
              <a:rPr kumimoji="0" lang="en-US" sz="2000" b="1" i="0" u="none" strike="noStrike" cap="none" spc="0" normalizeH="0" baseline="0" dirty="0">
                <a:ln>
                  <a:noFill/>
                </a:ln>
                <a:solidFill>
                  <a:srgbClr val="FFFFFF"/>
                </a:solidFill>
                <a:effectLst/>
                <a:uFillTx/>
                <a:latin typeface="+mn-lt"/>
                <a:ea typeface="+mn-ea"/>
                <a:cs typeface="+mn-cs"/>
                <a:sym typeface="Arial"/>
              </a:rPr>
              <a:t> Actions to earn points</a:t>
            </a:r>
            <a:br>
              <a:rPr kumimoji="0" lang="en-US" sz="2000" b="1" i="0" u="none" strike="noStrike" cap="none" spc="0" normalizeH="0" baseline="0" dirty="0">
                <a:ln>
                  <a:noFill/>
                </a:ln>
                <a:solidFill>
                  <a:srgbClr val="FFFFFF"/>
                </a:solidFill>
                <a:effectLst/>
                <a:uFillTx/>
                <a:latin typeface="+mn-lt"/>
                <a:ea typeface="+mn-ea"/>
                <a:cs typeface="+mn-cs"/>
                <a:sym typeface="Arial"/>
              </a:rPr>
            </a:br>
            <a:endParaRPr kumimoji="0" lang="en-US" sz="2000" b="1" i="0" u="none" strike="noStrike" cap="none" spc="0" normalizeH="0" baseline="0" dirty="0">
              <a:ln>
                <a:noFill/>
              </a:ln>
              <a:solidFill>
                <a:srgbClr val="FFFFFF"/>
              </a:solidFill>
              <a:effectLst/>
              <a:uFillTx/>
              <a:latin typeface="+mn-lt"/>
              <a:ea typeface="+mn-ea"/>
              <a:cs typeface="+mn-cs"/>
              <a:sym typeface="Arial"/>
            </a:endParaRPr>
          </a:p>
          <a:p>
            <a:pPr marL="342900" lvl="3" indent="-342900">
              <a:buFont typeface="Arial" panose="020B0604020202020204" pitchFamily="34" charset="0"/>
              <a:buChar char="•"/>
            </a:pPr>
            <a:r>
              <a:rPr kumimoji="0" lang="en-US" b="1" i="0" u="none" strike="noStrike" cap="none" spc="0" normalizeH="0" baseline="0" dirty="0">
                <a:ln>
                  <a:noFill/>
                </a:ln>
                <a:solidFill>
                  <a:srgbClr val="FFFFFF"/>
                </a:solidFill>
                <a:effectLst/>
                <a:uFillTx/>
                <a:latin typeface="+mn-lt"/>
                <a:ea typeface="+mn-ea"/>
                <a:cs typeface="+mn-cs"/>
                <a:sym typeface="Arial"/>
              </a:rPr>
              <a:t>~half achieved significant accomplishments: </a:t>
            </a:r>
            <a:br>
              <a:rPr kumimoji="0" lang="en-US" b="1" i="0" u="none" strike="noStrike" cap="none" spc="0" normalizeH="0" baseline="0" dirty="0">
                <a:ln>
                  <a:noFill/>
                </a:ln>
                <a:solidFill>
                  <a:srgbClr val="FFFFFF"/>
                </a:solidFill>
                <a:effectLst/>
                <a:uFillTx/>
                <a:latin typeface="+mn-lt"/>
                <a:ea typeface="+mn-ea"/>
                <a:cs typeface="+mn-cs"/>
                <a:sym typeface="Arial"/>
              </a:rPr>
            </a:br>
            <a:r>
              <a:rPr kumimoji="0" lang="en-US" b="1" i="0" u="none" strike="noStrike" cap="none" spc="0" normalizeH="0" baseline="0" dirty="0">
                <a:ln>
                  <a:noFill/>
                </a:ln>
                <a:solidFill>
                  <a:srgbClr val="FFFFFF"/>
                </a:solidFill>
                <a:effectLst/>
                <a:uFillTx/>
                <a:latin typeface="+mn-lt"/>
                <a:ea typeface="+mn-ea"/>
                <a:cs typeface="+mn-cs"/>
                <a:sym typeface="Arial"/>
              </a:rPr>
              <a:t>153 achieved bronze;</a:t>
            </a:r>
            <a:br>
              <a:rPr kumimoji="0" lang="en-US" b="1" i="0" u="none" strike="noStrike" cap="none" spc="0" normalizeH="0" baseline="0" dirty="0">
                <a:ln>
                  <a:noFill/>
                </a:ln>
                <a:solidFill>
                  <a:srgbClr val="FFFFFF"/>
                </a:solidFill>
                <a:effectLst/>
                <a:uFillTx/>
                <a:latin typeface="+mn-lt"/>
                <a:ea typeface="+mn-ea"/>
                <a:cs typeface="+mn-cs"/>
                <a:sym typeface="Arial"/>
              </a:rPr>
            </a:br>
            <a:r>
              <a:rPr kumimoji="0" lang="en-US" b="1" i="0" u="none" strike="noStrike" cap="none" spc="0" normalizeH="0" baseline="0" dirty="0">
                <a:ln>
                  <a:noFill/>
                </a:ln>
                <a:solidFill>
                  <a:srgbClr val="FFFFFF"/>
                </a:solidFill>
                <a:effectLst/>
                <a:uFillTx/>
                <a:latin typeface="+mn-lt"/>
                <a:ea typeface="+mn-ea"/>
                <a:cs typeface="+mn-cs"/>
                <a:sym typeface="Arial"/>
              </a:rPr>
              <a:t>45 achieved silver</a:t>
            </a:r>
            <a:br>
              <a:rPr kumimoji="0" lang="en-US" b="1" i="0" u="none" strike="noStrike" cap="none" spc="0" normalizeH="0" baseline="0" dirty="0">
                <a:ln>
                  <a:noFill/>
                </a:ln>
                <a:solidFill>
                  <a:srgbClr val="FFFFFF"/>
                </a:solidFill>
                <a:effectLst/>
                <a:uFillTx/>
                <a:latin typeface="+mn-lt"/>
                <a:ea typeface="+mn-ea"/>
                <a:cs typeface="+mn-cs"/>
                <a:sym typeface="Arial"/>
              </a:rPr>
            </a:br>
            <a:endParaRPr kumimoji="0" lang="en-US" b="1" i="0" u="none" strike="noStrike" cap="none" spc="0" normalizeH="0" baseline="0" dirty="0">
              <a:ln>
                <a:noFill/>
              </a:ln>
              <a:solidFill>
                <a:srgbClr val="FFFFFF"/>
              </a:solidFill>
              <a:effectLst/>
              <a:uFillTx/>
              <a:latin typeface="+mn-lt"/>
              <a:ea typeface="+mn-ea"/>
              <a:cs typeface="+mn-cs"/>
              <a:sym typeface="Arial"/>
            </a:endParaRP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2000" b="1" i="0" u="none" strike="noStrike" cap="none" spc="0" normalizeH="0" baseline="0" dirty="0">
                <a:ln>
                  <a:noFill/>
                </a:ln>
                <a:solidFill>
                  <a:srgbClr val="FFFFFF"/>
                </a:solidFill>
                <a:effectLst/>
                <a:uFillTx/>
                <a:latin typeface="+mn-lt"/>
                <a:ea typeface="+mn-ea"/>
                <a:cs typeface="+mn-cs"/>
                <a:sym typeface="Arial"/>
              </a:rPr>
              <a:t>As of 6/21 </a:t>
            </a:r>
            <a:r>
              <a:rPr lang="en-US" dirty="0"/>
              <a:t>Summit, the cities are e</a:t>
            </a:r>
            <a:r>
              <a:rPr kumimoji="0" lang="en-US" sz="2000" b="1" i="0" u="none" strike="noStrike" cap="none" spc="0" normalizeH="0" baseline="0" dirty="0">
                <a:ln>
                  <a:noFill/>
                </a:ln>
                <a:solidFill>
                  <a:srgbClr val="FFFFFF"/>
                </a:solidFill>
                <a:effectLst/>
                <a:uFillTx/>
                <a:latin typeface="+mn-lt"/>
                <a:ea typeface="+mn-ea"/>
                <a:cs typeface="+mn-cs"/>
                <a:sym typeface="Arial"/>
              </a:rPr>
              <a:t>ncouraged </a:t>
            </a:r>
            <a:r>
              <a:rPr lang="en-US" dirty="0"/>
              <a:t>to work toward Energy Gold Star in line with Paris Agreement.</a:t>
            </a:r>
          </a:p>
          <a:p>
            <a:pPr marR="0" algn="l" defTabSz="457200" rtl="0" fontAlgn="auto" latinLnBrk="0" hangingPunct="0">
              <a:lnSpc>
                <a:spcPct val="100000"/>
              </a:lnSpc>
              <a:spcBef>
                <a:spcPts val="0"/>
              </a:spcBef>
              <a:spcAft>
                <a:spcPts val="0"/>
              </a:spcAft>
              <a:buClrTx/>
              <a:buSzTx/>
              <a:tabLst/>
            </a:pPr>
            <a:endParaRPr lang="en-US" dirty="0"/>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dirty="0"/>
              <a:t>The Green Teams descend from Sierra Club’s training Cool Cities Green Teams  10 years ago.</a:t>
            </a:r>
            <a:endParaRPr kumimoji="0" lang="en-US" sz="2000" b="1" i="0" u="none" strike="noStrike" cap="none" spc="0" normalizeH="0" baseline="0" dirty="0">
              <a:ln>
                <a:noFill/>
              </a:ln>
              <a:solidFill>
                <a:srgbClr val="FFFFFF"/>
              </a:solidFill>
              <a:effectLst/>
              <a:uFillTx/>
              <a:latin typeface="+mn-lt"/>
              <a:ea typeface="+mn-ea"/>
              <a:cs typeface="+mn-cs"/>
              <a:sym typeface="Arial"/>
            </a:endParaRPr>
          </a:p>
        </p:txBody>
      </p:sp>
    </p:spTree>
    <p:extLst>
      <p:ext uri="{BB962C8B-B14F-4D97-AF65-F5344CB8AC3E}">
        <p14:creationId xmlns:p14="http://schemas.microsoft.com/office/powerpoint/2010/main" val="508268542"/>
      </p:ext>
    </p:extLst>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AutoShape 3"/>
          <p:cNvSpPr>
            <a:spLocks/>
          </p:cNvSpPr>
          <p:nvPr/>
        </p:nvSpPr>
        <p:spPr bwMode="auto">
          <a:xfrm>
            <a:off x="446567" y="8399722"/>
            <a:ext cx="3870252" cy="59217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b"/>
          <a:lstStyle/>
          <a:p>
            <a:pPr eaLnBrk="1"/>
            <a:r>
              <a:rPr lang="en-US" altLang="en-US" dirty="0"/>
              <a:t>Weekly email blast, 6/7/2017</a:t>
            </a:r>
          </a:p>
        </p:txBody>
      </p:sp>
      <p:sp>
        <p:nvSpPr>
          <p:cNvPr id="9220" name="AutoShape 4"/>
          <p:cNvSpPr>
            <a:spLocks/>
          </p:cNvSpPr>
          <p:nvPr/>
        </p:nvSpPr>
        <p:spPr bwMode="auto">
          <a:xfrm>
            <a:off x="2670175" y="3683000"/>
            <a:ext cx="10922000" cy="176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786" y="0"/>
            <a:ext cx="13521548" cy="3251200"/>
          </a:xfrm>
          <a:prstGeom prst="rect">
            <a:avLst/>
          </a:prstGeom>
        </p:spPr>
      </p:pic>
      <p:sp>
        <p:nvSpPr>
          <p:cNvPr id="6" name="TextBox 5"/>
          <p:cNvSpPr txBox="1"/>
          <p:nvPr/>
        </p:nvSpPr>
        <p:spPr>
          <a:xfrm flipH="1">
            <a:off x="179220" y="3683000"/>
            <a:ext cx="15374680" cy="21339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FFFFFF"/>
                </a:solidFill>
                <a:effectLst/>
                <a:uFillTx/>
                <a:latin typeface="+mn-lt"/>
                <a:ea typeface="+mn-ea"/>
                <a:cs typeface="+mn-cs"/>
                <a:sym typeface="Arial"/>
              </a:rPr>
              <a:t>Want to Adopt Policies in Line with the Paris Climate Agreement?</a:t>
            </a:r>
          </a:p>
          <a:p>
            <a:pPr marL="0" marR="0" indent="0" algn="l" defTabSz="457200" rtl="0" fontAlgn="auto" latinLnBrk="0" hangingPunct="0">
              <a:lnSpc>
                <a:spcPct val="100000"/>
              </a:lnSpc>
              <a:spcBef>
                <a:spcPts val="0"/>
              </a:spcBef>
              <a:spcAft>
                <a:spcPts val="0"/>
              </a:spcAft>
              <a:buClrTx/>
              <a:buSzTx/>
              <a:buFontTx/>
              <a:buNone/>
              <a:tabLst/>
            </a:pPr>
            <a:endParaRPr lang="en-US" sz="3200" dirty="0"/>
          </a:p>
          <a:p>
            <a:pPr marL="0" marR="0" indent="0" algn="ctr"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FFFFFF"/>
                </a:solidFill>
                <a:effectLst/>
                <a:uFillTx/>
                <a:latin typeface="+mn-lt"/>
                <a:ea typeface="+mn-ea"/>
                <a:cs typeface="+mn-cs"/>
                <a:sym typeface="Arial"/>
              </a:rPr>
              <a:t>Sustainable Jersey Municipalities Can Lead on Climate Action Now</a:t>
            </a:r>
          </a:p>
          <a:p>
            <a:pPr marL="0" marR="0" indent="0" algn="ctr" defTabSz="457200" rtl="0" fontAlgn="auto" latinLnBrk="0" hangingPunct="0">
              <a:lnSpc>
                <a:spcPct val="100000"/>
              </a:lnSpc>
              <a:spcBef>
                <a:spcPts val="0"/>
              </a:spcBef>
              <a:spcAft>
                <a:spcPts val="0"/>
              </a:spcAft>
              <a:buClrTx/>
              <a:buSzTx/>
              <a:buFontTx/>
              <a:buNone/>
              <a:tabLst/>
            </a:pPr>
            <a:r>
              <a:rPr lang="en-US" sz="3200" dirty="0"/>
              <a:t>And We Have a Road Map</a:t>
            </a:r>
            <a:endParaRPr kumimoji="0" lang="en-US" sz="3200" b="1" i="0" u="none" strike="noStrike" cap="none" spc="0" normalizeH="0" baseline="0" dirty="0">
              <a:ln>
                <a:noFill/>
              </a:ln>
              <a:solidFill>
                <a:srgbClr val="FFFFFF"/>
              </a:solidFill>
              <a:effectLst/>
              <a:uFillTx/>
              <a:latin typeface="+mn-lt"/>
              <a:ea typeface="+mn-ea"/>
              <a:cs typeface="+mn-cs"/>
              <a:sym typeface="Arial"/>
            </a:endParaRPr>
          </a:p>
        </p:txBody>
      </p:sp>
      <p:sp>
        <p:nvSpPr>
          <p:cNvPr id="7" name="TextBox 6"/>
          <p:cNvSpPr txBox="1"/>
          <p:nvPr/>
        </p:nvSpPr>
        <p:spPr>
          <a:xfrm>
            <a:off x="1370401" y="6245492"/>
            <a:ext cx="13521548" cy="21954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kumimoji="0" lang="en-US" sz="2400" b="1" i="0" u="none" strike="noStrike" cap="none" spc="0" normalizeH="0" baseline="0" dirty="0">
                <a:ln>
                  <a:noFill/>
                </a:ln>
                <a:solidFill>
                  <a:srgbClr val="FFFFFF"/>
                </a:solidFill>
                <a:effectLst/>
                <a:uFillTx/>
                <a:latin typeface="+mn-lt"/>
                <a:ea typeface="+mn-ea"/>
                <a:cs typeface="+mn-cs"/>
                <a:sym typeface="Arial"/>
              </a:rPr>
              <a:t>New Jersey municipalities are on the cutting edge of making real-world decisions that are required to achieve the climate goals at a local level.  To take meaningful action, your municipality can work on the Sustainable Jersey Gold Star in Energy and/or to do specific actions…. </a:t>
            </a:r>
            <a:r>
              <a:rPr lang="en-US" b="0" dirty="0"/>
              <a:t>These actions guide your municipality on the steps you should take to reduce emissions. Sustainable Jersey towns and cities are setting the pace and scale of action that is needed to put the world on a climate safe pathway. LEARN MORE AT THE 6/21/2017 SUSTAINABLE JERSEY SUMMIT</a:t>
            </a:r>
            <a:endParaRPr kumimoji="0" lang="en-US" sz="2400" b="1" i="0" u="none" strike="noStrike" cap="none" spc="0" normalizeH="0" baseline="0" dirty="0">
              <a:ln>
                <a:noFill/>
              </a:ln>
              <a:solidFill>
                <a:srgbClr val="FFFFFF"/>
              </a:solidFill>
              <a:effectLst/>
              <a:uFillTx/>
              <a:latin typeface="+mn-lt"/>
              <a:ea typeface="+mn-ea"/>
              <a:cs typeface="+mn-cs"/>
              <a:sym typeface="Arial"/>
            </a:endParaRPr>
          </a:p>
        </p:txBody>
      </p:sp>
    </p:spTree>
    <p:extLst>
      <p:ext uri="{BB962C8B-B14F-4D97-AF65-F5344CB8AC3E}">
        <p14:creationId xmlns:p14="http://schemas.microsoft.com/office/powerpoint/2010/main" val="3383946859"/>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57725-F846-4192-8AE9-C15209A55BB2}"/>
              </a:ext>
            </a:extLst>
          </p:cNvPr>
          <p:cNvSpPr>
            <a:spLocks noGrp="1"/>
          </p:cNvSpPr>
          <p:nvPr>
            <p:ph type="title"/>
          </p:nvPr>
        </p:nvSpPr>
        <p:spPr/>
        <p:txBody>
          <a:bodyPr/>
          <a:lstStyle/>
          <a:p>
            <a:pPr algn="ctr"/>
            <a:r>
              <a:rPr lang="en-US" dirty="0"/>
              <a:t>GREENHOUSE GAS EMISSION SAVINGS</a:t>
            </a:r>
          </a:p>
        </p:txBody>
      </p:sp>
      <p:sp>
        <p:nvSpPr>
          <p:cNvPr id="3" name="Text Placeholder 2">
            <a:extLst>
              <a:ext uri="{FF2B5EF4-FFF2-40B4-BE49-F238E27FC236}">
                <a16:creationId xmlns:a16="http://schemas.microsoft.com/office/drawing/2014/main" id="{0DFAFEA7-993B-4349-9572-15A5D36A9109}"/>
              </a:ext>
            </a:extLst>
          </p:cNvPr>
          <p:cNvSpPr>
            <a:spLocks noGrp="1"/>
          </p:cNvSpPr>
          <p:nvPr>
            <p:ph type="body" sz="quarter" idx="1"/>
          </p:nvPr>
        </p:nvSpPr>
        <p:spPr/>
        <p:txBody>
          <a:bodyPr/>
          <a:lstStyle/>
          <a:p>
            <a:pPr algn="ctr"/>
            <a:r>
              <a:rPr lang="en-US" dirty="0"/>
              <a:t>Sustainable Jersey data, Gold Star in Energy Webinar data</a:t>
            </a:r>
          </a:p>
        </p:txBody>
      </p:sp>
      <p:graphicFrame>
        <p:nvGraphicFramePr>
          <p:cNvPr id="5" name="Table 4">
            <a:extLst>
              <a:ext uri="{FF2B5EF4-FFF2-40B4-BE49-F238E27FC236}">
                <a16:creationId xmlns:a16="http://schemas.microsoft.com/office/drawing/2014/main" id="{C2965C63-B87E-439E-A8DA-4B561BEBC820}"/>
              </a:ext>
            </a:extLst>
          </p:cNvPr>
          <p:cNvGraphicFramePr>
            <a:graphicFrameLocks noGrp="1"/>
          </p:cNvGraphicFramePr>
          <p:nvPr>
            <p:extLst>
              <p:ext uri="{D42A27DB-BD31-4B8C-83A1-F6EECF244321}">
                <p14:modId xmlns:p14="http://schemas.microsoft.com/office/powerpoint/2010/main" val="2095517990"/>
              </p:ext>
            </p:extLst>
          </p:nvPr>
        </p:nvGraphicFramePr>
        <p:xfrm>
          <a:off x="736600" y="1778000"/>
          <a:ext cx="6536070" cy="7210940"/>
        </p:xfrm>
        <a:graphic>
          <a:graphicData uri="http://schemas.openxmlformats.org/drawingml/2006/table">
            <a:tbl>
              <a:tblPr firstRow="1" bandRow="1">
                <a:tableStyleId>{5940675A-B579-460E-94D1-54222C63F5DA}</a:tableStyleId>
              </a:tblPr>
              <a:tblGrid>
                <a:gridCol w="3268035">
                  <a:extLst>
                    <a:ext uri="{9D8B030D-6E8A-4147-A177-3AD203B41FA5}">
                      <a16:colId xmlns:a16="http://schemas.microsoft.com/office/drawing/2014/main" val="173253244"/>
                    </a:ext>
                  </a:extLst>
                </a:gridCol>
                <a:gridCol w="3268035">
                  <a:extLst>
                    <a:ext uri="{9D8B030D-6E8A-4147-A177-3AD203B41FA5}">
                      <a16:colId xmlns:a16="http://schemas.microsoft.com/office/drawing/2014/main" val="3664011547"/>
                    </a:ext>
                  </a:extLst>
                </a:gridCol>
              </a:tblGrid>
              <a:tr h="1094716">
                <a:tc>
                  <a:txBody>
                    <a:bodyPr/>
                    <a:lstStyle/>
                    <a:p>
                      <a:pPr algn="ctr"/>
                      <a:r>
                        <a:rPr lang="en-US" sz="3600" b="1" dirty="0"/>
                        <a:t>COMMUNITY WIDE  ACTIONS</a:t>
                      </a:r>
                    </a:p>
                  </a:txBody>
                  <a:tcPr/>
                </a:tc>
                <a:tc>
                  <a:txBody>
                    <a:bodyPr/>
                    <a:lstStyle/>
                    <a:p>
                      <a:pPr marL="0" marR="0" indent="0" algn="ctr" defTabSz="457200" latinLnBrk="0">
                        <a:lnSpc>
                          <a:spcPct val="100000"/>
                        </a:lnSpc>
                        <a:spcBef>
                          <a:spcPts val="0"/>
                        </a:spcBef>
                        <a:spcAft>
                          <a:spcPts val="0"/>
                        </a:spcAft>
                        <a:buClrTx/>
                        <a:buSzTx/>
                        <a:buFontTx/>
                        <a:buNone/>
                        <a:tabLst/>
                      </a:pPr>
                      <a:r>
                        <a:rPr lang="en-US" sz="3600" b="1" i="0" u="none" strike="noStrike" cap="none" spc="0" baseline="0" dirty="0">
                          <a:ln>
                            <a:noFill/>
                          </a:ln>
                          <a:solidFill>
                            <a:schemeClr val="tx1"/>
                          </a:solidFill>
                          <a:uFillTx/>
                          <a:latin typeface="+mn-lt"/>
                          <a:ea typeface="+mn-ea"/>
                          <a:cs typeface="+mn-cs"/>
                          <a:sym typeface="Arial"/>
                        </a:rPr>
                        <a:t>% GHG SAVINGS</a:t>
                      </a:r>
                    </a:p>
                  </a:txBody>
                  <a:tcPr/>
                </a:tc>
                <a:extLst>
                  <a:ext uri="{0D108BD9-81ED-4DB2-BD59-A6C34878D82A}">
                    <a16:rowId xmlns:a16="http://schemas.microsoft.com/office/drawing/2014/main" val="901552661"/>
                  </a:ext>
                </a:extLst>
              </a:tr>
              <a:tr h="1094716">
                <a:tc>
                  <a:txBody>
                    <a:bodyPr/>
                    <a:lstStyle/>
                    <a:p>
                      <a:pPr marL="0" marR="0" indent="0" algn="ctr" defTabSz="457200" latinLnBrk="0">
                        <a:lnSpc>
                          <a:spcPct val="100000"/>
                        </a:lnSpc>
                        <a:spcBef>
                          <a:spcPts val="0"/>
                        </a:spcBef>
                        <a:spcAft>
                          <a:spcPts val="0"/>
                        </a:spcAft>
                        <a:buClrTx/>
                        <a:buSzTx/>
                        <a:buFontTx/>
                        <a:buNone/>
                        <a:tabLst/>
                      </a:pPr>
                      <a:r>
                        <a:rPr lang="en-US" sz="3200" b="0" i="0" u="none" strike="noStrike" cap="none" spc="0" baseline="0" dirty="0">
                          <a:ln>
                            <a:noFill/>
                          </a:ln>
                          <a:solidFill>
                            <a:schemeClr val="tx1"/>
                          </a:solidFill>
                          <a:uFillTx/>
                          <a:latin typeface="+mn-lt"/>
                          <a:ea typeface="+mn-ea"/>
                          <a:cs typeface="+mn-cs"/>
                          <a:sym typeface="Arial"/>
                        </a:rPr>
                        <a:t>ELECTRICAL</a:t>
                      </a:r>
                      <a:br>
                        <a:rPr lang="en-US" sz="3200" b="0" i="0" u="none" strike="noStrike" cap="none" spc="0" baseline="0" dirty="0">
                          <a:ln>
                            <a:noFill/>
                          </a:ln>
                          <a:solidFill>
                            <a:schemeClr val="tx1"/>
                          </a:solidFill>
                          <a:uFillTx/>
                          <a:latin typeface="+mn-lt"/>
                          <a:ea typeface="+mn-ea"/>
                          <a:cs typeface="+mn-cs"/>
                          <a:sym typeface="Arial"/>
                        </a:rPr>
                      </a:br>
                      <a:r>
                        <a:rPr lang="en-US" sz="3200" b="0" i="0" u="none" strike="noStrike" cap="none" spc="0" baseline="0" dirty="0">
                          <a:ln>
                            <a:noFill/>
                          </a:ln>
                          <a:solidFill>
                            <a:schemeClr val="tx1"/>
                          </a:solidFill>
                          <a:uFillTx/>
                          <a:latin typeface="+mn-lt"/>
                          <a:ea typeface="+mn-ea"/>
                          <a:cs typeface="+mn-cs"/>
                          <a:sym typeface="Arial"/>
                        </a:rPr>
                        <a:t>AGGREGATION</a:t>
                      </a:r>
                    </a:p>
                  </a:txBody>
                  <a:tcPr/>
                </a:tc>
                <a:tc>
                  <a:txBody>
                    <a:bodyPr/>
                    <a:lstStyle/>
                    <a:p>
                      <a:pPr marL="0" marR="0" indent="0" algn="ctr" defTabSz="457200" latinLnBrk="0">
                        <a:lnSpc>
                          <a:spcPct val="100000"/>
                        </a:lnSpc>
                        <a:spcBef>
                          <a:spcPts val="0"/>
                        </a:spcBef>
                        <a:spcAft>
                          <a:spcPts val="0"/>
                        </a:spcAft>
                        <a:buClrTx/>
                        <a:buSzTx/>
                        <a:buFontTx/>
                        <a:buNone/>
                        <a:tabLst/>
                      </a:pPr>
                      <a:r>
                        <a:rPr lang="en-US" sz="3200" b="0" i="0" u="none" strike="noStrike" cap="none" spc="0" baseline="0" dirty="0">
                          <a:ln>
                            <a:noFill/>
                          </a:ln>
                          <a:solidFill>
                            <a:schemeClr val="tx1"/>
                          </a:solidFill>
                          <a:uFillTx/>
                          <a:latin typeface="+mn-lt"/>
                          <a:ea typeface="+mn-ea"/>
                          <a:cs typeface="+mn-cs"/>
                          <a:sym typeface="Arial"/>
                        </a:rPr>
                        <a:t>5- 15%</a:t>
                      </a:r>
                    </a:p>
                  </a:txBody>
                  <a:tcPr/>
                </a:tc>
                <a:extLst>
                  <a:ext uri="{0D108BD9-81ED-4DB2-BD59-A6C34878D82A}">
                    <a16:rowId xmlns:a16="http://schemas.microsoft.com/office/drawing/2014/main" val="2242320697"/>
                  </a:ext>
                </a:extLst>
              </a:tr>
              <a:tr h="1094716">
                <a:tc>
                  <a:txBody>
                    <a:bodyPr/>
                    <a:lstStyle/>
                    <a:p>
                      <a:pPr marL="0" marR="0" indent="0" algn="ctr" defTabSz="457200" latinLnBrk="0">
                        <a:lnSpc>
                          <a:spcPct val="100000"/>
                        </a:lnSpc>
                        <a:spcBef>
                          <a:spcPts val="0"/>
                        </a:spcBef>
                        <a:spcAft>
                          <a:spcPts val="0"/>
                        </a:spcAft>
                        <a:buClrTx/>
                        <a:buSzTx/>
                        <a:buFontTx/>
                        <a:buNone/>
                        <a:tabLst/>
                      </a:pPr>
                      <a:r>
                        <a:rPr lang="en-US" sz="3200" b="0" i="0" u="none" strike="noStrike" cap="none" spc="0" baseline="0" dirty="0">
                          <a:ln>
                            <a:noFill/>
                          </a:ln>
                          <a:solidFill>
                            <a:schemeClr val="tx1"/>
                          </a:solidFill>
                          <a:uFillTx/>
                          <a:latin typeface="+mn-lt"/>
                          <a:ea typeface="+mn-ea"/>
                          <a:cs typeface="+mn-cs"/>
                          <a:sym typeface="Arial"/>
                        </a:rPr>
                        <a:t>SOLAR INITIATIVES</a:t>
                      </a:r>
                    </a:p>
                  </a:txBody>
                  <a:tcPr/>
                </a:tc>
                <a:tc>
                  <a:txBody>
                    <a:bodyPr/>
                    <a:lstStyle/>
                    <a:p>
                      <a:pPr marL="0" marR="0" indent="0" algn="ctr" defTabSz="457200" latinLnBrk="0">
                        <a:lnSpc>
                          <a:spcPct val="100000"/>
                        </a:lnSpc>
                        <a:spcBef>
                          <a:spcPts val="0"/>
                        </a:spcBef>
                        <a:spcAft>
                          <a:spcPts val="0"/>
                        </a:spcAft>
                        <a:buClrTx/>
                        <a:buSzTx/>
                        <a:buFontTx/>
                        <a:buNone/>
                        <a:tabLst/>
                      </a:pPr>
                      <a:r>
                        <a:rPr lang="en-US" sz="3200" b="0" i="0" u="none" strike="noStrike" cap="none" spc="0" baseline="0" dirty="0">
                          <a:ln>
                            <a:noFill/>
                          </a:ln>
                          <a:solidFill>
                            <a:schemeClr val="tx1"/>
                          </a:solidFill>
                          <a:uFillTx/>
                          <a:latin typeface="+mn-lt"/>
                          <a:ea typeface="+mn-ea"/>
                          <a:cs typeface="+mn-cs"/>
                          <a:sym typeface="Arial"/>
                        </a:rPr>
                        <a:t>2 – 4 %</a:t>
                      </a:r>
                    </a:p>
                  </a:txBody>
                  <a:tcPr/>
                </a:tc>
                <a:extLst>
                  <a:ext uri="{0D108BD9-81ED-4DB2-BD59-A6C34878D82A}">
                    <a16:rowId xmlns:a16="http://schemas.microsoft.com/office/drawing/2014/main" val="4197997736"/>
                  </a:ext>
                </a:extLst>
              </a:tr>
              <a:tr h="1094716">
                <a:tc>
                  <a:txBody>
                    <a:bodyPr/>
                    <a:lstStyle/>
                    <a:p>
                      <a:pPr marL="0" marR="0" indent="0" algn="ctr" defTabSz="457200" latinLnBrk="0">
                        <a:lnSpc>
                          <a:spcPct val="100000"/>
                        </a:lnSpc>
                        <a:spcBef>
                          <a:spcPts val="0"/>
                        </a:spcBef>
                        <a:spcAft>
                          <a:spcPts val="0"/>
                        </a:spcAft>
                        <a:buClrTx/>
                        <a:buSzTx/>
                        <a:buFontTx/>
                        <a:buNone/>
                        <a:tabLst/>
                      </a:pPr>
                      <a:r>
                        <a:rPr lang="en-US" sz="3200" b="0" i="0" u="none" strike="noStrike" cap="none" spc="0" baseline="0" dirty="0">
                          <a:ln>
                            <a:noFill/>
                          </a:ln>
                          <a:solidFill>
                            <a:schemeClr val="tx1"/>
                          </a:solidFill>
                          <a:uFillTx/>
                          <a:latin typeface="+mn-lt"/>
                          <a:ea typeface="+mn-ea"/>
                          <a:cs typeface="+mn-cs"/>
                          <a:sym typeface="Arial"/>
                        </a:rPr>
                        <a:t>VEHICLES </a:t>
                      </a:r>
                    </a:p>
                  </a:txBody>
                  <a:tcPr/>
                </a:tc>
                <a:tc>
                  <a:txBody>
                    <a:bodyPr/>
                    <a:lstStyle/>
                    <a:p>
                      <a:pPr marL="0" marR="0" indent="0" algn="ctr" defTabSz="457200" latinLnBrk="0">
                        <a:lnSpc>
                          <a:spcPct val="100000"/>
                        </a:lnSpc>
                        <a:spcBef>
                          <a:spcPts val="0"/>
                        </a:spcBef>
                        <a:spcAft>
                          <a:spcPts val="0"/>
                        </a:spcAft>
                        <a:buClrTx/>
                        <a:buSzTx/>
                        <a:buFontTx/>
                        <a:buNone/>
                        <a:tabLst/>
                      </a:pPr>
                      <a:r>
                        <a:rPr lang="en-US" sz="3200" b="0" i="0" u="none" strike="noStrike" cap="none" spc="0" baseline="0" dirty="0">
                          <a:ln>
                            <a:noFill/>
                          </a:ln>
                          <a:solidFill>
                            <a:schemeClr val="tx1"/>
                          </a:solidFill>
                          <a:uFillTx/>
                          <a:latin typeface="+mn-lt"/>
                          <a:ea typeface="+mn-ea"/>
                          <a:cs typeface="+mn-cs"/>
                          <a:sym typeface="Arial"/>
                        </a:rPr>
                        <a:t>10 – 18 %</a:t>
                      </a:r>
                    </a:p>
                  </a:txBody>
                  <a:tcPr/>
                </a:tc>
                <a:extLst>
                  <a:ext uri="{0D108BD9-81ED-4DB2-BD59-A6C34878D82A}">
                    <a16:rowId xmlns:a16="http://schemas.microsoft.com/office/drawing/2014/main" val="3831840823"/>
                  </a:ext>
                </a:extLst>
              </a:tr>
              <a:tr h="1094716">
                <a:tc>
                  <a:txBody>
                    <a:bodyPr/>
                    <a:lstStyle/>
                    <a:p>
                      <a:pPr marL="0" marR="0" indent="0" algn="ctr" defTabSz="457200" latinLnBrk="0">
                        <a:lnSpc>
                          <a:spcPct val="100000"/>
                        </a:lnSpc>
                        <a:spcBef>
                          <a:spcPts val="0"/>
                        </a:spcBef>
                        <a:spcAft>
                          <a:spcPts val="0"/>
                        </a:spcAft>
                        <a:buClrTx/>
                        <a:buSzTx/>
                        <a:buFontTx/>
                        <a:buNone/>
                        <a:tabLst/>
                      </a:pPr>
                      <a:r>
                        <a:rPr lang="en-US" sz="3200" b="0" i="0" u="none" strike="noStrike" cap="none" spc="0" baseline="0" dirty="0">
                          <a:ln>
                            <a:noFill/>
                          </a:ln>
                          <a:solidFill>
                            <a:schemeClr val="tx1"/>
                          </a:solidFill>
                          <a:uFillTx/>
                          <a:latin typeface="+mn-lt"/>
                          <a:ea typeface="+mn-ea"/>
                          <a:cs typeface="+mn-cs"/>
                          <a:sym typeface="Arial"/>
                        </a:rPr>
                        <a:t>BUILDING ENERGY</a:t>
                      </a:r>
                    </a:p>
                  </a:txBody>
                  <a:tcPr/>
                </a:tc>
                <a:tc>
                  <a:txBody>
                    <a:bodyPr/>
                    <a:lstStyle/>
                    <a:p>
                      <a:pPr marL="0" marR="0" indent="0" algn="ctr" defTabSz="457200" latinLnBrk="0">
                        <a:lnSpc>
                          <a:spcPct val="100000"/>
                        </a:lnSpc>
                        <a:spcBef>
                          <a:spcPts val="0"/>
                        </a:spcBef>
                        <a:spcAft>
                          <a:spcPts val="0"/>
                        </a:spcAft>
                        <a:buClrTx/>
                        <a:buSzTx/>
                        <a:buFontTx/>
                        <a:buNone/>
                        <a:tabLst/>
                      </a:pPr>
                      <a:r>
                        <a:rPr lang="en-US" sz="3200" b="0" i="0" u="none" strike="noStrike" cap="none" spc="0" baseline="0" dirty="0">
                          <a:ln>
                            <a:noFill/>
                          </a:ln>
                          <a:solidFill>
                            <a:schemeClr val="tx1"/>
                          </a:solidFill>
                          <a:uFillTx/>
                          <a:latin typeface="+mn-lt"/>
                          <a:ea typeface="+mn-ea"/>
                          <a:cs typeface="+mn-cs"/>
                          <a:sym typeface="Arial"/>
                        </a:rPr>
                        <a:t>3 – 4 %</a:t>
                      </a:r>
                    </a:p>
                  </a:txBody>
                  <a:tcPr/>
                </a:tc>
                <a:extLst>
                  <a:ext uri="{0D108BD9-81ED-4DB2-BD59-A6C34878D82A}">
                    <a16:rowId xmlns:a16="http://schemas.microsoft.com/office/drawing/2014/main" val="1731521946"/>
                  </a:ext>
                </a:extLst>
              </a:tr>
              <a:tr h="1094716">
                <a:tc>
                  <a:txBody>
                    <a:bodyPr/>
                    <a:lstStyle/>
                    <a:p>
                      <a:pPr marL="0" marR="0" indent="0" algn="ctr" defTabSz="457200" latinLnBrk="0">
                        <a:lnSpc>
                          <a:spcPct val="100000"/>
                        </a:lnSpc>
                        <a:spcBef>
                          <a:spcPts val="0"/>
                        </a:spcBef>
                        <a:spcAft>
                          <a:spcPts val="0"/>
                        </a:spcAft>
                        <a:buClrTx/>
                        <a:buSzTx/>
                        <a:buFontTx/>
                        <a:buNone/>
                        <a:tabLst/>
                      </a:pPr>
                      <a:r>
                        <a:rPr lang="en-US" sz="3600" b="1" i="0" u="none" strike="noStrike" cap="none" spc="0" baseline="0" dirty="0">
                          <a:ln>
                            <a:noFill/>
                          </a:ln>
                          <a:solidFill>
                            <a:schemeClr val="tx1"/>
                          </a:solidFill>
                          <a:uFillTx/>
                          <a:latin typeface="+mn-lt"/>
                          <a:ea typeface="+mn-ea"/>
                          <a:cs typeface="+mn-cs"/>
                          <a:sym typeface="Arial"/>
                        </a:rPr>
                        <a:t>TOTAL</a:t>
                      </a:r>
                    </a:p>
                  </a:txBody>
                  <a:tcPr/>
                </a:tc>
                <a:tc>
                  <a:txBody>
                    <a:bodyPr/>
                    <a:lstStyle/>
                    <a:p>
                      <a:pPr marL="0" marR="0" indent="0" algn="ctr" defTabSz="457200" latinLnBrk="0">
                        <a:lnSpc>
                          <a:spcPct val="100000"/>
                        </a:lnSpc>
                        <a:spcBef>
                          <a:spcPts val="0"/>
                        </a:spcBef>
                        <a:spcAft>
                          <a:spcPts val="0"/>
                        </a:spcAft>
                        <a:buClrTx/>
                        <a:buSzTx/>
                        <a:buFontTx/>
                        <a:buNone/>
                        <a:tabLst/>
                      </a:pPr>
                      <a:r>
                        <a:rPr lang="en-US" sz="3600" b="1" i="0" u="none" strike="noStrike" cap="none" spc="0" baseline="0" dirty="0">
                          <a:ln>
                            <a:noFill/>
                          </a:ln>
                          <a:solidFill>
                            <a:schemeClr val="tx1"/>
                          </a:solidFill>
                          <a:uFillTx/>
                          <a:latin typeface="+mn-lt"/>
                          <a:ea typeface="+mn-ea"/>
                          <a:cs typeface="+mn-cs"/>
                          <a:sym typeface="Arial"/>
                        </a:rPr>
                        <a:t>20 – 41 %</a:t>
                      </a:r>
                    </a:p>
                  </a:txBody>
                  <a:tcPr/>
                </a:tc>
                <a:extLst>
                  <a:ext uri="{0D108BD9-81ED-4DB2-BD59-A6C34878D82A}">
                    <a16:rowId xmlns:a16="http://schemas.microsoft.com/office/drawing/2014/main" val="2526367966"/>
                  </a:ext>
                </a:extLst>
              </a:tr>
            </a:tbl>
          </a:graphicData>
        </a:graphic>
      </p:graphicFrame>
      <p:graphicFrame>
        <p:nvGraphicFramePr>
          <p:cNvPr id="6" name="Table 5">
            <a:extLst>
              <a:ext uri="{FF2B5EF4-FFF2-40B4-BE49-F238E27FC236}">
                <a16:creationId xmlns:a16="http://schemas.microsoft.com/office/drawing/2014/main" id="{F4B870CE-C307-4158-890B-4692E8E0E593}"/>
              </a:ext>
            </a:extLst>
          </p:cNvPr>
          <p:cNvGraphicFramePr>
            <a:graphicFrameLocks noGrp="1"/>
          </p:cNvGraphicFramePr>
          <p:nvPr>
            <p:extLst>
              <p:ext uri="{D42A27DB-BD31-4B8C-83A1-F6EECF244321}">
                <p14:modId xmlns:p14="http://schemas.microsoft.com/office/powerpoint/2010/main" val="1598902174"/>
              </p:ext>
            </p:extLst>
          </p:nvPr>
        </p:nvGraphicFramePr>
        <p:xfrm>
          <a:off x="8250865" y="1778000"/>
          <a:ext cx="7124602" cy="7811709"/>
        </p:xfrm>
        <a:graphic>
          <a:graphicData uri="http://schemas.openxmlformats.org/drawingml/2006/table">
            <a:tbl>
              <a:tblPr firstRow="1" bandRow="1">
                <a:tableStyleId>{5940675A-B579-460E-94D1-54222C63F5DA}</a:tableStyleId>
              </a:tblPr>
              <a:tblGrid>
                <a:gridCol w="3562301">
                  <a:extLst>
                    <a:ext uri="{9D8B030D-6E8A-4147-A177-3AD203B41FA5}">
                      <a16:colId xmlns:a16="http://schemas.microsoft.com/office/drawing/2014/main" val="3867363587"/>
                    </a:ext>
                  </a:extLst>
                </a:gridCol>
                <a:gridCol w="3562301">
                  <a:extLst>
                    <a:ext uri="{9D8B030D-6E8A-4147-A177-3AD203B41FA5}">
                      <a16:colId xmlns:a16="http://schemas.microsoft.com/office/drawing/2014/main" val="1489869882"/>
                    </a:ext>
                  </a:extLst>
                </a:gridCol>
              </a:tblGrid>
              <a:tr h="1171343">
                <a:tc>
                  <a:txBody>
                    <a:bodyPr/>
                    <a:lstStyle/>
                    <a:p>
                      <a:pPr marL="0" marR="0" indent="0" algn="ctr" defTabSz="457200" latinLnBrk="0">
                        <a:lnSpc>
                          <a:spcPct val="100000"/>
                        </a:lnSpc>
                        <a:spcBef>
                          <a:spcPts val="0"/>
                        </a:spcBef>
                        <a:spcAft>
                          <a:spcPts val="0"/>
                        </a:spcAft>
                        <a:buClrTx/>
                        <a:buSzTx/>
                        <a:buFontTx/>
                        <a:buNone/>
                        <a:tabLst/>
                      </a:pPr>
                      <a:r>
                        <a:rPr lang="en-US" sz="3600" b="1" i="0" u="none" strike="noStrike" cap="none" spc="0" baseline="0" dirty="0">
                          <a:ln>
                            <a:noFill/>
                          </a:ln>
                          <a:solidFill>
                            <a:schemeClr val="tx1"/>
                          </a:solidFill>
                          <a:uFillTx/>
                          <a:latin typeface="+mn-lt"/>
                          <a:ea typeface="+mn-ea"/>
                          <a:cs typeface="+mn-cs"/>
                          <a:sym typeface="Arial"/>
                        </a:rPr>
                        <a:t>MUNICIPAL</a:t>
                      </a:r>
                      <a:br>
                        <a:rPr lang="en-US" sz="3600" b="1" i="0" u="none" strike="noStrike" cap="none" spc="0" baseline="0" dirty="0">
                          <a:ln>
                            <a:noFill/>
                          </a:ln>
                          <a:solidFill>
                            <a:schemeClr val="tx1"/>
                          </a:solidFill>
                          <a:uFillTx/>
                          <a:latin typeface="+mn-lt"/>
                          <a:ea typeface="+mn-ea"/>
                          <a:cs typeface="+mn-cs"/>
                          <a:sym typeface="Arial"/>
                        </a:rPr>
                      </a:br>
                      <a:r>
                        <a:rPr lang="en-US" sz="3600" b="1" i="0" u="none" strike="noStrike" cap="none" spc="0" baseline="0" dirty="0">
                          <a:ln>
                            <a:noFill/>
                          </a:ln>
                          <a:solidFill>
                            <a:schemeClr val="tx1"/>
                          </a:solidFill>
                          <a:uFillTx/>
                          <a:latin typeface="+mn-lt"/>
                          <a:ea typeface="+mn-ea"/>
                          <a:cs typeface="+mn-cs"/>
                          <a:sym typeface="Arial"/>
                        </a:rPr>
                        <a:t>ACTIONS</a:t>
                      </a:r>
                    </a:p>
                  </a:txBody>
                  <a:tcPr/>
                </a:tc>
                <a:tc>
                  <a:txBody>
                    <a:bodyPr/>
                    <a:lstStyle/>
                    <a:p>
                      <a:pPr marL="0" marR="0" indent="0" algn="ctr" defTabSz="457200" latinLnBrk="0">
                        <a:lnSpc>
                          <a:spcPct val="100000"/>
                        </a:lnSpc>
                        <a:spcBef>
                          <a:spcPts val="0"/>
                        </a:spcBef>
                        <a:spcAft>
                          <a:spcPts val="0"/>
                        </a:spcAft>
                        <a:buClrTx/>
                        <a:buSzTx/>
                        <a:buFontTx/>
                        <a:buNone/>
                        <a:tabLst/>
                      </a:pPr>
                      <a:r>
                        <a:rPr lang="en-US" sz="3600" b="1" i="0" u="none" strike="noStrike" cap="none" spc="0" baseline="0" dirty="0">
                          <a:ln>
                            <a:noFill/>
                          </a:ln>
                          <a:solidFill>
                            <a:schemeClr val="tx1"/>
                          </a:solidFill>
                          <a:uFillTx/>
                          <a:latin typeface="+mn-lt"/>
                          <a:ea typeface="+mn-ea"/>
                          <a:cs typeface="+mn-cs"/>
                          <a:sym typeface="Arial"/>
                        </a:rPr>
                        <a:t>% GHG </a:t>
                      </a:r>
                      <a:br>
                        <a:rPr lang="en-US" sz="3600" b="1" i="0" u="none" strike="noStrike" cap="none" spc="0" baseline="0" dirty="0">
                          <a:ln>
                            <a:noFill/>
                          </a:ln>
                          <a:solidFill>
                            <a:schemeClr val="tx1"/>
                          </a:solidFill>
                          <a:uFillTx/>
                          <a:latin typeface="+mn-lt"/>
                          <a:ea typeface="+mn-ea"/>
                          <a:cs typeface="+mn-cs"/>
                          <a:sym typeface="Arial"/>
                        </a:rPr>
                      </a:br>
                      <a:r>
                        <a:rPr lang="en-US" sz="3600" b="1" i="0" u="none" strike="noStrike" cap="none" spc="0" baseline="0" dirty="0">
                          <a:ln>
                            <a:noFill/>
                          </a:ln>
                          <a:solidFill>
                            <a:schemeClr val="tx1"/>
                          </a:solidFill>
                          <a:uFillTx/>
                          <a:latin typeface="+mn-lt"/>
                          <a:ea typeface="+mn-ea"/>
                          <a:cs typeface="+mn-cs"/>
                          <a:sym typeface="Arial"/>
                        </a:rPr>
                        <a:t>SAVINGS</a:t>
                      </a:r>
                    </a:p>
                  </a:txBody>
                  <a:tcPr/>
                </a:tc>
                <a:extLst>
                  <a:ext uri="{0D108BD9-81ED-4DB2-BD59-A6C34878D82A}">
                    <a16:rowId xmlns:a16="http://schemas.microsoft.com/office/drawing/2014/main" val="3548107801"/>
                  </a:ext>
                </a:extLst>
              </a:tr>
              <a:tr h="1171343">
                <a:tc>
                  <a:txBody>
                    <a:bodyPr/>
                    <a:lstStyle/>
                    <a:p>
                      <a:pPr marL="0" marR="0" indent="0" algn="ctr" defTabSz="457200" latinLnBrk="0">
                        <a:lnSpc>
                          <a:spcPct val="100000"/>
                        </a:lnSpc>
                        <a:spcBef>
                          <a:spcPts val="0"/>
                        </a:spcBef>
                        <a:spcAft>
                          <a:spcPts val="0"/>
                        </a:spcAft>
                        <a:buClrTx/>
                        <a:buSzTx/>
                        <a:buFontTx/>
                        <a:buNone/>
                        <a:tabLst/>
                      </a:pPr>
                      <a:r>
                        <a:rPr lang="en-US" sz="3200" b="0" i="0" u="none" strike="noStrike" cap="none" spc="0" baseline="0" dirty="0">
                          <a:ln>
                            <a:noFill/>
                          </a:ln>
                          <a:solidFill>
                            <a:schemeClr val="tx1"/>
                          </a:solidFill>
                          <a:uFillTx/>
                          <a:latin typeface="+mn-lt"/>
                          <a:ea typeface="+mn-ea"/>
                          <a:cs typeface="+mn-cs"/>
                          <a:sym typeface="Arial"/>
                        </a:rPr>
                        <a:t>ON-SITE</a:t>
                      </a:r>
                      <a:br>
                        <a:rPr lang="en-US" sz="3200" b="0" i="0" u="none" strike="noStrike" cap="none" spc="0" baseline="0" dirty="0">
                          <a:ln>
                            <a:noFill/>
                          </a:ln>
                          <a:solidFill>
                            <a:schemeClr val="tx1"/>
                          </a:solidFill>
                          <a:uFillTx/>
                          <a:latin typeface="+mn-lt"/>
                          <a:ea typeface="+mn-ea"/>
                          <a:cs typeface="+mn-cs"/>
                          <a:sym typeface="Arial"/>
                        </a:rPr>
                      </a:br>
                      <a:r>
                        <a:rPr lang="en-US" sz="3200" b="0" i="0" u="none" strike="noStrike" cap="none" spc="0" baseline="0" dirty="0">
                          <a:ln>
                            <a:noFill/>
                          </a:ln>
                          <a:solidFill>
                            <a:schemeClr val="tx1"/>
                          </a:solidFill>
                          <a:uFillTx/>
                          <a:latin typeface="+mn-lt"/>
                          <a:ea typeface="+mn-ea"/>
                          <a:cs typeface="+mn-cs"/>
                          <a:sym typeface="Arial"/>
                        </a:rPr>
                        <a:t>SOLAR</a:t>
                      </a:r>
                    </a:p>
                  </a:txBody>
                  <a:tcPr/>
                </a:tc>
                <a:tc>
                  <a:txBody>
                    <a:bodyPr/>
                    <a:lstStyle/>
                    <a:p>
                      <a:pPr marL="0" marR="0" indent="0" algn="ctr" defTabSz="457200" latinLnBrk="0">
                        <a:lnSpc>
                          <a:spcPct val="100000"/>
                        </a:lnSpc>
                        <a:spcBef>
                          <a:spcPts val="0"/>
                        </a:spcBef>
                        <a:spcAft>
                          <a:spcPts val="0"/>
                        </a:spcAft>
                        <a:buClrTx/>
                        <a:buSzTx/>
                        <a:buFontTx/>
                        <a:buNone/>
                        <a:tabLst/>
                      </a:pPr>
                      <a:r>
                        <a:rPr lang="en-US" sz="3200" b="0" i="0" u="none" strike="noStrike" cap="none" spc="0" baseline="0" dirty="0">
                          <a:ln>
                            <a:noFill/>
                          </a:ln>
                          <a:solidFill>
                            <a:schemeClr val="tx1"/>
                          </a:solidFill>
                          <a:uFillTx/>
                          <a:latin typeface="+mn-lt"/>
                          <a:ea typeface="+mn-ea"/>
                          <a:cs typeface="+mn-cs"/>
                          <a:sym typeface="Arial"/>
                        </a:rPr>
                        <a:t>1 – 35 %</a:t>
                      </a:r>
                    </a:p>
                  </a:txBody>
                  <a:tcPr/>
                </a:tc>
                <a:extLst>
                  <a:ext uri="{0D108BD9-81ED-4DB2-BD59-A6C34878D82A}">
                    <a16:rowId xmlns:a16="http://schemas.microsoft.com/office/drawing/2014/main" val="67560996"/>
                  </a:ext>
                </a:extLst>
              </a:tr>
              <a:tr h="1171343">
                <a:tc>
                  <a:txBody>
                    <a:bodyPr/>
                    <a:lstStyle/>
                    <a:p>
                      <a:pPr marL="0" marR="0" indent="0" algn="ctr" defTabSz="457200" latinLnBrk="0">
                        <a:lnSpc>
                          <a:spcPct val="100000"/>
                        </a:lnSpc>
                        <a:spcBef>
                          <a:spcPts val="0"/>
                        </a:spcBef>
                        <a:spcAft>
                          <a:spcPts val="0"/>
                        </a:spcAft>
                        <a:buClrTx/>
                        <a:buSzTx/>
                        <a:buFontTx/>
                        <a:buNone/>
                        <a:tabLst/>
                      </a:pPr>
                      <a:r>
                        <a:rPr lang="en-US" sz="3200" b="0" i="0" u="none" strike="noStrike" cap="none" spc="0" baseline="0" dirty="0">
                          <a:ln>
                            <a:noFill/>
                          </a:ln>
                          <a:solidFill>
                            <a:schemeClr val="tx1"/>
                          </a:solidFill>
                          <a:uFillTx/>
                          <a:latin typeface="+mn-lt"/>
                          <a:ea typeface="+mn-ea"/>
                          <a:cs typeface="+mn-cs"/>
                          <a:sym typeface="Arial"/>
                        </a:rPr>
                        <a:t>GREENING THE MUNICIPAL FLEET</a:t>
                      </a:r>
                    </a:p>
                  </a:txBody>
                  <a:tcPr/>
                </a:tc>
                <a:tc>
                  <a:txBody>
                    <a:bodyPr/>
                    <a:lstStyle/>
                    <a:p>
                      <a:pPr marL="0" marR="0" indent="0" algn="ctr" defTabSz="457200" latinLnBrk="0">
                        <a:lnSpc>
                          <a:spcPct val="100000"/>
                        </a:lnSpc>
                        <a:spcBef>
                          <a:spcPts val="0"/>
                        </a:spcBef>
                        <a:spcAft>
                          <a:spcPts val="0"/>
                        </a:spcAft>
                        <a:buClrTx/>
                        <a:buSzTx/>
                        <a:buFontTx/>
                        <a:buNone/>
                        <a:tabLst/>
                      </a:pPr>
                      <a:r>
                        <a:rPr lang="en-US" sz="3200" b="0" i="0" u="none" strike="noStrike" cap="none" spc="0" baseline="0" dirty="0">
                          <a:ln>
                            <a:noFill/>
                          </a:ln>
                          <a:solidFill>
                            <a:schemeClr val="tx1"/>
                          </a:solidFill>
                          <a:uFillTx/>
                          <a:latin typeface="+mn-lt"/>
                          <a:ea typeface="+mn-ea"/>
                          <a:cs typeface="+mn-cs"/>
                          <a:sym typeface="Arial"/>
                        </a:rPr>
                        <a:t>15 – 18%</a:t>
                      </a:r>
                    </a:p>
                  </a:txBody>
                  <a:tcPr/>
                </a:tc>
                <a:extLst>
                  <a:ext uri="{0D108BD9-81ED-4DB2-BD59-A6C34878D82A}">
                    <a16:rowId xmlns:a16="http://schemas.microsoft.com/office/drawing/2014/main" val="1261982281"/>
                  </a:ext>
                </a:extLst>
              </a:tr>
              <a:tr h="1171343">
                <a:tc>
                  <a:txBody>
                    <a:bodyPr/>
                    <a:lstStyle/>
                    <a:p>
                      <a:pPr marL="0" marR="0" indent="0" algn="ctr" defTabSz="457200" latinLnBrk="0">
                        <a:lnSpc>
                          <a:spcPct val="100000"/>
                        </a:lnSpc>
                        <a:spcBef>
                          <a:spcPts val="0"/>
                        </a:spcBef>
                        <a:spcAft>
                          <a:spcPts val="0"/>
                        </a:spcAft>
                        <a:buClrTx/>
                        <a:buSzTx/>
                        <a:buFontTx/>
                        <a:buNone/>
                        <a:tabLst/>
                      </a:pPr>
                      <a:r>
                        <a:rPr lang="en-US" sz="3200" b="0" i="0" u="none" strike="noStrike" cap="none" spc="0" baseline="0" dirty="0">
                          <a:ln>
                            <a:noFill/>
                          </a:ln>
                          <a:solidFill>
                            <a:schemeClr val="tx1"/>
                          </a:solidFill>
                          <a:uFillTx/>
                          <a:latin typeface="+mn-lt"/>
                          <a:ea typeface="+mn-ea"/>
                          <a:cs typeface="+mn-cs"/>
                          <a:sym typeface="Arial"/>
                        </a:rPr>
                        <a:t>BUILDING &amp; STREET LIGHT EFFICIENCY</a:t>
                      </a:r>
                    </a:p>
                  </a:txBody>
                  <a:tcPr/>
                </a:tc>
                <a:tc>
                  <a:txBody>
                    <a:bodyPr/>
                    <a:lstStyle/>
                    <a:p>
                      <a:pPr marL="0" marR="0" indent="0" algn="ctr" defTabSz="457200" latinLnBrk="0">
                        <a:lnSpc>
                          <a:spcPct val="100000"/>
                        </a:lnSpc>
                        <a:spcBef>
                          <a:spcPts val="0"/>
                        </a:spcBef>
                        <a:spcAft>
                          <a:spcPts val="0"/>
                        </a:spcAft>
                        <a:buClrTx/>
                        <a:buSzTx/>
                        <a:buFontTx/>
                        <a:buNone/>
                        <a:tabLst/>
                      </a:pPr>
                      <a:r>
                        <a:rPr lang="en-US" sz="3200" b="0" i="0" u="none" strike="noStrike" cap="none" spc="0" baseline="0" dirty="0">
                          <a:ln>
                            <a:noFill/>
                          </a:ln>
                          <a:solidFill>
                            <a:schemeClr val="tx1"/>
                          </a:solidFill>
                          <a:uFillTx/>
                          <a:latin typeface="+mn-lt"/>
                          <a:ea typeface="+mn-ea"/>
                          <a:cs typeface="+mn-cs"/>
                          <a:sym typeface="Arial"/>
                        </a:rPr>
                        <a:t>12 – 19 %</a:t>
                      </a:r>
                    </a:p>
                  </a:txBody>
                  <a:tcPr/>
                </a:tc>
                <a:extLst>
                  <a:ext uri="{0D108BD9-81ED-4DB2-BD59-A6C34878D82A}">
                    <a16:rowId xmlns:a16="http://schemas.microsoft.com/office/drawing/2014/main" val="337930672"/>
                  </a:ext>
                </a:extLst>
              </a:tr>
              <a:tr h="1171343">
                <a:tc>
                  <a:txBody>
                    <a:bodyPr/>
                    <a:lstStyle/>
                    <a:p>
                      <a:pPr marL="0" marR="0" indent="0" algn="ctr" defTabSz="457200" latinLnBrk="0">
                        <a:lnSpc>
                          <a:spcPct val="100000"/>
                        </a:lnSpc>
                        <a:spcBef>
                          <a:spcPts val="0"/>
                        </a:spcBef>
                        <a:spcAft>
                          <a:spcPts val="0"/>
                        </a:spcAft>
                        <a:buClrTx/>
                        <a:buSzTx/>
                        <a:buFontTx/>
                        <a:buNone/>
                        <a:tabLst/>
                      </a:pPr>
                      <a:r>
                        <a:rPr lang="en-US" sz="3600" b="1" i="0" u="none" strike="noStrike" cap="none" spc="0" baseline="0" dirty="0">
                          <a:ln>
                            <a:noFill/>
                          </a:ln>
                          <a:solidFill>
                            <a:schemeClr val="tx1"/>
                          </a:solidFill>
                          <a:uFillTx/>
                          <a:latin typeface="+mn-lt"/>
                          <a:ea typeface="+mn-ea"/>
                          <a:cs typeface="+mn-cs"/>
                          <a:sym typeface="Arial"/>
                        </a:rPr>
                        <a:t>TOTAL</a:t>
                      </a:r>
                    </a:p>
                  </a:txBody>
                  <a:tcPr/>
                </a:tc>
                <a:tc>
                  <a:txBody>
                    <a:bodyPr/>
                    <a:lstStyle/>
                    <a:p>
                      <a:pPr marL="0" marR="0" indent="0" algn="ctr" defTabSz="457200" latinLnBrk="0">
                        <a:lnSpc>
                          <a:spcPct val="100000"/>
                        </a:lnSpc>
                        <a:spcBef>
                          <a:spcPts val="0"/>
                        </a:spcBef>
                        <a:spcAft>
                          <a:spcPts val="0"/>
                        </a:spcAft>
                        <a:buClrTx/>
                        <a:buSzTx/>
                        <a:buFontTx/>
                        <a:buNone/>
                        <a:tabLst/>
                      </a:pPr>
                      <a:r>
                        <a:rPr lang="en-US" sz="3600" b="1" i="0" u="none" strike="noStrike" cap="none" spc="0" baseline="0" dirty="0">
                          <a:ln>
                            <a:noFill/>
                          </a:ln>
                          <a:solidFill>
                            <a:schemeClr val="tx1"/>
                          </a:solidFill>
                          <a:uFillTx/>
                          <a:latin typeface="+mn-lt"/>
                          <a:ea typeface="+mn-ea"/>
                          <a:cs typeface="+mn-cs"/>
                          <a:sym typeface="Arial"/>
                        </a:rPr>
                        <a:t>28 – 72 %</a:t>
                      </a:r>
                    </a:p>
                  </a:txBody>
                  <a:tcPr/>
                </a:tc>
                <a:extLst>
                  <a:ext uri="{0D108BD9-81ED-4DB2-BD59-A6C34878D82A}">
                    <a16:rowId xmlns:a16="http://schemas.microsoft.com/office/drawing/2014/main" val="4243858244"/>
                  </a:ext>
                </a:extLst>
              </a:tr>
              <a:tr h="1171343">
                <a:tc>
                  <a:txBody>
                    <a:bodyPr/>
                    <a:lstStyle/>
                    <a:p>
                      <a:pPr marL="0" marR="0" indent="0" algn="ctr" defTabSz="457200" latinLnBrk="0">
                        <a:lnSpc>
                          <a:spcPct val="100000"/>
                        </a:lnSpc>
                        <a:spcBef>
                          <a:spcPts val="0"/>
                        </a:spcBef>
                        <a:spcAft>
                          <a:spcPts val="0"/>
                        </a:spcAft>
                        <a:buClrTx/>
                        <a:buSzTx/>
                        <a:buFontTx/>
                        <a:buNone/>
                        <a:tabLst/>
                      </a:pPr>
                      <a:endParaRPr lang="en-US" sz="3200" b="0" i="0" u="none" strike="noStrike" cap="none" spc="0" baseline="0" dirty="0">
                        <a:ln>
                          <a:noFill/>
                        </a:ln>
                        <a:solidFill>
                          <a:schemeClr val="tx1"/>
                        </a:solidFill>
                        <a:uFillTx/>
                        <a:latin typeface="+mn-lt"/>
                        <a:ea typeface="+mn-ea"/>
                        <a:cs typeface="+mn-cs"/>
                        <a:sym typeface="Arial"/>
                      </a:endParaRPr>
                    </a:p>
                  </a:txBody>
                  <a:tcPr/>
                </a:tc>
                <a:tc>
                  <a:txBody>
                    <a:bodyPr/>
                    <a:lstStyle/>
                    <a:p>
                      <a:pPr marL="0" marR="0" indent="0" algn="ctr" defTabSz="457200" latinLnBrk="0">
                        <a:lnSpc>
                          <a:spcPct val="100000"/>
                        </a:lnSpc>
                        <a:spcBef>
                          <a:spcPts val="0"/>
                        </a:spcBef>
                        <a:spcAft>
                          <a:spcPts val="0"/>
                        </a:spcAft>
                        <a:buClrTx/>
                        <a:buSzTx/>
                        <a:buFontTx/>
                        <a:buNone/>
                        <a:tabLst/>
                      </a:pPr>
                      <a:endParaRPr lang="en-US" sz="3200" b="0" i="0" u="none" strike="noStrike" cap="none" spc="0" baseline="0" dirty="0">
                        <a:ln>
                          <a:noFill/>
                        </a:ln>
                        <a:solidFill>
                          <a:schemeClr val="tx1"/>
                        </a:solidFill>
                        <a:uFillTx/>
                        <a:latin typeface="+mn-lt"/>
                        <a:ea typeface="+mn-ea"/>
                        <a:cs typeface="+mn-cs"/>
                        <a:sym typeface="Arial"/>
                      </a:endParaRPr>
                    </a:p>
                  </a:txBody>
                  <a:tcPr/>
                </a:tc>
                <a:extLst>
                  <a:ext uri="{0D108BD9-81ED-4DB2-BD59-A6C34878D82A}">
                    <a16:rowId xmlns:a16="http://schemas.microsoft.com/office/drawing/2014/main" val="2219818384"/>
                  </a:ext>
                </a:extLst>
              </a:tr>
            </a:tbl>
          </a:graphicData>
        </a:graphic>
      </p:graphicFrame>
    </p:spTree>
    <p:extLst>
      <p:ext uri="{BB962C8B-B14F-4D97-AF65-F5344CB8AC3E}">
        <p14:creationId xmlns:p14="http://schemas.microsoft.com/office/powerpoint/2010/main" val="71432553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702175" y="3855720"/>
          <a:ext cx="6851650" cy="2194560"/>
        </p:xfrm>
        <a:graphic>
          <a:graphicData uri="http://schemas.openxmlformats.org/drawingml/2006/table">
            <a:tbl>
              <a:tblPr firstRow="1" firstCol="1" bandRow="1"/>
              <a:tblGrid>
                <a:gridCol w="1196975">
                  <a:extLst>
                    <a:ext uri="{9D8B030D-6E8A-4147-A177-3AD203B41FA5}">
                      <a16:colId xmlns:a16="http://schemas.microsoft.com/office/drawing/2014/main" val="15884725"/>
                    </a:ext>
                  </a:extLst>
                </a:gridCol>
                <a:gridCol w="2501900">
                  <a:extLst>
                    <a:ext uri="{9D8B030D-6E8A-4147-A177-3AD203B41FA5}">
                      <a16:colId xmlns:a16="http://schemas.microsoft.com/office/drawing/2014/main" val="2297554102"/>
                    </a:ext>
                  </a:extLst>
                </a:gridCol>
                <a:gridCol w="843915">
                  <a:extLst>
                    <a:ext uri="{9D8B030D-6E8A-4147-A177-3AD203B41FA5}">
                      <a16:colId xmlns:a16="http://schemas.microsoft.com/office/drawing/2014/main" val="3879734522"/>
                    </a:ext>
                  </a:extLst>
                </a:gridCol>
                <a:gridCol w="2308860">
                  <a:extLst>
                    <a:ext uri="{9D8B030D-6E8A-4147-A177-3AD203B41FA5}">
                      <a16:colId xmlns:a16="http://schemas.microsoft.com/office/drawing/2014/main" val="651574553"/>
                    </a:ext>
                  </a:extLst>
                </a:gridCol>
              </a:tblGrid>
              <a:tr h="1405255">
                <a:tc>
                  <a:txBody>
                    <a:bodyPr/>
                    <a:lstStyle/>
                    <a:p>
                      <a:pPr>
                        <a:spcAft>
                          <a:spcPts val="0"/>
                        </a:spcAft>
                      </a:pPr>
                      <a:r>
                        <a:rPr lang="en-US" sz="1600">
                          <a:solidFill>
                            <a:srgbClr val="000000"/>
                          </a:solidFill>
                          <a:effectLst/>
                          <a:ea typeface="Times New Roman" panose="02020603050405020304" pitchFamily="18" charset="0"/>
                          <a:cs typeface="Calibri" panose="020F0502020204030204" pitchFamily="34" charset="0"/>
                        </a:rPr>
                        <a:t>REDUCE electric bill, and help move the world toward sustainable energy</a:t>
                      </a:r>
                      <a:endParaRPr lang="en-US">
                        <a:effectLst/>
                      </a:endParaRPr>
                    </a:p>
                    <a:p>
                      <a:pPr>
                        <a:spcAft>
                          <a:spcPts val="0"/>
                        </a:spcAft>
                      </a:pPr>
                      <a:r>
                        <a:rPr lang="en-US" sz="1600">
                          <a:solidFill>
                            <a:srgbClr val="000000"/>
                          </a:solidFill>
                          <a:effectLst/>
                          <a:ea typeface="Times New Roman" panose="02020603050405020304" pitchFamily="18" charset="0"/>
                          <a:cs typeface="Calibri" panose="020F0502020204030204" pitchFamily="34" charset="0"/>
                        </a:rPr>
                        <a:t> </a:t>
                      </a:r>
                      <a:endParaRPr lang="en-US">
                        <a:effectLs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600">
                        <a:solidFill>
                          <a:srgbClr val="000000"/>
                        </a:solidFill>
                        <a:effectLst/>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b="1">
                          <a:solidFill>
                            <a:srgbClr val="000000"/>
                          </a:solidFill>
                          <a:effectLst/>
                          <a:ea typeface="Times New Roman" panose="02020603050405020304" pitchFamily="18" charset="0"/>
                          <a:cs typeface="Calibri" panose="020F0502020204030204" pitchFamily="34" charset="0"/>
                        </a:rPr>
                        <a:t> </a:t>
                      </a:r>
                      <a:endParaRPr lang="en-US">
                        <a:effectLst/>
                      </a:endParaRPr>
                    </a:p>
                    <a:p>
                      <a:pPr>
                        <a:spcAft>
                          <a:spcPts val="0"/>
                        </a:spcAft>
                      </a:pPr>
                      <a:r>
                        <a:rPr lang="en-US" sz="1600" b="1">
                          <a:solidFill>
                            <a:srgbClr val="000000"/>
                          </a:solidFill>
                          <a:effectLst/>
                          <a:ea typeface="Times New Roman" panose="02020603050405020304" pitchFamily="18" charset="0"/>
                          <a:cs typeface="Calibri" panose="020F0502020204030204" pitchFamily="34" charset="0"/>
                        </a:rPr>
                        <a:t>SWITCH</a:t>
                      </a:r>
                      <a:endParaRPr lang="en-US">
                        <a:effectLst/>
                      </a:endParaRPr>
                    </a:p>
                    <a:p>
                      <a:pPr>
                        <a:spcAft>
                          <a:spcPts val="0"/>
                        </a:spcAft>
                      </a:pPr>
                      <a:r>
                        <a:rPr lang="en-US">
                          <a:effectLst/>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en-US" sz="1600" dirty="0">
                        <a:solidFill>
                          <a:srgbClr val="000000"/>
                        </a:solidFill>
                        <a:effectLst/>
                        <a:ea typeface="Times New Roman" panose="02020603050405020304" pitchFamily="18" charset="0"/>
                        <a:cs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7343065"/>
                  </a:ext>
                </a:extLst>
              </a:tr>
            </a:tbl>
          </a:graphicData>
        </a:graphic>
      </p:graphicFrame>
      <p:sp>
        <p:nvSpPr>
          <p:cNvPr id="5" name="Rectangle 1"/>
          <p:cNvSpPr>
            <a:spLocks noChangeArrowheads="1"/>
          </p:cNvSpPr>
          <p:nvPr/>
        </p:nvSpPr>
        <p:spPr bwMode="auto">
          <a:xfrm>
            <a:off x="1149531" y="0"/>
            <a:ext cx="14250167" cy="810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a:spcBef>
                <a:spcPct val="0"/>
              </a:spcBef>
              <a:spcAft>
                <a:spcPct val="0"/>
              </a:spcAft>
              <a:defRPr>
                <a:solidFill>
                  <a:schemeClr val="tx1"/>
                </a:solidFill>
                <a:latin typeface="Arial" panose="020B0604020202020204" pitchFamily="34" charset="0"/>
              </a:defRPr>
            </a:lvl1pPr>
            <a:lvl2pPr marL="457200" eaLnBrk="0" fontAlgn="base">
              <a:spcBef>
                <a:spcPct val="0"/>
              </a:spcBef>
              <a:spcAft>
                <a:spcPct val="0"/>
              </a:spcAft>
              <a:defRPr>
                <a:solidFill>
                  <a:schemeClr val="tx1"/>
                </a:solidFill>
                <a:latin typeface="Arial" panose="020B0604020202020204" pitchFamily="34" charset="0"/>
              </a:defRPr>
            </a:lvl2pPr>
            <a:lvl3pPr marL="914400" eaLnBrk="0" fontAlgn="base">
              <a:spcBef>
                <a:spcPct val="0"/>
              </a:spcBef>
              <a:spcAft>
                <a:spcPct val="0"/>
              </a:spcAft>
              <a:defRPr>
                <a:solidFill>
                  <a:schemeClr val="tx1"/>
                </a:solidFill>
                <a:latin typeface="Arial" panose="020B0604020202020204" pitchFamily="34" charset="0"/>
              </a:defRPr>
            </a:lvl3pPr>
            <a:lvl4pPr marL="1371600" eaLnBrk="0" fontAlgn="base">
              <a:spcBef>
                <a:spcPct val="0"/>
              </a:spcBef>
              <a:spcAft>
                <a:spcPct val="0"/>
              </a:spcAft>
              <a:defRPr>
                <a:solidFill>
                  <a:schemeClr val="tx1"/>
                </a:solidFill>
                <a:latin typeface="Arial" panose="020B0604020202020204" pitchFamily="34" charset="0"/>
              </a:defRPr>
            </a:lvl4pPr>
            <a:lvl5pPr marL="1828800" eaLnBrk="0" fontAlgn="base">
              <a:spcBef>
                <a:spcPct val="0"/>
              </a:spcBef>
              <a:spcAft>
                <a:spcPct val="0"/>
              </a:spcAft>
              <a:defRPr>
                <a:solidFill>
                  <a:schemeClr val="tx1"/>
                </a:solidFill>
                <a:latin typeface="Arial" panose="020B0604020202020204" pitchFamily="34" charset="0"/>
              </a:defRPr>
            </a:lvl5pPr>
            <a:lvl6pPr marL="2286000" eaLnBrk="0" fontAlgn="base">
              <a:spcBef>
                <a:spcPct val="0"/>
              </a:spcBef>
              <a:spcAft>
                <a:spcPct val="0"/>
              </a:spcAft>
              <a:defRPr>
                <a:solidFill>
                  <a:schemeClr val="tx1"/>
                </a:solidFill>
                <a:latin typeface="Arial" panose="020B0604020202020204" pitchFamily="34" charset="0"/>
              </a:defRPr>
            </a:lvl6pPr>
            <a:lvl7pPr marL="2743200" eaLnBrk="0" fontAlgn="base">
              <a:spcBef>
                <a:spcPct val="0"/>
              </a:spcBef>
              <a:spcAft>
                <a:spcPct val="0"/>
              </a:spcAft>
              <a:defRPr>
                <a:solidFill>
                  <a:schemeClr val="tx1"/>
                </a:solidFill>
                <a:latin typeface="Arial" panose="020B0604020202020204" pitchFamily="34" charset="0"/>
              </a:defRPr>
            </a:lvl7pPr>
            <a:lvl8pPr marL="3200400" eaLnBrk="0" fontAlgn="base">
              <a:spcBef>
                <a:spcPct val="0"/>
              </a:spcBef>
              <a:spcAft>
                <a:spcPct val="0"/>
              </a:spcAft>
              <a:defRPr>
                <a:solidFill>
                  <a:schemeClr val="tx1"/>
                </a:solidFill>
                <a:latin typeface="Arial" panose="020B0604020202020204" pitchFamily="34" charset="0"/>
              </a:defRPr>
            </a:lvl8pPr>
            <a:lvl9pPr marL="3657600" eaLnBrk="0" fontAlgn="base">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SWITCH YOUR ELECTRIC SUPPLY</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TO GREEN RENEWABLE ENERGY</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43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51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endParaRPr kumimoji="0" lang="en-US" altLang="en-US" sz="14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a:ln>
                <a:noFill/>
              </a:ln>
              <a:solidFill>
                <a:schemeClr val="accent5">
                  <a:lumMod val="40000"/>
                  <a:lumOff val="60000"/>
                </a:schemeClr>
              </a:solidFill>
              <a:effectLst/>
              <a:latin typeface="Arial" panose="020B060402020202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chemeClr val="accent5">
                  <a:lumMod val="40000"/>
                  <a:lumOff val="60000"/>
                </a:schemeClr>
              </a:solidFill>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accent5">
                    <a:lumMod val="40000"/>
                    <a:lumOff val="60000"/>
                  </a:schemeClr>
                </a:solidFill>
                <a:effectLst/>
                <a:latin typeface="Arial" panose="020B0604020202020204" pitchFamily="34" charset="0"/>
                <a:ea typeface="Times New Roman" panose="02020603050405020304" pitchFamily="18" charset="0"/>
                <a:cs typeface="Calibri" panose="020F0502020204030204" pitchFamily="34" charset="0"/>
              </a:rPr>
              <a:t>BEST INVESTMENT:</a:t>
            </a:r>
            <a:r>
              <a:rPr kumimoji="0" lang="en-US" altLang="en-US" sz="2200" b="1" i="0" u="none" strike="noStrike" cap="none" normalizeH="0" baseline="0" dirty="0">
                <a:ln>
                  <a:noFill/>
                </a:ln>
                <a:solidFill>
                  <a:schemeClr val="accent5">
                    <a:lumMod val="40000"/>
                    <a:lumOff val="60000"/>
                  </a:schemeClr>
                </a:solidFill>
                <a:effectLst/>
                <a:latin typeface="Arial" panose="020B0604020202020204" pitchFamily="34" charset="0"/>
                <a:ea typeface="Times New Roman" panose="02020603050405020304" pitchFamily="18" charset="0"/>
                <a:cs typeface="Calibri" panose="020F0502020204030204" pitchFamily="34" charset="0"/>
              </a:rPr>
              <a:t> </a:t>
            </a:r>
            <a:r>
              <a:rPr kumimoji="0" lang="en-US" altLang="en-US" sz="2200" b="1" i="0" u="none" strike="noStrike" cap="none" normalizeH="0" baseline="0" dirty="0">
                <a:ln>
                  <a:noFill/>
                </a:ln>
                <a:effectLst/>
                <a:latin typeface="Arial" panose="020B0604020202020204" pitchFamily="34" charset="0"/>
                <a:ea typeface="Times New Roman" panose="02020603050405020304" pitchFamily="18" charset="0"/>
                <a:cs typeface="Calibri" panose="020F0502020204030204" pitchFamily="34" charset="0"/>
              </a:rPr>
              <a:t>BECOME YOUR OWN ELECTRICITY SUPPLIER</a:t>
            </a:r>
            <a:br>
              <a:rPr kumimoji="0" lang="en-US" altLang="en-US" sz="2200" b="1" i="0" u="none" strike="noStrike" cap="none" normalizeH="0" baseline="0" dirty="0">
                <a:ln>
                  <a:noFill/>
                </a:ln>
                <a:effectLst/>
                <a:latin typeface="Arial" panose="020B0604020202020204" pitchFamily="34" charset="0"/>
                <a:ea typeface="Times New Roman" panose="02020603050405020304" pitchFamily="18" charset="0"/>
                <a:cs typeface="Calibri" panose="020F0502020204030204" pitchFamily="34" charset="0"/>
              </a:rPr>
            </a:br>
            <a:r>
              <a:rPr kumimoji="0" lang="en-US" altLang="en-US" sz="2200" b="1" i="0" u="none" strike="noStrike" cap="none" normalizeH="0" baseline="0" dirty="0">
                <a:ln>
                  <a:noFill/>
                </a:ln>
                <a:effectLst/>
                <a:latin typeface="Arial" panose="020B0604020202020204" pitchFamily="34" charset="0"/>
                <a:ea typeface="Times New Roman" panose="02020603050405020304" pitchFamily="18" charset="0"/>
                <a:cs typeface="Calibri" panose="020F0502020204030204" pitchFamily="34" charset="0"/>
              </a:rPr>
              <a:t> - INSTALL SOLAR CELLS ON YOUR ROOF </a:t>
            </a:r>
            <a:endParaRPr kumimoji="0" lang="en-US" altLang="en-US" sz="1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solidFill>
                  <a:srgbClr val="228E43"/>
                </a:solidFill>
                <a:effectLst/>
                <a:latin typeface="Arial" panose="020B0604020202020204" pitchFamily="34" charset="0"/>
                <a:ea typeface="Times New Roman" panose="02020603050405020304" pitchFamily="18" charset="0"/>
                <a:cs typeface="Calibri" panose="020F0502020204030204" pitchFamily="34" charset="0"/>
              </a:rPr>
              <a:t> </a:t>
            </a:r>
            <a:endParaRPr kumimoji="0" lang="en-US" altLang="en-US" sz="2400" b="1" i="0" u="none" strike="noStrike" cap="none" normalizeH="0" baseline="0" dirty="0">
              <a:ln>
                <a:noFill/>
              </a:ln>
              <a:solidFill>
                <a:schemeClr val="accent5">
                  <a:lumMod val="40000"/>
                  <a:lumOff val="60000"/>
                </a:schemeClr>
              </a:solidFill>
              <a:effectLst/>
              <a:latin typeface="Arial" panose="020B060402020202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accent5">
                    <a:lumMod val="40000"/>
                    <a:lumOff val="60000"/>
                  </a:schemeClr>
                </a:solidFill>
                <a:effectLst/>
                <a:latin typeface="Arial" panose="020B0604020202020204" pitchFamily="34" charset="0"/>
                <a:ea typeface="Times New Roman" panose="02020603050405020304" pitchFamily="18" charset="0"/>
                <a:cs typeface="Calibri" panose="020F0502020204030204" pitchFamily="34" charset="0"/>
              </a:rPr>
              <a:t>FAR EASIER:</a:t>
            </a:r>
            <a:r>
              <a:rPr kumimoji="0" lang="en-US" altLang="en-US" sz="2200" b="1" i="0" u="none" strike="noStrike" cap="none" normalizeH="0" baseline="0" dirty="0">
                <a:ln>
                  <a:noFill/>
                </a:ln>
                <a:solidFill>
                  <a:schemeClr val="accent5">
                    <a:lumMod val="40000"/>
                    <a:lumOff val="60000"/>
                  </a:schemeClr>
                </a:solidFill>
                <a:effectLst/>
                <a:latin typeface="Arial" panose="020B0604020202020204" pitchFamily="34" charset="0"/>
                <a:ea typeface="Times New Roman" panose="02020603050405020304" pitchFamily="18" charset="0"/>
                <a:cs typeface="Calibri" panose="020F0502020204030204" pitchFamily="34" charset="0"/>
              </a:rPr>
              <a:t> </a:t>
            </a:r>
            <a:br>
              <a:rPr kumimoji="0" lang="en-US" altLang="en-US" sz="2200" b="1" i="0" u="none" strike="noStrike" cap="none" normalizeH="0" baseline="0" dirty="0">
                <a:ln>
                  <a:noFill/>
                </a:ln>
                <a:solidFill>
                  <a:schemeClr val="accent5">
                    <a:lumMod val="40000"/>
                    <a:lumOff val="60000"/>
                  </a:schemeClr>
                </a:solidFill>
                <a:effectLst/>
                <a:latin typeface="Arial" panose="020B0604020202020204" pitchFamily="34" charset="0"/>
                <a:ea typeface="Times New Roman" panose="02020603050405020304" pitchFamily="18" charset="0"/>
                <a:cs typeface="Calibri" panose="020F0502020204030204" pitchFamily="34" charset="0"/>
              </a:rPr>
            </a:br>
            <a:r>
              <a:rPr kumimoji="0" lang="en-US" altLang="en-US" sz="2200" b="1" i="0" u="none" strike="noStrike" cap="none" normalizeH="0" baseline="0" dirty="0">
                <a:ln>
                  <a:noFill/>
                </a:ln>
                <a:effectLst/>
                <a:latin typeface="Arial" panose="020B0604020202020204" pitchFamily="34" charset="0"/>
                <a:ea typeface="Times New Roman" panose="02020603050405020304" pitchFamily="18" charset="0"/>
                <a:cs typeface="Calibri" panose="020F0502020204030204" pitchFamily="34" charset="0"/>
              </a:rPr>
              <a:t>ASK YOUR CITY TO CREATE AN “AGGREGATION” AND SUPPLY 100% RENEWABLE TO EVERYONE    </a:t>
            </a:r>
            <a:r>
              <a:rPr kumimoji="0" lang="en-US" altLang="en-US" sz="2800" b="1" i="0" u="none" strike="noStrike" cap="none" normalizeH="0" baseline="0" dirty="0">
                <a:ln>
                  <a:noFill/>
                </a:ln>
                <a:effectLst/>
                <a:latin typeface="Arial" panose="020B0604020202020204" pitchFamily="34" charset="0"/>
                <a:ea typeface="Times New Roman" panose="02020603050405020304" pitchFamily="18" charset="0"/>
                <a:cs typeface="Calibri" panose="020F0502020204030204" pitchFamily="34" charset="0"/>
              </a:rPr>
              <a:t>OR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a:ln>
                  <a:noFill/>
                </a:ln>
                <a:effectLst/>
                <a:latin typeface="Arial" panose="020B0604020202020204" pitchFamily="34" charset="0"/>
                <a:ea typeface="Times New Roman" panose="02020603050405020304" pitchFamily="18" charset="0"/>
                <a:cs typeface="Calibri" panose="020F0502020204030204" pitchFamily="34" charset="0"/>
              </a:rPr>
              <a:t>PERSONALLY SWITCH TO A LOWER COST "GREEN" ELECTRICITY SUPPLIER</a:t>
            </a:r>
            <a:endParaRPr kumimoji="0" lang="en-US" altLang="en-US" sz="1000" b="0" i="0" u="none" strike="noStrike" cap="none" normalizeH="0" baseline="0" dirty="0">
              <a:ln>
                <a:noFill/>
              </a:ln>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HOW? </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cs typeface="Calibri" panose="020F0502020204030204" pitchFamily="34" charset="0"/>
              </a:rPr>
              <a:t>Review and choose from the</a:t>
            </a:r>
            <a:endParaRPr kumimoji="0" lang="en-US" altLang="en-US" sz="14600" b="0" i="0" u="none" strike="noStrike" cap="none" normalizeH="0" baseline="0" dirty="0">
              <a:ln>
                <a:noFill/>
              </a:ln>
              <a:solidFill>
                <a:schemeClr val="tx1"/>
              </a:solidFill>
              <a:effectLst/>
              <a:latin typeface="Arial" panose="020B0604020202020204" pitchFamily="34" charset="0"/>
            </a:endParaRPr>
          </a:p>
        </p:txBody>
      </p:sp>
      <p:pic>
        <p:nvPicPr>
          <p:cNvPr id="1026" name="Picture 2" descr="http://electric.smiller.org/images/image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1151" y="1446028"/>
            <a:ext cx="3644979" cy="288758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electric.smiller.org/images/image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2080" y="2546918"/>
            <a:ext cx="89535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lectric.smiller.org/images/image00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3381" y="1446028"/>
            <a:ext cx="3021468" cy="28305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flipH="1">
            <a:off x="4380613" y="7418603"/>
            <a:ext cx="6996224" cy="13336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br>
              <a:rPr kumimoji="0" lang="en-US" sz="4000" b="1" i="0" u="none" strike="noStrike" cap="none" spc="0" normalizeH="0" baseline="0" dirty="0">
                <a:ln>
                  <a:noFill/>
                </a:ln>
                <a:solidFill>
                  <a:srgbClr val="FFFFFF"/>
                </a:solidFill>
                <a:effectLst/>
                <a:uFillTx/>
                <a:latin typeface="+mn-lt"/>
                <a:ea typeface="+mn-ea"/>
                <a:cs typeface="+mn-cs"/>
                <a:sym typeface="Arial"/>
              </a:rPr>
            </a:br>
            <a:r>
              <a:rPr kumimoji="0" lang="en-US" sz="4000" b="1" i="0" u="none" strike="noStrike" cap="none" spc="0" normalizeH="0" baseline="0" dirty="0">
                <a:ln>
                  <a:noFill/>
                </a:ln>
                <a:solidFill>
                  <a:srgbClr val="FFFFFF"/>
                </a:solidFill>
                <a:effectLst/>
                <a:uFillTx/>
                <a:latin typeface="+mn-lt"/>
                <a:ea typeface="+mn-ea"/>
                <a:cs typeface="+mn-cs"/>
                <a:sym typeface="Arial"/>
              </a:rPr>
              <a:t>www.electric.smiller.org</a:t>
            </a:r>
          </a:p>
        </p:txBody>
      </p:sp>
    </p:spTree>
    <p:extLst>
      <p:ext uri="{BB962C8B-B14F-4D97-AF65-F5344CB8AC3E}">
        <p14:creationId xmlns:p14="http://schemas.microsoft.com/office/powerpoint/2010/main" val="2215534414"/>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3" name="Shape 5313"/>
          <p:cNvSpPr>
            <a:spLocks noGrp="1"/>
          </p:cNvSpPr>
          <p:nvPr>
            <p:ph type="title"/>
          </p:nvPr>
        </p:nvSpPr>
        <p:spPr>
          <a:xfrm>
            <a:off x="2101787" y="596900"/>
            <a:ext cx="12985813" cy="762000"/>
          </a:xfrm>
          <a:prstGeom prst="rect">
            <a:avLst/>
          </a:prstGeom>
        </p:spPr>
        <p:txBody>
          <a:bodyPr/>
          <a:lstStyle/>
          <a:p>
            <a:r>
              <a:t>Levelized Cost of Energy in the U.S.</a:t>
            </a:r>
          </a:p>
        </p:txBody>
      </p:sp>
      <p:sp>
        <p:nvSpPr>
          <p:cNvPr id="5314" name="Shape 5314"/>
          <p:cNvSpPr/>
          <p:nvPr/>
        </p:nvSpPr>
        <p:spPr>
          <a:xfrm>
            <a:off x="914400" y="8686800"/>
            <a:ext cx="8415746" cy="235962"/>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b">
            <a:spAutoFit/>
          </a:bodyPr>
          <a:lstStyle>
            <a:lvl1pPr>
              <a:defRPr sz="1200">
                <a:solidFill>
                  <a:srgbClr val="5D6464"/>
                </a:solidFill>
              </a:defRPr>
            </a:lvl1pPr>
          </a:lstStyle>
          <a:p>
            <a:r>
              <a:rPr lang="en-US" dirty="0">
                <a:solidFill>
                  <a:schemeClr val="tx1">
                    <a:alpha val="50000"/>
                  </a:schemeClr>
                </a:solidFill>
              </a:rPr>
              <a:t>Data: 2016 Lazard </a:t>
            </a:r>
            <a:r>
              <a:rPr lang="en-US" i="1" dirty="0">
                <a:solidFill>
                  <a:schemeClr val="tx1">
                    <a:alpha val="50000"/>
                  </a:schemeClr>
                </a:solidFill>
              </a:rPr>
              <a:t>Lazard's</a:t>
            </a:r>
            <a:r>
              <a:rPr lang="en-US" dirty="0">
                <a:solidFill>
                  <a:schemeClr val="tx1">
                    <a:alpha val="50000"/>
                  </a:schemeClr>
                </a:solidFill>
              </a:rPr>
              <a:t> </a:t>
            </a:r>
            <a:r>
              <a:rPr lang="en-US" i="1" dirty="0" err="1">
                <a:solidFill>
                  <a:schemeClr val="tx1">
                    <a:alpha val="50000"/>
                  </a:schemeClr>
                </a:solidFill>
              </a:rPr>
              <a:t>Levelized</a:t>
            </a:r>
            <a:r>
              <a:rPr lang="en-US" i="1" dirty="0">
                <a:solidFill>
                  <a:schemeClr val="tx1">
                    <a:alpha val="50000"/>
                  </a:schemeClr>
                </a:solidFill>
              </a:rPr>
              <a:t> Cost of Energy Analysis v.10.0</a:t>
            </a:r>
            <a:r>
              <a:rPr lang="en-US" dirty="0">
                <a:solidFill>
                  <a:schemeClr val="tx1">
                    <a:alpha val="50000"/>
                  </a:schemeClr>
                </a:solidFill>
              </a:rPr>
              <a:t>; Energy Innovation Policy &amp; Technology, LLC</a:t>
            </a:r>
            <a:endParaRPr dirty="0">
              <a:solidFill>
                <a:schemeClr val="tx1">
                  <a:alpha val="50000"/>
                </a:schemeClr>
              </a:solidFill>
            </a:endParaRPr>
          </a:p>
        </p:txBody>
      </p:sp>
      <p:graphicFrame>
        <p:nvGraphicFramePr>
          <p:cNvPr id="5315" name="Chart 5315"/>
          <p:cNvGraphicFramePr/>
          <p:nvPr>
            <p:extLst/>
          </p:nvPr>
        </p:nvGraphicFramePr>
        <p:xfrm>
          <a:off x="1397000" y="1192050"/>
          <a:ext cx="13690600" cy="6917383"/>
        </p:xfrm>
        <a:graphic>
          <a:graphicData uri="http://schemas.openxmlformats.org/drawingml/2006/chart">
            <c:chart xmlns:c="http://schemas.openxmlformats.org/drawingml/2006/chart" xmlns:r="http://schemas.openxmlformats.org/officeDocument/2006/relationships" r:id="rId3"/>
          </a:graphicData>
        </a:graphic>
      </p:graphicFrame>
      <p:sp>
        <p:nvSpPr>
          <p:cNvPr id="5316" name="Shape 5316"/>
          <p:cNvSpPr/>
          <p:nvPr/>
        </p:nvSpPr>
        <p:spPr>
          <a:xfrm rot="16200000">
            <a:off x="-1028732" y="4526649"/>
            <a:ext cx="3609177" cy="408714"/>
          </a:xfrm>
          <a:prstGeom prst="rect">
            <a:avLst/>
          </a:prstGeom>
          <a:ln w="12700">
            <a:miter lim="400000"/>
          </a:ln>
          <a:extLst>
            <a:ext uri="{C572A759-6A51-4108-AA02-DFA0A04FC94B}">
              <ma14:wrappingTextBoxFlag xmlns="" xmlns:ma14="http://schemas.microsoft.com/office/mac/drawingml/2011/main" val="1"/>
            </a:ext>
          </a:extLst>
        </p:spPr>
        <p:txBody>
          <a:bodyPr wrap="none" lIns="25400" tIns="25400" rIns="25400" bIns="25400">
            <a:spAutoFit/>
          </a:bodyPr>
          <a:lstStyle>
            <a:lvl1pPr algn="ctr">
              <a:defRPr sz="2500"/>
            </a:lvl1pPr>
          </a:lstStyle>
          <a:p>
            <a:r>
              <a:t>Levelized Cost ($/MWh)</a:t>
            </a:r>
          </a:p>
        </p:txBody>
      </p:sp>
      <p:grpSp>
        <p:nvGrpSpPr>
          <p:cNvPr id="5322" name="Group 5322"/>
          <p:cNvGrpSpPr/>
          <p:nvPr/>
        </p:nvGrpSpPr>
        <p:grpSpPr>
          <a:xfrm>
            <a:off x="2678396" y="1743756"/>
            <a:ext cx="1676177" cy="2003463"/>
            <a:chOff x="0" y="0"/>
            <a:chExt cx="1676175" cy="2003462"/>
          </a:xfrm>
        </p:grpSpPr>
        <p:sp>
          <p:nvSpPr>
            <p:cNvPr id="5317" name="Shape 5317"/>
            <p:cNvSpPr/>
            <p:nvPr/>
          </p:nvSpPr>
          <p:spPr>
            <a:xfrm>
              <a:off x="0" y="195741"/>
              <a:ext cx="633892" cy="1571408"/>
            </a:xfrm>
            <a:prstGeom prst="rect">
              <a:avLst/>
            </a:prstGeom>
            <a:noFill/>
            <a:ln w="25400" cap="flat">
              <a:solidFill>
                <a:srgbClr val="FFFFFF"/>
              </a:solidFill>
              <a:prstDash val="sysDot"/>
              <a:miter lim="400000"/>
            </a:ln>
            <a:effectLst/>
          </p:spPr>
          <p:txBody>
            <a:bodyPr wrap="square" lIns="38100" tIns="38100" rIns="38100" bIns="38100" numCol="1" anchor="t">
              <a:noAutofit/>
            </a:bodyPr>
            <a:lstStyle/>
            <a:p>
              <a:endParaRPr/>
            </a:p>
          </p:txBody>
        </p:sp>
        <p:sp>
          <p:nvSpPr>
            <p:cNvPr id="5318" name="Shape 5318"/>
            <p:cNvSpPr/>
            <p:nvPr/>
          </p:nvSpPr>
          <p:spPr>
            <a:xfrm>
              <a:off x="235265" y="899764"/>
              <a:ext cx="163362" cy="163362"/>
            </a:xfrm>
            <a:prstGeom prst="ellipse">
              <a:avLst/>
            </a:prstGeom>
            <a:solidFill>
              <a:srgbClr val="FFFFFF"/>
            </a:solidFill>
            <a:ln w="9525" cap="flat">
              <a:solidFill>
                <a:srgbClr val="3A3F3F"/>
              </a:solidFill>
              <a:prstDash val="solid"/>
              <a:miter lim="400000"/>
            </a:ln>
            <a:effectLst/>
          </p:spPr>
          <p:txBody>
            <a:bodyPr wrap="square" lIns="38100" tIns="38100" rIns="38100" bIns="38100" numCol="1" anchor="t">
              <a:noAutofit/>
            </a:bodyPr>
            <a:lstStyle/>
            <a:p>
              <a:endParaRPr/>
            </a:p>
          </p:txBody>
        </p:sp>
        <p:sp>
          <p:nvSpPr>
            <p:cNvPr id="5319" name="Shape 5319"/>
            <p:cNvSpPr/>
            <p:nvPr/>
          </p:nvSpPr>
          <p:spPr>
            <a:xfrm>
              <a:off x="782760" y="0"/>
              <a:ext cx="791469" cy="4472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t">
              <a:spAutoFit/>
            </a:bodyPr>
            <a:lstStyle>
              <a:lvl1pPr>
                <a:defRPr sz="2400"/>
              </a:lvl1pPr>
            </a:lstStyle>
            <a:p>
              <a:r>
                <a:t>High</a:t>
              </a:r>
            </a:p>
          </p:txBody>
        </p:sp>
        <p:sp>
          <p:nvSpPr>
            <p:cNvPr id="5320" name="Shape 5320"/>
            <p:cNvSpPr/>
            <p:nvPr/>
          </p:nvSpPr>
          <p:spPr>
            <a:xfrm>
              <a:off x="782760" y="757830"/>
              <a:ext cx="893416" cy="4472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t">
              <a:spAutoFit/>
            </a:bodyPr>
            <a:lstStyle>
              <a:lvl1pPr>
                <a:defRPr sz="2400"/>
              </a:lvl1pPr>
            </a:lstStyle>
            <a:p>
              <a:r>
                <a:t>Mean</a:t>
              </a:r>
            </a:p>
          </p:txBody>
        </p:sp>
        <p:sp>
          <p:nvSpPr>
            <p:cNvPr id="5321" name="Shape 5321"/>
            <p:cNvSpPr/>
            <p:nvPr/>
          </p:nvSpPr>
          <p:spPr>
            <a:xfrm>
              <a:off x="782760" y="1556234"/>
              <a:ext cx="723752" cy="4472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t">
              <a:spAutoFit/>
            </a:bodyPr>
            <a:lstStyle>
              <a:lvl1pPr>
                <a:defRPr sz="2400"/>
              </a:lvl1pPr>
            </a:lstStyle>
            <a:p>
              <a:r>
                <a:t>Low</a:t>
              </a:r>
            </a:p>
          </p:txBody>
        </p:sp>
      </p:grpSp>
      <p:sp>
        <p:nvSpPr>
          <p:cNvPr id="5323" name="Shape 5323"/>
          <p:cNvSpPr/>
          <p:nvPr/>
        </p:nvSpPr>
        <p:spPr>
          <a:xfrm>
            <a:off x="3810810" y="7279790"/>
            <a:ext cx="1772959" cy="45951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lgn="ctr">
              <a:defRPr sz="2500">
                <a:solidFill>
                  <a:srgbClr val="7FB813"/>
                </a:solidFill>
              </a:defRPr>
            </a:lvl1pPr>
          </a:lstStyle>
          <a:p>
            <a:r>
              <a:t>Renewable</a:t>
            </a:r>
          </a:p>
        </p:txBody>
      </p:sp>
      <p:sp>
        <p:nvSpPr>
          <p:cNvPr id="5324" name="Shape 5324"/>
          <p:cNvSpPr/>
          <p:nvPr/>
        </p:nvSpPr>
        <p:spPr>
          <a:xfrm>
            <a:off x="10118077" y="7279790"/>
            <a:ext cx="2125186" cy="45951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spAutoFit/>
          </a:bodyPr>
          <a:lstStyle>
            <a:lvl1pPr algn="ctr">
              <a:defRPr sz="2500">
                <a:solidFill>
                  <a:srgbClr val="B2C0C0"/>
                </a:solidFill>
              </a:defRPr>
            </a:lvl1pPr>
          </a:lstStyle>
          <a:p>
            <a:r>
              <a:rPr dirty="0"/>
              <a:t>Conventional</a:t>
            </a:r>
          </a:p>
        </p:txBody>
      </p:sp>
      <p:sp>
        <p:nvSpPr>
          <p:cNvPr id="5325" name="Shape 5325"/>
          <p:cNvSpPr/>
          <p:nvPr/>
        </p:nvSpPr>
        <p:spPr>
          <a:xfrm flipV="1">
            <a:off x="7283265" y="1523999"/>
            <a:ext cx="31935" cy="6329653"/>
          </a:xfrm>
          <a:prstGeom prst="line">
            <a:avLst/>
          </a:prstGeom>
          <a:ln w="38100">
            <a:solidFill>
              <a:srgbClr val="FFFFFF"/>
            </a:solidFill>
            <a:custDash>
              <a:ds d="200000" sp="200000"/>
            </a:custDash>
            <a:miter lim="400000"/>
          </a:ln>
        </p:spPr>
        <p:txBody>
          <a:bodyPr lIns="0" tIns="0" rIns="0" bIns="0"/>
          <a:lstStyle/>
          <a:p>
            <a:endParaRPr/>
          </a:p>
        </p:txBody>
      </p:sp>
      <p:grpSp>
        <p:nvGrpSpPr>
          <p:cNvPr id="5330" name="Group 5330"/>
          <p:cNvGrpSpPr/>
          <p:nvPr/>
        </p:nvGrpSpPr>
        <p:grpSpPr>
          <a:xfrm>
            <a:off x="2249300" y="5442185"/>
            <a:ext cx="2254003" cy="2949947"/>
            <a:chOff x="0" y="0"/>
            <a:chExt cx="2254001" cy="2949946"/>
          </a:xfrm>
        </p:grpSpPr>
        <p:grpSp>
          <p:nvGrpSpPr>
            <p:cNvPr id="5328" name="Group 5328"/>
            <p:cNvGrpSpPr/>
            <p:nvPr/>
          </p:nvGrpSpPr>
          <p:grpSpPr>
            <a:xfrm>
              <a:off x="810055" y="0"/>
              <a:ext cx="633892" cy="1244197"/>
              <a:chOff x="0" y="0"/>
              <a:chExt cx="633891" cy="1244196"/>
            </a:xfrm>
          </p:grpSpPr>
          <p:sp>
            <p:nvSpPr>
              <p:cNvPr id="5326" name="Shape 5326"/>
              <p:cNvSpPr/>
              <p:nvPr/>
            </p:nvSpPr>
            <p:spPr>
              <a:xfrm>
                <a:off x="0" y="0"/>
                <a:ext cx="633892" cy="1244197"/>
              </a:xfrm>
              <a:prstGeom prst="rect">
                <a:avLst/>
              </a:prstGeom>
              <a:solidFill>
                <a:srgbClr val="268DE7"/>
              </a:solidFill>
              <a:ln w="25400" cap="flat">
                <a:noFill/>
                <a:miter lim="400000"/>
              </a:ln>
              <a:effectLst>
                <a:outerShdw blurRad="38100" dist="38100" dir="5400000" rotWithShape="0">
                  <a:srgbClr val="000000">
                    <a:alpha val="80000"/>
                  </a:srgbClr>
                </a:outerShdw>
              </a:effectLst>
            </p:spPr>
            <p:txBody>
              <a:bodyPr wrap="square" lIns="38100" tIns="38100" rIns="38100" bIns="38100" numCol="1" anchor="t">
                <a:noAutofit/>
              </a:bodyPr>
              <a:lstStyle/>
              <a:p>
                <a:endParaRPr/>
              </a:p>
            </p:txBody>
          </p:sp>
          <p:sp>
            <p:nvSpPr>
              <p:cNvPr id="5327" name="Shape 5327"/>
              <p:cNvSpPr/>
              <p:nvPr/>
            </p:nvSpPr>
            <p:spPr>
              <a:xfrm>
                <a:off x="235265" y="540417"/>
                <a:ext cx="163362" cy="163362"/>
              </a:xfrm>
              <a:prstGeom prst="ellipse">
                <a:avLst/>
              </a:prstGeom>
              <a:solidFill>
                <a:srgbClr val="FFFFFF"/>
              </a:solidFill>
              <a:ln w="9525" cap="flat">
                <a:solidFill>
                  <a:srgbClr val="3A3F3F"/>
                </a:solidFill>
                <a:prstDash val="solid"/>
                <a:miter lim="400000"/>
              </a:ln>
              <a:effectLst/>
            </p:spPr>
            <p:txBody>
              <a:bodyPr wrap="square" lIns="38100" tIns="38100" rIns="38100" bIns="38100" numCol="1" anchor="t">
                <a:noAutofit/>
              </a:bodyPr>
              <a:lstStyle/>
              <a:p>
                <a:endParaRPr/>
              </a:p>
            </p:txBody>
          </p:sp>
        </p:grpSp>
        <p:sp>
          <p:nvSpPr>
            <p:cNvPr id="5329" name="Shape 5329"/>
            <p:cNvSpPr/>
            <p:nvPr/>
          </p:nvSpPr>
          <p:spPr>
            <a:xfrm>
              <a:off x="-1" y="2527287"/>
              <a:ext cx="2254003" cy="42266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t">
              <a:spAutoFit/>
            </a:bodyPr>
            <a:lstStyle>
              <a:lvl1pPr algn="ctr">
                <a:defRPr sz="2200"/>
              </a:lvl1pPr>
            </a:lstStyle>
            <a:p>
              <a:r>
                <a:t>Wind – Onshore</a:t>
              </a:r>
            </a:p>
          </p:txBody>
        </p:sp>
      </p:grpSp>
      <p:grpSp>
        <p:nvGrpSpPr>
          <p:cNvPr id="5335" name="Group 5335"/>
          <p:cNvGrpSpPr/>
          <p:nvPr/>
        </p:nvGrpSpPr>
        <p:grpSpPr>
          <a:xfrm>
            <a:off x="5118369" y="5485190"/>
            <a:ext cx="1698205" cy="3237142"/>
            <a:chOff x="0" y="0"/>
            <a:chExt cx="1698203" cy="3237141"/>
          </a:xfrm>
        </p:grpSpPr>
        <p:grpSp>
          <p:nvGrpSpPr>
            <p:cNvPr id="5333" name="Group 5333"/>
            <p:cNvGrpSpPr/>
            <p:nvPr/>
          </p:nvGrpSpPr>
          <p:grpSpPr>
            <a:xfrm>
              <a:off x="532155" y="0"/>
              <a:ext cx="633893" cy="629390"/>
              <a:chOff x="0" y="0"/>
              <a:chExt cx="633891" cy="629389"/>
            </a:xfrm>
          </p:grpSpPr>
          <p:sp>
            <p:nvSpPr>
              <p:cNvPr id="5331" name="Shape 5331"/>
              <p:cNvSpPr/>
              <p:nvPr/>
            </p:nvSpPr>
            <p:spPr>
              <a:xfrm>
                <a:off x="0" y="0"/>
                <a:ext cx="633892" cy="629390"/>
              </a:xfrm>
              <a:prstGeom prst="rect">
                <a:avLst/>
              </a:prstGeom>
              <a:solidFill>
                <a:srgbClr val="FFE700"/>
              </a:solidFill>
              <a:ln w="25400" cap="flat">
                <a:noFill/>
                <a:miter lim="400000"/>
              </a:ln>
              <a:effectLst>
                <a:outerShdw blurRad="38100" dist="38100" dir="5400000" rotWithShape="0">
                  <a:srgbClr val="000000">
                    <a:alpha val="80000"/>
                  </a:srgbClr>
                </a:outerShdw>
              </a:effectLst>
            </p:spPr>
            <p:txBody>
              <a:bodyPr wrap="square" lIns="38100" tIns="38100" rIns="38100" bIns="38100" numCol="1" anchor="t">
                <a:noAutofit/>
              </a:bodyPr>
              <a:lstStyle/>
              <a:p>
                <a:endParaRPr/>
              </a:p>
            </p:txBody>
          </p:sp>
          <p:sp>
            <p:nvSpPr>
              <p:cNvPr id="5332" name="Shape 5332"/>
              <p:cNvSpPr/>
              <p:nvPr/>
            </p:nvSpPr>
            <p:spPr>
              <a:xfrm>
                <a:off x="235265" y="233014"/>
                <a:ext cx="163362" cy="163362"/>
              </a:xfrm>
              <a:prstGeom prst="ellipse">
                <a:avLst/>
              </a:prstGeom>
              <a:solidFill>
                <a:srgbClr val="FFFFFF"/>
              </a:solidFill>
              <a:ln w="9525" cap="flat">
                <a:solidFill>
                  <a:srgbClr val="3A3F3F"/>
                </a:solidFill>
                <a:prstDash val="solid"/>
                <a:miter lim="400000"/>
              </a:ln>
              <a:effectLst/>
            </p:spPr>
            <p:txBody>
              <a:bodyPr wrap="square" lIns="38100" tIns="38100" rIns="38100" bIns="38100" numCol="1" anchor="t">
                <a:noAutofit/>
              </a:bodyPr>
              <a:lstStyle/>
              <a:p>
                <a:endParaRPr/>
              </a:p>
            </p:txBody>
          </p:sp>
        </p:grpSp>
        <p:sp>
          <p:nvSpPr>
            <p:cNvPr id="5334" name="Shape 5334"/>
            <p:cNvSpPr/>
            <p:nvPr/>
          </p:nvSpPr>
          <p:spPr>
            <a:xfrm>
              <a:off x="-1" y="2484282"/>
              <a:ext cx="1698205" cy="75286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t">
              <a:spAutoFit/>
            </a:bodyPr>
            <a:lstStyle/>
            <a:p>
              <a:pPr algn="ctr">
                <a:defRPr sz="2200"/>
              </a:pPr>
              <a:r>
                <a:t>Solar – </a:t>
              </a:r>
              <a:br/>
              <a:r>
                <a:t>Utility Scale</a:t>
              </a:r>
            </a:p>
          </p:txBody>
        </p:sp>
      </p:grpSp>
      <p:grpSp>
        <p:nvGrpSpPr>
          <p:cNvPr id="5340" name="Group 5340"/>
          <p:cNvGrpSpPr/>
          <p:nvPr/>
        </p:nvGrpSpPr>
        <p:grpSpPr>
          <a:xfrm>
            <a:off x="7519553" y="4805706"/>
            <a:ext cx="2150281" cy="3916626"/>
            <a:chOff x="0" y="0"/>
            <a:chExt cx="2150280" cy="3916625"/>
          </a:xfrm>
        </p:grpSpPr>
        <p:grpSp>
          <p:nvGrpSpPr>
            <p:cNvPr id="5338" name="Group 5338"/>
            <p:cNvGrpSpPr/>
            <p:nvPr/>
          </p:nvGrpSpPr>
          <p:grpSpPr>
            <a:xfrm>
              <a:off x="798341" y="0"/>
              <a:ext cx="633893" cy="1218764"/>
              <a:chOff x="0" y="0"/>
              <a:chExt cx="633891" cy="1218763"/>
            </a:xfrm>
          </p:grpSpPr>
          <p:sp>
            <p:nvSpPr>
              <p:cNvPr id="5336" name="Shape 5336"/>
              <p:cNvSpPr/>
              <p:nvPr/>
            </p:nvSpPr>
            <p:spPr>
              <a:xfrm>
                <a:off x="0" y="0"/>
                <a:ext cx="633892" cy="1218764"/>
              </a:xfrm>
              <a:prstGeom prst="rect">
                <a:avLst/>
              </a:prstGeom>
              <a:solidFill>
                <a:srgbClr val="B2C0C0"/>
              </a:solidFill>
              <a:ln w="25400" cap="flat">
                <a:noFill/>
                <a:miter lim="400000"/>
              </a:ln>
              <a:effectLst>
                <a:outerShdw blurRad="38100" dist="38100" dir="5400000" rotWithShape="0">
                  <a:srgbClr val="000000">
                    <a:alpha val="80000"/>
                  </a:srgbClr>
                </a:outerShdw>
              </a:effectLst>
            </p:spPr>
            <p:txBody>
              <a:bodyPr wrap="square" lIns="38100" tIns="38100" rIns="38100" bIns="38100" numCol="1" anchor="t">
                <a:noAutofit/>
              </a:bodyPr>
              <a:lstStyle/>
              <a:p>
                <a:endParaRPr/>
              </a:p>
            </p:txBody>
          </p:sp>
          <p:sp>
            <p:nvSpPr>
              <p:cNvPr id="5337" name="Shape 5337"/>
              <p:cNvSpPr/>
              <p:nvPr/>
            </p:nvSpPr>
            <p:spPr>
              <a:xfrm>
                <a:off x="235264" y="527701"/>
                <a:ext cx="163362" cy="163362"/>
              </a:xfrm>
              <a:prstGeom prst="ellipse">
                <a:avLst/>
              </a:prstGeom>
              <a:solidFill>
                <a:srgbClr val="FFFFFF"/>
              </a:solidFill>
              <a:ln w="9525" cap="flat">
                <a:solidFill>
                  <a:srgbClr val="3A3F3F"/>
                </a:solidFill>
                <a:prstDash val="solid"/>
                <a:miter lim="400000"/>
              </a:ln>
              <a:effectLst/>
            </p:spPr>
            <p:txBody>
              <a:bodyPr wrap="square" lIns="38100" tIns="38100" rIns="38100" bIns="38100" numCol="1" anchor="t">
                <a:noAutofit/>
              </a:bodyPr>
              <a:lstStyle/>
              <a:p>
                <a:endParaRPr/>
              </a:p>
            </p:txBody>
          </p:sp>
        </p:grpSp>
        <p:sp>
          <p:nvSpPr>
            <p:cNvPr id="5339" name="Shape 5339"/>
            <p:cNvSpPr/>
            <p:nvPr/>
          </p:nvSpPr>
          <p:spPr>
            <a:xfrm>
              <a:off x="0" y="3163765"/>
              <a:ext cx="2150281" cy="7528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spAutoFit/>
            </a:bodyPr>
            <a:lstStyle>
              <a:lvl1pPr algn="ctr">
                <a:defRPr sz="2200"/>
              </a:lvl1pPr>
            </a:lstStyle>
            <a:p>
              <a:r>
                <a:t>Gas Combined Cycle</a:t>
              </a:r>
            </a:p>
          </p:txBody>
        </p:sp>
      </p:grpSp>
      <p:grpSp>
        <p:nvGrpSpPr>
          <p:cNvPr id="5345" name="Group 5345"/>
          <p:cNvGrpSpPr/>
          <p:nvPr/>
        </p:nvGrpSpPr>
        <p:grpSpPr>
          <a:xfrm>
            <a:off x="10176270" y="2190985"/>
            <a:ext cx="2150281" cy="6201148"/>
            <a:chOff x="0" y="0"/>
            <a:chExt cx="2150280" cy="6201147"/>
          </a:xfrm>
        </p:grpSpPr>
        <p:grpSp>
          <p:nvGrpSpPr>
            <p:cNvPr id="5343" name="Group 5343"/>
            <p:cNvGrpSpPr/>
            <p:nvPr/>
          </p:nvGrpSpPr>
          <p:grpSpPr>
            <a:xfrm>
              <a:off x="758194" y="0"/>
              <a:ext cx="633893" cy="3343225"/>
              <a:chOff x="0" y="0"/>
              <a:chExt cx="633891" cy="3343224"/>
            </a:xfrm>
          </p:grpSpPr>
          <p:sp>
            <p:nvSpPr>
              <p:cNvPr id="5341" name="Shape 5341"/>
              <p:cNvSpPr/>
              <p:nvPr/>
            </p:nvSpPr>
            <p:spPr>
              <a:xfrm>
                <a:off x="0" y="0"/>
                <a:ext cx="633892" cy="3343225"/>
              </a:xfrm>
              <a:prstGeom prst="rect">
                <a:avLst/>
              </a:prstGeom>
              <a:solidFill>
                <a:srgbClr val="889192"/>
              </a:solidFill>
              <a:ln w="25400" cap="flat">
                <a:noFill/>
                <a:miter lim="400000"/>
              </a:ln>
              <a:effectLst>
                <a:outerShdw blurRad="38100" dist="38100" dir="5400000" rotWithShape="0">
                  <a:srgbClr val="000000">
                    <a:alpha val="80000"/>
                  </a:srgbClr>
                </a:outerShdw>
              </a:effectLst>
            </p:spPr>
            <p:txBody>
              <a:bodyPr wrap="square" lIns="38100" tIns="38100" rIns="38100" bIns="38100" numCol="1" anchor="t">
                <a:noAutofit/>
              </a:bodyPr>
              <a:lstStyle/>
              <a:p>
                <a:endParaRPr/>
              </a:p>
            </p:txBody>
          </p:sp>
          <p:sp>
            <p:nvSpPr>
              <p:cNvPr id="5342" name="Shape 5342"/>
              <p:cNvSpPr/>
              <p:nvPr/>
            </p:nvSpPr>
            <p:spPr>
              <a:xfrm>
                <a:off x="235264" y="1589931"/>
                <a:ext cx="163362" cy="163362"/>
              </a:xfrm>
              <a:prstGeom prst="ellipse">
                <a:avLst/>
              </a:prstGeom>
              <a:solidFill>
                <a:srgbClr val="FFFFFF"/>
              </a:solidFill>
              <a:ln w="9525" cap="flat">
                <a:solidFill>
                  <a:srgbClr val="3A3F3F"/>
                </a:solidFill>
                <a:prstDash val="solid"/>
                <a:miter lim="400000"/>
              </a:ln>
              <a:effectLst/>
            </p:spPr>
            <p:txBody>
              <a:bodyPr wrap="square" lIns="38100" tIns="38100" rIns="38100" bIns="38100" numCol="1" anchor="t">
                <a:noAutofit/>
              </a:bodyPr>
              <a:lstStyle/>
              <a:p>
                <a:endParaRPr/>
              </a:p>
            </p:txBody>
          </p:sp>
        </p:grpSp>
        <p:sp>
          <p:nvSpPr>
            <p:cNvPr id="5344" name="Shape 5344"/>
            <p:cNvSpPr/>
            <p:nvPr/>
          </p:nvSpPr>
          <p:spPr>
            <a:xfrm>
              <a:off x="0" y="5778487"/>
              <a:ext cx="2150281" cy="42266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spAutoFit/>
            </a:bodyPr>
            <a:lstStyle>
              <a:lvl1pPr algn="ctr">
                <a:defRPr sz="2200"/>
              </a:lvl1pPr>
            </a:lstStyle>
            <a:p>
              <a:r>
                <a:t>Coal</a:t>
              </a:r>
            </a:p>
          </p:txBody>
        </p:sp>
      </p:grpSp>
      <p:grpSp>
        <p:nvGrpSpPr>
          <p:cNvPr id="5350" name="Group 5350"/>
          <p:cNvGrpSpPr/>
          <p:nvPr/>
        </p:nvGrpSpPr>
        <p:grpSpPr>
          <a:xfrm>
            <a:off x="12716640" y="2474820"/>
            <a:ext cx="2150281" cy="5917312"/>
            <a:chOff x="0" y="0"/>
            <a:chExt cx="2150280" cy="5917311"/>
          </a:xfrm>
        </p:grpSpPr>
        <p:grpSp>
          <p:nvGrpSpPr>
            <p:cNvPr id="5348" name="Group 5348"/>
            <p:cNvGrpSpPr/>
            <p:nvPr/>
          </p:nvGrpSpPr>
          <p:grpSpPr>
            <a:xfrm>
              <a:off x="758194" y="0"/>
              <a:ext cx="633893" cy="1571407"/>
              <a:chOff x="0" y="0"/>
              <a:chExt cx="633891" cy="1571406"/>
            </a:xfrm>
          </p:grpSpPr>
          <p:sp>
            <p:nvSpPr>
              <p:cNvPr id="5346" name="Shape 5346"/>
              <p:cNvSpPr/>
              <p:nvPr/>
            </p:nvSpPr>
            <p:spPr>
              <a:xfrm>
                <a:off x="0" y="0"/>
                <a:ext cx="633892" cy="1571407"/>
              </a:xfrm>
              <a:prstGeom prst="rect">
                <a:avLst/>
              </a:prstGeom>
              <a:solidFill>
                <a:srgbClr val="5D6464"/>
              </a:solidFill>
              <a:ln w="25400" cap="flat">
                <a:noFill/>
                <a:miter lim="400000"/>
              </a:ln>
              <a:effectLst>
                <a:outerShdw blurRad="38100" dist="38100" dir="5400000" rotWithShape="0">
                  <a:srgbClr val="000000">
                    <a:alpha val="80000"/>
                  </a:srgbClr>
                </a:outerShdw>
              </a:effectLst>
            </p:spPr>
            <p:txBody>
              <a:bodyPr wrap="square" lIns="38100" tIns="38100" rIns="38100" bIns="38100" numCol="1" anchor="t">
                <a:noAutofit/>
              </a:bodyPr>
              <a:lstStyle/>
              <a:p>
                <a:endParaRPr/>
              </a:p>
            </p:txBody>
          </p:sp>
          <p:sp>
            <p:nvSpPr>
              <p:cNvPr id="5347" name="Shape 5347"/>
              <p:cNvSpPr/>
              <p:nvPr/>
            </p:nvSpPr>
            <p:spPr>
              <a:xfrm>
                <a:off x="235264" y="704022"/>
                <a:ext cx="163362" cy="163362"/>
              </a:xfrm>
              <a:prstGeom prst="ellipse">
                <a:avLst/>
              </a:prstGeom>
              <a:solidFill>
                <a:srgbClr val="FFFFFF"/>
              </a:solidFill>
              <a:ln w="9525" cap="flat">
                <a:solidFill>
                  <a:srgbClr val="3A3F3F"/>
                </a:solidFill>
                <a:prstDash val="solid"/>
                <a:miter lim="400000"/>
              </a:ln>
              <a:effectLst/>
            </p:spPr>
            <p:txBody>
              <a:bodyPr wrap="square" lIns="38100" tIns="38100" rIns="38100" bIns="38100" numCol="1" anchor="t">
                <a:noAutofit/>
              </a:bodyPr>
              <a:lstStyle/>
              <a:p>
                <a:endParaRPr/>
              </a:p>
            </p:txBody>
          </p:sp>
        </p:grpSp>
        <p:sp>
          <p:nvSpPr>
            <p:cNvPr id="5349" name="Shape 5349"/>
            <p:cNvSpPr/>
            <p:nvPr/>
          </p:nvSpPr>
          <p:spPr>
            <a:xfrm>
              <a:off x="0" y="5494652"/>
              <a:ext cx="2150281" cy="42266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t">
              <a:spAutoFit/>
            </a:bodyPr>
            <a:lstStyle>
              <a:lvl1pPr algn="ctr">
                <a:defRPr sz="2200"/>
              </a:lvl1pPr>
            </a:lstStyle>
            <a:p>
              <a:r>
                <a:t>Nuclear</a:t>
              </a:r>
            </a:p>
          </p:txBody>
        </p:sp>
      </p:grpSp>
    </p:spTree>
    <p:extLst>
      <p:ext uri="{BB962C8B-B14F-4D97-AF65-F5344CB8AC3E}">
        <p14:creationId xmlns:p14="http://schemas.microsoft.com/office/powerpoint/2010/main" val="594667513"/>
      </p:ext>
    </p:extLst>
  </p:cSld>
  <p:clrMapOvr>
    <a:masterClrMapping/>
  </p:clrMapOvr>
  <p:transition spd="med">
    <p:fade/>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330"/>
                                        </p:tgtEl>
                                        <p:attrNameLst>
                                          <p:attrName>style.visibility</p:attrName>
                                        </p:attrNameLst>
                                      </p:cBhvr>
                                      <p:to>
                                        <p:strVal val="visible"/>
                                      </p:to>
                                    </p:set>
                                    <p:animEffect transition="in" filter="fade">
                                      <p:cBhvr>
                                        <p:cTn id="7" dur="600"/>
                                        <p:tgtEl>
                                          <p:spTgt spid="5330"/>
                                        </p:tgtEl>
                                      </p:cBhvr>
                                    </p:animEffect>
                                  </p:childTnLst>
                                </p:cTn>
                              </p:par>
                            </p:childTnLst>
                          </p:cTn>
                        </p:par>
                        <p:par>
                          <p:cTn id="8" fill="hold">
                            <p:stCondLst>
                              <p:cond delay="600"/>
                            </p:stCondLst>
                            <p:childTnLst>
                              <p:par>
                                <p:cTn id="9" presetID="10" presetClass="entr" presetSubtype="0" fill="hold" grpId="0" nodeType="afterEffect">
                                  <p:stCondLst>
                                    <p:cond delay="0"/>
                                  </p:stCondLst>
                                  <p:childTnLst>
                                    <p:set>
                                      <p:cBhvr>
                                        <p:cTn id="10" dur="1" fill="hold">
                                          <p:stCondLst>
                                            <p:cond delay="0"/>
                                          </p:stCondLst>
                                        </p:cTn>
                                        <p:tgtEl>
                                          <p:spTgt spid="5335"/>
                                        </p:tgtEl>
                                        <p:attrNameLst>
                                          <p:attrName>style.visibility</p:attrName>
                                        </p:attrNameLst>
                                      </p:cBhvr>
                                      <p:to>
                                        <p:strVal val="visible"/>
                                      </p:to>
                                    </p:set>
                                    <p:animEffect transition="in" filter="fade">
                                      <p:cBhvr>
                                        <p:cTn id="11" dur="600"/>
                                        <p:tgtEl>
                                          <p:spTgt spid="53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iterate>
                                    <p:tmAbs val="0"/>
                                  </p:iterate>
                                  <p:childTnLst>
                                    <p:set>
                                      <p:cBhvr>
                                        <p:cTn id="15" fill="hold"/>
                                        <p:tgtEl>
                                          <p:spTgt spid="5325"/>
                                        </p:tgtEl>
                                        <p:attrNameLst>
                                          <p:attrName>style.visibility</p:attrName>
                                        </p:attrNameLst>
                                      </p:cBhvr>
                                      <p:to>
                                        <p:strVal val="visible"/>
                                      </p:to>
                                    </p:set>
                                    <p:animEffect transition="in" filter="wipe(down)">
                                      <p:cBhvr>
                                        <p:cTn id="16" dur="800"/>
                                        <p:tgtEl>
                                          <p:spTgt spid="5325"/>
                                        </p:tgtEl>
                                      </p:cBhvr>
                                    </p:animEffect>
                                  </p:childTnLst>
                                </p:cTn>
                              </p:par>
                              <p:par>
                                <p:cTn id="17" presetID="10" presetClass="entr" presetSubtype="0" fill="hold" grpId="0" nodeType="withEffect">
                                  <p:stCondLst>
                                    <p:cond delay="200"/>
                                  </p:stCondLst>
                                  <p:childTnLst>
                                    <p:set>
                                      <p:cBhvr>
                                        <p:cTn id="18" dur="1" fill="hold">
                                          <p:stCondLst>
                                            <p:cond delay="0"/>
                                          </p:stCondLst>
                                        </p:cTn>
                                        <p:tgtEl>
                                          <p:spTgt spid="5324"/>
                                        </p:tgtEl>
                                        <p:attrNameLst>
                                          <p:attrName>style.visibility</p:attrName>
                                        </p:attrNameLst>
                                      </p:cBhvr>
                                      <p:to>
                                        <p:strVal val="visible"/>
                                      </p:to>
                                    </p:set>
                                    <p:animEffect transition="in" filter="fade">
                                      <p:cBhvr>
                                        <p:cTn id="19" dur="600"/>
                                        <p:tgtEl>
                                          <p:spTgt spid="5324"/>
                                        </p:tgtEl>
                                      </p:cBhvr>
                                    </p:animEffect>
                                  </p:childTnLst>
                                </p:cTn>
                              </p:par>
                            </p:childTnLst>
                          </p:cTn>
                        </p:par>
                        <p:par>
                          <p:cTn id="20" fill="hold">
                            <p:stCondLst>
                              <p:cond delay="800"/>
                            </p:stCondLst>
                            <p:childTnLst>
                              <p:par>
                                <p:cTn id="21" presetID="10" presetClass="entr" presetSubtype="0" fill="hold" grpId="0" nodeType="afterEffect">
                                  <p:stCondLst>
                                    <p:cond delay="0"/>
                                  </p:stCondLst>
                                  <p:childTnLst>
                                    <p:set>
                                      <p:cBhvr>
                                        <p:cTn id="22" dur="1" fill="hold">
                                          <p:stCondLst>
                                            <p:cond delay="0"/>
                                          </p:stCondLst>
                                        </p:cTn>
                                        <p:tgtEl>
                                          <p:spTgt spid="5340"/>
                                        </p:tgtEl>
                                        <p:attrNameLst>
                                          <p:attrName>style.visibility</p:attrName>
                                        </p:attrNameLst>
                                      </p:cBhvr>
                                      <p:to>
                                        <p:strVal val="visible"/>
                                      </p:to>
                                    </p:set>
                                    <p:animEffect transition="in" filter="fade">
                                      <p:cBhvr>
                                        <p:cTn id="23" dur="600"/>
                                        <p:tgtEl>
                                          <p:spTgt spid="5340"/>
                                        </p:tgtEl>
                                      </p:cBhvr>
                                    </p:animEffect>
                                  </p:childTnLst>
                                </p:cTn>
                              </p:par>
                            </p:childTnLst>
                          </p:cTn>
                        </p:par>
                        <p:par>
                          <p:cTn id="24" fill="hold">
                            <p:stCondLst>
                              <p:cond delay="1400"/>
                            </p:stCondLst>
                            <p:childTnLst>
                              <p:par>
                                <p:cTn id="25" presetID="10" presetClass="entr" presetSubtype="0" fill="hold" grpId="0" nodeType="afterEffect">
                                  <p:stCondLst>
                                    <p:cond delay="0"/>
                                  </p:stCondLst>
                                  <p:childTnLst>
                                    <p:set>
                                      <p:cBhvr>
                                        <p:cTn id="26" dur="1" fill="hold">
                                          <p:stCondLst>
                                            <p:cond delay="0"/>
                                          </p:stCondLst>
                                        </p:cTn>
                                        <p:tgtEl>
                                          <p:spTgt spid="5345"/>
                                        </p:tgtEl>
                                        <p:attrNameLst>
                                          <p:attrName>style.visibility</p:attrName>
                                        </p:attrNameLst>
                                      </p:cBhvr>
                                      <p:to>
                                        <p:strVal val="visible"/>
                                      </p:to>
                                    </p:set>
                                    <p:animEffect transition="in" filter="fade">
                                      <p:cBhvr>
                                        <p:cTn id="27" dur="600"/>
                                        <p:tgtEl>
                                          <p:spTgt spid="5345"/>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350"/>
                                        </p:tgtEl>
                                        <p:attrNameLst>
                                          <p:attrName>style.visibility</p:attrName>
                                        </p:attrNameLst>
                                      </p:cBhvr>
                                      <p:to>
                                        <p:strVal val="visible"/>
                                      </p:to>
                                    </p:set>
                                    <p:animEffect transition="in" filter="fade">
                                      <p:cBhvr>
                                        <p:cTn id="31" dur="600"/>
                                        <p:tgtEl>
                                          <p:spTgt spid="5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 grpId="0" animBg="1" advAuto="0"/>
      <p:bldP spid="5325" grpId="0" animBg="1" advAuto="0"/>
      <p:bldP spid="5330" grpId="0" animBg="1" advAuto="0"/>
      <p:bldP spid="5335" grpId="0" animBg="1" advAuto="0"/>
      <p:bldP spid="5340" grpId="0" animBg="1" advAuto="0"/>
      <p:bldP spid="5345" grpId="0" animBg="1" advAuto="0"/>
      <p:bldP spid="5350"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863600" y="330200"/>
            <a:ext cx="14528800" cy="762000"/>
          </a:xfrm>
        </p:spPr>
        <p:txBody>
          <a:bodyPr/>
          <a:lstStyle/>
          <a:p>
            <a:pPr algn="ctr" eaLnBrk="1">
              <a:lnSpc>
                <a:spcPts val="5400"/>
              </a:lnSpc>
              <a:spcBef>
                <a:spcPts val="300"/>
              </a:spcBef>
            </a:pPr>
            <a:r>
              <a:rPr lang="en-US" altLang="en-US"/>
              <a:t>The Way Forward</a:t>
            </a:r>
          </a:p>
        </p:txBody>
      </p:sp>
      <p:sp>
        <p:nvSpPr>
          <p:cNvPr id="23555" name="AutoShape 3"/>
          <p:cNvSpPr>
            <a:spLocks/>
          </p:cNvSpPr>
          <p:nvPr/>
        </p:nvSpPr>
        <p:spPr bwMode="auto">
          <a:xfrm>
            <a:off x="571500" y="8382000"/>
            <a:ext cx="9156700" cy="5461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b"/>
          <a:lstStyle/>
          <a:p>
            <a:pPr eaLnBrk="1"/>
            <a:r>
              <a:rPr lang="en-US" altLang="en-US"/>
              <a:t>Source: “Climate of Hope”, Bloomberg &amp; Pope, April, 2017, page 245</a:t>
            </a:r>
          </a:p>
        </p:txBody>
      </p:sp>
      <p:sp>
        <p:nvSpPr>
          <p:cNvPr id="23556" name="AutoShape 4"/>
          <p:cNvSpPr>
            <a:spLocks/>
          </p:cNvSpPr>
          <p:nvPr/>
        </p:nvSpPr>
        <p:spPr bwMode="auto">
          <a:xfrm>
            <a:off x="2032000" y="3429000"/>
            <a:ext cx="10501313" cy="4699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endParaRPr lang="en-US"/>
          </a:p>
        </p:txBody>
      </p:sp>
      <p:sp>
        <p:nvSpPr>
          <p:cNvPr id="23557" name="TextBox 1"/>
          <p:cNvSpPr txBox="1">
            <a:spLocks noChangeArrowheads="1"/>
          </p:cNvSpPr>
          <p:nvPr/>
        </p:nvSpPr>
        <p:spPr bwMode="auto">
          <a:xfrm>
            <a:off x="1651000" y="1320800"/>
            <a:ext cx="13030200" cy="649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dirty="0"/>
              <a:t>“We can stop global warming.  Not by slowing down economies but by speeding them up.</a:t>
            </a:r>
            <a:br>
              <a:rPr lang="en-US" altLang="en-US" sz="3200" dirty="0"/>
            </a:br>
            <a:endParaRPr lang="en-US" altLang="en-US" sz="3200" dirty="0"/>
          </a:p>
          <a:p>
            <a:r>
              <a:rPr lang="en-US" altLang="en-US" sz="3200" dirty="0"/>
              <a:t>Not by depending on national governments but by empowering cities, businesses, and citizens.</a:t>
            </a:r>
            <a:br>
              <a:rPr lang="en-US" altLang="en-US" sz="3200" dirty="0"/>
            </a:br>
            <a:endParaRPr lang="en-US" altLang="en-US" sz="3200" dirty="0"/>
          </a:p>
          <a:p>
            <a:r>
              <a:rPr lang="en-US" altLang="en-US" sz="3200" dirty="0"/>
              <a:t>Not by scaring people about the future but by showing them the immediate benefits of taking action.  If we accomplish this, we will be healthier and wealthier.  We’ll live longer and better lives.  We’ll have less poverty and political instability. </a:t>
            </a:r>
            <a:br>
              <a:rPr lang="en-US" altLang="en-US" sz="3200" dirty="0"/>
            </a:br>
            <a:r>
              <a:rPr lang="en-US" altLang="en-US" sz="3200" dirty="0"/>
              <a:t> </a:t>
            </a:r>
            <a:br>
              <a:rPr lang="en-US" altLang="en-US" sz="3200" dirty="0"/>
            </a:br>
            <a:r>
              <a:rPr lang="en-US" altLang="en-US" sz="3200" dirty="0"/>
              <a:t>And, while we’re at it, we’ll pass on to our children and theirs a brighter future.”</a:t>
            </a:r>
          </a:p>
        </p:txBody>
      </p:sp>
    </p:spTree>
    <p:extLst>
      <p:ext uri="{BB962C8B-B14F-4D97-AF65-F5344CB8AC3E}">
        <p14:creationId xmlns:p14="http://schemas.microsoft.com/office/powerpoint/2010/main" val="1912807546"/>
      </p:ext>
    </p:extLst>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65931811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a:p>
            <a:endParaRPr lang="en-US" dirty="0"/>
          </a:p>
          <a:p>
            <a:pPr algn="ctr"/>
            <a:r>
              <a:rPr lang="en-US" dirty="0"/>
              <a:t>BACKUP SLIDES</a:t>
            </a:r>
          </a:p>
        </p:txBody>
      </p:sp>
    </p:spTree>
    <p:extLst>
      <p:ext uri="{BB962C8B-B14F-4D97-AF65-F5344CB8AC3E}">
        <p14:creationId xmlns:p14="http://schemas.microsoft.com/office/powerpoint/2010/main" val="52751643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16A6A-585F-495C-B3DE-C66F43137C12}"/>
              </a:ext>
            </a:extLst>
          </p:cNvPr>
          <p:cNvSpPr>
            <a:spLocks noGrp="1"/>
          </p:cNvSpPr>
          <p:nvPr>
            <p:ph type="title"/>
          </p:nvPr>
        </p:nvSpPr>
        <p:spPr>
          <a:xfrm>
            <a:off x="863600" y="203200"/>
            <a:ext cx="14528800" cy="787400"/>
          </a:xfrm>
        </p:spPr>
        <p:txBody>
          <a:bodyPr/>
          <a:lstStyle/>
          <a:p>
            <a:r>
              <a:rPr lang="en-US" sz="3200" dirty="0"/>
              <a:t>Global average temperature anomalies during July, 2017. NASA GISS</a:t>
            </a:r>
            <a:br>
              <a:rPr lang="en-US" dirty="0"/>
            </a:br>
            <a:br>
              <a:rPr lang="en-US" dirty="0"/>
            </a:br>
            <a:endParaRPr lang="en-US" dirty="0"/>
          </a:p>
        </p:txBody>
      </p:sp>
      <p:pic>
        <p:nvPicPr>
          <p:cNvPr id="5" name="Picture 4">
            <a:extLst>
              <a:ext uri="{FF2B5EF4-FFF2-40B4-BE49-F238E27FC236}">
                <a16:creationId xmlns:a16="http://schemas.microsoft.com/office/drawing/2014/main" id="{E635F626-9CA5-4B8D-AEC0-A0FBB5F73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90600"/>
            <a:ext cx="16256000" cy="8128000"/>
          </a:xfrm>
          <a:prstGeom prst="rect">
            <a:avLst/>
          </a:prstGeom>
        </p:spPr>
      </p:pic>
    </p:spTree>
    <p:extLst>
      <p:ext uri="{BB962C8B-B14F-4D97-AF65-F5344CB8AC3E}">
        <p14:creationId xmlns:p14="http://schemas.microsoft.com/office/powerpoint/2010/main" val="2003865789"/>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22A534-3E02-4B6A-A233-9BADC4830CC5}"/>
              </a:ext>
            </a:extLst>
          </p:cNvPr>
          <p:cNvSpPr txBox="1"/>
          <p:nvPr/>
        </p:nvSpPr>
        <p:spPr>
          <a:xfrm>
            <a:off x="598419" y="1660924"/>
            <a:ext cx="7253867" cy="662745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FFFFFF"/>
                </a:solidFill>
                <a:effectLst/>
                <a:uFillTx/>
                <a:latin typeface="+mn-lt"/>
                <a:ea typeface="+mn-ea"/>
                <a:cs typeface="+mn-cs"/>
                <a:sym typeface="Arial"/>
              </a:rPr>
              <a:t>WASTE</a:t>
            </a:r>
            <a:endParaRPr lang="en-US" sz="3200" dirty="0"/>
          </a:p>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n-lt"/>
                <a:ea typeface="+mn-ea"/>
                <a:cs typeface="+mn-cs"/>
                <a:sym typeface="Arial"/>
              </a:rPr>
              <a:t>D28 Wast</a:t>
            </a:r>
            <a:r>
              <a:rPr lang="en-US" sz="2800" dirty="0"/>
              <a:t>e to Energy</a:t>
            </a:r>
          </a:p>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n-lt"/>
                <a:ea typeface="+mn-ea"/>
                <a:cs typeface="+mn-cs"/>
                <a:sym typeface="Arial"/>
              </a:rPr>
              <a:t>D26 Methane Digesters</a:t>
            </a:r>
          </a:p>
          <a:p>
            <a:pPr marL="0" marR="0" indent="0" algn="l" defTabSz="457200" rtl="0" fontAlgn="auto" latinLnBrk="0" hangingPunct="0">
              <a:lnSpc>
                <a:spcPct val="100000"/>
              </a:lnSpc>
              <a:spcBef>
                <a:spcPts val="0"/>
              </a:spcBef>
              <a:spcAft>
                <a:spcPts val="0"/>
              </a:spcAft>
              <a:buClrTx/>
              <a:buSzTx/>
              <a:buFontTx/>
              <a:buNone/>
              <a:tabLst/>
            </a:pPr>
            <a:r>
              <a:rPr lang="en-US" sz="2800" dirty="0"/>
              <a:t>D42 Reduced Food Waste</a:t>
            </a:r>
          </a:p>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n-lt"/>
                <a:ea typeface="+mn-ea"/>
                <a:cs typeface="+mn-cs"/>
                <a:sym typeface="Arial"/>
              </a:rPr>
              <a:t>D100 Land</a:t>
            </a:r>
            <a:r>
              <a:rPr lang="en-US" sz="2800" dirty="0"/>
              <a:t>fill Methane</a:t>
            </a:r>
          </a:p>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n-lt"/>
                <a:ea typeface="+mn-ea"/>
                <a:cs typeface="+mn-cs"/>
                <a:sym typeface="Arial"/>
              </a:rPr>
              <a:t>D158 Household Recycling</a:t>
            </a:r>
          </a:p>
          <a:p>
            <a:pPr marL="0" marR="0" indent="0" algn="l" defTabSz="457200" rtl="0" fontAlgn="auto" latinLnBrk="0" hangingPunct="0">
              <a:lnSpc>
                <a:spcPct val="100000"/>
              </a:lnSpc>
              <a:spcBef>
                <a:spcPts val="0"/>
              </a:spcBef>
              <a:spcAft>
                <a:spcPts val="0"/>
              </a:spcAft>
              <a:buClrTx/>
              <a:buSzTx/>
              <a:buFontTx/>
              <a:buNone/>
              <a:tabLst/>
            </a:pPr>
            <a:r>
              <a:rPr lang="en-US" sz="2800" dirty="0"/>
              <a:t>D160 Industrial Recycling</a:t>
            </a:r>
          </a:p>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n-lt"/>
                <a:ea typeface="+mn-ea"/>
                <a:cs typeface="+mn-cs"/>
                <a:sym typeface="Arial"/>
              </a:rPr>
              <a:t>D160 Recycled Paper</a:t>
            </a:r>
          </a:p>
          <a:p>
            <a:pPr marL="0" marR="0" indent="0" algn="l" defTabSz="457200" rtl="0" fontAlgn="auto" latinLnBrk="0" hangingPunct="0">
              <a:lnSpc>
                <a:spcPct val="100000"/>
              </a:lnSpc>
              <a:spcBef>
                <a:spcPts val="0"/>
              </a:spcBef>
              <a:spcAft>
                <a:spcPts val="0"/>
              </a:spcAft>
              <a:buClrTx/>
              <a:buSzTx/>
              <a:buFontTx/>
              <a:buNone/>
              <a:tabLst/>
            </a:pPr>
            <a:r>
              <a:rPr lang="en-US" sz="2800" dirty="0"/>
              <a:t>D168 </a:t>
            </a:r>
            <a:r>
              <a:rPr lang="en-US" sz="2800" dirty="0" err="1"/>
              <a:t>BioPlastic</a:t>
            </a:r>
            <a:endParaRPr lang="en-US" sz="2800" dirty="0"/>
          </a:p>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n-lt"/>
                <a:ea typeface="+mn-ea"/>
                <a:cs typeface="+mn-cs"/>
                <a:sym typeface="Arial"/>
              </a:rPr>
              <a:t>D170 Water Saving- Home</a:t>
            </a:r>
          </a:p>
          <a:p>
            <a:endParaRPr kumimoji="0" lang="en-US" sz="2800" b="1" i="0" u="none" strike="noStrike" cap="none" spc="0" normalizeH="0" baseline="0" dirty="0">
              <a:ln>
                <a:noFill/>
              </a:ln>
              <a:solidFill>
                <a:srgbClr val="FFFFFF"/>
              </a:solidFill>
              <a:effectLst/>
              <a:uFillTx/>
              <a:latin typeface="+mn-lt"/>
              <a:ea typeface="+mn-ea"/>
              <a:cs typeface="+mn-cs"/>
              <a:sym typeface="Arial"/>
            </a:endParaRPr>
          </a:p>
          <a:p>
            <a:endParaRPr kumimoji="0" lang="en-US" sz="2800" b="1" i="0" u="none" strike="noStrike" cap="none" spc="0" normalizeH="0" baseline="0" dirty="0">
              <a:ln>
                <a:noFill/>
              </a:ln>
              <a:solidFill>
                <a:srgbClr val="FFFFFF"/>
              </a:solidFill>
              <a:effectLst/>
              <a:uFillTx/>
              <a:latin typeface="+mn-lt"/>
              <a:ea typeface="+mn-ea"/>
              <a:cs typeface="+mn-cs"/>
              <a:sym typeface="Arial"/>
            </a:endParaRPr>
          </a:p>
          <a:p>
            <a:r>
              <a:rPr kumimoji="0" lang="en-US" sz="2800" b="1" i="0" u="none" strike="noStrike" cap="none" spc="0" normalizeH="0" baseline="0" dirty="0">
                <a:ln>
                  <a:noFill/>
                </a:ln>
                <a:solidFill>
                  <a:srgbClr val="FFFFFF"/>
                </a:solidFill>
                <a:effectLst/>
                <a:uFillTx/>
                <a:latin typeface="+mn-lt"/>
                <a:ea typeface="+mn-ea"/>
                <a:cs typeface="+mn-cs"/>
                <a:sym typeface="Arial"/>
              </a:rPr>
              <a:t>SJ-GOLD STAR IN WASTE (</a:t>
            </a:r>
            <a:r>
              <a:rPr lang="en-US" sz="2800" dirty="0"/>
              <a:t>8 Actions): http://www.sustainablejersey.com/actions-certification/gold-star-standards/</a:t>
            </a:r>
            <a:endParaRPr kumimoji="0" lang="en-US" sz="2800" b="1" i="0" u="none" strike="noStrike" cap="none" spc="0" normalizeH="0" baseline="0" dirty="0">
              <a:ln>
                <a:noFill/>
              </a:ln>
              <a:solidFill>
                <a:srgbClr val="FFFFFF"/>
              </a:solidFill>
              <a:effectLst/>
              <a:uFillTx/>
              <a:latin typeface="+mn-lt"/>
              <a:ea typeface="+mn-ea"/>
              <a:cs typeface="+mn-cs"/>
              <a:sym typeface="Arial"/>
            </a:endParaRPr>
          </a:p>
        </p:txBody>
      </p:sp>
      <p:sp>
        <p:nvSpPr>
          <p:cNvPr id="7" name="TextBox 6">
            <a:extLst>
              <a:ext uri="{FF2B5EF4-FFF2-40B4-BE49-F238E27FC236}">
                <a16:creationId xmlns:a16="http://schemas.microsoft.com/office/drawing/2014/main" id="{3D1460B4-C7A3-4314-9962-029840425781}"/>
              </a:ext>
            </a:extLst>
          </p:cNvPr>
          <p:cNvSpPr txBox="1"/>
          <p:nvPr/>
        </p:nvSpPr>
        <p:spPr>
          <a:xfrm>
            <a:off x="831748" y="566068"/>
            <a:ext cx="14630608"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4000" dirty="0"/>
              <a:t>OTHER MAJOR CANDIDATES FOR EMISSION REDUCTION</a:t>
            </a:r>
            <a:endParaRPr kumimoji="0" lang="en-US" sz="2000" b="1" i="0" u="none" strike="noStrike" cap="none" spc="0" normalizeH="0" baseline="0" dirty="0">
              <a:ln>
                <a:noFill/>
              </a:ln>
              <a:solidFill>
                <a:srgbClr val="FFFFFF"/>
              </a:solidFill>
              <a:effectLst/>
              <a:uFillTx/>
              <a:latin typeface="+mn-lt"/>
              <a:ea typeface="+mn-ea"/>
              <a:cs typeface="+mn-cs"/>
              <a:sym typeface="Arial"/>
            </a:endParaRPr>
          </a:p>
        </p:txBody>
      </p:sp>
      <p:sp>
        <p:nvSpPr>
          <p:cNvPr id="8" name="TextBox 7">
            <a:extLst>
              <a:ext uri="{FF2B5EF4-FFF2-40B4-BE49-F238E27FC236}">
                <a16:creationId xmlns:a16="http://schemas.microsoft.com/office/drawing/2014/main" id="{D55F3EE1-4B34-492F-8DD4-82869F058F8E}"/>
              </a:ext>
            </a:extLst>
          </p:cNvPr>
          <p:cNvSpPr txBox="1"/>
          <p:nvPr/>
        </p:nvSpPr>
        <p:spPr>
          <a:xfrm>
            <a:off x="6165684" y="1649165"/>
            <a:ext cx="5222516" cy="2749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3200" dirty="0"/>
              <a:t>F</a:t>
            </a:r>
            <a:r>
              <a:rPr kumimoji="0" lang="en-US" sz="3200" b="1" i="0" u="none" strike="noStrike" cap="none" spc="0" normalizeH="0" baseline="0" dirty="0">
                <a:ln>
                  <a:noFill/>
                </a:ln>
                <a:solidFill>
                  <a:srgbClr val="FFFFFF"/>
                </a:solidFill>
                <a:effectLst/>
                <a:uFillTx/>
                <a:latin typeface="+mn-lt"/>
                <a:ea typeface="+mn-ea"/>
                <a:cs typeface="+mn-cs"/>
                <a:sym typeface="Arial"/>
              </a:rPr>
              <a:t>OOD</a:t>
            </a:r>
            <a:endParaRPr lang="en-US" sz="3200" dirty="0"/>
          </a:p>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n-lt"/>
                <a:ea typeface="+mn-ea"/>
                <a:cs typeface="+mn-cs"/>
                <a:sym typeface="Arial"/>
              </a:rPr>
              <a:t>D38 Plant-Rich Diet</a:t>
            </a:r>
          </a:p>
          <a:p>
            <a:pPr marL="0" marR="0" indent="0" algn="l" defTabSz="457200" rtl="0" fontAlgn="auto" latinLnBrk="0" hangingPunct="0">
              <a:lnSpc>
                <a:spcPct val="100000"/>
              </a:lnSpc>
              <a:spcBef>
                <a:spcPts val="0"/>
              </a:spcBef>
              <a:spcAft>
                <a:spcPts val="0"/>
              </a:spcAft>
              <a:buClrTx/>
              <a:buSzTx/>
              <a:buFontTx/>
              <a:buNone/>
              <a:tabLst/>
            </a:pPr>
            <a:r>
              <a:rPr lang="en-US" sz="2800" dirty="0"/>
              <a:t>D54 Regenerative Agriculture</a:t>
            </a:r>
          </a:p>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n-lt"/>
                <a:ea typeface="+mn-ea"/>
                <a:cs typeface="+mn-cs"/>
                <a:sym typeface="Arial"/>
              </a:rPr>
              <a:t>D56 Nutrient Management</a:t>
            </a:r>
          </a:p>
          <a:p>
            <a:pPr marL="0" marR="0" indent="0" algn="l" defTabSz="457200" rtl="0" fontAlgn="auto" latinLnBrk="0" hangingPunct="0">
              <a:lnSpc>
                <a:spcPct val="100000"/>
              </a:lnSpc>
              <a:spcBef>
                <a:spcPts val="0"/>
              </a:spcBef>
              <a:spcAft>
                <a:spcPts val="0"/>
              </a:spcAft>
              <a:buClrTx/>
              <a:buSzTx/>
              <a:buFontTx/>
              <a:buNone/>
              <a:tabLst/>
            </a:pPr>
            <a:r>
              <a:rPr lang="en-US" sz="2800" dirty="0"/>
              <a:t>D60 Conservation Agriculture</a:t>
            </a:r>
          </a:p>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n-lt"/>
                <a:ea typeface="+mn-ea"/>
                <a:cs typeface="+mn-cs"/>
                <a:sym typeface="Arial"/>
              </a:rPr>
              <a:t>D62 Compos</a:t>
            </a:r>
            <a:r>
              <a:rPr lang="en-US" sz="2800" dirty="0"/>
              <a:t>ting</a:t>
            </a:r>
            <a:endParaRPr kumimoji="0" lang="en-US" sz="2800" b="1" i="0" u="none" strike="noStrike" cap="none" spc="0" normalizeH="0" baseline="0" dirty="0">
              <a:ln>
                <a:noFill/>
              </a:ln>
              <a:solidFill>
                <a:srgbClr val="FFFFFF"/>
              </a:solidFill>
              <a:effectLst/>
              <a:uFillTx/>
              <a:latin typeface="+mn-lt"/>
              <a:ea typeface="+mn-ea"/>
              <a:cs typeface="+mn-cs"/>
              <a:sym typeface="Arial"/>
            </a:endParaRPr>
          </a:p>
        </p:txBody>
      </p:sp>
      <p:sp>
        <p:nvSpPr>
          <p:cNvPr id="9" name="TextBox 8">
            <a:extLst>
              <a:ext uri="{FF2B5EF4-FFF2-40B4-BE49-F238E27FC236}">
                <a16:creationId xmlns:a16="http://schemas.microsoft.com/office/drawing/2014/main" id="{D36F17BC-0241-4464-B05B-422B6D148FA6}"/>
              </a:ext>
            </a:extLst>
          </p:cNvPr>
          <p:cNvSpPr txBox="1"/>
          <p:nvPr/>
        </p:nvSpPr>
        <p:spPr>
          <a:xfrm>
            <a:off x="11721159" y="1649165"/>
            <a:ext cx="4302010"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3200" dirty="0"/>
              <a:t>WOMEN &amp; GIRLS</a:t>
            </a:r>
          </a:p>
          <a:p>
            <a:pPr marL="0" marR="0" indent="0" algn="l" defTabSz="457200"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FFFFF"/>
                </a:solidFill>
                <a:effectLst/>
                <a:uFillTx/>
                <a:latin typeface="+mn-lt"/>
                <a:ea typeface="+mn-ea"/>
                <a:cs typeface="+mn-cs"/>
                <a:sym typeface="Arial"/>
              </a:rPr>
              <a:t>D78 Family Planning</a:t>
            </a:r>
          </a:p>
          <a:p>
            <a:pPr marL="0" marR="0" indent="0" algn="l" defTabSz="457200" rtl="0" fontAlgn="auto" latinLnBrk="0" hangingPunct="0">
              <a:lnSpc>
                <a:spcPct val="100000"/>
              </a:lnSpc>
              <a:spcBef>
                <a:spcPts val="0"/>
              </a:spcBef>
              <a:spcAft>
                <a:spcPts val="0"/>
              </a:spcAft>
              <a:buClrTx/>
              <a:buSzTx/>
              <a:buFontTx/>
              <a:buNone/>
              <a:tabLst/>
            </a:pPr>
            <a:r>
              <a:rPr lang="en-US" sz="2800" dirty="0"/>
              <a:t>D80 Educating Girls</a:t>
            </a:r>
            <a:endParaRPr kumimoji="0" lang="en-US" sz="2800" b="1" i="0" u="none" strike="noStrike" cap="none" spc="0" normalizeH="0" baseline="0" dirty="0">
              <a:ln>
                <a:noFill/>
              </a:ln>
              <a:solidFill>
                <a:srgbClr val="FFFFFF"/>
              </a:solidFill>
              <a:effectLst/>
              <a:uFillTx/>
              <a:latin typeface="+mn-lt"/>
              <a:ea typeface="+mn-ea"/>
              <a:cs typeface="+mn-cs"/>
              <a:sym typeface="Arial"/>
            </a:endParaRPr>
          </a:p>
        </p:txBody>
      </p:sp>
      <p:sp>
        <p:nvSpPr>
          <p:cNvPr id="3" name="TextBox 2">
            <a:extLst>
              <a:ext uri="{FF2B5EF4-FFF2-40B4-BE49-F238E27FC236}">
                <a16:creationId xmlns:a16="http://schemas.microsoft.com/office/drawing/2014/main" id="{E04BE41D-2CEE-4D68-BB34-FB2BFAA46934}"/>
              </a:ext>
            </a:extLst>
          </p:cNvPr>
          <p:cNvSpPr txBox="1"/>
          <p:nvPr/>
        </p:nvSpPr>
        <p:spPr>
          <a:xfrm flipH="1">
            <a:off x="6165684" y="4825143"/>
            <a:ext cx="9066881"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err="1">
                <a:ln>
                  <a:noFill/>
                </a:ln>
                <a:solidFill>
                  <a:srgbClr val="FFFFFF"/>
                </a:solidFill>
                <a:effectLst/>
                <a:uFillTx/>
                <a:latin typeface="+mn-lt"/>
                <a:ea typeface="+mn-ea"/>
                <a:cs typeface="+mn-cs"/>
                <a:sym typeface="Arial"/>
              </a:rPr>
              <a:t>D</a:t>
            </a:r>
            <a:r>
              <a:rPr kumimoji="0" lang="en-US" sz="2400" b="1" i="0" u="none" strike="noStrike" cap="none" spc="0" normalizeH="0" baseline="0" dirty="0" err="1">
                <a:ln>
                  <a:noFill/>
                </a:ln>
                <a:solidFill>
                  <a:srgbClr val="FFFFFF"/>
                </a:solidFill>
                <a:effectLst/>
                <a:uFillTx/>
                <a:latin typeface="+mn-lt"/>
                <a:ea typeface="+mn-ea"/>
                <a:cs typeface="+mn-cs"/>
                <a:sym typeface="Arial"/>
              </a:rPr>
              <a:t>page</a:t>
            </a:r>
            <a:r>
              <a:rPr kumimoji="0" lang="en-US" sz="2400" b="1" i="0" u="none" strike="noStrike" cap="none" spc="0" normalizeH="0" baseline="0" dirty="0">
                <a:ln>
                  <a:noFill/>
                </a:ln>
                <a:solidFill>
                  <a:srgbClr val="FFFFFF"/>
                </a:solidFill>
                <a:effectLst/>
                <a:uFillTx/>
                <a:latin typeface="+mn-lt"/>
                <a:ea typeface="+mn-ea"/>
                <a:cs typeface="+mn-cs"/>
                <a:sym typeface="Arial"/>
              </a:rPr>
              <a:t>#</a:t>
            </a:r>
            <a:r>
              <a:rPr kumimoji="0" lang="en-US" sz="3200" b="1" i="0" u="none" strike="noStrike" cap="none" spc="0" normalizeH="0" baseline="0" dirty="0">
                <a:ln>
                  <a:noFill/>
                </a:ln>
                <a:solidFill>
                  <a:srgbClr val="FFFFFF"/>
                </a:solidFill>
                <a:effectLst/>
                <a:uFillTx/>
                <a:latin typeface="+mn-lt"/>
                <a:ea typeface="+mn-ea"/>
                <a:cs typeface="+mn-cs"/>
                <a:sym typeface="Arial"/>
              </a:rPr>
              <a:t> = “Drawdown”, edited by Paul Hawken  					</a:t>
            </a:r>
            <a:r>
              <a:rPr kumimoji="0" lang="en-US" sz="2400" b="1" i="0" u="none" strike="noStrike" cap="none" spc="0" normalizeH="0" baseline="0" dirty="0">
                <a:ln>
                  <a:noFill/>
                </a:ln>
                <a:solidFill>
                  <a:srgbClr val="FFFFFF"/>
                </a:solidFill>
                <a:effectLst/>
                <a:uFillTx/>
                <a:latin typeface="+mn-lt"/>
                <a:ea typeface="+mn-ea"/>
                <a:cs typeface="+mn-cs"/>
                <a:sym typeface="Arial"/>
              </a:rPr>
              <a:t>( possible “innovative” Actions)</a:t>
            </a:r>
          </a:p>
        </p:txBody>
      </p:sp>
    </p:spTree>
    <p:extLst>
      <p:ext uri="{BB962C8B-B14F-4D97-AF65-F5344CB8AC3E}">
        <p14:creationId xmlns:p14="http://schemas.microsoft.com/office/powerpoint/2010/main" val="976380551"/>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10" y="1825933"/>
            <a:ext cx="4336497" cy="42207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210" y="6111055"/>
            <a:ext cx="4336497" cy="935583"/>
          </a:xfrm>
          <a:prstGeom prst="rect">
            <a:avLst/>
          </a:prstGeom>
        </p:spPr>
      </p:pic>
      <p:sp>
        <p:nvSpPr>
          <p:cNvPr id="8" name="TextBox 7"/>
          <p:cNvSpPr txBox="1"/>
          <p:nvPr/>
        </p:nvSpPr>
        <p:spPr>
          <a:xfrm>
            <a:off x="5538415" y="1825933"/>
            <a:ext cx="10830293" cy="69967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342900" indent="-342900">
              <a:lnSpc>
                <a:spcPct val="200000"/>
              </a:lnSpc>
              <a:buFont typeface="Arial" panose="020B0604020202020204" pitchFamily="34" charset="0"/>
              <a:buChar char="•"/>
            </a:pPr>
            <a:r>
              <a:rPr lang="en-US" sz="3200" dirty="0"/>
              <a:t>1.2 F </a:t>
            </a:r>
            <a:r>
              <a:rPr lang="en-US" sz="3200" dirty="0" err="1"/>
              <a:t>Avg</a:t>
            </a:r>
            <a:r>
              <a:rPr lang="en-US" sz="3200" dirty="0"/>
              <a:t> US Temp increase; Warming fastest in North Great Plains, Alaska, </a:t>
            </a:r>
            <a:r>
              <a:rPr lang="en-US" sz="3200" dirty="0" err="1"/>
              <a:t>SWest</a:t>
            </a:r>
            <a:r>
              <a:rPr lang="en-US" sz="3200" dirty="0"/>
              <a:t>, </a:t>
            </a:r>
            <a:r>
              <a:rPr lang="en-US" sz="3200" dirty="0" err="1"/>
              <a:t>NWest</a:t>
            </a:r>
            <a:r>
              <a:rPr lang="en-US" sz="3200" dirty="0"/>
              <a:t>, </a:t>
            </a:r>
            <a:r>
              <a:rPr lang="en-US" sz="3200" dirty="0" err="1"/>
              <a:t>NEast</a:t>
            </a:r>
            <a:endParaRPr lang="en-US" sz="3200" dirty="0"/>
          </a:p>
          <a:p>
            <a:pPr marL="342900" indent="-342900">
              <a:lnSpc>
                <a:spcPct val="200000"/>
              </a:lnSpc>
              <a:buFont typeface="Arial" panose="020B0604020202020204" pitchFamily="34" charset="0"/>
              <a:buChar char="•"/>
            </a:pPr>
            <a:r>
              <a:rPr lang="en-US" sz="3200" dirty="0"/>
              <a:t>Rising sea levels (</a:t>
            </a:r>
            <a:r>
              <a:rPr lang="en-US" sz="3200" dirty="0" err="1"/>
              <a:t>esp</a:t>
            </a:r>
            <a:r>
              <a:rPr lang="en-US" sz="3200" dirty="0"/>
              <a:t> in NE and Gulf of Mexico) </a:t>
            </a:r>
          </a:p>
          <a:p>
            <a:pPr marL="342900" indent="-342900">
              <a:lnSpc>
                <a:spcPct val="200000"/>
              </a:lnSpc>
              <a:buFont typeface="Arial" panose="020B0604020202020204" pitchFamily="34" charset="0"/>
              <a:buChar char="•"/>
            </a:pPr>
            <a:r>
              <a:rPr lang="en-US" sz="3200" dirty="0"/>
              <a:t>Heavier rain; flooding; </a:t>
            </a:r>
          </a:p>
          <a:p>
            <a:pPr marL="342900" indent="-342900">
              <a:lnSpc>
                <a:spcPct val="200000"/>
              </a:lnSpc>
              <a:buFont typeface="Arial" panose="020B0604020202020204" pitchFamily="34" charset="0"/>
              <a:buChar char="•"/>
            </a:pPr>
            <a:r>
              <a:rPr lang="en-US" sz="3200" dirty="0"/>
              <a:t>Wetter hurricanes – potentially more destructive</a:t>
            </a:r>
          </a:p>
          <a:p>
            <a:pPr marL="342900" indent="-342900">
              <a:lnSpc>
                <a:spcPct val="200000"/>
              </a:lnSpc>
              <a:buFont typeface="Arial" panose="020B0604020202020204" pitchFamily="34" charset="0"/>
              <a:buChar char="•"/>
            </a:pPr>
            <a:r>
              <a:rPr lang="en-US" sz="3200" dirty="0"/>
              <a:t>“Expect surprises in this unprecedented experiment”</a:t>
            </a:r>
          </a:p>
          <a:p>
            <a:pPr marL="342900" indent="-342900">
              <a:lnSpc>
                <a:spcPct val="200000"/>
              </a:lnSpc>
              <a:buFont typeface="Arial" panose="020B0604020202020204" pitchFamily="34" charset="0"/>
              <a:buChar char="•"/>
            </a:pPr>
            <a:endParaRPr lang="en-US" sz="3200" dirty="0"/>
          </a:p>
        </p:txBody>
      </p:sp>
      <p:sp>
        <p:nvSpPr>
          <p:cNvPr id="10" name="TextBox 9">
            <a:extLst>
              <a:ext uri="{FF2B5EF4-FFF2-40B4-BE49-F238E27FC236}">
                <a16:creationId xmlns:a16="http://schemas.microsoft.com/office/drawing/2014/main" id="{4F81251C-F39F-4A2D-8085-6DE0A32783F5}"/>
              </a:ext>
            </a:extLst>
          </p:cNvPr>
          <p:cNvSpPr txBox="1"/>
          <p:nvPr/>
        </p:nvSpPr>
        <p:spPr>
          <a:xfrm>
            <a:off x="5538415" y="457199"/>
            <a:ext cx="708428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FFFFFF"/>
                </a:solidFill>
                <a:effectLst/>
                <a:uFillTx/>
                <a:latin typeface="+mn-lt"/>
                <a:ea typeface="+mn-ea"/>
                <a:cs typeface="+mn-cs"/>
                <a:sym typeface="Arial"/>
              </a:rPr>
              <a:t>New York </a:t>
            </a:r>
            <a:r>
              <a:rPr kumimoji="0" lang="en-US" sz="3600" b="1" i="0" u="none" strike="noStrike" cap="none" spc="0" normalizeH="0" dirty="0">
                <a:ln>
                  <a:noFill/>
                </a:ln>
                <a:solidFill>
                  <a:srgbClr val="FFFFFF"/>
                </a:solidFill>
                <a:effectLst/>
                <a:uFillTx/>
                <a:latin typeface="+mn-lt"/>
                <a:ea typeface="+mn-ea"/>
                <a:cs typeface="+mn-cs"/>
                <a:sym typeface="Arial"/>
              </a:rPr>
              <a:t>Times</a:t>
            </a:r>
            <a:r>
              <a:rPr kumimoji="0" lang="en-US" sz="3600" b="1" i="0" u="none" strike="noStrike" cap="none" spc="0" normalizeH="0" baseline="0" dirty="0">
                <a:ln>
                  <a:noFill/>
                </a:ln>
                <a:solidFill>
                  <a:srgbClr val="FFFFFF"/>
                </a:solidFill>
                <a:effectLst/>
                <a:uFillTx/>
                <a:latin typeface="+mn-lt"/>
                <a:ea typeface="+mn-ea"/>
                <a:cs typeface="+mn-cs"/>
                <a:sym typeface="Arial"/>
              </a:rPr>
              <a:t>, Aug 8, 2017</a:t>
            </a:r>
          </a:p>
        </p:txBody>
      </p:sp>
      <p:sp>
        <p:nvSpPr>
          <p:cNvPr id="11" name="TextBox 10">
            <a:extLst>
              <a:ext uri="{FF2B5EF4-FFF2-40B4-BE49-F238E27FC236}">
                <a16:creationId xmlns:a16="http://schemas.microsoft.com/office/drawing/2014/main" id="{BCAD1996-119B-4D5E-984A-B5184E419636}"/>
              </a:ext>
            </a:extLst>
          </p:cNvPr>
          <p:cNvSpPr txBox="1"/>
          <p:nvPr/>
        </p:nvSpPr>
        <p:spPr>
          <a:xfrm>
            <a:off x="4463906" y="1230898"/>
            <a:ext cx="9632445"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rgbClr val="FFFFFF"/>
                </a:solidFill>
                <a:effectLst/>
                <a:uFillTx/>
                <a:latin typeface="+mn-lt"/>
                <a:ea typeface="+mn-ea"/>
                <a:cs typeface="+mn-cs"/>
                <a:sym typeface="Arial"/>
              </a:rPr>
              <a:t>“9 Takeaways From the National Climate Report”</a:t>
            </a:r>
          </a:p>
        </p:txBody>
      </p:sp>
    </p:spTree>
    <p:extLst>
      <p:ext uri="{BB962C8B-B14F-4D97-AF65-F5344CB8AC3E}">
        <p14:creationId xmlns:p14="http://schemas.microsoft.com/office/powerpoint/2010/main" val="1944372112"/>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277091" y="419100"/>
            <a:ext cx="16292946" cy="698500"/>
          </a:xfrm>
        </p:spPr>
        <p:txBody>
          <a:bodyPr/>
          <a:lstStyle/>
          <a:p>
            <a:pPr algn="ctr" eaLnBrk="1">
              <a:lnSpc>
                <a:spcPts val="5400"/>
              </a:lnSpc>
              <a:defRPr/>
            </a:pPr>
            <a:r>
              <a:rPr lang="en-US" altLang="en-US" dirty="0">
                <a:ea typeface="+mj-ea"/>
                <a:sym typeface="Arial" charset="0"/>
              </a:rPr>
              <a:t>EXAMPLE MUNICIPAL (</a:t>
            </a:r>
            <a:r>
              <a:rPr lang="en-US" altLang="en-US" dirty="0" err="1">
                <a:ea typeface="+mj-ea"/>
                <a:sym typeface="Arial" charset="0"/>
              </a:rPr>
              <a:t>gov</a:t>
            </a:r>
            <a:r>
              <a:rPr lang="en-US" altLang="en-US" dirty="0">
                <a:ea typeface="+mj-ea"/>
                <a:sym typeface="Arial" charset="0"/>
              </a:rPr>
              <a:t>) CARBON FOOTPRINT </a:t>
            </a:r>
            <a:br>
              <a:rPr lang="en-US" altLang="en-US" dirty="0">
                <a:ea typeface="+mj-ea"/>
                <a:sym typeface="Arial" charset="0"/>
              </a:rPr>
            </a:br>
            <a:r>
              <a:rPr lang="en-US" altLang="en-US" dirty="0">
                <a:ea typeface="+mj-ea"/>
                <a:sym typeface="Arial" charset="0"/>
              </a:rPr>
              <a:t>(by fuel source)</a:t>
            </a:r>
          </a:p>
        </p:txBody>
      </p:sp>
      <p:sp>
        <p:nvSpPr>
          <p:cNvPr id="15364" name="Rectangle 4"/>
          <p:cNvSpPr>
            <a:spLocks noGrp="1" noChangeArrowheads="1"/>
          </p:cNvSpPr>
          <p:nvPr>
            <p:ph type="body" idx="1"/>
          </p:nvPr>
        </p:nvSpPr>
        <p:spPr>
          <a:xfrm>
            <a:off x="0" y="1383866"/>
            <a:ext cx="4486564" cy="4880264"/>
          </a:xfrm>
        </p:spPr>
        <p:txBody>
          <a:bodyPr/>
          <a:lstStyle/>
          <a:p>
            <a:pPr marL="571500" indent="-571500" eaLnBrk="1">
              <a:buFont typeface="Arial" panose="020B0604020202020204" pitchFamily="34" charset="0"/>
              <a:buChar char="•"/>
              <a:defRPr/>
            </a:pPr>
            <a:endParaRPr lang="en-US" altLang="en-US" sz="3600" dirty="0">
              <a:solidFill>
                <a:schemeClr val="tx1"/>
              </a:solidFill>
              <a:ea typeface="+mn-ea"/>
              <a:sym typeface="Arial" charset="0"/>
            </a:endParaRPr>
          </a:p>
          <a:p>
            <a:pPr marL="571500" indent="-571500" eaLnBrk="1">
              <a:buFont typeface="Arial" panose="020B0604020202020204" pitchFamily="34" charset="0"/>
              <a:buChar char="•"/>
              <a:defRPr/>
            </a:pPr>
            <a:r>
              <a:rPr lang="en-US" altLang="en-US" sz="3600" dirty="0">
                <a:solidFill>
                  <a:schemeClr val="tx1"/>
                </a:solidFill>
                <a:ea typeface="+mn-ea"/>
                <a:sym typeface="Arial" charset="0"/>
              </a:rPr>
              <a:t>64%% </a:t>
            </a:r>
            <a:r>
              <a:rPr lang="en-US" altLang="en-US" sz="3600" dirty="0">
                <a:solidFill>
                  <a:schemeClr val="tx1"/>
                </a:solidFill>
                <a:sym typeface="Arial" charset="0"/>
              </a:rPr>
              <a:t>of total is </a:t>
            </a:r>
            <a:r>
              <a:rPr lang="en-US" altLang="en-US" sz="3600" dirty="0">
                <a:solidFill>
                  <a:schemeClr val="tx1"/>
                </a:solidFill>
                <a:ea typeface="+mn-ea"/>
                <a:sym typeface="Arial" charset="0"/>
              </a:rPr>
              <a:t>Electrical </a:t>
            </a:r>
          </a:p>
          <a:p>
            <a:pPr marL="571500" indent="-571500" eaLnBrk="1">
              <a:buFont typeface="Arial" panose="020B0604020202020204" pitchFamily="34" charset="0"/>
              <a:buChar char="•"/>
              <a:defRPr/>
            </a:pPr>
            <a:r>
              <a:rPr lang="en-US" altLang="en-US" sz="3600" dirty="0">
                <a:solidFill>
                  <a:schemeClr val="tx1"/>
                </a:solidFill>
                <a:sym typeface="Arial" charset="0"/>
              </a:rPr>
              <a:t>25% of total is Transportation (gas/diesel)</a:t>
            </a:r>
          </a:p>
          <a:p>
            <a:pPr marL="571500" indent="-571500" eaLnBrk="1">
              <a:buFont typeface="Arial" panose="020B0604020202020204" pitchFamily="34" charset="0"/>
              <a:buChar char="•"/>
              <a:defRPr/>
            </a:pPr>
            <a:r>
              <a:rPr lang="en-US" altLang="en-US" sz="3600" dirty="0">
                <a:solidFill>
                  <a:schemeClr val="tx1"/>
                </a:solidFill>
                <a:ea typeface="+mn-ea"/>
                <a:sym typeface="Arial" charset="0"/>
              </a:rPr>
              <a:t>11% of total is Natural Gas  (heating)</a:t>
            </a:r>
            <a:br>
              <a:rPr lang="en-US" altLang="en-US" sz="3600" dirty="0">
                <a:solidFill>
                  <a:schemeClr val="tx1"/>
                </a:solidFill>
                <a:ea typeface="+mn-ea"/>
                <a:sym typeface="Arial" charset="0"/>
              </a:rPr>
            </a:br>
            <a:endParaRPr lang="en-US" altLang="en-US" sz="3600" dirty="0">
              <a:solidFill>
                <a:schemeClr val="tx1"/>
              </a:solidFill>
              <a:ea typeface="+mn-ea"/>
              <a:sym typeface="Arial" charset="0"/>
            </a:endParaRPr>
          </a:p>
        </p:txBody>
      </p:sp>
      <p:sp>
        <p:nvSpPr>
          <p:cNvPr id="13316" name="AutoShape 6"/>
          <p:cNvSpPr>
            <a:spLocks/>
          </p:cNvSpPr>
          <p:nvPr/>
        </p:nvSpPr>
        <p:spPr bwMode="auto">
          <a:xfrm>
            <a:off x="571500" y="8797924"/>
            <a:ext cx="4194464" cy="130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b"/>
          <a:lstStyle/>
          <a:p>
            <a:pPr eaLnBrk="1"/>
            <a:r>
              <a:rPr lang="en-US" altLang="en-US" dirty="0"/>
              <a:t>Source: 2010 Middletown Energy Plan (draft)</a:t>
            </a:r>
          </a:p>
        </p:txBody>
      </p:sp>
      <p:sp>
        <p:nvSpPr>
          <p:cNvPr id="13317" name="AutoShape 7"/>
          <p:cNvSpPr>
            <a:spLocks/>
          </p:cNvSpPr>
          <p:nvPr/>
        </p:nvSpPr>
        <p:spPr bwMode="auto">
          <a:xfrm>
            <a:off x="736600" y="5740400"/>
            <a:ext cx="8915400" cy="21971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endParaRPr lang="en-US"/>
          </a:p>
        </p:txBody>
      </p:sp>
      <p:sp>
        <p:nvSpPr>
          <p:cNvPr id="13318" name="AutoShape 8"/>
          <p:cNvSpPr>
            <a:spLocks/>
          </p:cNvSpPr>
          <p:nvPr/>
        </p:nvSpPr>
        <p:spPr bwMode="auto">
          <a:xfrm>
            <a:off x="10820400" y="1460500"/>
            <a:ext cx="4775200" cy="333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endParaRPr lang="en-US"/>
          </a:p>
        </p:txBody>
      </p:sp>
      <p:pic>
        <p:nvPicPr>
          <p:cNvPr id="9" name="Picture 8">
            <a:extLst>
              <a:ext uri="{FF2B5EF4-FFF2-40B4-BE49-F238E27FC236}">
                <a16:creationId xmlns:a16="http://schemas.microsoft.com/office/drawing/2014/main" id="{68F83992-4E8C-442D-8118-7AFB60871765}"/>
              </a:ext>
            </a:extLst>
          </p:cNvPr>
          <p:cNvPicPr/>
          <p:nvPr/>
        </p:nvPicPr>
        <p:blipFill>
          <a:blip r:embed="rId3"/>
          <a:stretch>
            <a:fillRect/>
          </a:stretch>
        </p:blipFill>
        <p:spPr>
          <a:xfrm>
            <a:off x="5128895" y="2136775"/>
            <a:ext cx="10886960" cy="7007225"/>
          </a:xfrm>
          <a:prstGeom prst="rect">
            <a:avLst/>
          </a:prstGeom>
        </p:spPr>
      </p:pic>
    </p:spTree>
    <p:extLst>
      <p:ext uri="{BB962C8B-B14F-4D97-AF65-F5344CB8AC3E}">
        <p14:creationId xmlns:p14="http://schemas.microsoft.com/office/powerpoint/2010/main" val="4279200186"/>
      </p:ext>
    </p:extLst>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73025" y="419100"/>
            <a:ext cx="14601825" cy="698500"/>
          </a:xfrm>
        </p:spPr>
        <p:txBody>
          <a:bodyPr/>
          <a:lstStyle/>
          <a:p>
            <a:pPr algn="ctr" eaLnBrk="1">
              <a:lnSpc>
                <a:spcPts val="5400"/>
              </a:lnSpc>
              <a:defRPr/>
            </a:pPr>
            <a:r>
              <a:rPr lang="en-US" altLang="en-US" dirty="0">
                <a:ea typeface="+mj-ea"/>
                <a:sym typeface="Arial" charset="0"/>
              </a:rPr>
              <a:t>EXAMPLE COMMUNITY CARBON FOOTPRINT </a:t>
            </a:r>
            <a:br>
              <a:rPr lang="en-US" altLang="en-US" dirty="0">
                <a:ea typeface="+mj-ea"/>
                <a:sym typeface="Arial" charset="0"/>
              </a:rPr>
            </a:br>
            <a:r>
              <a:rPr lang="en-US" altLang="en-US" dirty="0">
                <a:ea typeface="+mj-ea"/>
                <a:sym typeface="Arial" charset="0"/>
              </a:rPr>
              <a:t>(by source)</a:t>
            </a:r>
          </a:p>
        </p:txBody>
      </p:sp>
      <p:sp>
        <p:nvSpPr>
          <p:cNvPr id="15364" name="Rectangle 4"/>
          <p:cNvSpPr>
            <a:spLocks noGrp="1" noChangeArrowheads="1"/>
          </p:cNvSpPr>
          <p:nvPr>
            <p:ph type="body" idx="1"/>
          </p:nvPr>
        </p:nvSpPr>
        <p:spPr>
          <a:xfrm>
            <a:off x="0" y="1164936"/>
            <a:ext cx="4486564" cy="4880264"/>
          </a:xfrm>
        </p:spPr>
        <p:txBody>
          <a:bodyPr/>
          <a:lstStyle/>
          <a:p>
            <a:pPr marL="571500" indent="-571500" eaLnBrk="1">
              <a:buFont typeface="Arial" panose="020B0604020202020204" pitchFamily="34" charset="0"/>
              <a:buChar char="•"/>
              <a:defRPr/>
            </a:pPr>
            <a:r>
              <a:rPr lang="en-US" altLang="en-US" sz="3600" dirty="0">
                <a:solidFill>
                  <a:schemeClr val="tx1"/>
                </a:solidFill>
                <a:ea typeface="+mn-ea"/>
                <a:sym typeface="Arial" charset="0"/>
              </a:rPr>
              <a:t>92% </a:t>
            </a:r>
            <a:r>
              <a:rPr lang="en-US" altLang="en-US" sz="3600" dirty="0">
                <a:solidFill>
                  <a:schemeClr val="tx1"/>
                </a:solidFill>
                <a:sym typeface="Arial" charset="0"/>
              </a:rPr>
              <a:t>of total is </a:t>
            </a:r>
            <a:r>
              <a:rPr lang="en-US" altLang="en-US" sz="3600" dirty="0">
                <a:solidFill>
                  <a:schemeClr val="tx1"/>
                </a:solidFill>
                <a:ea typeface="+mn-ea"/>
                <a:sym typeface="Arial" charset="0"/>
              </a:rPr>
              <a:t>Electrical (commercial + residential + 2% municipal)</a:t>
            </a:r>
          </a:p>
          <a:p>
            <a:pPr marL="571500" indent="-571500" eaLnBrk="1">
              <a:buFont typeface="Arial" panose="020B0604020202020204" pitchFamily="34" charset="0"/>
              <a:buChar char="•"/>
              <a:defRPr/>
            </a:pPr>
            <a:r>
              <a:rPr lang="en-US" altLang="en-US" sz="3600" dirty="0">
                <a:solidFill>
                  <a:schemeClr val="tx1"/>
                </a:solidFill>
                <a:sym typeface="Arial" charset="0"/>
              </a:rPr>
              <a:t>Transportation (gas/diesel) is not shown</a:t>
            </a:r>
          </a:p>
          <a:p>
            <a:pPr marL="571500" indent="-571500" eaLnBrk="1">
              <a:buFont typeface="Arial" panose="020B0604020202020204" pitchFamily="34" charset="0"/>
              <a:buChar char="•"/>
              <a:defRPr/>
            </a:pPr>
            <a:r>
              <a:rPr lang="en-US" altLang="en-US" sz="3600" dirty="0">
                <a:solidFill>
                  <a:schemeClr val="tx1"/>
                </a:solidFill>
                <a:sym typeface="Arial" charset="0"/>
              </a:rPr>
              <a:t>4%Nat Gas is low (heating- </a:t>
            </a:r>
            <a:r>
              <a:rPr lang="en-US" altLang="en-US" sz="3600" dirty="0" err="1">
                <a:solidFill>
                  <a:schemeClr val="tx1"/>
                </a:solidFill>
                <a:sym typeface="Arial" charset="0"/>
              </a:rPr>
              <a:t>commercial+res</a:t>
            </a:r>
            <a:r>
              <a:rPr lang="en-US" altLang="en-US" sz="3600" dirty="0">
                <a:solidFill>
                  <a:schemeClr val="tx1"/>
                </a:solidFill>
                <a:sym typeface="Arial" charset="0"/>
              </a:rPr>
              <a:t>)</a:t>
            </a:r>
            <a:br>
              <a:rPr lang="en-US" altLang="en-US" sz="3600" dirty="0">
                <a:solidFill>
                  <a:schemeClr val="tx1"/>
                </a:solidFill>
                <a:ea typeface="+mn-ea"/>
                <a:sym typeface="Arial" charset="0"/>
              </a:rPr>
            </a:br>
            <a:endParaRPr lang="en-US" altLang="en-US" sz="3600" dirty="0">
              <a:solidFill>
                <a:schemeClr val="tx1"/>
              </a:solidFill>
              <a:ea typeface="+mn-ea"/>
              <a:sym typeface="Arial" charset="0"/>
            </a:endParaRPr>
          </a:p>
        </p:txBody>
      </p:sp>
      <p:sp>
        <p:nvSpPr>
          <p:cNvPr id="13316" name="AutoShape 6"/>
          <p:cNvSpPr>
            <a:spLocks/>
          </p:cNvSpPr>
          <p:nvPr/>
        </p:nvSpPr>
        <p:spPr bwMode="auto">
          <a:xfrm>
            <a:off x="571500" y="8797924"/>
            <a:ext cx="3915064" cy="1301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b"/>
          <a:lstStyle/>
          <a:p>
            <a:pPr eaLnBrk="1"/>
            <a:r>
              <a:rPr lang="en-US" altLang="en-US" dirty="0"/>
              <a:t>Source: 2010 Middletown Energy Plan (draft)</a:t>
            </a:r>
          </a:p>
        </p:txBody>
      </p:sp>
      <p:sp>
        <p:nvSpPr>
          <p:cNvPr id="13317" name="AutoShape 7"/>
          <p:cNvSpPr>
            <a:spLocks/>
          </p:cNvSpPr>
          <p:nvPr/>
        </p:nvSpPr>
        <p:spPr bwMode="auto">
          <a:xfrm>
            <a:off x="736600" y="5740400"/>
            <a:ext cx="8915400" cy="21971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endParaRPr lang="en-US"/>
          </a:p>
        </p:txBody>
      </p:sp>
      <p:sp>
        <p:nvSpPr>
          <p:cNvPr id="13318" name="AutoShape 8"/>
          <p:cNvSpPr>
            <a:spLocks/>
          </p:cNvSpPr>
          <p:nvPr/>
        </p:nvSpPr>
        <p:spPr bwMode="auto">
          <a:xfrm>
            <a:off x="10820400" y="1460500"/>
            <a:ext cx="4775200" cy="333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endParaRPr lang="en-US"/>
          </a:p>
        </p:txBody>
      </p:sp>
      <p:pic>
        <p:nvPicPr>
          <p:cNvPr id="8" name="Picture 7">
            <a:extLst>
              <a:ext uri="{FF2B5EF4-FFF2-40B4-BE49-F238E27FC236}">
                <a16:creationId xmlns:a16="http://schemas.microsoft.com/office/drawing/2014/main" id="{6BEB4C7A-8200-4DC5-957B-4F4344E1EC25}"/>
              </a:ext>
            </a:extLst>
          </p:cNvPr>
          <p:cNvPicPr/>
          <p:nvPr/>
        </p:nvPicPr>
        <p:blipFill>
          <a:blip r:embed="rId3"/>
          <a:stretch>
            <a:fillRect/>
          </a:stretch>
        </p:blipFill>
        <p:spPr>
          <a:xfrm>
            <a:off x="4486564" y="2136775"/>
            <a:ext cx="11769435" cy="6791324"/>
          </a:xfrm>
          <a:prstGeom prst="rect">
            <a:avLst/>
          </a:prstGeom>
        </p:spPr>
      </p:pic>
    </p:spTree>
    <p:extLst>
      <p:ext uri="{BB962C8B-B14F-4D97-AF65-F5344CB8AC3E}">
        <p14:creationId xmlns:p14="http://schemas.microsoft.com/office/powerpoint/2010/main" val="596516054"/>
      </p:ext>
    </p:extLst>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73025" y="419100"/>
            <a:ext cx="14601825" cy="698500"/>
          </a:xfrm>
        </p:spPr>
        <p:txBody>
          <a:bodyPr/>
          <a:lstStyle/>
          <a:p>
            <a:pPr algn="ctr" eaLnBrk="1">
              <a:lnSpc>
                <a:spcPts val="5400"/>
              </a:lnSpc>
              <a:defRPr/>
            </a:pPr>
            <a:r>
              <a:rPr lang="en-US" altLang="en-US" dirty="0">
                <a:ea typeface="+mj-ea"/>
                <a:sym typeface="Arial" charset="0"/>
              </a:rPr>
              <a:t>EXAMPLE COMMUNITY CARBON FOOTPRINT</a:t>
            </a:r>
          </a:p>
        </p:txBody>
      </p:sp>
      <p:sp>
        <p:nvSpPr>
          <p:cNvPr id="15364" name="Rectangle 4"/>
          <p:cNvSpPr>
            <a:spLocks noGrp="1" noChangeArrowheads="1"/>
          </p:cNvSpPr>
          <p:nvPr>
            <p:ph type="body" idx="1"/>
          </p:nvPr>
        </p:nvSpPr>
        <p:spPr>
          <a:xfrm>
            <a:off x="279400" y="2324100"/>
            <a:ext cx="7162800" cy="4152900"/>
          </a:xfrm>
        </p:spPr>
        <p:txBody>
          <a:bodyPr/>
          <a:lstStyle/>
          <a:p>
            <a:pPr eaLnBrk="1">
              <a:defRPr/>
            </a:pPr>
            <a:endParaRPr lang="en-US" altLang="en-US" sz="3600" dirty="0">
              <a:solidFill>
                <a:schemeClr val="tx1"/>
              </a:solidFill>
              <a:ea typeface="+mn-ea"/>
              <a:sym typeface="Arial" charset="0"/>
            </a:endParaRPr>
          </a:p>
          <a:p>
            <a:pPr marL="571500" indent="-571500" eaLnBrk="1">
              <a:buFont typeface="Arial" panose="020B0604020202020204" pitchFamily="34" charset="0"/>
              <a:buChar char="•"/>
              <a:defRPr/>
            </a:pPr>
            <a:r>
              <a:rPr lang="en-US" altLang="en-US" sz="3600" dirty="0">
                <a:solidFill>
                  <a:schemeClr val="tx1"/>
                </a:solidFill>
                <a:ea typeface="+mn-ea"/>
                <a:sym typeface="Arial" charset="0"/>
              </a:rPr>
              <a:t>“Local Government” (Municipal) is ONLY 5%</a:t>
            </a:r>
          </a:p>
          <a:p>
            <a:pPr marL="571500" indent="-571500" eaLnBrk="1">
              <a:buFont typeface="Arial" panose="020B0604020202020204" pitchFamily="34" charset="0"/>
              <a:buChar char="•"/>
              <a:defRPr/>
            </a:pPr>
            <a:endParaRPr lang="en-US" altLang="en-US" sz="3600" dirty="0">
              <a:solidFill>
                <a:schemeClr val="tx1"/>
              </a:solidFill>
              <a:sym typeface="Arial" charset="0"/>
            </a:endParaRPr>
          </a:p>
          <a:p>
            <a:pPr marL="571500" indent="-571500" eaLnBrk="1">
              <a:buFont typeface="Arial" panose="020B0604020202020204" pitchFamily="34" charset="0"/>
              <a:buChar char="•"/>
              <a:defRPr/>
            </a:pPr>
            <a:endParaRPr lang="en-US" altLang="en-US" sz="3600" dirty="0">
              <a:solidFill>
                <a:schemeClr val="tx1"/>
              </a:solidFill>
              <a:ea typeface="+mn-ea"/>
              <a:sym typeface="Arial" charset="0"/>
            </a:endParaRPr>
          </a:p>
          <a:p>
            <a:pPr marL="571500" indent="-571500" eaLnBrk="1">
              <a:buFont typeface="Arial" panose="020B0604020202020204" pitchFamily="34" charset="0"/>
              <a:buChar char="•"/>
              <a:defRPr/>
            </a:pPr>
            <a:endParaRPr lang="en-US" altLang="en-US" sz="3600" dirty="0">
              <a:solidFill>
                <a:schemeClr val="tx1"/>
              </a:solidFill>
              <a:ea typeface="+mn-ea"/>
              <a:sym typeface="Arial" charset="0"/>
            </a:endParaRPr>
          </a:p>
          <a:p>
            <a:pPr marL="571500" indent="-571500" eaLnBrk="1">
              <a:buFont typeface="Arial" panose="020B0604020202020204" pitchFamily="34" charset="0"/>
              <a:buChar char="•"/>
              <a:defRPr/>
            </a:pPr>
            <a:r>
              <a:rPr lang="en-US" altLang="en-US" sz="1800" dirty="0">
                <a:solidFill>
                  <a:schemeClr val="tx1"/>
                </a:solidFill>
                <a:sym typeface="Arial" charset="0"/>
              </a:rPr>
              <a:t>(“Industrial” is high in Woodbridge)</a:t>
            </a:r>
            <a:br>
              <a:rPr lang="en-US" altLang="en-US" sz="3600" dirty="0">
                <a:solidFill>
                  <a:schemeClr val="tx1"/>
                </a:solidFill>
                <a:ea typeface="+mn-ea"/>
                <a:sym typeface="Arial" charset="0"/>
              </a:rPr>
            </a:br>
            <a:endParaRPr lang="en-US" altLang="en-US" sz="3600" dirty="0">
              <a:solidFill>
                <a:schemeClr val="tx1"/>
              </a:solidFill>
              <a:ea typeface="+mn-ea"/>
              <a:sym typeface="Arial" charset="0"/>
            </a:endParaRPr>
          </a:p>
        </p:txBody>
      </p:sp>
      <p:sp>
        <p:nvSpPr>
          <p:cNvPr id="13316" name="AutoShape 6"/>
          <p:cNvSpPr>
            <a:spLocks/>
          </p:cNvSpPr>
          <p:nvPr/>
        </p:nvSpPr>
        <p:spPr bwMode="auto">
          <a:xfrm>
            <a:off x="571500" y="8610600"/>
            <a:ext cx="5346700" cy="3175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b"/>
          <a:lstStyle/>
          <a:p>
            <a:pPr eaLnBrk="1"/>
            <a:r>
              <a:rPr lang="en-US" altLang="en-US"/>
              <a:t>Source: Woodbridge Climate Action Plan</a:t>
            </a:r>
          </a:p>
        </p:txBody>
      </p:sp>
      <p:sp>
        <p:nvSpPr>
          <p:cNvPr id="13317" name="AutoShape 7"/>
          <p:cNvSpPr>
            <a:spLocks/>
          </p:cNvSpPr>
          <p:nvPr/>
        </p:nvSpPr>
        <p:spPr bwMode="auto">
          <a:xfrm>
            <a:off x="736600" y="5740400"/>
            <a:ext cx="8915400" cy="21971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endParaRPr lang="en-US"/>
          </a:p>
        </p:txBody>
      </p:sp>
      <p:sp>
        <p:nvSpPr>
          <p:cNvPr id="13318" name="AutoShape 8"/>
          <p:cNvSpPr>
            <a:spLocks/>
          </p:cNvSpPr>
          <p:nvPr/>
        </p:nvSpPr>
        <p:spPr bwMode="auto">
          <a:xfrm>
            <a:off x="10820400" y="1460500"/>
            <a:ext cx="4775200" cy="3333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endParaRPr lang="en-US"/>
          </a:p>
        </p:txBody>
      </p:sp>
      <p:pic>
        <p:nvPicPr>
          <p:cNvPr id="1331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2200" y="2324100"/>
            <a:ext cx="8470900"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828081"/>
      </p:ext>
    </p:extLst>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210" y="133807"/>
            <a:ext cx="13875871" cy="162775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9210" y="1825933"/>
            <a:ext cx="4336497" cy="422075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9210" y="6111055"/>
            <a:ext cx="4336497" cy="935583"/>
          </a:xfrm>
          <a:prstGeom prst="rect">
            <a:avLst/>
          </a:prstGeom>
        </p:spPr>
      </p:pic>
      <p:sp>
        <p:nvSpPr>
          <p:cNvPr id="8" name="TextBox 7"/>
          <p:cNvSpPr txBox="1"/>
          <p:nvPr/>
        </p:nvSpPr>
        <p:spPr>
          <a:xfrm>
            <a:off x="5976013" y="2412836"/>
            <a:ext cx="10279987" cy="56733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342900" indent="-342900">
              <a:lnSpc>
                <a:spcPct val="200000"/>
              </a:lnSpc>
              <a:buFont typeface="Arial" panose="020B0604020202020204" pitchFamily="34" charset="0"/>
              <a:buChar char="•"/>
            </a:pPr>
            <a:r>
              <a:rPr lang="en-US" sz="3200" dirty="0"/>
              <a:t>Increasing # of e</a:t>
            </a:r>
            <a:r>
              <a:rPr kumimoji="0" lang="en-US" sz="3200" b="1" i="0" u="none" strike="noStrike" cap="none" spc="0" normalizeH="0" baseline="0" dirty="0">
                <a:ln>
                  <a:noFill/>
                </a:ln>
                <a:solidFill>
                  <a:srgbClr val="FFFFFF"/>
                </a:solidFill>
                <a:effectLst/>
                <a:uFillTx/>
                <a:latin typeface="+mn-lt"/>
                <a:ea typeface="+mn-ea"/>
                <a:cs typeface="+mn-cs"/>
                <a:sym typeface="Arial"/>
              </a:rPr>
              <a:t>xtremely heavy rain storms</a:t>
            </a:r>
          </a:p>
          <a:p>
            <a:pPr marL="342900" indent="-342900">
              <a:lnSpc>
                <a:spcPct val="200000"/>
              </a:lnSpc>
              <a:buFont typeface="Arial" panose="020B0604020202020204" pitchFamily="34" charset="0"/>
              <a:buChar char="•"/>
            </a:pPr>
            <a:r>
              <a:rPr lang="en-US" sz="3200" dirty="0"/>
              <a:t>Rising seas &amp; stronger seacoast storms; flooding</a:t>
            </a:r>
          </a:p>
          <a:p>
            <a:pPr marL="342900" indent="-347472">
              <a:lnSpc>
                <a:spcPct val="200000"/>
              </a:lnSpc>
              <a:buFont typeface="Arial" panose="020B0604020202020204" pitchFamily="34" charset="0"/>
              <a:buChar char="•"/>
            </a:pPr>
            <a:r>
              <a:rPr lang="en-US" sz="3200" dirty="0"/>
              <a:t>Infectious diseases spreading northward</a:t>
            </a:r>
          </a:p>
          <a:p>
            <a:pPr marL="342900" indent="-347472">
              <a:lnSpc>
                <a:spcPct val="200000"/>
              </a:lnSpc>
              <a:buFont typeface="Arial" panose="020B0604020202020204" pitchFamily="34" charset="0"/>
              <a:buChar char="•"/>
            </a:pPr>
            <a:r>
              <a:rPr lang="en-US" sz="3200" dirty="0"/>
              <a:t>Increasing # of hot, unhealthy days (ozone)</a:t>
            </a:r>
          </a:p>
          <a:p>
            <a:pPr marL="342900" indent="-347472">
              <a:lnSpc>
                <a:spcPct val="150000"/>
              </a:lnSpc>
              <a:spcBef>
                <a:spcPts val="1200"/>
              </a:spcBef>
              <a:buFont typeface="Arial" panose="020B0604020202020204" pitchFamily="34" charset="0"/>
              <a:buChar char="•"/>
            </a:pPr>
            <a:r>
              <a:rPr lang="en-US" sz="3200" dirty="0"/>
              <a:t>Increasing temps &amp; rain: increased pollen,                   	           worsening allergies &amp; asthma</a:t>
            </a:r>
            <a:endParaRPr kumimoji="0" lang="en-US" sz="3200" b="1" i="0" u="none" strike="noStrike" cap="none" spc="0" normalizeH="0" baseline="0" dirty="0">
              <a:ln>
                <a:noFill/>
              </a:ln>
              <a:solidFill>
                <a:srgbClr val="FFFFFF"/>
              </a:solidFill>
              <a:effectLst/>
              <a:uFillTx/>
              <a:latin typeface="+mn-lt"/>
              <a:ea typeface="+mn-ea"/>
              <a:cs typeface="+mn-cs"/>
              <a:sym typeface="Arial"/>
            </a:endParaRPr>
          </a:p>
        </p:txBody>
      </p:sp>
      <p:sp>
        <p:nvSpPr>
          <p:cNvPr id="9" name="Rectangle 8"/>
          <p:cNvSpPr/>
          <p:nvPr/>
        </p:nvSpPr>
        <p:spPr>
          <a:xfrm>
            <a:off x="976501" y="7080983"/>
            <a:ext cx="4561914" cy="1569660"/>
          </a:xfrm>
          <a:prstGeom prst="rect">
            <a:avLst/>
          </a:prstGeom>
        </p:spPr>
        <p:txBody>
          <a:bodyPr wrap="square">
            <a:spAutoFit/>
          </a:bodyPr>
          <a:lstStyle/>
          <a:p>
            <a:r>
              <a:rPr lang="en-US" sz="3200" dirty="0"/>
              <a:t>In last century, NJ has warmed more than twice as most of US</a:t>
            </a:r>
          </a:p>
        </p:txBody>
      </p:sp>
    </p:spTree>
    <p:extLst>
      <p:ext uri="{BB962C8B-B14F-4D97-AF65-F5344CB8AC3E}">
        <p14:creationId xmlns:p14="http://schemas.microsoft.com/office/powerpoint/2010/main" val="1821756678"/>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p:txBody>
          <a:bodyPr/>
          <a:lstStyle/>
          <a:p>
            <a:pPr algn="ctr" eaLnBrk="1">
              <a:lnSpc>
                <a:spcPts val="5400"/>
              </a:lnSpc>
              <a:defRPr/>
            </a:pPr>
            <a:r>
              <a:rPr lang="en-US" altLang="en-US" dirty="0">
                <a:ea typeface="+mj-ea"/>
                <a:sym typeface="Arial" charset="0"/>
              </a:rPr>
              <a:t>ELECTRIC TRUCKS</a:t>
            </a:r>
          </a:p>
        </p:txBody>
      </p:sp>
      <p:sp>
        <p:nvSpPr>
          <p:cNvPr id="14338" name="Rectangle 2"/>
          <p:cNvSpPr>
            <a:spLocks noGrp="1" noChangeArrowheads="1"/>
          </p:cNvSpPr>
          <p:nvPr>
            <p:ph type="body" idx="1"/>
          </p:nvPr>
        </p:nvSpPr>
        <p:spPr/>
        <p:txBody>
          <a:bodyPr/>
          <a:lstStyle/>
          <a:p>
            <a:pPr marL="0" indent="0" algn="ctr" eaLnBrk="1">
              <a:defRPr/>
            </a:pPr>
            <a:br>
              <a:rPr lang="en-US" altLang="en-US" dirty="0">
                <a:ea typeface="+mn-ea"/>
                <a:sym typeface="Arial" charset="0"/>
              </a:rPr>
            </a:br>
            <a:r>
              <a:rPr lang="en-US" altLang="en-US" dirty="0">
                <a:ea typeface="+mn-ea"/>
                <a:sym typeface="Arial" charset="0"/>
              </a:rPr>
              <a:t>USE ARIAL BOLD FONT.</a:t>
            </a:r>
          </a:p>
        </p:txBody>
      </p:sp>
      <p:sp>
        <p:nvSpPr>
          <p:cNvPr id="27652" name="AutoShape 3"/>
          <p:cNvSpPr>
            <a:spLocks/>
          </p:cNvSpPr>
          <p:nvPr/>
        </p:nvSpPr>
        <p:spPr bwMode="auto">
          <a:xfrm>
            <a:off x="2809875" y="4102100"/>
            <a:ext cx="10642600" cy="4699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endParaRPr lang="en-US"/>
          </a:p>
        </p:txBody>
      </p:sp>
      <p:pic>
        <p:nvPicPr>
          <p:cNvPr id="2765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9874" y="1731412"/>
            <a:ext cx="10024958" cy="680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39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76728" y="381000"/>
            <a:ext cx="11710963" cy="1446550"/>
          </a:xfrm>
          <a:prstGeom prst="rect">
            <a:avLst/>
          </a:prstGeom>
          <a:noFill/>
        </p:spPr>
        <p:txBody>
          <a:bodyPr wrap="none" rtlCol="0">
            <a:spAutoFit/>
          </a:bodyPr>
          <a:lstStyle/>
          <a:p>
            <a:pPr algn="ctr"/>
            <a:r>
              <a:rPr lang="en-US" sz="4400" dirty="0"/>
              <a:t>NATIONS ARE COMMITTING TO ELECTRIC</a:t>
            </a:r>
          </a:p>
          <a:p>
            <a:pPr algn="ctr"/>
            <a:r>
              <a:rPr lang="en-US" sz="4400" dirty="0"/>
              <a:t>CARS AND TRUCKS</a:t>
            </a:r>
          </a:p>
        </p:txBody>
      </p:sp>
      <p:sp>
        <p:nvSpPr>
          <p:cNvPr id="3" name="TextBox 2"/>
          <p:cNvSpPr txBox="1"/>
          <p:nvPr/>
        </p:nvSpPr>
        <p:spPr>
          <a:xfrm>
            <a:off x="640809" y="2971800"/>
            <a:ext cx="14782800" cy="4970591"/>
          </a:xfrm>
          <a:prstGeom prst="rect">
            <a:avLst/>
          </a:prstGeom>
          <a:noFill/>
        </p:spPr>
        <p:txBody>
          <a:bodyPr wrap="square" rtlCol="0">
            <a:spAutoFit/>
          </a:bodyPr>
          <a:lstStyle/>
          <a:p>
            <a:r>
              <a:rPr lang="en-US" sz="3300" dirty="0"/>
              <a:t>NORWAY - in Jan, 2017, &gt; 50% new car registrations were electric or             					hybrid;     By 2025 no new fossil fuel vehicles</a:t>
            </a:r>
          </a:p>
          <a:p>
            <a:r>
              <a:rPr lang="en-US" dirty="0"/>
              <a:t> </a:t>
            </a:r>
            <a:endParaRPr lang="en-US" sz="3300" dirty="0"/>
          </a:p>
          <a:p>
            <a:r>
              <a:rPr lang="en-US" sz="3300" dirty="0"/>
              <a:t>NETHERLANDS -  2025: Internal Combustion (IC) Engines BANNED</a:t>
            </a:r>
          </a:p>
          <a:p>
            <a:endParaRPr lang="en-US" sz="3300" dirty="0"/>
          </a:p>
          <a:p>
            <a:r>
              <a:rPr lang="en-US" sz="3300" dirty="0"/>
              <a:t>GERMANY: - 2030: IC Engines BANNED</a:t>
            </a:r>
          </a:p>
          <a:p>
            <a:endParaRPr lang="en-US" sz="3300" dirty="0"/>
          </a:p>
          <a:p>
            <a:r>
              <a:rPr lang="en-US" sz="3300" dirty="0"/>
              <a:t>INDIA -  2030: 100% electric vehicles</a:t>
            </a:r>
          </a:p>
          <a:p>
            <a:endParaRPr lang="en-US" sz="3300" dirty="0"/>
          </a:p>
          <a:p>
            <a:r>
              <a:rPr lang="en-US" sz="3300" dirty="0"/>
              <a:t>CHINA: 650K existing electric vehicles – leads the world</a:t>
            </a:r>
            <a:endParaRPr lang="en-US" sz="2800" dirty="0"/>
          </a:p>
        </p:txBody>
      </p:sp>
    </p:spTree>
    <p:extLst>
      <p:ext uri="{BB962C8B-B14F-4D97-AF65-F5344CB8AC3E}">
        <p14:creationId xmlns:p14="http://schemas.microsoft.com/office/powerpoint/2010/main" val="187105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700"/>
                            </p:stCondLst>
                            <p:childTnLst>
                              <p:par>
                                <p:cTn id="9" presetID="10" presetClass="entr" presetSubtype="0" fill="hold" nodeType="afterEffect">
                                  <p:stCondLst>
                                    <p:cond delay="2000"/>
                                  </p:stCondLst>
                                  <p:iterate type="wd">
                                    <p:tmPct val="10000"/>
                                  </p:iterate>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4700"/>
                            </p:stCondLst>
                            <p:childTnLst>
                              <p:par>
                                <p:cTn id="13" presetID="10" presetClass="entr" presetSubtype="0" fill="hold" nodeType="afterEffect">
                                  <p:stCondLst>
                                    <p:cond delay="2000"/>
                                  </p:stCondLst>
                                  <p:iterate type="wd">
                                    <p:tmPct val="10000"/>
                                  </p:iterate>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7550"/>
                            </p:stCondLst>
                            <p:childTnLst>
                              <p:par>
                                <p:cTn id="17" presetID="10" presetClass="entr" presetSubtype="0" fill="hold" nodeType="afterEffect">
                                  <p:stCondLst>
                                    <p:cond delay="200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par>
                          <p:cTn id="20" fill="hold">
                            <p:stCondLst>
                              <p:cond delay="10050"/>
                            </p:stCondLst>
                            <p:childTnLst>
                              <p:par>
                                <p:cTn id="21" presetID="10" presetClass="entr" presetSubtype="0" fill="hold" nodeType="afterEffect">
                                  <p:stCondLst>
                                    <p:cond delay="2000"/>
                                  </p:stCondLst>
                                  <p:iterate type="wd">
                                    <p:tmPct val="10000"/>
                                  </p:iterate>
                                  <p:childTnLst>
                                    <p:set>
                                      <p:cBhvr>
                                        <p:cTn id="22" dur="1" fill="hold">
                                          <p:stCondLst>
                                            <p:cond delay="0"/>
                                          </p:stCondLst>
                                        </p:cTn>
                                        <p:tgtEl>
                                          <p:spTgt spid="3">
                                            <p:txEl>
                                              <p:pRg st="8" end="8"/>
                                            </p:txEl>
                                          </p:spTgt>
                                        </p:tgtEl>
                                        <p:attrNameLst>
                                          <p:attrName>style.visibility</p:attrName>
                                        </p:attrNameLst>
                                      </p:cBhvr>
                                      <p:to>
                                        <p:strVal val="visible"/>
                                      </p:to>
                                    </p:set>
                                    <p:animEffect transition="in" filter="fade">
                                      <p:cBhvr>
                                        <p:cTn id="2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title"/>
          </p:nvPr>
        </p:nvSpPr>
        <p:spPr>
          <a:xfrm>
            <a:off x="1117600" y="-62547"/>
            <a:ext cx="14528800" cy="1480344"/>
          </a:xfrm>
        </p:spPr>
        <p:txBody>
          <a:bodyPr/>
          <a:lstStyle/>
          <a:p>
            <a:pPr eaLnBrk="1">
              <a:lnSpc>
                <a:spcPts val="5400"/>
              </a:lnSpc>
              <a:defRPr/>
            </a:pPr>
            <a:r>
              <a:rPr lang="en-US" altLang="en-US" dirty="0">
                <a:ea typeface="+mj-ea"/>
                <a:sym typeface="Arial" charset="0"/>
              </a:rPr>
              <a:t>NY STATE- PUSHES AHEAD WITH RENEWABLES</a:t>
            </a:r>
          </a:p>
        </p:txBody>
      </p:sp>
      <p:sp>
        <p:nvSpPr>
          <p:cNvPr id="2" name="AutoShape 5"/>
          <p:cNvSpPr>
            <a:spLocks/>
          </p:cNvSpPr>
          <p:nvPr/>
        </p:nvSpPr>
        <p:spPr bwMode="auto">
          <a:xfrm>
            <a:off x="736600" y="1930400"/>
            <a:ext cx="8915400" cy="21971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endParaRPr lang="en-US"/>
          </a:p>
        </p:txBody>
      </p:sp>
      <p:sp>
        <p:nvSpPr>
          <p:cNvPr id="15365" name="AutoShape 6"/>
          <p:cNvSpPr>
            <a:spLocks/>
          </p:cNvSpPr>
          <p:nvPr/>
        </p:nvSpPr>
        <p:spPr bwMode="auto">
          <a:xfrm>
            <a:off x="571500" y="8699500"/>
            <a:ext cx="2679700" cy="228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b"/>
          <a:lstStyle/>
          <a:p>
            <a:pPr eaLnBrk="1"/>
            <a:r>
              <a:rPr lang="en-US" altLang="en-US" sz="1200">
                <a:solidFill>
                  <a:srgbClr val="5D6464"/>
                </a:solidFill>
              </a:rPr>
              <a:t>Photo from </a:t>
            </a:r>
            <a:r>
              <a:rPr lang="en-US" altLang="en-US" sz="1200">
                <a:solidFill>
                  <a:srgbClr val="5D6464"/>
                </a:solidFill>
                <a:hlinkClick r:id="rId3"/>
              </a:rPr>
              <a:t>www.ewind.es</a:t>
            </a:r>
            <a:r>
              <a:rPr lang="en-US" altLang="en-US" sz="1200">
                <a:solidFill>
                  <a:srgbClr val="5D6464"/>
                </a:solidFill>
              </a:rPr>
              <a:t> (2008)</a:t>
            </a:r>
            <a:endParaRPr lang="en-US" altLang="en-US"/>
          </a:p>
        </p:txBody>
      </p:sp>
      <p:sp>
        <p:nvSpPr>
          <p:cNvPr id="15366" name="AutoShape 7"/>
          <p:cNvSpPr>
            <a:spLocks/>
          </p:cNvSpPr>
          <p:nvPr/>
        </p:nvSpPr>
        <p:spPr bwMode="auto">
          <a:xfrm>
            <a:off x="538480" y="1382237"/>
            <a:ext cx="9113520" cy="718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lvl1pPr marL="457200" indent="-457200">
              <a:spcBef>
                <a:spcPts val="1300"/>
              </a:spcBef>
              <a:defRPr sz="2600" b="1">
                <a:solidFill>
                  <a:srgbClr val="FFFFFF"/>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defRPr>
            </a:lvl1pPr>
            <a:lvl2pPr marL="742950" indent="-285750">
              <a:spcBef>
                <a:spcPts val="1300"/>
              </a:spcBef>
              <a:defRPr sz="2600" b="1">
                <a:solidFill>
                  <a:srgbClr val="FFFFFF"/>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2pPr>
            <a:lvl3pPr marL="1143000" indent="-228600">
              <a:spcBef>
                <a:spcPts val="1300"/>
              </a:spcBef>
              <a:defRPr sz="2600" b="1">
                <a:solidFill>
                  <a:srgbClr val="FFFFFF"/>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3pPr>
            <a:lvl4pPr marL="1600200" indent="-228600">
              <a:spcBef>
                <a:spcPts val="1300"/>
              </a:spcBef>
              <a:defRPr sz="2600" b="1">
                <a:solidFill>
                  <a:srgbClr val="FFFFFF"/>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4pPr>
            <a:lvl5pPr marL="2057400" indent="-228600">
              <a:spcBef>
                <a:spcPts val="1300"/>
              </a:spcBef>
              <a:defRPr sz="2600" b="1">
                <a:solidFill>
                  <a:srgbClr val="FFFFFF"/>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ts val="1300"/>
              </a:spcBef>
              <a:spcAft>
                <a:spcPct val="0"/>
              </a:spcAft>
              <a:defRPr sz="2600" b="1">
                <a:solidFill>
                  <a:srgbClr val="FFFFFF"/>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ts val="1300"/>
              </a:spcBef>
              <a:spcAft>
                <a:spcPct val="0"/>
              </a:spcAft>
              <a:defRPr sz="2600" b="1">
                <a:solidFill>
                  <a:srgbClr val="FFFFFF"/>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ts val="1300"/>
              </a:spcBef>
              <a:spcAft>
                <a:spcPct val="0"/>
              </a:spcAft>
              <a:defRPr sz="2600" b="1">
                <a:solidFill>
                  <a:srgbClr val="FFFFFF"/>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ts val="1300"/>
              </a:spcBef>
              <a:spcAft>
                <a:spcPct val="0"/>
              </a:spcAft>
              <a:defRPr sz="2600" b="1">
                <a:solidFill>
                  <a:srgbClr val="FFFFFF"/>
                </a:solidFill>
                <a:latin typeface="Arial" panose="020B0604020202020204" pitchFamily="34" charset="0"/>
                <a:ea typeface="Arial" panose="020B0604020202020204" pitchFamily="34" charset="0"/>
                <a:cs typeface="Arial" panose="020B0604020202020204" pitchFamily="34" charset="0"/>
                <a:sym typeface="Arial" panose="020B0604020202020204" pitchFamily="34" charset="0"/>
              </a:defRPr>
            </a:lvl9pPr>
          </a:lstStyle>
          <a:p>
            <a:pPr eaLnBrk="1">
              <a:buFont typeface="Arial" panose="020B0604020202020204" pitchFamily="34" charset="0"/>
              <a:buChar char="•"/>
              <a:defRPr/>
            </a:pPr>
            <a:r>
              <a:rPr lang="en-US" altLang="en-US" sz="3200" dirty="0">
                <a:sym typeface="Arial" charset="0"/>
              </a:rPr>
              <a:t>Cut emissions another 30%, </a:t>
            </a:r>
            <a:br>
              <a:rPr lang="en-US" altLang="en-US" sz="3200" dirty="0">
                <a:sym typeface="Arial" charset="0"/>
              </a:rPr>
            </a:br>
            <a:r>
              <a:rPr lang="en-US" altLang="en-US" sz="3200" dirty="0">
                <a:sym typeface="Arial" charset="0"/>
              </a:rPr>
              <a:t> require 50% renewable power in 2030</a:t>
            </a:r>
            <a:br>
              <a:rPr lang="en-US" altLang="en-US" sz="3200" dirty="0">
                <a:sym typeface="Arial" charset="0"/>
              </a:rPr>
            </a:br>
            <a:endParaRPr lang="en-US" altLang="en-US" sz="3200" dirty="0">
              <a:sym typeface="Arial" charset="0"/>
            </a:endParaRPr>
          </a:p>
          <a:p>
            <a:pPr eaLnBrk="1">
              <a:spcBef>
                <a:spcPct val="0"/>
              </a:spcBef>
              <a:buFontTx/>
              <a:buChar char="•"/>
            </a:pPr>
            <a:r>
              <a:rPr lang="en-US" altLang="en-US" sz="3200" dirty="0"/>
              <a:t>Early shutdown of Indian Point Nuclear </a:t>
            </a:r>
            <a:br>
              <a:rPr lang="en-US" altLang="en-US" sz="3200" dirty="0"/>
            </a:br>
            <a:r>
              <a:rPr lang="en-US" altLang="en-US" sz="3200" dirty="0"/>
              <a:t>     (fill gap with renewables)</a:t>
            </a:r>
            <a:br>
              <a:rPr lang="en-US" altLang="en-US" sz="3200" dirty="0"/>
            </a:br>
            <a:endParaRPr lang="en-US" altLang="en-US" sz="3200" dirty="0"/>
          </a:p>
          <a:p>
            <a:pPr eaLnBrk="1">
              <a:spcBef>
                <a:spcPct val="0"/>
              </a:spcBef>
              <a:buFontTx/>
              <a:buChar char="•"/>
            </a:pPr>
            <a:r>
              <a:rPr lang="en-US" altLang="en-US" sz="3200" dirty="0"/>
              <a:t>Build offshore wind of 2400 megawatts- to power 1.25 million New York homes by 2030</a:t>
            </a:r>
            <a:br>
              <a:rPr lang="en-US" altLang="en-US" sz="3200" dirty="0"/>
            </a:br>
            <a:endParaRPr lang="en-US" altLang="en-US" sz="3200" dirty="0"/>
          </a:p>
          <a:p>
            <a:pPr eaLnBrk="1">
              <a:spcBef>
                <a:spcPct val="0"/>
              </a:spcBef>
              <a:buFontTx/>
              <a:buChar char="•"/>
            </a:pPr>
            <a:r>
              <a:rPr lang="en-US" altLang="en-US" sz="3200" dirty="0"/>
              <a:t>Build Power lines into NYC from wind </a:t>
            </a:r>
            <a:br>
              <a:rPr lang="en-US" altLang="en-US" sz="3200" dirty="0"/>
            </a:br>
            <a:r>
              <a:rPr lang="en-US" altLang="en-US" sz="3200" dirty="0"/>
              <a:t>&amp; upstate hydro</a:t>
            </a:r>
            <a:br>
              <a:rPr lang="en-US" altLang="en-US" sz="3200" dirty="0"/>
            </a:br>
            <a:endParaRPr lang="en-US" altLang="en-US" sz="3200" dirty="0"/>
          </a:p>
          <a:p>
            <a:pPr eaLnBrk="1">
              <a:spcBef>
                <a:spcPct val="0"/>
              </a:spcBef>
              <a:buFontTx/>
              <a:buChar char="•"/>
            </a:pPr>
            <a:r>
              <a:rPr lang="en-US" altLang="en-US" sz="3200" dirty="0"/>
              <a:t>Modernize grid for distributed energy     (community solar; microgrids)</a:t>
            </a:r>
          </a:p>
          <a:p>
            <a:pPr eaLnBrk="1">
              <a:spcBef>
                <a:spcPct val="0"/>
              </a:spcBef>
              <a:buFontTx/>
              <a:buChar char="•"/>
            </a:pPr>
            <a:endParaRPr lang="en-US" altLang="en-US" sz="3200" dirty="0"/>
          </a:p>
        </p:txBody>
      </p:sp>
      <p:sp>
        <p:nvSpPr>
          <p:cNvPr id="15367" name="AutoShape 10"/>
          <p:cNvSpPr>
            <a:spLocks/>
          </p:cNvSpPr>
          <p:nvPr/>
        </p:nvSpPr>
        <p:spPr bwMode="auto">
          <a:xfrm>
            <a:off x="736600" y="4238625"/>
            <a:ext cx="8642350" cy="8032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nchor="ctr"/>
          <a:lstStyle/>
          <a:p>
            <a:endParaRPr lang="en-US"/>
          </a:p>
        </p:txBody>
      </p:sp>
      <p:pic>
        <p:nvPicPr>
          <p:cNvPr id="15368"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54577" y="2574924"/>
            <a:ext cx="5719763"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2615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15366">
                                            <p:txEl>
                                              <p:pRg st="0" end="0"/>
                                            </p:txEl>
                                          </p:spTgt>
                                        </p:tgtEl>
                                        <p:attrNameLst>
                                          <p:attrName>style.visibility</p:attrName>
                                        </p:attrNameLst>
                                      </p:cBhvr>
                                      <p:to>
                                        <p:strVal val="visible"/>
                                      </p:to>
                                    </p:set>
                                    <p:animEffect transition="in" filter="fade">
                                      <p:cBhvr>
                                        <p:cTn id="7" dur="1000"/>
                                        <p:tgtEl>
                                          <p:spTgt spid="15366">
                                            <p:txEl>
                                              <p:pRg st="0" end="0"/>
                                            </p:txEl>
                                          </p:spTgt>
                                        </p:tgtEl>
                                      </p:cBhvr>
                                    </p:animEffect>
                                  </p:childTnLst>
                                </p:cTn>
                              </p:par>
                            </p:childTnLst>
                          </p:cTn>
                        </p:par>
                        <p:par>
                          <p:cTn id="8" fill="hold">
                            <p:stCondLst>
                              <p:cond delay="2200"/>
                            </p:stCondLst>
                            <p:childTnLst>
                              <p:par>
                                <p:cTn id="9" presetID="10" presetClass="entr" presetSubtype="0" fill="hold" nodeType="afterEffect">
                                  <p:stCondLst>
                                    <p:cond delay="1000"/>
                                  </p:stCondLst>
                                  <p:iterate type="wd">
                                    <p:tmPct val="10000"/>
                                  </p:iterate>
                                  <p:childTnLst>
                                    <p:set>
                                      <p:cBhvr>
                                        <p:cTn id="10" dur="1" fill="hold">
                                          <p:stCondLst>
                                            <p:cond delay="0"/>
                                          </p:stCondLst>
                                        </p:cTn>
                                        <p:tgtEl>
                                          <p:spTgt spid="15366">
                                            <p:txEl>
                                              <p:pRg st="1" end="1"/>
                                            </p:txEl>
                                          </p:spTgt>
                                        </p:tgtEl>
                                        <p:attrNameLst>
                                          <p:attrName>style.visibility</p:attrName>
                                        </p:attrNameLst>
                                      </p:cBhvr>
                                      <p:to>
                                        <p:strVal val="visible"/>
                                      </p:to>
                                    </p:set>
                                    <p:animEffect transition="in" filter="fade">
                                      <p:cBhvr>
                                        <p:cTn id="11" dur="1000"/>
                                        <p:tgtEl>
                                          <p:spTgt spid="15366">
                                            <p:txEl>
                                              <p:pRg st="1" end="1"/>
                                            </p:txEl>
                                          </p:spTgt>
                                        </p:tgtEl>
                                      </p:cBhvr>
                                    </p:animEffect>
                                  </p:childTnLst>
                                </p:cTn>
                              </p:par>
                            </p:childTnLst>
                          </p:cTn>
                        </p:par>
                        <p:par>
                          <p:cTn id="12" fill="hold">
                            <p:stCondLst>
                              <p:cond delay="5400"/>
                            </p:stCondLst>
                            <p:childTnLst>
                              <p:par>
                                <p:cTn id="13" presetID="10" presetClass="entr" presetSubtype="0" fill="hold" nodeType="afterEffect">
                                  <p:stCondLst>
                                    <p:cond delay="1000"/>
                                  </p:stCondLst>
                                  <p:iterate type="wd">
                                    <p:tmPct val="10000"/>
                                  </p:iterate>
                                  <p:childTnLst>
                                    <p:set>
                                      <p:cBhvr>
                                        <p:cTn id="14" dur="1" fill="hold">
                                          <p:stCondLst>
                                            <p:cond delay="0"/>
                                          </p:stCondLst>
                                        </p:cTn>
                                        <p:tgtEl>
                                          <p:spTgt spid="15366">
                                            <p:txEl>
                                              <p:pRg st="2" end="2"/>
                                            </p:txEl>
                                          </p:spTgt>
                                        </p:tgtEl>
                                        <p:attrNameLst>
                                          <p:attrName>style.visibility</p:attrName>
                                        </p:attrNameLst>
                                      </p:cBhvr>
                                      <p:to>
                                        <p:strVal val="visible"/>
                                      </p:to>
                                    </p:set>
                                    <p:animEffect transition="in" filter="fade">
                                      <p:cBhvr>
                                        <p:cTn id="15" dur="1000"/>
                                        <p:tgtEl>
                                          <p:spTgt spid="15366">
                                            <p:txEl>
                                              <p:pRg st="2" end="2"/>
                                            </p:txEl>
                                          </p:spTgt>
                                        </p:tgtEl>
                                      </p:cBhvr>
                                    </p:animEffect>
                                  </p:childTnLst>
                                </p:cTn>
                              </p:par>
                            </p:childTnLst>
                          </p:cTn>
                        </p:par>
                        <p:par>
                          <p:cTn id="16" fill="hold">
                            <p:stCondLst>
                              <p:cond delay="8800"/>
                            </p:stCondLst>
                            <p:childTnLst>
                              <p:par>
                                <p:cTn id="17" presetID="10" presetClass="entr" presetSubtype="0" fill="hold" nodeType="afterEffect">
                                  <p:stCondLst>
                                    <p:cond delay="1000"/>
                                  </p:stCondLst>
                                  <p:iterate type="wd">
                                    <p:tmPct val="10000"/>
                                  </p:iterate>
                                  <p:childTnLst>
                                    <p:set>
                                      <p:cBhvr>
                                        <p:cTn id="18" dur="1" fill="hold">
                                          <p:stCondLst>
                                            <p:cond delay="0"/>
                                          </p:stCondLst>
                                        </p:cTn>
                                        <p:tgtEl>
                                          <p:spTgt spid="15366">
                                            <p:txEl>
                                              <p:pRg st="3" end="3"/>
                                            </p:txEl>
                                          </p:spTgt>
                                        </p:tgtEl>
                                        <p:attrNameLst>
                                          <p:attrName>style.visibility</p:attrName>
                                        </p:attrNameLst>
                                      </p:cBhvr>
                                      <p:to>
                                        <p:strVal val="visible"/>
                                      </p:to>
                                    </p:set>
                                    <p:animEffect transition="in" filter="fade">
                                      <p:cBhvr>
                                        <p:cTn id="19" dur="1000"/>
                                        <p:tgtEl>
                                          <p:spTgt spid="15366">
                                            <p:txEl>
                                              <p:pRg st="3" end="3"/>
                                            </p:txEl>
                                          </p:spTgt>
                                        </p:tgtEl>
                                      </p:cBhvr>
                                    </p:animEffect>
                                  </p:childTnLst>
                                </p:cTn>
                              </p:par>
                            </p:childTnLst>
                          </p:cTn>
                        </p:par>
                        <p:par>
                          <p:cTn id="20" fill="hold">
                            <p:stCondLst>
                              <p:cond delay="11700"/>
                            </p:stCondLst>
                            <p:childTnLst>
                              <p:par>
                                <p:cTn id="21" presetID="10" presetClass="entr" presetSubtype="0" fill="hold" nodeType="afterEffect">
                                  <p:stCondLst>
                                    <p:cond delay="1000"/>
                                  </p:stCondLst>
                                  <p:iterate type="wd">
                                    <p:tmPct val="10000"/>
                                  </p:iterate>
                                  <p:childTnLst>
                                    <p:set>
                                      <p:cBhvr>
                                        <p:cTn id="22" dur="1" fill="hold">
                                          <p:stCondLst>
                                            <p:cond delay="0"/>
                                          </p:stCondLst>
                                        </p:cTn>
                                        <p:tgtEl>
                                          <p:spTgt spid="15366">
                                            <p:txEl>
                                              <p:pRg st="4" end="4"/>
                                            </p:txEl>
                                          </p:spTgt>
                                        </p:tgtEl>
                                        <p:attrNameLst>
                                          <p:attrName>style.visibility</p:attrName>
                                        </p:attrNameLst>
                                      </p:cBhvr>
                                      <p:to>
                                        <p:strVal val="visible"/>
                                      </p:to>
                                    </p:set>
                                    <p:animEffect transition="in" filter="fade">
                                      <p:cBhvr>
                                        <p:cTn id="23" dur="1000"/>
                                        <p:tgtEl>
                                          <p:spTgt spid="1536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827314" y="46830"/>
            <a:ext cx="14528800" cy="1179513"/>
          </a:xfrm>
        </p:spPr>
        <p:txBody>
          <a:bodyPr/>
          <a:lstStyle/>
          <a:p>
            <a:pPr algn="ctr" eaLnBrk="1">
              <a:lnSpc>
                <a:spcPts val="5400"/>
              </a:lnSpc>
              <a:defRPr/>
            </a:pPr>
            <a:r>
              <a:rPr lang="en-US" altLang="en-US" dirty="0">
                <a:ea typeface="+mj-ea"/>
                <a:sym typeface="Arial" charset="0"/>
              </a:rPr>
              <a:t>Members of Climate Solutions Caucus-June, 2017</a:t>
            </a:r>
          </a:p>
        </p:txBody>
      </p:sp>
      <p:sp>
        <p:nvSpPr>
          <p:cNvPr id="11268" name="AutoShape 3"/>
          <p:cNvSpPr>
            <a:spLocks/>
          </p:cNvSpPr>
          <p:nvPr/>
        </p:nvSpPr>
        <p:spPr bwMode="auto">
          <a:xfrm>
            <a:off x="746352" y="1930399"/>
            <a:ext cx="14097000" cy="8382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pPr algn="ctr" eaLnBrk="1"/>
            <a:r>
              <a:rPr lang="en-US" altLang="en-US" sz="3000" dirty="0"/>
              <a:t>ONLY 12 MEMBERS ON JANUARY 3 CONGRESSIONAL START</a:t>
            </a:r>
          </a:p>
          <a:p>
            <a:pPr algn="ctr" eaLnBrk="1"/>
            <a:endParaRPr lang="en-US" altLang="en-US" sz="3000" dirty="0"/>
          </a:p>
          <a:p>
            <a:pPr algn="ctr" eaLnBrk="1"/>
            <a:r>
              <a:rPr lang="en-US" altLang="en-US" sz="4000" dirty="0"/>
              <a:t>RAPIDLY INCREASED TO 36 BY APRIL, 2017</a:t>
            </a:r>
          </a:p>
          <a:p>
            <a:pPr algn="ctr" eaLnBrk="1"/>
            <a:endParaRPr lang="en-US" altLang="en-US" sz="3000" dirty="0"/>
          </a:p>
          <a:p>
            <a:pPr algn="ctr" eaLnBrk="1"/>
            <a:endParaRPr lang="en-US" altLang="en-US" dirty="0"/>
          </a:p>
        </p:txBody>
      </p:sp>
      <p:sp>
        <p:nvSpPr>
          <p:cNvPr id="11269" name="AutoShape 4"/>
          <p:cNvSpPr>
            <a:spLocks/>
          </p:cNvSpPr>
          <p:nvPr/>
        </p:nvSpPr>
        <p:spPr bwMode="auto">
          <a:xfrm>
            <a:off x="571500" y="8699500"/>
            <a:ext cx="2679700" cy="228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b"/>
          <a:lstStyle/>
          <a:p>
            <a:pPr eaLnBrk="1"/>
            <a:r>
              <a:rPr lang="en-US" altLang="en-US" sz="1200">
                <a:solidFill>
                  <a:srgbClr val="5D6464"/>
                </a:solidFill>
              </a:rPr>
              <a:t>Source/credit information goes here</a:t>
            </a:r>
            <a:endParaRPr lang="en-US" alt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5505" y="1062944"/>
            <a:ext cx="14879638" cy="789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604000" y="7667655"/>
            <a:ext cx="184731" cy="400110"/>
          </a:xfrm>
          <a:prstGeom prst="rect">
            <a:avLst/>
          </a:prstGeom>
          <a:noFill/>
        </p:spPr>
        <p:txBody>
          <a:bodyPr wrap="none" rtlCol="0">
            <a:spAutoFit/>
          </a:bodyPr>
          <a:lstStyle/>
          <a:p>
            <a:endParaRPr lang="en-US" dirty="0"/>
          </a:p>
        </p:txBody>
      </p:sp>
      <p:sp>
        <p:nvSpPr>
          <p:cNvPr id="6" name="Rectangle 5"/>
          <p:cNvSpPr/>
          <p:nvPr/>
        </p:nvSpPr>
        <p:spPr>
          <a:xfrm>
            <a:off x="4742122" y="3296093"/>
            <a:ext cx="6452022" cy="5632007"/>
          </a:xfrm>
          <a:prstGeom prst="rect">
            <a:avLst/>
          </a:prstGeom>
          <a:solidFill>
            <a:schemeClr val="tx1"/>
          </a:solid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a:ln>
                <a:noFill/>
              </a:ln>
              <a:solidFill>
                <a:srgbClr val="FFFFFF"/>
              </a:solidFill>
              <a:effectLst/>
              <a:uFillTx/>
              <a:latin typeface="+mn-lt"/>
              <a:ea typeface="+mn-ea"/>
              <a:cs typeface="+mn-cs"/>
              <a:sym typeface="Arial"/>
            </a:endParaRPr>
          </a:p>
        </p:txBody>
      </p:sp>
      <p:sp>
        <p:nvSpPr>
          <p:cNvPr id="4" name="TextBox 3"/>
          <p:cNvSpPr txBox="1"/>
          <p:nvPr/>
        </p:nvSpPr>
        <p:spPr>
          <a:xfrm>
            <a:off x="4742122" y="3051007"/>
            <a:ext cx="6735092" cy="5016758"/>
          </a:xfrm>
          <a:prstGeom prst="rect">
            <a:avLst/>
          </a:prstGeom>
          <a:noFill/>
        </p:spPr>
        <p:txBody>
          <a:bodyPr wrap="square" rtlCol="0">
            <a:spAutoFit/>
          </a:bodyPr>
          <a:lstStyle/>
          <a:p>
            <a:r>
              <a:rPr lang="en-US" altLang="en-US" sz="2400" dirty="0">
                <a:solidFill>
                  <a:schemeClr val="bg1"/>
                </a:solidFill>
                <a:cs typeface="Arial" panose="020B0604020202020204" pitchFamily="34" charset="0"/>
              </a:rPr>
              <a:t>PURPOSE: </a:t>
            </a:r>
            <a:r>
              <a:rPr lang="en-US" altLang="en-US" sz="4000" dirty="0">
                <a:solidFill>
                  <a:schemeClr val="bg1"/>
                </a:solidFill>
                <a:cs typeface="Arial" panose="020B0604020202020204" pitchFamily="34" charset="0"/>
              </a:rPr>
              <a:t>”Educate members on economically-viable options to reduce climate risk and protect our nation’s economy, security, infrastructure, agriculture, water supply, and public safety”</a:t>
            </a:r>
          </a:p>
        </p:txBody>
      </p:sp>
    </p:spTree>
    <p:extLst>
      <p:ext uri="{BB962C8B-B14F-4D97-AF65-F5344CB8AC3E}">
        <p14:creationId xmlns:p14="http://schemas.microsoft.com/office/powerpoint/2010/main" val="238524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1000" tmFilter="0, 0; .2, .5; .8, .5; 1, 0"/>
                                        <p:tgtEl>
                                          <p:spTgt spid="11268">
                                            <p:txEl>
                                              <p:pRg st="0" end="0"/>
                                            </p:txEl>
                                          </p:spTgt>
                                        </p:tgtEl>
                                      </p:cBhvr>
                                    </p:animEffect>
                                    <p:animScale>
                                      <p:cBhvr>
                                        <p:cTn id="7" dur="500" autoRev="1" fill="hold"/>
                                        <p:tgtEl>
                                          <p:spTgt spid="11268">
                                            <p:txEl>
                                              <p:pRg st="0" end="0"/>
                                            </p:txEl>
                                          </p:spTgt>
                                        </p:tgtEl>
                                      </p:cBhvr>
                                      <p:by x="105000" y="105000"/>
                                    </p:animScale>
                                  </p:childTnLst>
                                </p:cTn>
                              </p:par>
                            </p:childTnLst>
                          </p:cTn>
                        </p:par>
                        <p:par>
                          <p:cTn id="8" fill="hold">
                            <p:stCondLst>
                              <p:cond delay="1000"/>
                            </p:stCondLst>
                            <p:childTnLst>
                              <p:par>
                                <p:cTn id="9" presetID="26" presetClass="emph" presetSubtype="0" fill="hold" nodeType="afterEffect">
                                  <p:stCondLst>
                                    <p:cond delay="0"/>
                                  </p:stCondLst>
                                  <p:childTnLst>
                                    <p:animEffect transition="out" filter="fade">
                                      <p:cBhvr>
                                        <p:cTn id="10" dur="2000" tmFilter="0, 0; .2, .5; .8, .5; 1, 0"/>
                                        <p:tgtEl>
                                          <p:spTgt spid="11268">
                                            <p:txEl>
                                              <p:pRg st="2" end="2"/>
                                            </p:txEl>
                                          </p:spTgt>
                                        </p:tgtEl>
                                      </p:cBhvr>
                                    </p:animEffect>
                                    <p:animScale>
                                      <p:cBhvr>
                                        <p:cTn id="11" dur="1000" autoRev="1" fill="hold"/>
                                        <p:tgtEl>
                                          <p:spTgt spid="11268">
                                            <p:txEl>
                                              <p:pRg st="2" end="2"/>
                                            </p:txEl>
                                          </p:spTgt>
                                        </p:tgtEl>
                                      </p:cBhvr>
                                      <p:by x="105000" y="105000"/>
                                    </p:animScale>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3000"/>
                                        <p:tgtEl>
                                          <p:spTgt spid="3"/>
                                        </p:tgtEl>
                                      </p:cBhvr>
                                    </p:animEffect>
                                  </p:childTnLst>
                                </p:cTn>
                              </p:par>
                            </p:childTnLst>
                          </p:cTn>
                        </p:par>
                        <p:par>
                          <p:cTn id="16" fill="hold">
                            <p:stCondLst>
                              <p:cond delay="6000"/>
                            </p:stCondLst>
                            <p:childTnLst>
                              <p:par>
                                <p:cTn id="17" presetID="10" presetClass="entr" presetSubtype="0" fill="hold" grpId="0" nodeType="afterEffect">
                                  <p:stCondLst>
                                    <p:cond delay="3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9500"/>
                            </p:stCondLst>
                            <p:childTnLst>
                              <p:par>
                                <p:cTn id="21" presetID="42"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p:nvPr>
        </p:nvSpPr>
        <p:spPr>
          <a:xfrm>
            <a:off x="781050" y="317500"/>
            <a:ext cx="14541500" cy="774700"/>
          </a:xfrm>
        </p:spPr>
        <p:txBody>
          <a:bodyPr/>
          <a:lstStyle/>
          <a:p>
            <a:pPr algn="ctr" eaLnBrk="1">
              <a:lnSpc>
                <a:spcPts val="5400"/>
              </a:lnSpc>
            </a:pPr>
            <a:r>
              <a:rPr lang="en-US" altLang="en-US"/>
              <a:t>NJ EXECUTIVE ORDER # 54   2/13/2007</a:t>
            </a:r>
            <a:br>
              <a:rPr lang="en-US" altLang="en-US"/>
            </a:br>
            <a:r>
              <a:rPr lang="en-US" altLang="en-US" sz="2800"/>
              <a:t>Governor Jon S. Corzine</a:t>
            </a:r>
          </a:p>
        </p:txBody>
      </p:sp>
      <p:sp>
        <p:nvSpPr>
          <p:cNvPr id="8195" name="AutoShape 3"/>
          <p:cNvSpPr>
            <a:spLocks/>
          </p:cNvSpPr>
          <p:nvPr/>
        </p:nvSpPr>
        <p:spPr bwMode="auto">
          <a:xfrm>
            <a:off x="755650" y="8458200"/>
            <a:ext cx="4889500" cy="3175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b"/>
          <a:lstStyle/>
          <a:p>
            <a:pPr eaLnBrk="1"/>
            <a:r>
              <a:rPr lang="en-US" altLang="en-US" sz="1800">
                <a:solidFill>
                  <a:srgbClr val="5D6464"/>
                </a:solidFill>
              </a:rPr>
              <a:t>http://nj.gov/infobank/circular/eojsc54.htm</a:t>
            </a:r>
            <a:endParaRPr lang="en-US" altLang="en-US" sz="1800"/>
          </a:p>
        </p:txBody>
      </p:sp>
      <p:sp>
        <p:nvSpPr>
          <p:cNvPr id="8196" name="AutoShape 4"/>
          <p:cNvSpPr>
            <a:spLocks/>
          </p:cNvSpPr>
          <p:nvPr/>
        </p:nvSpPr>
        <p:spPr bwMode="auto">
          <a:xfrm>
            <a:off x="1193800" y="1600200"/>
            <a:ext cx="13716000" cy="647037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br>
              <a:rPr lang="en-US" altLang="en-US" dirty="0"/>
            </a:br>
            <a:r>
              <a:rPr lang="en-US" altLang="en-US" sz="3200" dirty="0"/>
              <a:t>WHEREAS, the vast weight of scientific evidence compels the conclusion that global climate change is currently underway and is directly driven by the emission of greenhouse gases resulting from human activity; and…….</a:t>
            </a:r>
          </a:p>
          <a:p>
            <a:endParaRPr lang="en-US" altLang="en-US" dirty="0"/>
          </a:p>
          <a:p>
            <a:r>
              <a:rPr lang="en-US" altLang="en-US" sz="3200" dirty="0"/>
              <a:t>The following statewide greenhouse gas emissions reduction targets are hereby established for New Jersey:</a:t>
            </a:r>
          </a:p>
          <a:p>
            <a:endParaRPr lang="en-US" altLang="en-US" sz="2800" dirty="0"/>
          </a:p>
          <a:p>
            <a:pPr marL="571500" indent="-571500">
              <a:spcAft>
                <a:spcPts val="1200"/>
              </a:spcAft>
              <a:buFont typeface="Arial" panose="020B0604020202020204" pitchFamily="34" charset="0"/>
              <a:buChar char="•"/>
            </a:pPr>
            <a:r>
              <a:rPr lang="en-US" altLang="en-US" sz="3600" dirty="0"/>
              <a:t>Stabilization of greenhouse gas emissions at 1990 levels by 2020; and</a:t>
            </a:r>
          </a:p>
          <a:p>
            <a:pPr marL="571500" indent="-571500">
              <a:spcAft>
                <a:spcPts val="1200"/>
              </a:spcAft>
              <a:buFont typeface="Arial" panose="020B0604020202020204" pitchFamily="34" charset="0"/>
              <a:buChar char="•"/>
            </a:pPr>
            <a:r>
              <a:rPr lang="en-US" altLang="en-US" sz="3600" dirty="0"/>
              <a:t>Reduction of greenhouse gas emissions to 80% below 2006 levels by 2050</a:t>
            </a:r>
          </a:p>
        </p:txBody>
      </p:sp>
    </p:spTree>
    <p:extLst>
      <p:ext uri="{BB962C8B-B14F-4D97-AF65-F5344CB8AC3E}">
        <p14:creationId xmlns:p14="http://schemas.microsoft.com/office/powerpoint/2010/main" val="1425671152"/>
      </p:ext>
    </p:extLst>
  </p:cSld>
  <p:clrMapOvr>
    <a:masterClrMapping/>
  </p:clrMapOvr>
  <p:transition>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857250" y="596900"/>
            <a:ext cx="14541500" cy="774700"/>
          </a:xfrm>
        </p:spPr>
        <p:txBody>
          <a:bodyPr/>
          <a:lstStyle/>
          <a:p>
            <a:pPr algn="ctr" eaLnBrk="1">
              <a:lnSpc>
                <a:spcPts val="5400"/>
              </a:lnSpc>
            </a:pPr>
            <a:r>
              <a:rPr lang="en-US" altLang="en-US"/>
              <a:t>PARIS AGREEMENT</a:t>
            </a:r>
          </a:p>
        </p:txBody>
      </p:sp>
      <p:sp>
        <p:nvSpPr>
          <p:cNvPr id="9219" name="AutoShape 3"/>
          <p:cNvSpPr>
            <a:spLocks/>
          </p:cNvSpPr>
          <p:nvPr/>
        </p:nvSpPr>
        <p:spPr bwMode="auto">
          <a:xfrm>
            <a:off x="571500" y="8699500"/>
            <a:ext cx="2679700" cy="2286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b"/>
          <a:lstStyle/>
          <a:p>
            <a:pPr eaLnBrk="1"/>
            <a:r>
              <a:rPr lang="en-US" altLang="en-US"/>
              <a:t>Various sources</a:t>
            </a:r>
          </a:p>
        </p:txBody>
      </p:sp>
      <p:sp>
        <p:nvSpPr>
          <p:cNvPr id="9220" name="AutoShape 4"/>
          <p:cNvSpPr>
            <a:spLocks/>
          </p:cNvSpPr>
          <p:nvPr/>
        </p:nvSpPr>
        <p:spPr bwMode="auto">
          <a:xfrm>
            <a:off x="2670175" y="3683000"/>
            <a:ext cx="10922000" cy="176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endParaRPr lang="en-US"/>
          </a:p>
        </p:txBody>
      </p:sp>
      <p:sp>
        <p:nvSpPr>
          <p:cNvPr id="9221" name="TextBox 1"/>
          <p:cNvSpPr txBox="1">
            <a:spLocks noChangeArrowheads="1"/>
          </p:cNvSpPr>
          <p:nvPr/>
        </p:nvSpPr>
        <p:spPr bwMode="auto">
          <a:xfrm>
            <a:off x="1727200" y="1565275"/>
            <a:ext cx="131826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1pPr>
            <a:lvl2pPr>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2pPr>
            <a:lvl3pPr>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3pPr>
            <a:lvl4pPr>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4pPr>
            <a:lvl5pPr>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5pPr>
            <a:lvl6pPr marL="1600200" indent="685800" defTabSz="457200" eaLnBrk="0" fontAlgn="base" hangingPunct="0">
              <a:spcBef>
                <a:spcPct val="0"/>
              </a:spcBef>
              <a:spcAft>
                <a:spcPct val="0"/>
              </a:spcAft>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6pPr>
            <a:lvl7pPr marL="2057400" indent="685800" defTabSz="457200" eaLnBrk="0" fontAlgn="base" hangingPunct="0">
              <a:spcBef>
                <a:spcPct val="0"/>
              </a:spcBef>
              <a:spcAft>
                <a:spcPct val="0"/>
              </a:spcAft>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7pPr>
            <a:lvl8pPr marL="2514600" indent="685800" defTabSz="457200" eaLnBrk="0" fontAlgn="base" hangingPunct="0">
              <a:spcBef>
                <a:spcPct val="0"/>
              </a:spcBef>
              <a:spcAft>
                <a:spcPct val="0"/>
              </a:spcAft>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8pPr>
            <a:lvl9pPr marL="2971800" indent="685800" defTabSz="457200" eaLnBrk="0" fontAlgn="base" hangingPunct="0">
              <a:spcBef>
                <a:spcPct val="0"/>
              </a:spcBef>
              <a:spcAft>
                <a:spcPct val="0"/>
              </a:spcAft>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9pPr>
          </a:lstStyle>
          <a:p>
            <a:pPr>
              <a:buFont typeface="Arial" panose="020B0604020202020204" pitchFamily="34" charset="0"/>
              <a:buChar char="•"/>
            </a:pPr>
            <a:r>
              <a:rPr lang="en-US" altLang="en-US" sz="4400" dirty="0"/>
              <a:t>Limit emissions so global warming is well below 2 degrees C of pre-industrial average</a:t>
            </a:r>
            <a:br>
              <a:rPr lang="en-US" altLang="en-US" sz="4400" dirty="0"/>
            </a:br>
            <a:r>
              <a:rPr lang="en-US" altLang="en-US" sz="4400" dirty="0"/>
              <a:t> (aspire toward limiting to 1.5 degrees C)</a:t>
            </a:r>
            <a:br>
              <a:rPr lang="en-US" altLang="en-US" sz="4400" dirty="0"/>
            </a:br>
            <a:endParaRPr lang="en-US" altLang="en-US" sz="4400" dirty="0"/>
          </a:p>
          <a:p>
            <a:pPr>
              <a:buFont typeface="Arial" panose="020B0604020202020204" pitchFamily="34" charset="0"/>
              <a:buChar char="•"/>
            </a:pPr>
            <a:r>
              <a:rPr lang="en-US" altLang="en-US" sz="4400" dirty="0"/>
              <a:t>Peak emissions “as soon as possible”</a:t>
            </a:r>
            <a:br>
              <a:rPr lang="en-US" altLang="en-US" sz="4400" dirty="0"/>
            </a:br>
            <a:endParaRPr lang="en-US" altLang="en-US" sz="4400" dirty="0"/>
          </a:p>
          <a:p>
            <a:pPr>
              <a:buFont typeface="Arial" panose="020B0604020202020204" pitchFamily="34" charset="0"/>
              <a:buChar char="•"/>
            </a:pPr>
            <a:r>
              <a:rPr lang="en-US" altLang="en-US" sz="4400" dirty="0"/>
              <a:t>Reduce emissions (to Net Zero) such that after 2050 there is a balance between emissions and sinks   (sequestration can be natural + carbon capture/storage)</a:t>
            </a:r>
          </a:p>
        </p:txBody>
      </p:sp>
    </p:spTree>
    <p:extLst>
      <p:ext uri="{BB962C8B-B14F-4D97-AF65-F5344CB8AC3E}">
        <p14:creationId xmlns:p14="http://schemas.microsoft.com/office/powerpoint/2010/main" val="474395508"/>
      </p:ext>
    </p:extLst>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061" y="412720"/>
            <a:ext cx="12213339" cy="787400"/>
          </a:xfrm>
        </p:spPr>
        <p:txBody>
          <a:bodyPr/>
          <a:lstStyle/>
          <a:p>
            <a:r>
              <a:rPr lang="en-US" dirty="0"/>
              <a:t>OZONE “SEVERE ALERT” IN MIDDLETOWN</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597081" y="1371600"/>
            <a:ext cx="5061837" cy="7162800"/>
          </a:xfrm>
        </p:spPr>
      </p:pic>
      <p:sp>
        <p:nvSpPr>
          <p:cNvPr id="5" name="TextBox 4"/>
          <p:cNvSpPr txBox="1"/>
          <p:nvPr/>
        </p:nvSpPr>
        <p:spPr>
          <a:xfrm>
            <a:off x="10899648" y="1577717"/>
            <a:ext cx="5356352" cy="6750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dirty="0"/>
              <a:t>EPA:   </a:t>
            </a:r>
            <a:r>
              <a:rPr lang="en-US" sz="4000" dirty="0"/>
              <a:t> </a:t>
            </a:r>
            <a:r>
              <a:rPr lang="en-US" sz="3200" dirty="0"/>
              <a:t>“Federal rules, including </a:t>
            </a:r>
            <a:r>
              <a:rPr lang="en-US" sz="3200" dirty="0">
                <a:solidFill>
                  <a:schemeClr val="tx1"/>
                </a:solidFill>
              </a:rPr>
              <a:t>the </a:t>
            </a:r>
            <a:r>
              <a:rPr lang="en-US" sz="4000" dirty="0">
                <a:solidFill>
                  <a:srgbClr val="FFFF00"/>
                </a:solidFill>
              </a:rPr>
              <a:t>Cross-State Air Pollution Rule</a:t>
            </a:r>
            <a:r>
              <a:rPr lang="en-US" sz="4000" dirty="0">
                <a:solidFill>
                  <a:schemeClr val="tx1"/>
                </a:solidFill>
              </a:rPr>
              <a:t>, the Tier 3 </a:t>
            </a:r>
            <a:r>
              <a:rPr lang="en-US" sz="4000" dirty="0">
                <a:solidFill>
                  <a:srgbClr val="FFFF00"/>
                </a:solidFill>
              </a:rPr>
              <a:t>Vehicle Emissions and Fuels Standard</a:t>
            </a:r>
            <a:r>
              <a:rPr lang="en-US" sz="4000" dirty="0">
                <a:solidFill>
                  <a:schemeClr val="tx1"/>
                </a:solidFill>
              </a:rPr>
              <a:t>, and the </a:t>
            </a:r>
            <a:r>
              <a:rPr lang="en-US" sz="4000" dirty="0">
                <a:solidFill>
                  <a:srgbClr val="FFFF00"/>
                </a:solidFill>
              </a:rPr>
              <a:t>Clean Power Plan</a:t>
            </a:r>
            <a:r>
              <a:rPr lang="en-US" sz="4000" dirty="0">
                <a:solidFill>
                  <a:schemeClr val="tx1"/>
                </a:solidFill>
              </a:rPr>
              <a:t> </a:t>
            </a:r>
            <a:r>
              <a:rPr lang="en-US" sz="4000" dirty="0"/>
              <a:t>will significantly reduce ozone-forming pollution </a:t>
            </a:r>
            <a:r>
              <a:rPr lang="en-US" sz="3200" dirty="0"/>
              <a:t>in the years ahead”</a:t>
            </a:r>
            <a:endParaRPr kumimoji="0" lang="en-US" sz="3200" b="1" i="0" u="none" strike="noStrike" cap="none" spc="0" normalizeH="0" baseline="0" dirty="0">
              <a:ln>
                <a:noFill/>
              </a:ln>
              <a:solidFill>
                <a:srgbClr val="FFFFFF"/>
              </a:solidFill>
              <a:effectLst/>
              <a:uFillTx/>
              <a:sym typeface="Arial"/>
            </a:endParaRPr>
          </a:p>
        </p:txBody>
      </p:sp>
      <p:sp>
        <p:nvSpPr>
          <p:cNvPr id="6" name="TextBox 5"/>
          <p:cNvSpPr txBox="1"/>
          <p:nvPr/>
        </p:nvSpPr>
        <p:spPr>
          <a:xfrm rot="10800000" flipV="1">
            <a:off x="246347" y="3526405"/>
            <a:ext cx="5350734" cy="50270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4000" dirty="0"/>
              <a:t>EPA:   “Unhealthy for Sensitive Groups….</a:t>
            </a:r>
          </a:p>
          <a:p>
            <a:endParaRPr lang="en-US" sz="4000" dirty="0"/>
          </a:p>
          <a:p>
            <a:r>
              <a:rPr lang="en-US" sz="4000" dirty="0"/>
              <a:t>Active children and adults should reduce prolonged or heavy exertion outdoors.”</a:t>
            </a:r>
            <a:br>
              <a:rPr lang="en-US" sz="4000" dirty="0"/>
            </a:br>
            <a:endParaRPr kumimoji="0" lang="en-US" sz="4000" b="1" i="0" u="none" strike="noStrike" cap="none" spc="0" normalizeH="0" baseline="0" dirty="0">
              <a:ln>
                <a:noFill/>
              </a:ln>
              <a:solidFill>
                <a:srgbClr val="FFFFFF"/>
              </a:solidFill>
              <a:effectLst/>
              <a:uFillTx/>
              <a:sym typeface="Arial"/>
            </a:endParaRPr>
          </a:p>
        </p:txBody>
      </p:sp>
      <p:sp>
        <p:nvSpPr>
          <p:cNvPr id="3" name="TextBox 2"/>
          <p:cNvSpPr txBox="1"/>
          <p:nvPr/>
        </p:nvSpPr>
        <p:spPr>
          <a:xfrm>
            <a:off x="12592050" y="412720"/>
            <a:ext cx="366395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dirty="0"/>
              <a:t> </a:t>
            </a:r>
            <a:r>
              <a:rPr lang="en-US" sz="2400" dirty="0"/>
              <a:t>multiple days around 5/17/2017 + 6/12/2017</a:t>
            </a:r>
            <a:endParaRPr kumimoji="0" lang="en-US" sz="2400" b="1" i="0" u="none" strike="noStrike" cap="none" spc="0" normalizeH="0" baseline="0" dirty="0">
              <a:ln>
                <a:noFill/>
              </a:ln>
              <a:solidFill>
                <a:srgbClr val="FFFFFF"/>
              </a:solidFill>
              <a:effectLst/>
              <a:uFillTx/>
              <a:latin typeface="+mn-lt"/>
              <a:ea typeface="+mn-ea"/>
              <a:cs typeface="+mn-cs"/>
              <a:sym typeface="Aria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5418" y="1253976"/>
            <a:ext cx="5143500" cy="9144000"/>
          </a:xfrm>
          <a:prstGeom prst="rect">
            <a:avLst/>
          </a:prstGeom>
        </p:spPr>
      </p:pic>
      <p:sp>
        <p:nvSpPr>
          <p:cNvPr id="9" name="TextBox 8"/>
          <p:cNvSpPr txBox="1"/>
          <p:nvPr/>
        </p:nvSpPr>
        <p:spPr>
          <a:xfrm>
            <a:off x="246347" y="2343150"/>
            <a:ext cx="505266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t">
            <a:spAutoFit/>
          </a:bodyPr>
          <a:lstStyle/>
          <a:p>
            <a:r>
              <a:rPr lang="en-US" sz="3600" dirty="0"/>
              <a:t>OZONE ACTION DAYS</a:t>
            </a:r>
            <a:endParaRPr kumimoji="0" lang="en-US" sz="3600" b="1" i="0" u="none" strike="noStrike" cap="none" spc="0" normalizeH="0" baseline="0" dirty="0">
              <a:ln>
                <a:noFill/>
              </a:ln>
              <a:solidFill>
                <a:srgbClr val="FFFFFF"/>
              </a:solidFill>
              <a:effectLst/>
              <a:uFillTx/>
              <a:latin typeface="+mn-lt"/>
              <a:ea typeface="+mn-ea"/>
              <a:cs typeface="+mn-cs"/>
              <a:sym typeface="Arial"/>
            </a:endParaRPr>
          </a:p>
        </p:txBody>
      </p:sp>
    </p:spTree>
    <p:extLst>
      <p:ext uri="{BB962C8B-B14F-4D97-AF65-F5344CB8AC3E}">
        <p14:creationId xmlns:p14="http://schemas.microsoft.com/office/powerpoint/2010/main" val="148358808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2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537" y="331331"/>
            <a:ext cx="14838836" cy="1169551"/>
          </a:xfrm>
          <a:prstGeom prst="rect">
            <a:avLst/>
          </a:prstGeom>
        </p:spPr>
        <p:txBody>
          <a:bodyPr wrap="square">
            <a:spAutoFit/>
          </a:bodyPr>
          <a:lstStyle/>
          <a:p>
            <a:pPr algn="ctr"/>
            <a:r>
              <a:rPr lang="en-US" sz="5400" dirty="0"/>
              <a:t>Why a Clean Energy Plan?</a:t>
            </a:r>
          </a:p>
          <a:p>
            <a:pPr algn="ctr"/>
            <a:endParaRPr lang="en-US" sz="1600" dirty="0"/>
          </a:p>
        </p:txBody>
      </p:sp>
      <p:sp>
        <p:nvSpPr>
          <p:cNvPr id="3" name="TextBox 2"/>
          <p:cNvSpPr txBox="1"/>
          <p:nvPr/>
        </p:nvSpPr>
        <p:spPr>
          <a:xfrm>
            <a:off x="721065" y="1500882"/>
            <a:ext cx="14977307" cy="74122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365760" marR="0" indent="-342900" defTabSz="457200" rtl="0" fontAlgn="auto" latinLnBrk="0" hangingPunct="0">
              <a:lnSpc>
                <a:spcPct val="100000"/>
              </a:lnSpc>
              <a:spcBef>
                <a:spcPts val="0"/>
              </a:spcBef>
              <a:spcAft>
                <a:spcPts val="1800"/>
              </a:spcAft>
              <a:buClrTx/>
              <a:buSzTx/>
              <a:buFont typeface="Arial" panose="020B0604020202020204" pitchFamily="34" charset="0"/>
              <a:buChar char="•"/>
              <a:tabLst/>
            </a:pPr>
            <a:r>
              <a:rPr kumimoji="0" lang="en-US" sz="4000" b="1" i="0" u="none" strike="noStrike" cap="none" spc="0" normalizeH="0" baseline="0" dirty="0">
                <a:ln>
                  <a:noFill/>
                </a:ln>
                <a:solidFill>
                  <a:srgbClr val="FFFFFF"/>
                </a:solidFill>
                <a:effectLst/>
                <a:uFillTx/>
                <a:sym typeface="Arial"/>
              </a:rPr>
              <a:t>Increase energy efficiency: save</a:t>
            </a:r>
            <a:r>
              <a:rPr kumimoji="0" lang="en-US" sz="4000" b="1" i="0" u="none" strike="noStrike" cap="none" spc="0" normalizeH="0" dirty="0">
                <a:ln>
                  <a:noFill/>
                </a:ln>
                <a:solidFill>
                  <a:srgbClr val="FFFFFF"/>
                </a:solidFill>
                <a:effectLst/>
                <a:uFillTx/>
                <a:sym typeface="Arial"/>
              </a:rPr>
              <a:t> on utility bills for municipal, residence, business</a:t>
            </a:r>
          </a:p>
          <a:p>
            <a:pPr marL="365760" marR="0" indent="-342900" defTabSz="457200" rtl="0" fontAlgn="auto" latinLnBrk="0" hangingPunct="0">
              <a:lnSpc>
                <a:spcPct val="100000"/>
              </a:lnSpc>
              <a:spcBef>
                <a:spcPts val="0"/>
              </a:spcBef>
              <a:spcAft>
                <a:spcPts val="1800"/>
              </a:spcAft>
              <a:buClrTx/>
              <a:buSzTx/>
              <a:buFont typeface="Arial" panose="020B0604020202020204" pitchFamily="34" charset="0"/>
              <a:buChar char="•"/>
              <a:tabLst/>
            </a:pPr>
            <a:r>
              <a:rPr lang="en-US" sz="4000" baseline="0" dirty="0"/>
              <a:t>Power</a:t>
            </a:r>
            <a:r>
              <a:rPr lang="en-US" sz="4000" dirty="0"/>
              <a:t> new jobs and new business; enhance our economic vitality</a:t>
            </a:r>
          </a:p>
          <a:p>
            <a:pPr marL="342900" indent="-342900">
              <a:spcAft>
                <a:spcPts val="1800"/>
              </a:spcAft>
              <a:buFont typeface="Arial" panose="020B0604020202020204" pitchFamily="34" charset="0"/>
              <a:buChar char="•"/>
            </a:pPr>
            <a:r>
              <a:rPr lang="en-US" sz="4000" dirty="0"/>
              <a:t>Augment resilience and preparedness for climate impact; shore up our tax base</a:t>
            </a:r>
          </a:p>
          <a:p>
            <a:pPr marL="342900" marR="0" indent="-342900" defTabSz="457200" rtl="0" fontAlgn="auto" latinLnBrk="0" hangingPunct="0">
              <a:lnSpc>
                <a:spcPct val="100000"/>
              </a:lnSpc>
              <a:spcBef>
                <a:spcPts val="0"/>
              </a:spcBef>
              <a:spcAft>
                <a:spcPts val="1800"/>
              </a:spcAft>
              <a:buClrTx/>
              <a:buSzTx/>
              <a:buFont typeface="Arial" panose="020B0604020202020204" pitchFamily="34" charset="0"/>
              <a:buChar char="•"/>
              <a:tabLst/>
            </a:pPr>
            <a:r>
              <a:rPr kumimoji="0" lang="en-US" sz="4000" b="1" i="0" u="none" strike="noStrike" cap="none" spc="0" normalizeH="0" baseline="0" dirty="0">
                <a:ln>
                  <a:noFill/>
                </a:ln>
                <a:solidFill>
                  <a:srgbClr val="FFFFFF"/>
                </a:solidFill>
                <a:effectLst/>
                <a:uFillTx/>
                <a:sym typeface="Arial"/>
              </a:rPr>
              <a:t>Protect our own health and that of our children and future generations to come</a:t>
            </a:r>
          </a:p>
          <a:p>
            <a:pPr marL="342900" marR="0" indent="-342900" defTabSz="457200" rtl="0" fontAlgn="auto" latinLnBrk="0" hangingPunct="0">
              <a:lnSpc>
                <a:spcPct val="100000"/>
              </a:lnSpc>
              <a:spcBef>
                <a:spcPts val="0"/>
              </a:spcBef>
              <a:spcAft>
                <a:spcPts val="1800"/>
              </a:spcAft>
              <a:buClrTx/>
              <a:buSzTx/>
              <a:buFont typeface="Arial" panose="020B0604020202020204" pitchFamily="34" charset="0"/>
              <a:buChar char="•"/>
              <a:tabLst/>
            </a:pPr>
            <a:r>
              <a:rPr lang="en-US" sz="4000" dirty="0">
                <a:solidFill>
                  <a:srgbClr val="FF0000"/>
                </a:solidFill>
              </a:rPr>
              <a:t>Progress toward Sustainable Jersey Silver Level</a:t>
            </a:r>
            <a:br>
              <a:rPr lang="en-US" sz="4000" dirty="0">
                <a:solidFill>
                  <a:srgbClr val="FF0000"/>
                </a:solidFill>
              </a:rPr>
            </a:br>
            <a:r>
              <a:rPr lang="en-US" sz="4000" dirty="0">
                <a:solidFill>
                  <a:srgbClr val="FF0000"/>
                </a:solidFill>
              </a:rPr>
              <a:t>&amp; Energy Gold Star</a:t>
            </a:r>
            <a:endParaRPr kumimoji="0" lang="en-US" sz="4000" b="1" i="0" u="none" strike="noStrike" cap="none" spc="0" normalizeH="0" baseline="0" dirty="0">
              <a:ln>
                <a:noFill/>
              </a:ln>
              <a:solidFill>
                <a:srgbClr val="FF0000"/>
              </a:solidFill>
              <a:effectLst/>
              <a:uFillTx/>
              <a:sym typeface="Arial"/>
            </a:endParaRPr>
          </a:p>
        </p:txBody>
      </p:sp>
    </p:spTree>
    <p:extLst>
      <p:ext uri="{BB962C8B-B14F-4D97-AF65-F5344CB8AC3E}">
        <p14:creationId xmlns:p14="http://schemas.microsoft.com/office/powerpoint/2010/main" val="639124540"/>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AutoShape 3"/>
          <p:cNvSpPr>
            <a:spLocks/>
          </p:cNvSpPr>
          <p:nvPr/>
        </p:nvSpPr>
        <p:spPr bwMode="auto">
          <a:xfrm>
            <a:off x="446566" y="8399722"/>
            <a:ext cx="11440633" cy="592174"/>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b"/>
          <a:lstStyle/>
          <a:p>
            <a:pPr eaLnBrk="1"/>
            <a:r>
              <a:rPr lang="en-US" altLang="en-US" dirty="0"/>
              <a:t>Source: 6/7/2017 conversation with </a:t>
            </a:r>
            <a:r>
              <a:rPr lang="en-US" dirty="0"/>
              <a:t>Randall Solomon, Director, “</a:t>
            </a:r>
            <a:r>
              <a:rPr lang="en-US" dirty="0" err="1"/>
              <a:t>SustainableJersey</a:t>
            </a:r>
            <a:r>
              <a:rPr lang="en-US" dirty="0"/>
              <a:t>”</a:t>
            </a:r>
            <a:endParaRPr lang="en-US" altLang="en-US" dirty="0"/>
          </a:p>
        </p:txBody>
      </p:sp>
      <p:sp>
        <p:nvSpPr>
          <p:cNvPr id="9220" name="AutoShape 4"/>
          <p:cNvSpPr>
            <a:spLocks/>
          </p:cNvSpPr>
          <p:nvPr/>
        </p:nvSpPr>
        <p:spPr bwMode="auto">
          <a:xfrm>
            <a:off x="2670175" y="3683000"/>
            <a:ext cx="10922000" cy="176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endParaRPr lang="en-US"/>
          </a:p>
        </p:txBody>
      </p:sp>
      <p:sp>
        <p:nvSpPr>
          <p:cNvPr id="7" name="TextBox 6"/>
          <p:cNvSpPr txBox="1"/>
          <p:nvPr/>
        </p:nvSpPr>
        <p:spPr>
          <a:xfrm>
            <a:off x="1370401" y="3034459"/>
            <a:ext cx="13521548" cy="527323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ctr"/>
            <a:r>
              <a:rPr lang="en-US" sz="4000" dirty="0"/>
              <a:t>ACHIEVE “GOLD STAR IN ENERGY”</a:t>
            </a:r>
          </a:p>
          <a:p>
            <a:pPr algn="ctr"/>
            <a:r>
              <a:rPr lang="en-US" sz="3600" dirty="0"/>
              <a:t>Complete as few as 2 of 6 actions</a:t>
            </a:r>
            <a:br>
              <a:rPr lang="en-US" sz="3600" dirty="0"/>
            </a:br>
            <a:endParaRPr lang="en-US" sz="3600" dirty="0"/>
          </a:p>
          <a:p>
            <a:pPr marL="742950" indent="-742950">
              <a:buFont typeface="+mj-lt"/>
              <a:buAutoNum type="arabicPeriod"/>
            </a:pPr>
            <a:r>
              <a:rPr lang="en-US" sz="3600" dirty="0"/>
              <a:t>Renewable Energy Aggregation (up to 50 points!)</a:t>
            </a:r>
            <a:br>
              <a:rPr lang="en-US" sz="3600" dirty="0"/>
            </a:br>
            <a:endParaRPr lang="en-US" sz="3600" dirty="0"/>
          </a:p>
          <a:p>
            <a:pPr marL="742950" indent="-742950">
              <a:buFont typeface="+mj-lt"/>
              <a:buAutoNum type="arabicPeriod"/>
            </a:pPr>
            <a:r>
              <a:rPr lang="en-US" sz="3600" dirty="0"/>
              <a:t>Change zoning and permitting to enable solar projects</a:t>
            </a:r>
          </a:p>
          <a:p>
            <a:pPr marL="742950" indent="-742950">
              <a:buFont typeface="+mj-lt"/>
              <a:buAutoNum type="arabicPeriod"/>
            </a:pPr>
            <a:endParaRPr lang="en-US" b="0" dirty="0"/>
          </a:p>
          <a:p>
            <a:br>
              <a:rPr lang="en-US" sz="3200" b="0" dirty="0"/>
            </a:br>
            <a:r>
              <a:rPr lang="en-US" sz="3200" b="0" dirty="0">
                <a:solidFill>
                  <a:srgbClr val="FF0000"/>
                </a:solidFill>
              </a:rPr>
              <a:t>LEARN MORE AT THE 6/21/2017 SUSTAINABLE JERSEY SUMMIT</a:t>
            </a:r>
            <a:br>
              <a:rPr lang="en-US" sz="3200" b="0" dirty="0">
                <a:solidFill>
                  <a:srgbClr val="FF0000"/>
                </a:solidFill>
              </a:rPr>
            </a:br>
            <a:r>
              <a:rPr lang="en-US" sz="3200" b="0" dirty="0">
                <a:solidFill>
                  <a:srgbClr val="FF0000"/>
                </a:solidFill>
              </a:rPr>
              <a:t>	College of NJ, Ewing</a:t>
            </a:r>
            <a:endParaRPr kumimoji="0" lang="en-US" sz="3200" b="1" i="0" u="none" strike="noStrike" cap="none" spc="0" normalizeH="0" baseline="0" dirty="0">
              <a:ln>
                <a:noFill/>
              </a:ln>
              <a:solidFill>
                <a:srgbClr val="FF0000"/>
              </a:solidFill>
              <a:effectLst/>
              <a:uFillTx/>
              <a:sym typeface="Arial"/>
            </a:endParaRPr>
          </a:p>
        </p:txBody>
      </p:sp>
      <p:sp>
        <p:nvSpPr>
          <p:cNvPr id="2" name="Rectangle 1"/>
          <p:cNvSpPr/>
          <p:nvPr/>
        </p:nvSpPr>
        <p:spPr>
          <a:xfrm>
            <a:off x="595423" y="481564"/>
            <a:ext cx="15119498" cy="1631216"/>
          </a:xfrm>
          <a:prstGeom prst="rect">
            <a:avLst/>
          </a:prstGeom>
        </p:spPr>
        <p:txBody>
          <a:bodyPr wrap="square">
            <a:spAutoFit/>
          </a:bodyPr>
          <a:lstStyle/>
          <a:p>
            <a:pPr algn="ctr"/>
            <a:r>
              <a:rPr lang="en-US" sz="5000" dirty="0"/>
              <a:t>BE ON THE CUTTING EDGE</a:t>
            </a:r>
          </a:p>
          <a:p>
            <a:pPr algn="ctr"/>
            <a:r>
              <a:rPr lang="en-US" sz="5000" dirty="0"/>
              <a:t>ACHIEVE CLIMATE GOALS AT A LOCAL LEVEL</a:t>
            </a:r>
          </a:p>
        </p:txBody>
      </p:sp>
    </p:spTree>
    <p:extLst>
      <p:ext uri="{BB962C8B-B14F-4D97-AF65-F5344CB8AC3E}">
        <p14:creationId xmlns:p14="http://schemas.microsoft.com/office/powerpoint/2010/main" val="1559191419"/>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6900"/>
            <a:ext cx="4171950" cy="1917700"/>
          </a:xfrm>
        </p:spPr>
        <p:txBody>
          <a:bodyPr/>
          <a:lstStyle/>
          <a:p>
            <a:pPr algn="ctr"/>
            <a:r>
              <a:rPr lang="en-US" dirty="0"/>
              <a:t>Air Quality Index Forecast</a:t>
            </a:r>
            <a:br>
              <a:rPr lang="en-US" dirty="0"/>
            </a:br>
            <a:r>
              <a:rPr lang="en-US" sz="2800" dirty="0"/>
              <a:t>2017-6-12</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33231" y="0"/>
            <a:ext cx="11122769" cy="9144000"/>
          </a:xfrm>
        </p:spPr>
      </p:pic>
      <p:sp>
        <p:nvSpPr>
          <p:cNvPr id="6" name="TextBox 5"/>
          <p:cNvSpPr txBox="1"/>
          <p:nvPr/>
        </p:nvSpPr>
        <p:spPr>
          <a:xfrm>
            <a:off x="457200" y="3733800"/>
            <a:ext cx="4324350"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3200" b="1" i="0" u="none" strike="noStrike" cap="none" spc="0" normalizeH="0" baseline="0" dirty="0">
                <a:ln>
                  <a:noFill/>
                </a:ln>
                <a:solidFill>
                  <a:schemeClr val="accent5">
                    <a:lumMod val="60000"/>
                    <a:lumOff val="40000"/>
                  </a:schemeClr>
                </a:solidFill>
                <a:effectLst/>
                <a:uFillTx/>
                <a:latin typeface="+mn-lt"/>
                <a:ea typeface="+mn-ea"/>
                <a:cs typeface="+mn-cs"/>
                <a:sym typeface="Arial"/>
              </a:rPr>
              <a:t>ORANGE: </a:t>
            </a:r>
            <a:br>
              <a:rPr kumimoji="0" lang="en-US" sz="3200" b="1" i="0" u="none" strike="noStrike" cap="none" spc="0" normalizeH="0" baseline="0" dirty="0">
                <a:ln>
                  <a:noFill/>
                </a:ln>
                <a:solidFill>
                  <a:schemeClr val="accent5">
                    <a:lumMod val="60000"/>
                    <a:lumOff val="40000"/>
                  </a:schemeClr>
                </a:solidFill>
                <a:effectLst/>
                <a:uFillTx/>
                <a:latin typeface="+mn-lt"/>
                <a:ea typeface="+mn-ea"/>
                <a:cs typeface="+mn-cs"/>
                <a:sym typeface="Arial"/>
              </a:rPr>
            </a:br>
            <a:r>
              <a:rPr kumimoji="0" lang="en-US" sz="3200" b="1" i="0" u="none" strike="noStrike" cap="none" spc="0" normalizeH="0" baseline="0" dirty="0">
                <a:ln>
                  <a:noFill/>
                </a:ln>
                <a:solidFill>
                  <a:srgbClr val="FFFFFF"/>
                </a:solidFill>
                <a:effectLst/>
                <a:uFillTx/>
                <a:latin typeface="+mn-lt"/>
                <a:ea typeface="+mn-ea"/>
                <a:cs typeface="+mn-cs"/>
                <a:sym typeface="Arial"/>
              </a:rPr>
              <a:t>unhealthy for sensitive groups</a:t>
            </a:r>
          </a:p>
          <a:p>
            <a:pPr marL="0" marR="0" indent="0" algn="l" defTabSz="457200" rtl="0" fontAlgn="auto" latinLnBrk="0" hangingPunct="0">
              <a:lnSpc>
                <a:spcPct val="100000"/>
              </a:lnSpc>
              <a:spcBef>
                <a:spcPts val="0"/>
              </a:spcBef>
              <a:spcAft>
                <a:spcPts val="0"/>
              </a:spcAft>
              <a:buClrTx/>
              <a:buSzTx/>
              <a:buFontTx/>
              <a:buNone/>
              <a:tabLst/>
            </a:pPr>
            <a:endParaRPr lang="en-US" sz="3200" dirty="0"/>
          </a:p>
          <a:p>
            <a:pPr marL="0" marR="0" indent="0" algn="l" defTabSz="457200" rtl="0" fontAlgn="auto" latinLnBrk="0" hangingPunct="0">
              <a:lnSpc>
                <a:spcPct val="100000"/>
              </a:lnSpc>
              <a:spcBef>
                <a:spcPts val="0"/>
              </a:spcBef>
              <a:spcAft>
                <a:spcPts val="0"/>
              </a:spcAft>
              <a:buClrTx/>
              <a:buSzTx/>
              <a:buFontTx/>
              <a:buNone/>
              <a:tabLst/>
            </a:pPr>
            <a:r>
              <a:rPr lang="en-US" sz="3200" dirty="0">
                <a:solidFill>
                  <a:srgbClr val="FF0000"/>
                </a:solidFill>
              </a:rPr>
              <a:t>RED: </a:t>
            </a:r>
            <a:br>
              <a:rPr lang="en-US" sz="3200" dirty="0"/>
            </a:br>
            <a:r>
              <a:rPr lang="en-US" sz="3200" dirty="0"/>
              <a:t>Unhealthy. </a:t>
            </a:r>
            <a:br>
              <a:rPr lang="en-US" sz="3200" dirty="0"/>
            </a:br>
            <a:r>
              <a:rPr lang="en-US" sz="3200" dirty="0"/>
              <a:t>Everyone may begin to experience health effects</a:t>
            </a:r>
            <a:endParaRPr kumimoji="0" lang="en-US" sz="3200" b="1" i="0" u="none" strike="noStrike" cap="none" spc="0" normalizeH="0" baseline="0" dirty="0">
              <a:ln>
                <a:noFill/>
              </a:ln>
              <a:solidFill>
                <a:srgbClr val="FFFFFF"/>
              </a:solidFill>
              <a:effectLst/>
              <a:uFillTx/>
              <a:latin typeface="+mn-lt"/>
              <a:ea typeface="+mn-ea"/>
              <a:cs typeface="+mn-cs"/>
              <a:sym typeface="Arial"/>
            </a:endParaRPr>
          </a:p>
        </p:txBody>
      </p:sp>
    </p:spTree>
    <p:extLst>
      <p:ext uri="{BB962C8B-B14F-4D97-AF65-F5344CB8AC3E}">
        <p14:creationId xmlns:p14="http://schemas.microsoft.com/office/powerpoint/2010/main" val="136632005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863600" y="330200"/>
            <a:ext cx="14528800" cy="762000"/>
          </a:xfrm>
        </p:spPr>
        <p:txBody>
          <a:bodyPr/>
          <a:lstStyle/>
          <a:p>
            <a:pPr algn="ctr" eaLnBrk="1">
              <a:lnSpc>
                <a:spcPts val="5400"/>
              </a:lnSpc>
              <a:spcBef>
                <a:spcPts val="300"/>
              </a:spcBef>
            </a:pPr>
            <a:r>
              <a:rPr lang="en-US" altLang="en-US" sz="6000" dirty="0"/>
              <a:t>CLIMATE SCIENCE BASICS</a:t>
            </a:r>
          </a:p>
        </p:txBody>
      </p:sp>
      <p:sp>
        <p:nvSpPr>
          <p:cNvPr id="23555" name="AutoShape 3"/>
          <p:cNvSpPr>
            <a:spLocks/>
          </p:cNvSpPr>
          <p:nvPr/>
        </p:nvSpPr>
        <p:spPr bwMode="auto">
          <a:xfrm>
            <a:off x="571500" y="8382000"/>
            <a:ext cx="9156700" cy="5461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b"/>
          <a:lstStyle/>
          <a:p>
            <a:pPr eaLnBrk="1"/>
            <a:r>
              <a:rPr lang="en-US" altLang="en-US" dirty="0"/>
              <a:t>Source: 350.org 6/8/2017</a:t>
            </a:r>
          </a:p>
        </p:txBody>
      </p:sp>
      <p:sp>
        <p:nvSpPr>
          <p:cNvPr id="23556" name="AutoShape 4"/>
          <p:cNvSpPr>
            <a:spLocks/>
          </p:cNvSpPr>
          <p:nvPr/>
        </p:nvSpPr>
        <p:spPr bwMode="auto">
          <a:xfrm>
            <a:off x="2032000" y="3429000"/>
            <a:ext cx="10501313" cy="4699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endParaRPr lang="en-US"/>
          </a:p>
        </p:txBody>
      </p:sp>
      <p:sp>
        <p:nvSpPr>
          <p:cNvPr id="23557" name="TextBox 1"/>
          <p:cNvSpPr txBox="1">
            <a:spLocks noChangeArrowheads="1"/>
          </p:cNvSpPr>
          <p:nvPr/>
        </p:nvSpPr>
        <p:spPr bwMode="auto">
          <a:xfrm>
            <a:off x="1612900" y="1457660"/>
            <a:ext cx="13030200"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85800" indent="-685800" algn="ctr">
              <a:buFont typeface="Arial" panose="020B0604020202020204" pitchFamily="34" charset="0"/>
              <a:buChar char="•"/>
            </a:pPr>
            <a:r>
              <a:rPr lang="en-US" altLang="en-US" sz="4800" dirty="0"/>
              <a:t>It’s Warming</a:t>
            </a:r>
            <a:br>
              <a:rPr lang="en-US" altLang="en-US" sz="4800" dirty="0"/>
            </a:br>
            <a:endParaRPr lang="en-US" altLang="en-US" sz="4800" dirty="0"/>
          </a:p>
          <a:p>
            <a:pPr marL="685800" indent="-685800" algn="ctr">
              <a:buFont typeface="Arial" panose="020B0604020202020204" pitchFamily="34" charset="0"/>
              <a:buChar char="•"/>
            </a:pPr>
            <a:r>
              <a:rPr lang="en-US" altLang="en-US" sz="4800" dirty="0"/>
              <a:t>It’s Us</a:t>
            </a:r>
            <a:br>
              <a:rPr lang="en-US" altLang="en-US" sz="4800" dirty="0"/>
            </a:br>
            <a:endParaRPr lang="en-US" altLang="en-US" sz="4800" dirty="0"/>
          </a:p>
          <a:p>
            <a:pPr marL="685800" indent="-685800" algn="ctr">
              <a:buFont typeface="Arial" panose="020B0604020202020204" pitchFamily="34" charset="0"/>
              <a:buChar char="•"/>
            </a:pPr>
            <a:r>
              <a:rPr lang="en-US" altLang="en-US" sz="4800" dirty="0" err="1"/>
              <a:t>We”re</a:t>
            </a:r>
            <a:r>
              <a:rPr lang="en-US" altLang="en-US" sz="4800" dirty="0"/>
              <a:t> Sure</a:t>
            </a:r>
            <a:br>
              <a:rPr lang="en-US" altLang="en-US" sz="4800" dirty="0"/>
            </a:br>
            <a:endParaRPr lang="en-US" altLang="en-US" sz="4800" dirty="0"/>
          </a:p>
          <a:p>
            <a:pPr marL="685800" indent="-685800" algn="ctr">
              <a:buFont typeface="Arial" panose="020B0604020202020204" pitchFamily="34" charset="0"/>
              <a:buChar char="•"/>
            </a:pPr>
            <a:r>
              <a:rPr lang="en-US" altLang="en-US" sz="4800" dirty="0"/>
              <a:t>It’s Bad</a:t>
            </a:r>
            <a:br>
              <a:rPr lang="en-US" altLang="en-US" sz="4800" dirty="0"/>
            </a:br>
            <a:endParaRPr lang="en-US" altLang="en-US" sz="4800" dirty="0"/>
          </a:p>
          <a:p>
            <a:pPr marL="685800" indent="-685800" algn="ctr">
              <a:buFont typeface="Arial" panose="020B0604020202020204" pitchFamily="34" charset="0"/>
              <a:buChar char="•"/>
            </a:pPr>
            <a:r>
              <a:rPr lang="en-US" altLang="en-US" sz="4800" dirty="0"/>
              <a:t>We Can Fix It</a:t>
            </a:r>
          </a:p>
        </p:txBody>
      </p:sp>
    </p:spTree>
    <p:extLst>
      <p:ext uri="{BB962C8B-B14F-4D97-AF65-F5344CB8AC3E}">
        <p14:creationId xmlns:p14="http://schemas.microsoft.com/office/powerpoint/2010/main" val="2722912706"/>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209919" y="471559"/>
            <a:ext cx="15842512" cy="774700"/>
          </a:xfrm>
        </p:spPr>
        <p:txBody>
          <a:bodyPr/>
          <a:lstStyle/>
          <a:p>
            <a:pPr algn="ctr" eaLnBrk="1">
              <a:lnSpc>
                <a:spcPts val="5400"/>
              </a:lnSpc>
            </a:pPr>
            <a:r>
              <a:rPr lang="en-US" altLang="en-US" dirty="0"/>
              <a:t>GOALS</a:t>
            </a:r>
            <a:br>
              <a:rPr lang="en-US" altLang="en-US" dirty="0"/>
            </a:br>
            <a:endParaRPr lang="en-US" altLang="en-US" dirty="0"/>
          </a:p>
        </p:txBody>
      </p:sp>
      <p:sp>
        <p:nvSpPr>
          <p:cNvPr id="9220" name="AutoShape 4"/>
          <p:cNvSpPr>
            <a:spLocks/>
          </p:cNvSpPr>
          <p:nvPr/>
        </p:nvSpPr>
        <p:spPr bwMode="auto">
          <a:xfrm>
            <a:off x="2670175" y="3683000"/>
            <a:ext cx="10922000" cy="176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endParaRPr lang="en-US"/>
          </a:p>
        </p:txBody>
      </p:sp>
      <p:sp>
        <p:nvSpPr>
          <p:cNvPr id="9221" name="TextBox 1"/>
          <p:cNvSpPr txBox="1">
            <a:spLocks noChangeArrowheads="1"/>
          </p:cNvSpPr>
          <p:nvPr/>
        </p:nvSpPr>
        <p:spPr bwMode="auto">
          <a:xfrm>
            <a:off x="999461" y="1532084"/>
            <a:ext cx="15098232"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1pPr>
            <a:lvl2pPr>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2pPr>
            <a:lvl3pPr>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3pPr>
            <a:lvl4pPr>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4pPr>
            <a:lvl5pPr>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5pPr>
            <a:lvl6pPr marL="1600200" indent="685800" defTabSz="457200" eaLnBrk="0" fontAlgn="base" hangingPunct="0">
              <a:spcBef>
                <a:spcPct val="0"/>
              </a:spcBef>
              <a:spcAft>
                <a:spcPct val="0"/>
              </a:spcAft>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6pPr>
            <a:lvl7pPr marL="2057400" indent="685800" defTabSz="457200" eaLnBrk="0" fontAlgn="base" hangingPunct="0">
              <a:spcBef>
                <a:spcPct val="0"/>
              </a:spcBef>
              <a:spcAft>
                <a:spcPct val="0"/>
              </a:spcAft>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7pPr>
            <a:lvl8pPr marL="2514600" indent="685800" defTabSz="457200" eaLnBrk="0" fontAlgn="base" hangingPunct="0">
              <a:spcBef>
                <a:spcPct val="0"/>
              </a:spcBef>
              <a:spcAft>
                <a:spcPct val="0"/>
              </a:spcAft>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8pPr>
            <a:lvl9pPr marL="2971800" indent="685800" defTabSz="457200" eaLnBrk="0" fontAlgn="base" hangingPunct="0">
              <a:spcBef>
                <a:spcPct val="0"/>
              </a:spcBef>
              <a:spcAft>
                <a:spcPct val="0"/>
              </a:spcAft>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9pPr>
          </a:lstStyle>
          <a:p>
            <a:r>
              <a:rPr lang="en-US" sz="3600" dirty="0"/>
              <a:t>1. Move Middletown (largest city in Monmouth County) to reduce emissions under their current Sustainable Jersey program. </a:t>
            </a:r>
            <a:br>
              <a:rPr lang="en-US" sz="3600" dirty="0"/>
            </a:br>
            <a:endParaRPr lang="en-US" sz="3600" dirty="0"/>
          </a:p>
          <a:p>
            <a:r>
              <a:rPr lang="en-US" sz="3600" dirty="0"/>
              <a:t>2. Extend success to all other towns in Monmouth County via  volunteers from MCCC and Sierra Club)</a:t>
            </a:r>
          </a:p>
          <a:p>
            <a:pPr marL="571500" indent="-571500">
              <a:buFont typeface="Arial" panose="020B0604020202020204" pitchFamily="34" charset="0"/>
              <a:buChar char="•"/>
            </a:pPr>
            <a:r>
              <a:rPr lang="en-US" sz="3600" dirty="0"/>
              <a:t>– Top down via Mayor VISION </a:t>
            </a:r>
          </a:p>
          <a:p>
            <a:pPr marL="571500" indent="-571500">
              <a:buFont typeface="Arial" panose="020B0604020202020204" pitchFamily="34" charset="0"/>
              <a:buChar char="•"/>
            </a:pPr>
            <a:r>
              <a:rPr lang="en-US" sz="3600" dirty="0"/>
              <a:t> - Bottom up by offering to motivate the Green Teams and encourage/support each green team create an emission reduction plan.</a:t>
            </a:r>
            <a:br>
              <a:rPr lang="en-US" sz="3600" dirty="0"/>
            </a:br>
            <a:endParaRPr lang="en-US" sz="3600" dirty="0"/>
          </a:p>
          <a:p>
            <a:r>
              <a:rPr lang="en-US" sz="3600" dirty="0"/>
              <a:t>3. Extend success to all NJ towns: Top down and Bottom up as above</a:t>
            </a:r>
          </a:p>
        </p:txBody>
      </p:sp>
    </p:spTree>
    <p:extLst>
      <p:ext uri="{BB962C8B-B14F-4D97-AF65-F5344CB8AC3E}">
        <p14:creationId xmlns:p14="http://schemas.microsoft.com/office/powerpoint/2010/main" val="325513222"/>
      </p:ext>
    </p:extLst>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noGrp="1" noChangeArrowheads="1"/>
          </p:cNvSpPr>
          <p:nvPr>
            <p:ph type="title"/>
          </p:nvPr>
        </p:nvSpPr>
        <p:spPr>
          <a:xfrm>
            <a:off x="255181" y="596900"/>
            <a:ext cx="15842512" cy="774700"/>
          </a:xfrm>
        </p:spPr>
        <p:txBody>
          <a:bodyPr/>
          <a:lstStyle/>
          <a:p>
            <a:pPr algn="ctr" eaLnBrk="1">
              <a:lnSpc>
                <a:spcPts val="5400"/>
              </a:lnSpc>
            </a:pPr>
            <a:r>
              <a:rPr lang="en-US" altLang="en-US" dirty="0"/>
              <a:t>THE PATH TO PROGRESS IN ONE CITY</a:t>
            </a:r>
            <a:br>
              <a:rPr lang="en-US" altLang="en-US" dirty="0"/>
            </a:br>
            <a:endParaRPr lang="en-US" altLang="en-US" dirty="0"/>
          </a:p>
        </p:txBody>
      </p:sp>
      <p:sp>
        <p:nvSpPr>
          <p:cNvPr id="9220" name="AutoShape 4"/>
          <p:cNvSpPr>
            <a:spLocks/>
          </p:cNvSpPr>
          <p:nvPr/>
        </p:nvSpPr>
        <p:spPr bwMode="auto">
          <a:xfrm>
            <a:off x="2670175" y="3683000"/>
            <a:ext cx="10922000" cy="176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endParaRPr lang="en-US"/>
          </a:p>
        </p:txBody>
      </p:sp>
      <p:sp>
        <p:nvSpPr>
          <p:cNvPr id="9221" name="TextBox 1"/>
          <p:cNvSpPr txBox="1">
            <a:spLocks noChangeArrowheads="1"/>
          </p:cNvSpPr>
          <p:nvPr/>
        </p:nvSpPr>
        <p:spPr bwMode="auto">
          <a:xfrm>
            <a:off x="808075" y="1371600"/>
            <a:ext cx="1509823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1pPr>
            <a:lvl2pPr>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2pPr>
            <a:lvl3pPr>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3pPr>
            <a:lvl4pPr>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4pPr>
            <a:lvl5pPr>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5pPr>
            <a:lvl6pPr marL="1600200" indent="685800" defTabSz="457200" eaLnBrk="0" fontAlgn="base" hangingPunct="0">
              <a:spcBef>
                <a:spcPct val="0"/>
              </a:spcBef>
              <a:spcAft>
                <a:spcPct val="0"/>
              </a:spcAft>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6pPr>
            <a:lvl7pPr marL="2057400" indent="685800" defTabSz="457200" eaLnBrk="0" fontAlgn="base" hangingPunct="0">
              <a:spcBef>
                <a:spcPct val="0"/>
              </a:spcBef>
              <a:spcAft>
                <a:spcPct val="0"/>
              </a:spcAft>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7pPr>
            <a:lvl8pPr marL="2514600" indent="685800" defTabSz="457200" eaLnBrk="0" fontAlgn="base" hangingPunct="0">
              <a:spcBef>
                <a:spcPct val="0"/>
              </a:spcBef>
              <a:spcAft>
                <a:spcPct val="0"/>
              </a:spcAft>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8pPr>
            <a:lvl9pPr marL="2971800" indent="685800" defTabSz="457200" eaLnBrk="0" fontAlgn="base" hangingPunct="0">
              <a:spcBef>
                <a:spcPct val="0"/>
              </a:spcBef>
              <a:spcAft>
                <a:spcPct val="0"/>
              </a:spcAft>
              <a:defRPr sz="2000" b="1">
                <a:solidFill>
                  <a:srgbClr val="FFFFFF"/>
                </a:solidFill>
                <a:latin typeface="Arial" panose="020B0604020202020204" pitchFamily="34" charset="0"/>
                <a:ea typeface="MS PGothic" panose="020B0600070205080204" pitchFamily="34" charset="-128"/>
                <a:sym typeface="Arial" panose="020B0604020202020204" pitchFamily="34" charset="0"/>
              </a:defRPr>
            </a:lvl9pPr>
          </a:lstStyle>
          <a:p>
            <a:pPr marL="0" indent="0"/>
            <a:r>
              <a:rPr lang="en-US" altLang="en-US" sz="4400" dirty="0"/>
              <a:t>TOP  DOWN: </a:t>
            </a:r>
          </a:p>
          <a:p>
            <a:pPr lvl="2">
              <a:buFont typeface="Arial" panose="020B0604020202020204" pitchFamily="34" charset="0"/>
              <a:buChar char="•"/>
            </a:pPr>
            <a:r>
              <a:rPr lang="en-US" altLang="en-US" sz="3200" dirty="0"/>
              <a:t>Publicly requested action from Township Committee</a:t>
            </a:r>
          </a:p>
          <a:p>
            <a:pPr lvl="2">
              <a:buFont typeface="Arial" panose="020B0604020202020204" pitchFamily="34" charset="0"/>
              <a:buChar char="•"/>
            </a:pPr>
            <a:r>
              <a:rPr lang="en-US" altLang="en-US" sz="3200" dirty="0"/>
              <a:t>Discussions &amp; Brief presentations with Mayor</a:t>
            </a:r>
          </a:p>
          <a:p>
            <a:pPr lvl="2">
              <a:buFont typeface="Arial" panose="020B0604020202020204" pitchFamily="34" charset="0"/>
              <a:buChar char="•"/>
            </a:pPr>
            <a:r>
              <a:rPr lang="en-US" altLang="en-US" sz="3200" dirty="0"/>
              <a:t>Letter writing campaign to mayor (&amp; meeting with letter writers)</a:t>
            </a:r>
          </a:p>
          <a:p>
            <a:pPr lvl="2">
              <a:buFont typeface="Arial" panose="020B0604020202020204" pitchFamily="34" charset="0"/>
              <a:buChar char="•"/>
            </a:pPr>
            <a:r>
              <a:rPr lang="en-US" altLang="en-US" sz="3200" dirty="0"/>
              <a:t>Asked Mayor for a green vision. Quoted from &amp; gifted “Climate of Hope”</a:t>
            </a:r>
            <a:br>
              <a:rPr lang="en-US" altLang="en-US" sz="3200" dirty="0"/>
            </a:br>
            <a:r>
              <a:rPr lang="en-US" altLang="en-US" sz="3200" dirty="0"/>
              <a:t>		(4/2017 book by Michael Bloomberg &amp; Carl Pope)</a:t>
            </a:r>
            <a:br>
              <a:rPr lang="en-US" altLang="en-US" sz="4400" dirty="0"/>
            </a:br>
            <a:r>
              <a:rPr lang="en-US" altLang="en-US" sz="4400" dirty="0"/>
              <a:t>BOTTOM UP:</a:t>
            </a:r>
          </a:p>
          <a:p>
            <a:pPr>
              <a:buFont typeface="Arial" panose="020B0604020202020204" pitchFamily="34" charset="0"/>
              <a:buChar char="•"/>
            </a:pPr>
            <a:r>
              <a:rPr lang="en-US" altLang="en-US" sz="3200" dirty="0"/>
              <a:t>Provided Green Team with presentation/proposals/discussion</a:t>
            </a:r>
          </a:p>
          <a:p>
            <a:pPr>
              <a:buFont typeface="Arial" panose="020B0604020202020204" pitchFamily="34" charset="0"/>
              <a:buChar char="•"/>
            </a:pPr>
            <a:r>
              <a:rPr lang="en-US" altLang="en-US" sz="3200" dirty="0"/>
              <a:t>Volunteered to help Green Team as needed</a:t>
            </a:r>
          </a:p>
        </p:txBody>
      </p:sp>
      <p:sp>
        <p:nvSpPr>
          <p:cNvPr id="2" name="TextBox 1"/>
          <p:cNvSpPr txBox="1"/>
          <p:nvPr/>
        </p:nvSpPr>
        <p:spPr>
          <a:xfrm>
            <a:off x="808075" y="6304230"/>
            <a:ext cx="12567683" cy="22724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altLang="en-US" sz="4500" dirty="0"/>
              <a:t>STATUS:</a:t>
            </a:r>
          </a:p>
          <a:p>
            <a:pPr marL="457200" indent="-457200">
              <a:buFont typeface="Arial" panose="020B0604020202020204" pitchFamily="34" charset="0"/>
              <a:buChar char="•"/>
            </a:pPr>
            <a:r>
              <a:rPr lang="en-US" altLang="en-US" sz="3200" dirty="0"/>
              <a:t>An EDF intern started several energy actions</a:t>
            </a:r>
          </a:p>
          <a:p>
            <a:pPr marL="457200" indent="-457200">
              <a:buFont typeface="Arial" panose="020B0604020202020204" pitchFamily="34" charset="0"/>
              <a:buChar char="•"/>
            </a:pPr>
            <a:r>
              <a:rPr lang="en-US" altLang="en-US" sz="3200" dirty="0"/>
              <a:t>Movement toward significantly reduced emissions</a:t>
            </a:r>
          </a:p>
          <a:p>
            <a:pPr marL="457200" indent="-457200">
              <a:buFont typeface="Arial" panose="020B0604020202020204" pitchFamily="34" charset="0"/>
              <a:buChar char="•"/>
            </a:pPr>
            <a:r>
              <a:rPr kumimoji="0" lang="en-US" sz="3200" b="1" i="0" u="none" strike="noStrike" cap="none" spc="0" normalizeH="0" dirty="0">
                <a:ln>
                  <a:noFill/>
                </a:ln>
                <a:solidFill>
                  <a:srgbClr val="FFFFFF"/>
                </a:solidFill>
                <a:effectLst/>
                <a:uFillTx/>
                <a:latin typeface="+mn-lt"/>
                <a:ea typeface="+mn-ea"/>
                <a:cs typeface="+mn-cs"/>
                <a:sym typeface="Arial"/>
              </a:rPr>
              <a:t>On hold until </a:t>
            </a:r>
            <a:r>
              <a:rPr lang="en-US" sz="3200" dirty="0"/>
              <a:t>Sept 5 Committee review</a:t>
            </a:r>
            <a:endParaRPr kumimoji="0" lang="en-US" sz="3200" b="1" i="0" u="none" strike="noStrike" cap="none" spc="0" normalizeH="0" dirty="0">
              <a:ln>
                <a:noFill/>
              </a:ln>
              <a:solidFill>
                <a:srgbClr val="FFFFFF"/>
              </a:solidFill>
              <a:effectLst/>
              <a:uFillTx/>
              <a:latin typeface="+mn-lt"/>
              <a:ea typeface="+mn-ea"/>
              <a:cs typeface="+mn-cs"/>
              <a:sym typeface="Arial"/>
            </a:endParaRPr>
          </a:p>
        </p:txBody>
      </p:sp>
    </p:spTree>
    <p:extLst>
      <p:ext uri="{BB962C8B-B14F-4D97-AF65-F5344CB8AC3E}">
        <p14:creationId xmlns:p14="http://schemas.microsoft.com/office/powerpoint/2010/main" val="4166326948"/>
      </p:ext>
    </p:extLst>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863600" y="596899"/>
            <a:ext cx="14528800" cy="1767159"/>
          </a:xfrm>
        </p:spPr>
        <p:txBody>
          <a:bodyPr/>
          <a:lstStyle/>
          <a:p>
            <a:pPr algn="ctr" eaLnBrk="1"/>
            <a:r>
              <a:rPr lang="en-US" altLang="en-US" dirty="0"/>
              <a:t>OPPORTUNITIES FOR MAYORS TO COMMIT</a:t>
            </a:r>
            <a:br>
              <a:rPr lang="en-US" altLang="en-US" dirty="0"/>
            </a:br>
            <a:r>
              <a:rPr lang="en-US" altLang="en-US" dirty="0"/>
              <a:t> TO CLEAN ENERGY</a:t>
            </a:r>
          </a:p>
        </p:txBody>
      </p:sp>
      <p:sp>
        <p:nvSpPr>
          <p:cNvPr id="9219" name="Rectangle 2"/>
          <p:cNvSpPr>
            <a:spLocks noGrp="1" noChangeArrowheads="1"/>
          </p:cNvSpPr>
          <p:nvPr>
            <p:ph type="body" idx="1"/>
          </p:nvPr>
        </p:nvSpPr>
        <p:spPr>
          <a:xfrm>
            <a:off x="863600" y="2029521"/>
            <a:ext cx="14212849" cy="6189392"/>
          </a:xfrm>
        </p:spPr>
        <p:txBody>
          <a:bodyPr/>
          <a:lstStyle/>
          <a:p>
            <a:pPr lvl="1">
              <a:defRPr/>
            </a:pPr>
            <a:r>
              <a:rPr lang="en-US" altLang="en-US" sz="4000" b="1" dirty="0">
                <a:ea typeface="Arial" panose="020B0604020202020204" pitchFamily="34" charset="0"/>
              </a:rPr>
              <a:t>SIERRA MAYORS FOR CLEAN ENERGY</a:t>
            </a:r>
            <a:br>
              <a:rPr lang="en-US" altLang="en-US" sz="4000" b="1" dirty="0">
                <a:ea typeface="Arial" panose="020B0604020202020204" pitchFamily="34" charset="0"/>
              </a:rPr>
            </a:br>
            <a:r>
              <a:rPr lang="en-US" altLang="en-US" sz="4000" b="1" dirty="0">
                <a:ea typeface="Arial" panose="020B0604020202020204" pitchFamily="34" charset="0"/>
              </a:rPr>
              <a:t>sierraclub.org/ready-for-100/mayors-for-clean-energy</a:t>
            </a:r>
          </a:p>
          <a:p>
            <a:pPr lvl="1">
              <a:defRPr/>
            </a:pPr>
            <a:r>
              <a:rPr lang="en-US" altLang="en-US" sz="4000" b="1" dirty="0">
                <a:ea typeface="Arial" panose="020B0604020202020204" pitchFamily="34" charset="0"/>
              </a:rPr>
              <a:t>Climatemayors.org</a:t>
            </a:r>
          </a:p>
          <a:p>
            <a:pPr lvl="1">
              <a:defRPr/>
            </a:pPr>
            <a:r>
              <a:rPr lang="en-US" altLang="en-US" sz="4000" b="1" dirty="0">
                <a:ea typeface="Arial" panose="020B0604020202020204" pitchFamily="34" charset="0"/>
              </a:rPr>
              <a:t>WeAreStillIn.com</a:t>
            </a:r>
          </a:p>
          <a:p>
            <a:pPr lvl="1">
              <a:defRPr/>
            </a:pPr>
            <a:r>
              <a:rPr lang="en-US" altLang="en-US" sz="4000" b="1" dirty="0">
                <a:ea typeface="Arial" panose="020B0604020202020204" pitchFamily="34" charset="0"/>
              </a:rPr>
              <a:t>FoodandWaterWatch.org</a:t>
            </a:r>
          </a:p>
          <a:p>
            <a:pPr lvl="1">
              <a:defRPr/>
            </a:pPr>
            <a:r>
              <a:rPr lang="en-US" altLang="en-US" sz="4000" b="1" dirty="0">
                <a:ea typeface="Arial" panose="020B0604020202020204" pitchFamily="34" charset="0"/>
              </a:rPr>
              <a:t>(proposed) Oct, 2017 Mayors Climate Conference (sponsored by League of Conservation Voters).  Sustainable Jersey will ask mayors to sign a pledge for Gold Star in Energy</a:t>
            </a:r>
          </a:p>
        </p:txBody>
      </p:sp>
      <p:sp>
        <p:nvSpPr>
          <p:cNvPr id="11268" name="AutoShape 3"/>
          <p:cNvSpPr>
            <a:spLocks/>
          </p:cNvSpPr>
          <p:nvPr/>
        </p:nvSpPr>
        <p:spPr bwMode="auto">
          <a:xfrm>
            <a:off x="571500" y="8704263"/>
            <a:ext cx="2679700" cy="223837"/>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nchor="b"/>
          <a:lstStyle/>
          <a:p>
            <a:pPr eaLnBrk="1"/>
            <a:endParaRPr lang="en-US" altLang="en-US" dirty="0"/>
          </a:p>
        </p:txBody>
      </p:sp>
    </p:spTree>
    <p:extLst>
      <p:ext uri="{BB962C8B-B14F-4D97-AF65-F5344CB8AC3E}">
        <p14:creationId xmlns:p14="http://schemas.microsoft.com/office/powerpoint/2010/main" val="1074099022"/>
      </p:ext>
    </p:extLst>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AutoShape 4"/>
          <p:cNvSpPr>
            <a:spLocks/>
          </p:cNvSpPr>
          <p:nvPr/>
        </p:nvSpPr>
        <p:spPr bwMode="auto">
          <a:xfrm>
            <a:off x="2670175" y="3683000"/>
            <a:ext cx="10922000" cy="176530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 tIns="25400" rIns="25400" bIns="25400"/>
          <a:lstStyle/>
          <a:p>
            <a:endParaRPr lang="en-US"/>
          </a:p>
        </p:txBody>
      </p:sp>
      <p:sp>
        <p:nvSpPr>
          <p:cNvPr id="7" name="TextBox 6"/>
          <p:cNvSpPr txBox="1"/>
          <p:nvPr/>
        </p:nvSpPr>
        <p:spPr>
          <a:xfrm>
            <a:off x="991394" y="1859777"/>
            <a:ext cx="13521548" cy="40421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r>
              <a:rPr lang="en-US" sz="3600" dirty="0"/>
              <a:t>Provide the Mayoral Clean Energy VISION</a:t>
            </a:r>
          </a:p>
          <a:p>
            <a:r>
              <a:rPr lang="en-US" sz="3600" dirty="0"/>
              <a:t>Sustainable Jersey provides the “How to Do It”</a:t>
            </a:r>
          </a:p>
          <a:p>
            <a:endParaRPr lang="en-US" sz="3600" dirty="0"/>
          </a:p>
          <a:p>
            <a:r>
              <a:rPr lang="en-US" sz="3600" dirty="0"/>
              <a:t>Identify 1 or  more Sierra members within each NJ town:</a:t>
            </a:r>
          </a:p>
          <a:p>
            <a:pPr marL="571500" indent="-571500">
              <a:buFont typeface="Arial" panose="020B0604020202020204" pitchFamily="34" charset="0"/>
              <a:buChar char="•"/>
            </a:pPr>
            <a:r>
              <a:rPr lang="en-US" sz="2800" dirty="0"/>
              <a:t>Encourage mayor &amp; council/committee to further their clean energy vision</a:t>
            </a:r>
          </a:p>
          <a:p>
            <a:pPr marL="571500" indent="-571500">
              <a:buFont typeface="Arial" panose="020B0604020202020204" pitchFamily="34" charset="0"/>
              <a:buChar char="•"/>
            </a:pPr>
            <a:r>
              <a:rPr lang="en-US" sz="2800" dirty="0"/>
              <a:t>Encourage Green Teams to pursue clean energy projects (help round up volunteers, if needed</a:t>
            </a:r>
            <a:r>
              <a:rPr lang="en-US" sz="3600" dirty="0"/>
              <a:t>)</a:t>
            </a:r>
          </a:p>
          <a:p>
            <a:endParaRPr lang="en-US" b="0" dirty="0"/>
          </a:p>
        </p:txBody>
      </p:sp>
      <p:sp>
        <p:nvSpPr>
          <p:cNvPr id="2" name="Rectangle 1"/>
          <p:cNvSpPr/>
          <p:nvPr/>
        </p:nvSpPr>
        <p:spPr>
          <a:xfrm>
            <a:off x="571426" y="245413"/>
            <a:ext cx="15119498" cy="861774"/>
          </a:xfrm>
          <a:prstGeom prst="rect">
            <a:avLst/>
          </a:prstGeom>
        </p:spPr>
        <p:txBody>
          <a:bodyPr wrap="square">
            <a:spAutoFit/>
          </a:bodyPr>
          <a:lstStyle/>
          <a:p>
            <a:pPr algn="ctr"/>
            <a:r>
              <a:rPr lang="en-US" sz="5000" dirty="0"/>
              <a:t>REQUESTED FROM SIERRA CLUB</a:t>
            </a:r>
          </a:p>
        </p:txBody>
      </p:sp>
      <p:sp>
        <p:nvSpPr>
          <p:cNvPr id="3" name="Rectangle 2"/>
          <p:cNvSpPr/>
          <p:nvPr/>
        </p:nvSpPr>
        <p:spPr>
          <a:xfrm>
            <a:off x="0" y="1107187"/>
            <a:ext cx="16586791" cy="584775"/>
          </a:xfrm>
          <a:prstGeom prst="rect">
            <a:avLst/>
          </a:prstGeom>
        </p:spPr>
        <p:txBody>
          <a:bodyPr wrap="square">
            <a:spAutoFit/>
          </a:bodyPr>
          <a:lstStyle/>
          <a:p>
            <a:pPr algn="ctr"/>
            <a:r>
              <a:rPr lang="en-US" sz="3200" dirty="0"/>
              <a:t>NJ DISTRICT CONSERVATION COMMITTEE + EXEC COMMITTEE</a:t>
            </a:r>
          </a:p>
        </p:txBody>
      </p:sp>
      <p:sp>
        <p:nvSpPr>
          <p:cNvPr id="4" name="TextBox 3">
            <a:extLst>
              <a:ext uri="{FF2B5EF4-FFF2-40B4-BE49-F238E27FC236}">
                <a16:creationId xmlns:a16="http://schemas.microsoft.com/office/drawing/2014/main" id="{6559AD40-489E-4EE7-925F-79D1390FAF5D}"/>
              </a:ext>
            </a:extLst>
          </p:cNvPr>
          <p:cNvSpPr txBox="1"/>
          <p:nvPr/>
        </p:nvSpPr>
        <p:spPr>
          <a:xfrm>
            <a:off x="826339" y="5901909"/>
            <a:ext cx="13851657" cy="26263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en-US" sz="3600" dirty="0"/>
              <a:t>RESULTS</a:t>
            </a:r>
          </a:p>
          <a:p>
            <a:pPr marL="342900" marR="0" indent="-3429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lang="en-US" sz="3200" dirty="0"/>
              <a:t>Unofficial cooperation between Sierra Club – Sustainable Jersey</a:t>
            </a:r>
          </a:p>
          <a:p>
            <a:pPr marL="457200" marR="0" indent="-457200" algn="l" defTabSz="457200" rtl="0" fontAlgn="auto" latinLnBrk="0" hangingPunct="0">
              <a:lnSpc>
                <a:spcPct val="100000"/>
              </a:lnSpc>
              <a:spcBef>
                <a:spcPts val="0"/>
              </a:spcBef>
              <a:spcAft>
                <a:spcPts val="0"/>
              </a:spcAft>
              <a:buClrTx/>
              <a:buSzTx/>
              <a:buFont typeface="Arial" panose="020B0604020202020204" pitchFamily="34" charset="0"/>
              <a:buChar char="•"/>
              <a:tabLst/>
            </a:pPr>
            <a:r>
              <a:rPr kumimoji="0" lang="en-US" sz="3200" b="1" i="0" u="none" strike="noStrike" cap="none" spc="0" normalizeH="0" baseline="0" dirty="0">
                <a:ln>
                  <a:noFill/>
                </a:ln>
                <a:solidFill>
                  <a:srgbClr val="FFFFFF"/>
                </a:solidFill>
                <a:effectLst/>
                <a:uFillTx/>
                <a:latin typeface="+mn-lt"/>
                <a:ea typeface="+mn-ea"/>
                <a:cs typeface="+mn-cs"/>
                <a:sym typeface="Arial"/>
              </a:rPr>
              <a:t>I wrote articles, to be published in next 2 editions </a:t>
            </a:r>
            <a:r>
              <a:rPr lang="en-US" sz="3200" dirty="0"/>
              <a:t>of “NJ </a:t>
            </a:r>
            <a:r>
              <a:rPr lang="en-US" sz="3200" dirty="0" err="1"/>
              <a:t>Sierran</a:t>
            </a:r>
            <a:r>
              <a:rPr lang="en-US" sz="3200" dirty="0"/>
              <a:t>” – </a:t>
            </a:r>
            <a:r>
              <a:rPr lang="en-US" sz="3200" dirty="0" err="1"/>
              <a:t>circ</a:t>
            </a:r>
            <a:r>
              <a:rPr lang="en-US" sz="3200" dirty="0"/>
              <a:t> 21,000 NJ Sierra Club Members (1000 previously indicated interest)</a:t>
            </a:r>
            <a:endParaRPr kumimoji="0" lang="en-US" sz="3200" b="1" i="0" u="none" strike="noStrike" cap="none" spc="0" normalizeH="0" baseline="0" dirty="0">
              <a:ln>
                <a:noFill/>
              </a:ln>
              <a:solidFill>
                <a:srgbClr val="FFFFFF"/>
              </a:solidFill>
              <a:effectLst/>
              <a:uFillTx/>
              <a:latin typeface="+mn-lt"/>
              <a:ea typeface="+mn-ea"/>
              <a:cs typeface="+mn-cs"/>
              <a:sym typeface="Arial"/>
            </a:endParaRPr>
          </a:p>
        </p:txBody>
      </p:sp>
    </p:spTree>
    <p:extLst>
      <p:ext uri="{BB962C8B-B14F-4D97-AF65-F5344CB8AC3E}">
        <p14:creationId xmlns:p14="http://schemas.microsoft.com/office/powerpoint/2010/main" val="2223358414"/>
      </p:ext>
    </p:extLst>
  </p:cSld>
  <p:clrMapOvr>
    <a:masterClrMapping/>
  </p:clrMapOvr>
  <p:transition>
    <p:dissolve/>
  </p:transition>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78E0C"/>
        </a:solidFill>
        <a:ln w="25400" cap="flat">
          <a:noFill/>
          <a:miter lim="400000"/>
        </a:ln>
        <a:effectLst/>
        <a:sp3d/>
      </a:spPr>
      <a:bodyPr rot="0" spcFirstLastPara="1" vertOverflow="overflow" horzOverflow="overflow" vert="horz" wrap="square" lIns="38100" tIns="38100" rIns="38100" bIns="381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rgbClr val="FC8D19"/>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78E0C"/>
        </a:solidFill>
        <a:ln w="25400" cap="flat">
          <a:noFill/>
          <a:miter lim="400000"/>
        </a:ln>
        <a:effectLst/>
        <a:sp3d/>
      </a:spPr>
      <a:bodyPr rot="0" spcFirstLastPara="1" vertOverflow="overflow" horzOverflow="overflow" vert="horz" wrap="square" lIns="38100" tIns="38100" rIns="38100" bIns="381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rgbClr val="FC8D19"/>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000" b="1" i="0" u="none" strike="noStrike" cap="none" spc="0" normalizeH="0" baseline="0">
            <a:ln>
              <a:noFill/>
            </a:ln>
            <a:solidFill>
              <a:srgbClr val="FFFFFF"/>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9938</TotalTime>
  <Words>2634</Words>
  <Application>Microsoft Office PowerPoint</Application>
  <PresentationFormat>Custom</PresentationFormat>
  <Paragraphs>345</Paragraphs>
  <Slides>31</Slides>
  <Notes>30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31</vt:i4>
      </vt:variant>
    </vt:vector>
  </HeadingPairs>
  <TitlesOfParts>
    <vt:vector size="39" baseType="lpstr">
      <vt:lpstr>MS PGothic</vt:lpstr>
      <vt:lpstr>Arial</vt:lpstr>
      <vt:lpstr>Calibri</vt:lpstr>
      <vt:lpstr>Calibri Light</vt:lpstr>
      <vt:lpstr>Times New Roman</vt:lpstr>
      <vt:lpstr>White</vt:lpstr>
      <vt:lpstr>Custom Design</vt:lpstr>
      <vt:lpstr>1_Custom Design</vt:lpstr>
      <vt:lpstr>PowerPoint Presentation</vt:lpstr>
      <vt:lpstr>PowerPoint Presentation</vt:lpstr>
      <vt:lpstr>OZONE “SEVERE ALERT” IN MIDDLETOWN</vt:lpstr>
      <vt:lpstr>Air Quality Index Forecast 2017-6-12</vt:lpstr>
      <vt:lpstr>CLIMATE SCIENCE BASICS</vt:lpstr>
      <vt:lpstr>GOALS </vt:lpstr>
      <vt:lpstr>THE PATH TO PROGRESS IN ONE CITY </vt:lpstr>
      <vt:lpstr>OPPORTUNITIES FOR MAYORS TO COMMIT  TO CLEAN ENERGY</vt:lpstr>
      <vt:lpstr>PowerPoint Presentation</vt:lpstr>
      <vt:lpstr>PowerPoint Presentation</vt:lpstr>
      <vt:lpstr>PowerPoint Presentation</vt:lpstr>
      <vt:lpstr>GREENHOUSE GAS EMISSION SAVINGS</vt:lpstr>
      <vt:lpstr>PowerPoint Presentation</vt:lpstr>
      <vt:lpstr>Levelized Cost of Energy in the U.S.</vt:lpstr>
      <vt:lpstr>The Way Forward</vt:lpstr>
      <vt:lpstr>PowerPoint Presentation</vt:lpstr>
      <vt:lpstr>PowerPoint Presentation</vt:lpstr>
      <vt:lpstr>Global average temperature anomalies during July, 2017. NASA GISS  </vt:lpstr>
      <vt:lpstr>PowerPoint Presentation</vt:lpstr>
      <vt:lpstr>EXAMPLE MUNICIPAL (gov) CARBON FOOTPRINT  (by fuel source)</vt:lpstr>
      <vt:lpstr>EXAMPLE COMMUNITY CARBON FOOTPRINT  (by source)</vt:lpstr>
      <vt:lpstr>EXAMPLE COMMUNITY CARBON FOOTPRINT</vt:lpstr>
      <vt:lpstr>PowerPoint Presentation</vt:lpstr>
      <vt:lpstr>ELECTRIC TRUCKS</vt:lpstr>
      <vt:lpstr>PowerPoint Presentation</vt:lpstr>
      <vt:lpstr>NY STATE- PUSHES AHEAD WITH RENEWABLES</vt:lpstr>
      <vt:lpstr>Members of Climate Solutions Caucus-June, 2017</vt:lpstr>
      <vt:lpstr>NJ EXECUTIVE ORDER # 54   2/13/2007 Governor Jon S. Corzine</vt:lpstr>
      <vt:lpstr>PARIS AGREEMENT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Ryder</dc:creator>
  <cp:lastModifiedBy>s</cp:lastModifiedBy>
  <cp:revision>280</cp:revision>
  <cp:lastPrinted>2017-08-17T00:28:50Z</cp:lastPrinted>
  <dcterms:modified xsi:type="dcterms:W3CDTF">2017-08-22T01:43:53Z</dcterms:modified>
</cp:coreProperties>
</file>