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1" r:id="rId2"/>
    <p:sldMasterId id="2147483700" r:id="rId3"/>
  </p:sldMasterIdLst>
  <p:notesMasterIdLst>
    <p:notesMasterId r:id="rId25"/>
  </p:notesMasterIdLst>
  <p:sldIdLst>
    <p:sldId id="1420" r:id="rId4"/>
    <p:sldId id="1418" r:id="rId5"/>
    <p:sldId id="267" r:id="rId6"/>
    <p:sldId id="1417" r:id="rId7"/>
    <p:sldId id="1547" r:id="rId8"/>
    <p:sldId id="1421" r:id="rId9"/>
    <p:sldId id="292" r:id="rId10"/>
    <p:sldId id="763" r:id="rId11"/>
    <p:sldId id="295" r:id="rId12"/>
    <p:sldId id="296" r:id="rId13"/>
    <p:sldId id="1411" r:id="rId14"/>
    <p:sldId id="1422" r:id="rId15"/>
    <p:sldId id="426" r:id="rId16"/>
    <p:sldId id="1413" r:id="rId17"/>
    <p:sldId id="1138" r:id="rId18"/>
    <p:sldId id="875" r:id="rId19"/>
    <p:sldId id="261" r:id="rId20"/>
    <p:sldId id="259" r:id="rId21"/>
    <p:sldId id="1415" r:id="rId22"/>
    <p:sldId id="1412" r:id="rId23"/>
    <p:sldId id="1414" r:id="rId24"/>
  </p:sldIdLst>
  <p:sldSz cx="16256000" cy="9144000"/>
  <p:notesSz cx="68580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lvl1pPr>
    <a:lvl2pPr marL="0" marR="0" indent="27940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lvl2pPr>
    <a:lvl3pPr marL="0" marR="0" indent="57150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lvl3pPr>
    <a:lvl4pPr marL="0" marR="0" indent="85090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lvl4pPr>
    <a:lvl5pPr marL="0" marR="0" indent="114300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lvl5pPr>
    <a:lvl6pPr marL="0" marR="0" indent="142240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lvl6pPr>
    <a:lvl7pPr marL="0" marR="0" indent="171450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lvl7pPr>
    <a:lvl8pPr marL="0" marR="0" indent="199390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lvl8pPr>
    <a:lvl9pPr marL="0" marR="0" indent="228600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lvl9pPr>
  </p:defaultTextStyle>
  <p:extLst>
    <p:ext uri="{EFAFB233-063F-42B5-8137-9DF3F51BA10A}">
      <p15:sldGuideLst xmlns:p15="http://schemas.microsoft.com/office/powerpoint/2012/main">
        <p15:guide id="1" orient="horz" pos="2880" userDrawn="1">
          <p15:clr>
            <a:srgbClr val="A4A3A4"/>
          </p15:clr>
        </p15:guide>
        <p15:guide id="2" pos="5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3D3D3"/>
    <a:srgbClr val="9DA9A9"/>
    <a:srgbClr val="1E73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n"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a:tcStyle>
        <a:tcBdr/>
        <a:fill>
          <a:solidFill>
            <a:srgbClr val="EFF1F3"/>
          </a:solidFill>
        </a:fill>
      </a:tcStyle>
    </a:band2H>
    <a:firstCol>
      <a:tcTxStyle b="on"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firstCol>
    <a:lastRow>
      <a:tcTxStyle b="on"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on"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firstRow>
  </a:tblStyle>
  <a:tblStyle styleId="{C7B018BB-80A7-4F77-B60F-C8B233D01FF8}" styleName="">
    <a:tblBg/>
    <a:wholeTbl>
      <a:tcTxStyle>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Ref idx="minor">
          <a:srgbClr val="000000"/>
        </a:fontRef>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6" autoAdjust="0"/>
    <p:restoredTop sz="69160" autoAdjust="0"/>
  </p:normalViewPr>
  <p:slideViewPr>
    <p:cSldViewPr snapToGrid="0">
      <p:cViewPr varScale="1">
        <p:scale>
          <a:sx n="61" d="100"/>
          <a:sy n="61" d="100"/>
        </p:scale>
        <p:origin x="1218" y="90"/>
      </p:cViewPr>
      <p:guideLst>
        <p:guide orient="horz" pos="2880"/>
        <p:guide pos="5120"/>
      </p:guideLst>
    </p:cSldViewPr>
  </p:slideViewPr>
  <p:notesTextViewPr>
    <p:cViewPr>
      <p:scale>
        <a:sx n="100" d="100"/>
        <a:sy n="100" d="100"/>
      </p:scale>
      <p:origin x="0" y="0"/>
    </p:cViewPr>
  </p:notesTextViewPr>
  <p:sorterViewPr>
    <p:cViewPr varScale="1">
      <p:scale>
        <a:sx n="1" d="1"/>
        <a:sy n="1" d="1"/>
      </p:scale>
      <p:origin x="0" y="-1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5.6963300000000001E-2"/>
          <c:y val="4.6826699999999999E-2"/>
          <c:w val="0.90162900000000001"/>
          <c:h val="0.87329800000000002"/>
        </c:manualLayout>
      </c:layout>
      <c:lineChart>
        <c:grouping val="standard"/>
        <c:varyColors val="0"/>
        <c:ser>
          <c:idx val="0"/>
          <c:order val="0"/>
          <c:tx>
            <c:strRef>
              <c:f>Sheet1!$B$1</c:f>
              <c:strCache>
                <c:ptCount val="1"/>
                <c:pt idx="0">
                  <c:v>Megawatts</c:v>
                </c:pt>
              </c:strCache>
            </c:strRef>
          </c:tx>
          <c:spPr>
            <a:ln w="50800" cap="flat">
              <a:solidFill>
                <a:srgbClr val="1E73BA"/>
              </a:solidFill>
              <a:prstDash val="solid"/>
              <a:miter lim="400000"/>
            </a:ln>
            <a:effectLst>
              <a:outerShdw blurRad="76200" dist="38100" dir="5400000" algn="tl">
                <a:srgbClr val="000000">
                  <a:alpha val="80000"/>
                </a:srgbClr>
              </a:outerShdw>
            </a:effectLst>
          </c:spPr>
          <c:marker>
            <c:symbol val="none"/>
          </c:marker>
          <c:cat>
            <c:strRef>
              <c:f>Sheet1!$A$2:$A$6</c:f>
              <c:strCache>
                <c:ptCount val="5"/>
                <c:pt idx="0">
                  <c:v>100</c:v>
                </c:pt>
                <c:pt idx="1">
                  <c:v>1,000</c:v>
                </c:pt>
                <c:pt idx="2">
                  <c:v>10,000</c:v>
                </c:pt>
                <c:pt idx="3">
                  <c:v>100,000</c:v>
                </c:pt>
                <c:pt idx="4">
                  <c:v>1,000,000</c:v>
                </c:pt>
              </c:strCache>
            </c:strRef>
          </c:cat>
          <c:val>
            <c:numRef>
              <c:f>Sheet1!$B$2:$B$6</c:f>
              <c:numCache>
                <c:formatCode>General</c:formatCode>
                <c:ptCount val="5"/>
              </c:numCache>
            </c:numRef>
          </c:val>
          <c:smooth val="0"/>
          <c:extLst>
            <c:ext xmlns:c16="http://schemas.microsoft.com/office/drawing/2014/chart" uri="{C3380CC4-5D6E-409C-BE32-E72D297353CC}">
              <c16:uniqueId val="{00000000-A680-443B-9193-52CD1AC76BC4}"/>
            </c:ext>
          </c:extLst>
        </c:ser>
        <c:dLbls>
          <c:showLegendKey val="0"/>
          <c:showVal val="0"/>
          <c:showCatName val="0"/>
          <c:showSerName val="0"/>
          <c:showPercent val="0"/>
          <c:showBubbleSize val="0"/>
        </c:dLbls>
        <c:smooth val="0"/>
        <c:axId val="711174392"/>
        <c:axId val="711174784"/>
      </c:lineChart>
      <c:catAx>
        <c:axId val="711174392"/>
        <c:scaling>
          <c:orientation val="minMax"/>
        </c:scaling>
        <c:delete val="0"/>
        <c:axPos val="b"/>
        <c:numFmt formatCode="General" sourceLinked="0"/>
        <c:majorTickMark val="none"/>
        <c:minorTickMark val="none"/>
        <c:tickLblPos val="low"/>
        <c:spPr>
          <a:ln w="12700" cap="flat">
            <a:solidFill>
              <a:srgbClr val="5D6464"/>
            </a:solidFill>
            <a:prstDash val="solid"/>
            <a:miter lim="400000"/>
          </a:ln>
        </c:spPr>
        <c:txPr>
          <a:bodyPr rot="0"/>
          <a:lstStyle/>
          <a:p>
            <a:pPr>
              <a:defRPr sz="2100" b="1" i="0" u="none" strike="noStrike">
                <a:solidFill>
                  <a:srgbClr val="FFFFFF"/>
                </a:solidFill>
                <a:latin typeface="Arial"/>
              </a:defRPr>
            </a:pPr>
            <a:endParaRPr lang="en-US"/>
          </a:p>
        </c:txPr>
        <c:crossAx val="711174784"/>
        <c:crosses val="autoZero"/>
        <c:auto val="1"/>
        <c:lblAlgn val="ctr"/>
        <c:lblOffset val="100"/>
        <c:noMultiLvlLbl val="1"/>
      </c:catAx>
      <c:valAx>
        <c:axId val="711174784"/>
        <c:scaling>
          <c:orientation val="minMax"/>
          <c:max val="250"/>
          <c:min val="0"/>
        </c:scaling>
        <c:delete val="0"/>
        <c:axPos val="l"/>
        <c:majorGridlines>
          <c:spPr>
            <a:ln w="12700" cap="flat">
              <a:solidFill>
                <a:srgbClr val="5D6464"/>
              </a:solidFill>
              <a:custDash>
                <a:ds d="100000" sp="200000"/>
              </a:custDash>
              <a:miter lim="400000"/>
            </a:ln>
          </c:spPr>
        </c:majorGridlines>
        <c:numFmt formatCode="[$€-2]#,##0" sourceLinked="0"/>
        <c:majorTickMark val="none"/>
        <c:minorTickMark val="none"/>
        <c:tickLblPos val="nextTo"/>
        <c:spPr>
          <a:ln w="12700" cap="flat">
            <a:solidFill>
              <a:srgbClr val="5D6464"/>
            </a:solidFill>
            <a:prstDash val="solid"/>
            <a:miter lim="400000"/>
          </a:ln>
        </c:spPr>
        <c:txPr>
          <a:bodyPr rot="0"/>
          <a:lstStyle/>
          <a:p>
            <a:pPr>
              <a:defRPr sz="2100" b="1" i="0" u="none" strike="noStrike">
                <a:solidFill>
                  <a:srgbClr val="FFFFFF"/>
                </a:solidFill>
                <a:latin typeface="Arial"/>
              </a:defRPr>
            </a:pPr>
            <a:endParaRPr lang="en-US"/>
          </a:p>
        </c:txPr>
        <c:crossAx val="711174392"/>
        <c:crosses val="autoZero"/>
        <c:crossBetween val="midCat"/>
        <c:majorUnit val="50"/>
        <c:minorUnit val="25"/>
      </c:valAx>
      <c:spPr>
        <a:gradFill flip="none" rotWithShape="1">
          <a:gsLst>
            <a:gs pos="0">
              <a:srgbClr val="2E2E2E"/>
            </a:gs>
            <a:gs pos="100000">
              <a:srgbClr val="000000"/>
            </a:gs>
          </a:gsLst>
          <a:lin ang="5400000" scaled="0"/>
        </a:grad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6.2124600000000002E-2"/>
          <c:y val="4.64134E-2"/>
          <c:w val="0.93287500000000001"/>
          <c:h val="0.91788000000000003"/>
        </c:manualLayout>
      </c:layout>
      <c:barChart>
        <c:barDir val="col"/>
        <c:grouping val="clustered"/>
        <c:varyColors val="0"/>
        <c:ser>
          <c:idx val="0"/>
          <c:order val="0"/>
          <c:tx>
            <c:strRef>
              <c:f>Sheet1!$A$2</c:f>
              <c:strCache>
                <c:ptCount val="1"/>
                <c:pt idx="0">
                  <c:v>Region 1</c:v>
                </c:pt>
              </c:strCache>
            </c:strRef>
          </c:tx>
          <c:spPr>
            <a:gradFill flip="none" rotWithShape="1">
              <a:gsLst>
                <a:gs pos="0">
                  <a:srgbClr val="1E73BA"/>
                </a:gs>
                <a:gs pos="100000">
                  <a:srgbClr val="005698"/>
                </a:gs>
              </a:gsLst>
              <a:lin ang="16200000" scaled="0"/>
            </a:gradFill>
            <a:ln w="12700" cap="flat">
              <a:noFill/>
              <a:miter lim="400000"/>
            </a:ln>
            <a:effectLst>
              <a:outerShdw blurRad="76200" dist="38100" dir="5400000" algn="tl">
                <a:srgbClr val="000000">
                  <a:alpha val="80000"/>
                </a:srgbClr>
              </a:outerShdw>
            </a:effectLst>
          </c:spPr>
          <c:invertIfNegative val="0"/>
          <c:cat>
            <c:strRef>
              <c:f>Sheet1!$B$1:$F$1</c:f>
              <c:strCache>
                <c:ptCount val="5"/>
                <c:pt idx="0">
                  <c:v>Wind - Onshore</c:v>
                </c:pt>
                <c:pt idx="1">
                  <c:v>Solar - Utility</c:v>
                </c:pt>
                <c:pt idx="2">
                  <c:v>Gas Combined  Cycle</c:v>
                </c:pt>
                <c:pt idx="3">
                  <c:v>Coal</c:v>
                </c:pt>
                <c:pt idx="4">
                  <c:v>Nuclear</c:v>
                </c:pt>
              </c:strCache>
            </c:strRef>
          </c:cat>
          <c:val>
            <c:numRef>
              <c:f>Sheet1!$B$2:$F$2</c:f>
              <c:numCache>
                <c:formatCode>General</c:formatCode>
                <c:ptCount val="5"/>
              </c:numCache>
            </c:numRef>
          </c:val>
          <c:extLst>
            <c:ext xmlns:c16="http://schemas.microsoft.com/office/drawing/2014/chart" uri="{C3380CC4-5D6E-409C-BE32-E72D297353CC}">
              <c16:uniqueId val="{00000000-3E7A-4BA0-9170-61152C453C55}"/>
            </c:ext>
          </c:extLst>
        </c:ser>
        <c:dLbls>
          <c:showLegendKey val="0"/>
          <c:showVal val="0"/>
          <c:showCatName val="0"/>
          <c:showSerName val="0"/>
          <c:showPercent val="0"/>
          <c:showBubbleSize val="0"/>
        </c:dLbls>
        <c:gapWidth val="120"/>
        <c:overlap val="-20"/>
        <c:axId val="296113192"/>
        <c:axId val="296114760"/>
      </c:barChart>
      <c:catAx>
        <c:axId val="296113192"/>
        <c:scaling>
          <c:orientation val="minMax"/>
        </c:scaling>
        <c:delete val="0"/>
        <c:axPos val="b"/>
        <c:numFmt formatCode="General" sourceLinked="0"/>
        <c:majorTickMark val="none"/>
        <c:minorTickMark val="none"/>
        <c:tickLblPos val="none"/>
        <c:spPr>
          <a:ln w="12700" cap="flat">
            <a:solidFill>
              <a:srgbClr val="5D6464"/>
            </a:solidFill>
            <a:prstDash val="solid"/>
            <a:miter lim="400000"/>
          </a:ln>
        </c:spPr>
        <c:txPr>
          <a:bodyPr rot="0"/>
          <a:lstStyle/>
          <a:p>
            <a:pPr>
              <a:defRPr sz="2200" b="1" i="0" u="none" strike="noStrike">
                <a:solidFill>
                  <a:srgbClr val="FFFFFF"/>
                </a:solidFill>
                <a:latin typeface="Arial"/>
              </a:defRPr>
            </a:pPr>
            <a:endParaRPr lang="en-US"/>
          </a:p>
        </c:txPr>
        <c:crossAx val="296114760"/>
        <c:crosses val="autoZero"/>
        <c:auto val="1"/>
        <c:lblAlgn val="ctr"/>
        <c:lblOffset val="100"/>
        <c:noMultiLvlLbl val="1"/>
      </c:catAx>
      <c:valAx>
        <c:axId val="296114760"/>
        <c:scaling>
          <c:orientation val="minMax"/>
          <c:max val="200"/>
          <c:min val="0"/>
        </c:scaling>
        <c:delete val="0"/>
        <c:axPos val="l"/>
        <c:majorGridlines>
          <c:spPr>
            <a:ln w="12700" cap="flat">
              <a:solidFill>
                <a:srgbClr val="5D6464"/>
              </a:solidFill>
              <a:prstDash val="sysDot"/>
              <a:miter lim="400000"/>
            </a:ln>
          </c:spPr>
        </c:majorGridlines>
        <c:numFmt formatCode="&quot;$&quot;General" sourceLinked="0"/>
        <c:majorTickMark val="none"/>
        <c:minorTickMark val="none"/>
        <c:tickLblPos val="nextTo"/>
        <c:spPr>
          <a:ln w="12700" cap="flat">
            <a:solidFill>
              <a:srgbClr val="5D6464"/>
            </a:solidFill>
            <a:prstDash val="solid"/>
            <a:miter lim="400000"/>
          </a:ln>
        </c:spPr>
        <c:txPr>
          <a:bodyPr rot="0"/>
          <a:lstStyle/>
          <a:p>
            <a:pPr>
              <a:defRPr sz="2200" b="1" i="0" u="none" strike="noStrike">
                <a:solidFill>
                  <a:srgbClr val="FFFFFF"/>
                </a:solidFill>
                <a:latin typeface="Arial"/>
              </a:defRPr>
            </a:pPr>
            <a:endParaRPr lang="en-US"/>
          </a:p>
        </c:txPr>
        <c:crossAx val="296113192"/>
        <c:crosses val="autoZero"/>
        <c:crossBetween val="between"/>
        <c:majorUnit val="25"/>
        <c:minorUnit val="12.5"/>
      </c:valAx>
      <c:spPr>
        <a:gradFill flip="none" rotWithShape="1">
          <a:gsLst>
            <a:gs pos="0">
              <a:srgbClr val="2E2E2E"/>
            </a:gs>
            <a:gs pos="100000">
              <a:srgbClr val="000000"/>
            </a:gs>
          </a:gsLst>
          <a:lin ang="5400000" scaled="0"/>
        </a:grad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8.79167E-2"/>
          <c:y val="4.6259000000000002E-2"/>
          <c:w val="0.90708299999999997"/>
          <c:h val="0.87524000000000002"/>
        </c:manualLayout>
      </c:layout>
      <c:lineChart>
        <c:grouping val="standard"/>
        <c:varyColors val="0"/>
        <c:ser>
          <c:idx val="0"/>
          <c:order val="0"/>
          <c:tx>
            <c:strRef>
              <c:f>Sheet1!$A$2</c:f>
              <c:strCache>
                <c:ptCount val="1"/>
                <c:pt idx="0">
                  <c:v>Region 1</c:v>
                </c:pt>
              </c:strCache>
            </c:strRef>
          </c:tx>
          <c:spPr>
            <a:ln w="50800" cap="flat">
              <a:solidFill>
                <a:srgbClr val="1E73BA"/>
              </a:solidFill>
              <a:prstDash val="solid"/>
              <a:miter lim="400000"/>
            </a:ln>
            <a:effectLst>
              <a:outerShdw blurRad="76200" dist="38100" dir="5400000" algn="tl">
                <a:srgbClr val="000000">
                  <a:alpha val="80000"/>
                </a:srgbClr>
              </a:outerShdw>
            </a:effectLst>
          </c:spPr>
          <c:marker>
            <c:symbol val="circle"/>
            <c:size val="10"/>
            <c:spPr>
              <a:noFill/>
              <a:ln w="50800" cap="flat">
                <a:solidFill>
                  <a:srgbClr val="1E73BA"/>
                </a:solidFill>
                <a:prstDash val="solid"/>
                <a:miter lim="400000"/>
              </a:ln>
              <a:effectLst/>
            </c:spPr>
          </c:marker>
          <c:cat>
            <c:strRef>
              <c:f>Sheet1!$B$1:$Y$1</c:f>
              <c:strCache>
                <c:ptCount val="24"/>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pt idx="19">
                  <c:v>2031</c:v>
                </c:pt>
                <c:pt idx="20">
                  <c:v>2032</c:v>
                </c:pt>
                <c:pt idx="21">
                  <c:v>2033</c:v>
                </c:pt>
                <c:pt idx="22">
                  <c:v>2034</c:v>
                </c:pt>
                <c:pt idx="23">
                  <c:v>2035</c:v>
                </c:pt>
              </c:strCache>
            </c:strRef>
          </c:cat>
          <c:val>
            <c:numRef>
              <c:f>Sheet1!$B$2:$Y$2</c:f>
              <c:numCache>
                <c:formatCode>General</c:formatCode>
                <c:ptCount val="24"/>
              </c:numCache>
            </c:numRef>
          </c:val>
          <c:smooth val="0"/>
          <c:extLst>
            <c:ext xmlns:c16="http://schemas.microsoft.com/office/drawing/2014/chart" uri="{C3380CC4-5D6E-409C-BE32-E72D297353CC}">
              <c16:uniqueId val="{00000000-6206-40ED-86C3-1AA7C98FA9A9}"/>
            </c:ext>
          </c:extLst>
        </c:ser>
        <c:dLbls>
          <c:showLegendKey val="0"/>
          <c:showVal val="0"/>
          <c:showCatName val="0"/>
          <c:showSerName val="0"/>
          <c:showPercent val="0"/>
          <c:showBubbleSize val="0"/>
        </c:dLbls>
        <c:marker val="1"/>
        <c:smooth val="0"/>
        <c:axId val="745659440"/>
        <c:axId val="745659048"/>
      </c:lineChart>
      <c:catAx>
        <c:axId val="745659440"/>
        <c:scaling>
          <c:orientation val="minMax"/>
        </c:scaling>
        <c:delete val="0"/>
        <c:axPos val="b"/>
        <c:numFmt formatCode="General" sourceLinked="0"/>
        <c:majorTickMark val="none"/>
        <c:minorTickMark val="none"/>
        <c:tickLblPos val="low"/>
        <c:spPr>
          <a:ln w="12700" cap="flat">
            <a:solidFill>
              <a:srgbClr val="5D6464"/>
            </a:solidFill>
            <a:prstDash val="solid"/>
            <a:miter lim="400000"/>
          </a:ln>
        </c:spPr>
        <c:txPr>
          <a:bodyPr rot="0"/>
          <a:lstStyle/>
          <a:p>
            <a:pPr>
              <a:defRPr sz="2200" b="1" i="0" u="none" strike="noStrike">
                <a:solidFill>
                  <a:srgbClr val="FFFFFF"/>
                </a:solidFill>
                <a:latin typeface="Arial"/>
              </a:defRPr>
            </a:pPr>
            <a:endParaRPr lang="en-US"/>
          </a:p>
        </c:txPr>
        <c:crossAx val="745659048"/>
        <c:crosses val="autoZero"/>
        <c:auto val="1"/>
        <c:lblAlgn val="ctr"/>
        <c:lblOffset val="100"/>
        <c:noMultiLvlLbl val="1"/>
      </c:catAx>
      <c:valAx>
        <c:axId val="745659048"/>
        <c:scaling>
          <c:orientation val="minMax"/>
          <c:max val="25000"/>
          <c:min val="0"/>
        </c:scaling>
        <c:delete val="0"/>
        <c:axPos val="l"/>
        <c:majorGridlines>
          <c:spPr>
            <a:ln w="12700" cap="flat">
              <a:solidFill>
                <a:srgbClr val="5D6464"/>
              </a:solidFill>
              <a:prstDash val="sysDot"/>
              <a:miter lim="400000"/>
            </a:ln>
          </c:spPr>
        </c:majorGridlines>
        <c:numFmt formatCode="&quot;$&quot;#,##0" sourceLinked="0"/>
        <c:majorTickMark val="none"/>
        <c:minorTickMark val="none"/>
        <c:tickLblPos val="nextTo"/>
        <c:spPr>
          <a:ln w="12700" cap="flat">
            <a:solidFill>
              <a:srgbClr val="5D6464"/>
            </a:solidFill>
            <a:prstDash val="solid"/>
            <a:miter lim="400000"/>
          </a:ln>
        </c:spPr>
        <c:txPr>
          <a:bodyPr rot="0"/>
          <a:lstStyle/>
          <a:p>
            <a:pPr>
              <a:defRPr sz="2200" b="1" i="0" u="none" strike="noStrike">
                <a:solidFill>
                  <a:srgbClr val="FFFFFF"/>
                </a:solidFill>
                <a:latin typeface="Arial"/>
              </a:defRPr>
            </a:pPr>
            <a:endParaRPr lang="en-US"/>
          </a:p>
        </c:txPr>
        <c:crossAx val="745659440"/>
        <c:crosses val="autoZero"/>
        <c:crossBetween val="midCat"/>
        <c:majorUnit val="5000"/>
        <c:minorUnit val="2500"/>
      </c:valAx>
      <c:spPr>
        <a:gradFill flip="none" rotWithShape="1">
          <a:gsLst>
            <a:gs pos="0">
              <a:srgbClr val="2E2E2E"/>
            </a:gs>
            <a:gs pos="75000">
              <a:srgbClr val="000000"/>
            </a:gs>
          </a:gsLst>
          <a:lin ang="5400000" scaled="0"/>
        </a:grad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4" name="Shape 204"/>
          <p:cNvSpPr>
            <a:spLocks noGrp="1" noRot="1" noChangeAspect="1"/>
          </p:cNvSpPr>
          <p:nvPr>
            <p:ph type="sldImg"/>
          </p:nvPr>
        </p:nvSpPr>
        <p:spPr>
          <a:xfrm>
            <a:off x="330200" y="696913"/>
            <a:ext cx="6197600" cy="3486150"/>
          </a:xfrm>
          <a:prstGeom prst="rect">
            <a:avLst/>
          </a:prstGeom>
        </p:spPr>
        <p:txBody>
          <a:bodyPr/>
          <a:lstStyle/>
          <a:p>
            <a:endParaRPr/>
          </a:p>
        </p:txBody>
      </p:sp>
      <p:sp>
        <p:nvSpPr>
          <p:cNvPr id="205" name="Shape 205"/>
          <p:cNvSpPr>
            <a:spLocks noGrp="1"/>
          </p:cNvSpPr>
          <p:nvPr>
            <p:ph type="body" sz="quarter" idx="1"/>
          </p:nvPr>
        </p:nvSpPr>
        <p:spPr>
          <a:xfrm>
            <a:off x="914400" y="4415790"/>
            <a:ext cx="5029200" cy="4183380"/>
          </a:xfrm>
          <a:prstGeom prst="rect">
            <a:avLst/>
          </a:prstGeom>
        </p:spPr>
        <p:txBody>
          <a:bodyPr/>
          <a:lstStyle/>
          <a:p>
            <a:endParaRPr/>
          </a:p>
        </p:txBody>
      </p:sp>
    </p:spTree>
    <p:extLst>
      <p:ext uri="{BB962C8B-B14F-4D97-AF65-F5344CB8AC3E}">
        <p14:creationId xmlns:p14="http://schemas.microsoft.com/office/powerpoint/2010/main" val="1393896204"/>
      </p:ext>
    </p:extLst>
  </p:cSld>
  <p:clrMap bg1="lt1" tx1="dk1" bg2="lt2" tx2="dk2" accent1="accent1" accent2="accent2" accent3="accent3" accent4="accent4" accent5="accent5" accent6="accent6" hlink="hlink" folHlink="folHlink"/>
  <p:notesStyle>
    <a:lvl1pPr defTabSz="457200" latinLnBrk="0">
      <a:defRPr>
        <a:latin typeface="+mn-lt"/>
        <a:ea typeface="+mn-ea"/>
        <a:cs typeface="+mn-cs"/>
        <a:sym typeface="Arial"/>
      </a:defRPr>
    </a:lvl1pPr>
    <a:lvl2pPr indent="228600" defTabSz="457200" latinLnBrk="0">
      <a:defRPr>
        <a:latin typeface="+mn-lt"/>
        <a:ea typeface="+mn-ea"/>
        <a:cs typeface="+mn-cs"/>
        <a:sym typeface="Arial"/>
      </a:defRPr>
    </a:lvl2pPr>
    <a:lvl3pPr indent="457200" defTabSz="457200" latinLnBrk="0">
      <a:defRPr>
        <a:latin typeface="+mn-lt"/>
        <a:ea typeface="+mn-ea"/>
        <a:cs typeface="+mn-cs"/>
        <a:sym typeface="Arial"/>
      </a:defRPr>
    </a:lvl3pPr>
    <a:lvl4pPr indent="685800" defTabSz="457200" latinLnBrk="0">
      <a:defRPr>
        <a:latin typeface="+mn-lt"/>
        <a:ea typeface="+mn-ea"/>
        <a:cs typeface="+mn-cs"/>
        <a:sym typeface="Arial"/>
      </a:defRPr>
    </a:lvl4pPr>
    <a:lvl5pPr indent="914400" defTabSz="457200" latinLnBrk="0">
      <a:defRPr>
        <a:latin typeface="+mn-lt"/>
        <a:ea typeface="+mn-ea"/>
        <a:cs typeface="+mn-cs"/>
        <a:sym typeface="Arial"/>
      </a:defRPr>
    </a:lvl5pPr>
    <a:lvl6pPr indent="1143000" defTabSz="457200" latinLnBrk="0">
      <a:defRPr>
        <a:latin typeface="+mn-lt"/>
        <a:ea typeface="+mn-ea"/>
        <a:cs typeface="+mn-cs"/>
        <a:sym typeface="Arial"/>
      </a:defRPr>
    </a:lvl6pPr>
    <a:lvl7pPr indent="1371600" defTabSz="457200" latinLnBrk="0">
      <a:defRPr>
        <a:latin typeface="+mn-lt"/>
        <a:ea typeface="+mn-ea"/>
        <a:cs typeface="+mn-cs"/>
        <a:sym typeface="Arial"/>
      </a:defRPr>
    </a:lvl7pPr>
    <a:lvl8pPr indent="1600200" defTabSz="457200" latinLnBrk="0">
      <a:defRPr>
        <a:latin typeface="+mn-lt"/>
        <a:ea typeface="+mn-ea"/>
        <a:cs typeface="+mn-cs"/>
        <a:sym typeface="Arial"/>
      </a:defRPr>
    </a:lvl8pPr>
    <a:lvl9pPr indent="1828800" defTabSz="457200" latinLnBrk="0">
      <a:defRPr>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lazard.com/media/450337/lazard-levelized-cost-of-energy-version-110.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5142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xfrm>
            <a:off x="381000" y="685800"/>
            <a:ext cx="6096000" cy="3429000"/>
          </a:xfrm>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p>
            <a:pPr>
              <a:defRPr b="1"/>
            </a:pPr>
            <a:r>
              <a:t>This Truth in Ten slide deck is available to the public, not just Climate Reality Leaders, to be used in noncommercial, nonpromotional presentations broadcast on TV, streamed online, and in-person, but this slide may not be modified.</a:t>
            </a:r>
          </a:p>
          <a:p>
            <a:pPr>
              <a:defRPr b="1"/>
            </a:pPr>
            <a:endParaRPr/>
          </a:p>
          <a:p>
            <a:pPr>
              <a:defRPr b="1"/>
            </a:pPr>
            <a:endParaRPr/>
          </a:p>
          <a:p>
            <a:pPr>
              <a:spcBef>
                <a:spcPts val="1000"/>
              </a:spcBef>
            </a:pPr>
            <a:r>
              <a:t>TALKING POINTS:</a:t>
            </a:r>
          </a:p>
          <a:p>
            <a:pPr marL="222250" indent="-222250">
              <a:spcBef>
                <a:spcPts val="1000"/>
              </a:spcBef>
              <a:buSzPct val="75000"/>
              <a:buChar char="•"/>
            </a:pPr>
            <a:r>
              <a:t>Just as we have seen with other technologies, such as computer chips and cell phones, solar costs have fallen dramatically. In some regions, solar energy is less than half the cost of electricity from burning coal.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 name="Shape 7577"/>
          <p:cNvSpPr>
            <a:spLocks noGrp="1" noRot="1" noChangeAspect="1"/>
          </p:cNvSpPr>
          <p:nvPr>
            <p:ph type="sldImg"/>
          </p:nvPr>
        </p:nvSpPr>
        <p:spPr>
          <a:xfrm>
            <a:off x="330200" y="696913"/>
            <a:ext cx="6197600" cy="3486150"/>
          </a:xfrm>
          <a:prstGeom prst="rect">
            <a:avLst/>
          </a:prstGeom>
        </p:spPr>
        <p:txBody>
          <a:bodyPr/>
          <a:lstStyle/>
          <a:p>
            <a:endParaRPr/>
          </a:p>
        </p:txBody>
      </p:sp>
      <p:sp>
        <p:nvSpPr>
          <p:cNvPr id="7578" name="Shape 7578"/>
          <p:cNvSpPr>
            <a:spLocks noGrp="1"/>
          </p:cNvSpPr>
          <p:nvPr>
            <p:ph type="body" sz="quarter" idx="1"/>
          </p:nvPr>
        </p:nvSpPr>
        <p:spPr>
          <a:prstGeom prst="rect">
            <a:avLst/>
          </a:prstGeom>
        </p:spPr>
        <p:txBody>
          <a:bodyPr/>
          <a:lstStyle/>
          <a:p>
            <a:pPr>
              <a:defRPr b="1"/>
            </a:pPr>
            <a:r>
              <a:rPr lang="en-US" sz="1200" dirty="0"/>
              <a:t>ID #4697.D - Can be used in noncommercial online and TV broadcasts of your presentation, but not modified.</a:t>
            </a:r>
          </a:p>
          <a:p>
            <a:pPr>
              <a:defRPr sz="1400"/>
            </a:pPr>
            <a:endParaRPr lang="en-US" dirty="0"/>
          </a:p>
          <a:p>
            <a:pPr>
              <a:defRPr sz="1200"/>
            </a:pPr>
            <a:r>
              <a:rPr lang="en-US" b="1" dirty="0"/>
              <a:t>DESCRIPTION</a:t>
            </a:r>
            <a:r>
              <a:rPr lang="en-US" dirty="0"/>
              <a:t>: Graph comparing the unsubsidized levelized cost of renewables and conventional energy sources in the US in dollars per megawatt-hour</a:t>
            </a:r>
          </a:p>
          <a:p>
            <a:pPr>
              <a:defRPr sz="1200"/>
            </a:pPr>
            <a:endParaRPr lang="en-US" dirty="0"/>
          </a:p>
          <a:p>
            <a:pPr>
              <a:defRPr sz="1200"/>
            </a:pPr>
            <a:r>
              <a:rPr lang="en-US" b="1" dirty="0"/>
              <a:t>ADDITIONAL TALKING POINTS</a:t>
            </a:r>
            <a:r>
              <a:rPr lang="en-US" dirty="0"/>
              <a:t>: “Levelized cost of electricity” is often cited as a convenient summary measure of the overall competitiveness of different generating technologies. It represents the per kilowatt-hour (or megawatt-hour) cost in discounted real dollars of building and operating a generating plant over an assumed financial life and duty cycle.[1*]</a:t>
            </a:r>
          </a:p>
          <a:p>
            <a:pPr>
              <a:defRPr sz="1200"/>
            </a:pPr>
            <a:endParaRPr lang="en-US" dirty="0"/>
          </a:p>
          <a:p>
            <a:pPr>
              <a:defRPr sz="1200"/>
            </a:pPr>
            <a:r>
              <a:rPr lang="en-US" dirty="0"/>
              <a:t>According to a November 2018 report by the financial advisory and asset management firm, Lazard, wind power costs have dropped 68 percent between 2009-2018. The cost of large-scale solar showed an even more substantial decline, dropping 88 percent during the same time period.[2*] Lazard concluded the report by saying “we find that Alternative Energy technologies are complementary to conventional generation technologies, and believe that their use will be increasingly prevalent for a variety of reasons, including renewable energy portfolio standard requirements, carbon regulations, continually improving economics as underlying technologies improve and production volumes increase, and government subsidies in certain regions.”[2*]</a:t>
            </a:r>
          </a:p>
          <a:p>
            <a:pPr>
              <a:defRPr sz="1200"/>
            </a:pPr>
            <a:endParaRPr lang="en-US" dirty="0"/>
          </a:p>
          <a:p>
            <a:pPr>
              <a:defRPr sz="1200"/>
            </a:pPr>
            <a:r>
              <a:rPr lang="en-US" b="1" dirty="0"/>
              <a:t>REFERENCES</a:t>
            </a:r>
            <a:r>
              <a:rPr lang="en-US" dirty="0"/>
              <a:t>:</a:t>
            </a:r>
          </a:p>
          <a:p>
            <a:pPr>
              <a:defRPr sz="1200"/>
            </a:pPr>
            <a:r>
              <a:rPr lang="en-US" dirty="0"/>
              <a:t>[1*] US Energy Information Administration, “Levelized Cost and Levelized Avoided Cost of New Generation Resources in the Annual Energy Outlook 2017” (April 2017). https://www.eia.gov/outlooks/aeo/pdf/electricity_generation.pdf</a:t>
            </a:r>
          </a:p>
          <a:p>
            <a:pPr>
              <a:defRPr sz="1200"/>
            </a:pPr>
            <a:r>
              <a:rPr lang="en-US" dirty="0"/>
              <a:t>[2*] Lazard, “Lazard’s Levelized Cost of Energy Analysis- Version 12.0” (November 2018). https://www.lazard.com/media/450784/lazards-levelized-cost-of-energy-version-120-vfinal.pdf</a:t>
            </a:r>
          </a:p>
          <a:p>
            <a:pPr>
              <a:defRPr b="1"/>
            </a:pPr>
            <a:endParaRPr dirty="0">
              <a:hlinkClick r:id="rId3"/>
            </a:endParaRPr>
          </a:p>
        </p:txBody>
      </p:sp>
    </p:spTree>
    <p:extLst>
      <p:ext uri="{BB962C8B-B14F-4D97-AF65-F5344CB8AC3E}">
        <p14:creationId xmlns:p14="http://schemas.microsoft.com/office/powerpoint/2010/main" val="4070690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sz="1400" b="1" dirty="0"/>
              <a:t>Calculation by Bob Erickson, Middletown for Clean Energy for use in our spreadsheet for prioritizing Actions in </a:t>
            </a:r>
            <a:r>
              <a:rPr lang="en-US" sz="1400" b="1" dirty="0" err="1"/>
              <a:t>Middletowns</a:t>
            </a:r>
            <a:r>
              <a:rPr lang="en-US" sz="1400" b="1" dirty="0"/>
              <a:t> Energy Plan. </a:t>
            </a:r>
          </a:p>
          <a:p>
            <a:r>
              <a:rPr lang="en-US" sz="1400" b="1" dirty="0"/>
              <a:t>For comparison, 81K tons/year is equivalent to removing 16,000 cars and light trucks from Middletown’s roads (using EPA averages)</a:t>
            </a:r>
          </a:p>
          <a:p>
            <a:r>
              <a:rPr lang="en-US" sz="1400" b="1" dirty="0"/>
              <a:t>Basis: EPA reports 4.7 metric tons/year CO2 (</a:t>
            </a:r>
            <a:r>
              <a:rPr lang="en-US" sz="1400" b="1" dirty="0" err="1"/>
              <a:t>equiv</a:t>
            </a:r>
            <a:r>
              <a:rPr lang="en-US" sz="1400" b="1" dirty="0"/>
              <a:t>) emissions for an average car and light truck (1 metric ton =1.1 ton)</a:t>
            </a:r>
          </a:p>
          <a:p>
            <a:r>
              <a:rPr lang="en-US" sz="1400" b="1" dirty="0"/>
              <a:t>Source: https://www.epa.gov/energy/greenhouse-gases-equivalencies-calculator-calculations-and-references</a:t>
            </a:r>
          </a:p>
          <a:p>
            <a:r>
              <a:rPr lang="en-US" sz="1400" b="1" dirty="0"/>
              <a:t> Bob is busy looking at about 60 energy actions and creating a spreadsheet structure that will allow us to prioritize</a:t>
            </a:r>
          </a:p>
        </p:txBody>
      </p:sp>
    </p:spTree>
    <p:extLst>
      <p:ext uri="{BB962C8B-B14F-4D97-AF65-F5344CB8AC3E}">
        <p14:creationId xmlns:p14="http://schemas.microsoft.com/office/powerpoint/2010/main" val="700556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9" name="Shape 3189"/>
          <p:cNvSpPr>
            <a:spLocks noGrp="1" noRot="1" noChangeAspect="1"/>
          </p:cNvSpPr>
          <p:nvPr>
            <p:ph type="sldImg"/>
          </p:nvPr>
        </p:nvSpPr>
        <p:spPr>
          <a:xfrm>
            <a:off x="330200" y="696913"/>
            <a:ext cx="6197600" cy="3486150"/>
          </a:xfrm>
          <a:prstGeom prst="rect">
            <a:avLst/>
          </a:prstGeom>
        </p:spPr>
        <p:txBody>
          <a:bodyPr/>
          <a:lstStyle/>
          <a:p>
            <a:endParaRPr/>
          </a:p>
        </p:txBody>
      </p:sp>
      <p:sp>
        <p:nvSpPr>
          <p:cNvPr id="3190" name="Shape 3190"/>
          <p:cNvSpPr>
            <a:spLocks noGrp="1"/>
          </p:cNvSpPr>
          <p:nvPr>
            <p:ph type="body" sz="quarter" idx="1"/>
          </p:nvPr>
        </p:nvSpPr>
        <p:spPr>
          <a:prstGeom prst="rect">
            <a:avLst/>
          </a:prstGeom>
        </p:spPr>
        <p:txBody>
          <a:bodyPr/>
          <a:lstStyle/>
          <a:p>
            <a:pPr>
              <a:defRPr b="1"/>
            </a:pPr>
            <a:r>
              <a:rPr lang="en-US" dirty="0"/>
              <a:t>ID #6155 - Can be used in noncommercial online and TV broadcasts of your presentation, but not modified.</a:t>
            </a:r>
          </a:p>
          <a:p>
            <a:pPr>
              <a:defRPr sz="1400"/>
            </a:pPr>
            <a:endParaRPr lang="en-US" dirty="0"/>
          </a:p>
          <a:p>
            <a:pPr>
              <a:defRPr sz="1400"/>
            </a:pPr>
            <a:r>
              <a:rPr lang="en-US" dirty="0"/>
              <a:t>Two-thirds of all the people in the world now live in regions where the cheapest forms of electricity are solar and wind. And since the cost of solar and wind electricity continues to go down significantly year after year, month after month, we will soon be at nearly 100 percent of all the people in the world being able to turn to renewables as the cheapest form of electricity. </a:t>
            </a:r>
          </a:p>
          <a:p>
            <a:pPr>
              <a:defRPr sz="1400"/>
            </a:pPr>
            <a:endParaRPr lang="en-US" dirty="0"/>
          </a:p>
          <a:p>
            <a:pPr>
              <a:defRPr sz="1200"/>
            </a:pPr>
            <a:r>
              <a:rPr lang="en-US" b="1" dirty="0"/>
              <a:t>DESCRIPTION</a:t>
            </a:r>
            <a:r>
              <a:rPr lang="en-US" dirty="0"/>
              <a:t>: Text stating that today more than two-thirds of the global population lives in countries where solar and wind are the cheapest sources of new bulk generation</a:t>
            </a:r>
          </a:p>
          <a:p>
            <a:pPr>
              <a:defRPr sz="1200"/>
            </a:pPr>
            <a:endParaRPr lang="en-US" dirty="0"/>
          </a:p>
          <a:p>
            <a:pPr>
              <a:defRPr sz="1200"/>
            </a:pPr>
            <a:r>
              <a:rPr lang="en-US" b="1" dirty="0"/>
              <a:t>ADDITIONAL TALKING POINTS</a:t>
            </a:r>
            <a:r>
              <a:rPr lang="en-US" dirty="0"/>
              <a:t>: Onshore wind and solar PV global weighted average cost decreased 13 percent in 2018 and the trend is expected to continue in the following years. Among projects to be commissioned in 2020, 77 percent of onshore wind and 83 percent of utility-scale solar PV in IRENA’s Database will offer electricity prices lower than the cheapest fossil-fuel powered new generation.[2*] By 2030, new wind and solar will be cheaper than almost all running coal and gas plants. Increasing cost-competitiveness of renewable energy will reshape electricity generation systems[1*]</a:t>
            </a:r>
          </a:p>
          <a:p>
            <a:pPr>
              <a:defRPr sz="1200"/>
            </a:pPr>
            <a:endParaRPr lang="en-US" dirty="0"/>
          </a:p>
          <a:p>
            <a:pPr>
              <a:defRPr sz="1200"/>
            </a:pPr>
            <a:r>
              <a:rPr lang="en-US" b="1" dirty="0"/>
              <a:t>REFERENCES</a:t>
            </a:r>
            <a:r>
              <a:rPr lang="en-US" dirty="0"/>
              <a:t>:</a:t>
            </a:r>
          </a:p>
          <a:p>
            <a:pPr>
              <a:defRPr sz="1200"/>
            </a:pPr>
            <a:r>
              <a:rPr lang="en-US" dirty="0"/>
              <a:t>[1*] Bloomberg NEF, New Energy Outlook 2019 (2019) https://bnef.turtl.co/story/neo2019?teaser=true</a:t>
            </a:r>
          </a:p>
          <a:p>
            <a:pPr>
              <a:defRPr sz="1200"/>
            </a:pPr>
            <a:r>
              <a:rPr lang="en-US" dirty="0"/>
              <a:t>[2*] IRENA, Renewable Power Generation Costs In 2018 (2019) https://www.irena.org/publications/2019/May/Renewable-power-generation-costs-in-2018</a:t>
            </a:r>
          </a:p>
          <a:p>
            <a:pPr>
              <a:defRPr b="1"/>
            </a:pPr>
            <a:endParaRPr dirty="0"/>
          </a:p>
        </p:txBody>
      </p:sp>
    </p:spTree>
    <p:extLst>
      <p:ext uri="{BB962C8B-B14F-4D97-AF65-F5344CB8AC3E}">
        <p14:creationId xmlns:p14="http://schemas.microsoft.com/office/powerpoint/2010/main" val="2660011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a:t>Rutgers, “Reducing NJ Greenhouse Gas Emissions, Jan, 2018</a:t>
            </a:r>
          </a:p>
        </p:txBody>
      </p:sp>
    </p:spTree>
    <p:extLst>
      <p:ext uri="{BB962C8B-B14F-4D97-AF65-F5344CB8AC3E}">
        <p14:creationId xmlns:p14="http://schemas.microsoft.com/office/powerpoint/2010/main" val="3263972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2" name="Shape 5322"/>
          <p:cNvSpPr>
            <a:spLocks noGrp="1" noRot="1" noChangeAspect="1"/>
          </p:cNvSpPr>
          <p:nvPr>
            <p:ph type="sldImg"/>
          </p:nvPr>
        </p:nvSpPr>
        <p:spPr>
          <a:xfrm>
            <a:off x="330200" y="696913"/>
            <a:ext cx="6197600" cy="3486150"/>
          </a:xfrm>
          <a:prstGeom prst="rect">
            <a:avLst/>
          </a:prstGeom>
        </p:spPr>
        <p:txBody>
          <a:bodyPr/>
          <a:lstStyle/>
          <a:p>
            <a:endParaRPr/>
          </a:p>
        </p:txBody>
      </p:sp>
      <p:sp>
        <p:nvSpPr>
          <p:cNvPr id="5323" name="Shape 5323"/>
          <p:cNvSpPr>
            <a:spLocks noGrp="1"/>
          </p:cNvSpPr>
          <p:nvPr>
            <p:ph type="body" sz="quarter" idx="1"/>
          </p:nvPr>
        </p:nvSpPr>
        <p:spPr>
          <a:prstGeom prst="rect">
            <a:avLst/>
          </a:prstGeom>
        </p:spPr>
        <p:txBody>
          <a:bodyPr/>
          <a:lstStyle/>
          <a:p>
            <a:pPr>
              <a:defRPr b="1"/>
            </a:pPr>
            <a:r>
              <a:rPr lang="en-US" dirty="0"/>
              <a:t>ID #5047 - Can be used in noncommercial online and TV broadcasts of your presentation, but not modified.</a:t>
            </a:r>
          </a:p>
          <a:p>
            <a:pPr>
              <a:defRPr sz="1400"/>
            </a:pPr>
            <a:endParaRPr lang="en-US" dirty="0"/>
          </a:p>
          <a:p>
            <a:pPr>
              <a:defRPr sz="1400"/>
            </a:pPr>
            <a:r>
              <a:rPr lang="en-US" dirty="0"/>
              <a:t>The powertrain, which is the most expensive part of these vehicles, is going to be cheaper in an electric vehicle than in an internal combustion engine vehicle by next year or the year after, maybe two years from now.</a:t>
            </a:r>
          </a:p>
          <a:p>
            <a:pPr>
              <a:defRPr sz="1400"/>
            </a:pPr>
            <a:endParaRPr lang="en-US" dirty="0"/>
          </a:p>
          <a:p>
            <a:pPr>
              <a:defRPr sz="1200"/>
            </a:pPr>
            <a:r>
              <a:rPr lang="en-US" b="1" dirty="0"/>
              <a:t>DESCRIPTION</a:t>
            </a:r>
            <a:r>
              <a:rPr lang="en-US" dirty="0"/>
              <a:t>: Graph showing powertrain costs for mainstream battery-electric cars and efficient fossil-fuel powered cards between 2012-2034, with cost parity occurring around 2023-2024</a:t>
            </a:r>
          </a:p>
          <a:p>
            <a:pPr>
              <a:defRPr sz="1200" b="1"/>
            </a:pPr>
            <a:endParaRPr lang="en-US" dirty="0"/>
          </a:p>
          <a:p>
            <a:pPr>
              <a:defRPr sz="1200" b="1"/>
            </a:pPr>
            <a:r>
              <a:rPr lang="en-US" dirty="0"/>
              <a:t>ADDITIONAL TALKING POINTS</a:t>
            </a:r>
            <a:r>
              <a:rPr lang="en-US" b="0" dirty="0"/>
              <a:t>:</a:t>
            </a:r>
          </a:p>
          <a:p>
            <a:pPr>
              <a:defRPr sz="1200" b="1"/>
            </a:pPr>
            <a:r>
              <a:rPr lang="en-US" dirty="0"/>
              <a:t>The transportation sector is the second-largest source of global greenhouse gas emissions. To slash emissions and avert catastrophic climate change, we need to transition to cleaner transportation alternatives.[1*] </a:t>
            </a:r>
          </a:p>
          <a:p>
            <a:pPr marL="148166" indent="-148166">
              <a:buSzPct val="75000"/>
              <a:buChar char="•"/>
              <a:defRPr sz="1200"/>
            </a:pPr>
            <a:r>
              <a:rPr lang="en-US" dirty="0"/>
              <a:t>The danger goes beyond climate impacts: Air pollution from vehicle emissions increases the risk of cancer and respiratory issues like asthma and bronchitis.[2*]</a:t>
            </a:r>
          </a:p>
          <a:p>
            <a:pPr marL="148166" indent="-148166">
              <a:buSzPct val="75000"/>
              <a:buChar char="•"/>
              <a:defRPr sz="1200"/>
            </a:pPr>
            <a:r>
              <a:rPr lang="en-US" dirty="0"/>
              <a:t>Vehicle emissions contribute to roughly 150 million Americans living in areas that don’t meet federal air quality standards.[2*]</a:t>
            </a:r>
          </a:p>
          <a:p>
            <a:pPr marL="148166" indent="-148166">
              <a:buSzPct val="75000"/>
              <a:buChar char="•"/>
              <a:defRPr sz="1200"/>
            </a:pPr>
            <a:r>
              <a:rPr lang="en-US" dirty="0"/>
              <a:t>Globally, air pollution from vehicle emissions and other sources contributes to about 8.8 million additional deaths every year.[3*]</a:t>
            </a:r>
          </a:p>
          <a:p>
            <a:pPr>
              <a:defRPr sz="1200" b="1"/>
            </a:pPr>
            <a:endParaRPr lang="en-US" dirty="0"/>
          </a:p>
          <a:p>
            <a:pPr>
              <a:defRPr sz="1200" b="1"/>
            </a:pPr>
            <a:r>
              <a:rPr lang="en-US" dirty="0"/>
              <a:t>It took five years to sell the first million electric passenger cars, 17 months to sell the second million, and just six months to get from 3 million to 4 million. [4*]</a:t>
            </a:r>
          </a:p>
          <a:p>
            <a:pPr marL="148166" indent="-148166">
              <a:buSzPct val="75000"/>
              <a:buChar char="•"/>
              <a:defRPr sz="1200"/>
            </a:pPr>
            <a:r>
              <a:rPr lang="en-US" dirty="0"/>
              <a:t>Though the total volume of electric vehicles (EVs) is still low compared to traditional gas-powered vehicles, EV adoption is skyrocketing – with global sales growing by 70 percent in 2018. [5*]</a:t>
            </a:r>
          </a:p>
          <a:p>
            <a:pPr marL="148166" indent="-148166">
              <a:buSzPct val="75000"/>
              <a:buChar char="•"/>
              <a:defRPr sz="1200"/>
            </a:pPr>
            <a:r>
              <a:rPr lang="en-US" dirty="0"/>
              <a:t>Much of the recent growth, especially in the US, has been due to the mass production of the Tesla Model 3, which was the highest selling EV globally in 2018 – making up 7 percent of the global plug-in vehicle market. [6*]</a:t>
            </a:r>
          </a:p>
          <a:p>
            <a:pPr>
              <a:defRPr sz="1200" b="1"/>
            </a:pPr>
            <a:endParaRPr lang="en-US" dirty="0"/>
          </a:p>
          <a:p>
            <a:pPr>
              <a:defRPr sz="1200" b="1"/>
            </a:pPr>
            <a:r>
              <a:rPr lang="en-US" dirty="0"/>
              <a:t>Between 2010–2018, the price of lithium-ion batteries fell by 85 percent. With battery packs typically accounting for about one-third of vehicle costs, the price of EVs is getting closer and closer to traditional car prices.[7*]</a:t>
            </a:r>
          </a:p>
          <a:p>
            <a:pPr marL="148166" indent="-148166">
              <a:buSzPct val="75000"/>
              <a:buChar char="•"/>
              <a:defRPr sz="1200"/>
            </a:pPr>
            <a:r>
              <a:rPr lang="en-US" dirty="0"/>
              <a:t>A 2019 Bloomberg New Energy Finance Outlook report found that the cost of EVs is expected to be equal to that of internal combustion vehicles by the mid-2020s.[8*]</a:t>
            </a:r>
          </a:p>
          <a:p>
            <a:pPr marL="148166" indent="-148166">
              <a:buSzPct val="75000"/>
              <a:buChar char="•"/>
              <a:defRPr sz="1200"/>
            </a:pPr>
            <a:r>
              <a:rPr lang="en-US" dirty="0"/>
              <a:t>When the first mass-market EVs were introduced in 2010, the average cost of a battery pack was $1,000 per kWh. Falling costs meant that in 2017, Tesla’s Model 3 battery packs were only $190 per kWh.[9*]</a:t>
            </a:r>
          </a:p>
          <a:p>
            <a:pPr marL="148166" indent="-148166">
              <a:buSzPct val="75000"/>
              <a:buChar char="•"/>
              <a:defRPr sz="1200"/>
            </a:pPr>
            <a:r>
              <a:rPr lang="en-US" dirty="0"/>
              <a:t>The price of battery packs is expected to fall to an estimated $73 per kWh by 2030, as manufacturing methods and materials improve.[9*]</a:t>
            </a:r>
          </a:p>
          <a:p>
            <a:pPr>
              <a:defRPr sz="1200" b="1"/>
            </a:pPr>
            <a:endParaRPr lang="en-US" dirty="0"/>
          </a:p>
          <a:p>
            <a:pPr>
              <a:defRPr sz="1200" b="1"/>
            </a:pPr>
            <a:r>
              <a:rPr lang="en-US" dirty="0"/>
              <a:t>Financial incentives have helped to bridge the gap to make EVs cost-competitive.[10*]</a:t>
            </a:r>
          </a:p>
          <a:p>
            <a:pPr marL="148166" indent="-148166">
              <a:buSzPct val="75000"/>
              <a:buChar char="•"/>
              <a:defRPr sz="1200"/>
            </a:pPr>
            <a:r>
              <a:rPr lang="en-US" dirty="0"/>
              <a:t>Each of the top 10 countries for electric car registrations has some type of financial incentive in place.[10*]</a:t>
            </a:r>
          </a:p>
          <a:p>
            <a:pPr marL="148166" indent="-148166">
              <a:buSzPct val="75000"/>
              <a:buChar char="•"/>
              <a:defRPr sz="1200"/>
            </a:pPr>
            <a:r>
              <a:rPr lang="en-US" dirty="0"/>
              <a:t>China, the world’s largest market for electric cars, employs regulatory and purchase incentives which, together, led to nearly 800,000 electric vehicle registrations in 2018.[10*]</a:t>
            </a:r>
          </a:p>
          <a:p>
            <a:pPr marL="148166" indent="-148166">
              <a:buSzPct val="75000"/>
              <a:buChar char="•"/>
              <a:defRPr sz="1200"/>
            </a:pPr>
            <a:r>
              <a:rPr lang="en-US" dirty="0"/>
              <a:t>Germany, UK, Italy, and Romania all offer purchase incentives for electric vehicles. Whereas, the United States, Norway, and the Netherlands offer tax bonuses, and France offers a combination purchase incentive and scrappage bonus for older non-EVs.[10*]</a:t>
            </a:r>
          </a:p>
          <a:p>
            <a:pPr>
              <a:defRPr sz="1200" b="1"/>
            </a:pPr>
            <a:endParaRPr lang="en-US" dirty="0"/>
          </a:p>
          <a:p>
            <a:pPr>
              <a:defRPr sz="1200" b="1"/>
            </a:pPr>
            <a:r>
              <a:rPr lang="en-US" dirty="0"/>
              <a:t>With the climate crisis deepening and viable alternatives to gas vehicles increasing, a growing number of countries are planning to phase out combustion engines. Many major auto manufacturers are also developing plans to phase out traditional vehicles and transition to entirely electric lineups.[11*]</a:t>
            </a:r>
          </a:p>
          <a:p>
            <a:pPr marL="148166" indent="-148166">
              <a:buSzPct val="75000"/>
              <a:buChar char="•"/>
              <a:defRPr sz="1200"/>
            </a:pPr>
            <a:r>
              <a:rPr lang="en-US" dirty="0"/>
              <a:t>Countries like China, India, Great Britain, Canada, and France have all announced plans or intentions to begin phasing out fossil fueled vehicles by 2030 or 2040.[11*]</a:t>
            </a:r>
          </a:p>
          <a:p>
            <a:pPr marL="148166" indent="-148166">
              <a:buSzPct val="75000"/>
              <a:buChar char="•"/>
              <a:defRPr sz="1200"/>
            </a:pPr>
            <a:r>
              <a:rPr lang="en-US" dirty="0"/>
              <a:t>The trend is similar in the auto manufacturer space: </a:t>
            </a:r>
          </a:p>
          <a:p>
            <a:pPr marL="402166" lvl="1" indent="-148166">
              <a:buSzPct val="75000"/>
              <a:buChar char="•"/>
              <a:defRPr sz="1200"/>
            </a:pPr>
            <a:r>
              <a:rPr lang="en-US" dirty="0"/>
              <a:t>Daimler (owner of Mercedes-Benz) is accelerating its EV program to have 10 new EVs by 2022.</a:t>
            </a:r>
          </a:p>
          <a:p>
            <a:pPr marL="402166" lvl="1" indent="-148166">
              <a:buSzPct val="75000"/>
              <a:buChar char="•"/>
              <a:defRPr sz="1200"/>
            </a:pPr>
            <a:r>
              <a:rPr lang="en-US" dirty="0"/>
              <a:t>All Volvo models introduced in 2019 and after will be hybrid or electric. </a:t>
            </a:r>
          </a:p>
          <a:p>
            <a:pPr marL="402166" lvl="1" indent="-148166">
              <a:buSzPct val="75000"/>
              <a:buChar char="•"/>
              <a:defRPr sz="1200"/>
            </a:pPr>
            <a:r>
              <a:rPr lang="en-US" dirty="0"/>
              <a:t>BMW will have 12 new EVs and 13 hybrids by 2025. </a:t>
            </a:r>
          </a:p>
          <a:p>
            <a:pPr marL="402166" lvl="1" indent="-148166">
              <a:buSzPct val="75000"/>
              <a:buChar char="•"/>
              <a:defRPr sz="1200"/>
            </a:pPr>
            <a:r>
              <a:rPr lang="en-US" dirty="0"/>
              <a:t>Volkswagen announced that it would attempt to bring 30-plus EVs to the market by 2025.[11*]</a:t>
            </a:r>
          </a:p>
          <a:p>
            <a:pPr>
              <a:defRPr sz="1200" b="1"/>
            </a:pPr>
            <a:endParaRPr lang="en-US" dirty="0"/>
          </a:p>
          <a:p>
            <a:pPr>
              <a:defRPr sz="1200" b="1"/>
            </a:pPr>
            <a:r>
              <a:rPr lang="en-US" dirty="0"/>
              <a:t>The global electric vehicle market is expected to grow exponentially in the coming years.[12*]</a:t>
            </a:r>
          </a:p>
          <a:p>
            <a:pPr marL="148166" indent="-148166">
              <a:buSzPct val="75000"/>
              <a:buChar char="•"/>
              <a:defRPr sz="1200"/>
            </a:pPr>
            <a:r>
              <a:rPr lang="en-US" dirty="0"/>
              <a:t>The International Energy Agency projects that by 2030, electric vehicle sales could reach 43 million with more than 250 million EVs on the road, including cars, buses, and trucks.[12*]</a:t>
            </a:r>
          </a:p>
          <a:p>
            <a:pPr marL="148166" indent="-148166">
              <a:buSzPct val="75000"/>
              <a:buChar char="•"/>
              <a:defRPr sz="1200"/>
            </a:pPr>
            <a:r>
              <a:rPr lang="en-US" dirty="0"/>
              <a:t>In 2018, electric buses continued to witness dynamic developments, with more than 460,000 vehicles worldwide, almost 100,000 more than in 2017.[12*]</a:t>
            </a:r>
          </a:p>
          <a:p>
            <a:pPr>
              <a:defRPr sz="1200" b="1"/>
            </a:pPr>
            <a:endParaRPr lang="en-US" dirty="0"/>
          </a:p>
          <a:p>
            <a:pPr>
              <a:defRPr sz="1200" b="1"/>
            </a:pPr>
            <a:r>
              <a:rPr lang="en-US" dirty="0"/>
              <a:t>REFERENCES</a:t>
            </a:r>
            <a:r>
              <a:rPr lang="en-US" b="0" dirty="0"/>
              <a:t>:</a:t>
            </a:r>
          </a:p>
          <a:p>
            <a:pPr>
              <a:defRPr sz="1200"/>
            </a:pPr>
            <a:r>
              <a:rPr lang="en-US" dirty="0"/>
              <a:t>[1*] "CO2 Emissions". 2019. IEA.org. Accessed July 23 2019. </a:t>
            </a:r>
          </a:p>
          <a:p>
            <a:pPr>
              <a:defRPr sz="1200"/>
            </a:pPr>
            <a:r>
              <a:rPr lang="en-US" dirty="0"/>
              <a:t>https://www.iea.org/statistics/co2emissions/ </a:t>
            </a:r>
          </a:p>
          <a:p>
            <a:pPr>
              <a:defRPr sz="1200"/>
            </a:pPr>
            <a:r>
              <a:rPr lang="en-US" dirty="0"/>
              <a:t>[2*] Union of Concerned Scientists, “Dirty cars, dirty air,” last accessed July 19, 2019. https://www.ucsusa.org/clean-vehicles/vehicles-air-pollution-and-human-health</a:t>
            </a:r>
          </a:p>
          <a:p>
            <a:pPr>
              <a:defRPr sz="1200"/>
            </a:pPr>
            <a:r>
              <a:rPr lang="en-US" dirty="0"/>
              <a:t>[3*] Megan Trimble, “Air Pollution </a:t>
            </a:r>
            <a:r>
              <a:rPr lang="en-US" dirty="0" err="1"/>
              <a:t>Casues</a:t>
            </a:r>
            <a:r>
              <a:rPr lang="en-US" dirty="0"/>
              <a:t> 8.8 Million Extra Deaths a Year,” U.S. News &amp; World Report, March 12, 2019. https://www.usnews.com/news/national-news/articles/2019-03-12/air-pollution-causes-88-million-extra-deaths-worldwide-each-year-study-says</a:t>
            </a:r>
          </a:p>
          <a:p>
            <a:pPr>
              <a:defRPr sz="1200"/>
            </a:pPr>
            <a:r>
              <a:rPr lang="en-US" dirty="0"/>
              <a:t>[4*] "Cumulative Global EV Sales Hit 4 Million | </a:t>
            </a:r>
            <a:r>
              <a:rPr lang="en-US" dirty="0" err="1"/>
              <a:t>BloombergNEF</a:t>
            </a:r>
            <a:r>
              <a:rPr lang="en-US" dirty="0"/>
              <a:t>". 2018. </a:t>
            </a:r>
            <a:r>
              <a:rPr lang="en-US" dirty="0" err="1"/>
              <a:t>BloombergNEF</a:t>
            </a:r>
            <a:r>
              <a:rPr lang="en-US" dirty="0"/>
              <a:t>. Accessed July 23 2019. https://about.bnef.com/blog/cumulative-global-ev-sales-hit-4-million/.</a:t>
            </a:r>
          </a:p>
          <a:p>
            <a:pPr>
              <a:defRPr sz="1200"/>
            </a:pPr>
            <a:r>
              <a:rPr lang="en-US" dirty="0"/>
              <a:t>[5*] Bloomberg New Energy Finance, “Transition in Energy, Transport – 10 Predictions for 2019,” January 16, 2019. https://about.bnef.com/blog/transition-energy-transport-10-predictions-2019/</a:t>
            </a:r>
          </a:p>
          <a:p>
            <a:pPr>
              <a:defRPr sz="1200"/>
            </a:pPr>
            <a:r>
              <a:rPr lang="en-US" dirty="0"/>
              <a:t>[6*] Zachary Shahan, “Tesla Model 3 = #1 Best Selling EV in World, 7% of Global EV Market in 2018,” </a:t>
            </a:r>
            <a:r>
              <a:rPr lang="en-US" dirty="0" err="1"/>
              <a:t>CleanTechnica</a:t>
            </a:r>
            <a:r>
              <a:rPr lang="en-US" dirty="0"/>
              <a:t>, February 9, 2019. https://cleantechnica.com/2019/02/09/tesla-model-3-1-best-selling-electric-car-in-world-7-of-global-ev-market/</a:t>
            </a:r>
          </a:p>
          <a:p>
            <a:pPr>
              <a:defRPr sz="1200"/>
            </a:pPr>
            <a:r>
              <a:rPr lang="en-US" dirty="0"/>
              <a:t>[7*] "A Behind The Scenes Take On Lithium-Ion Battery Prices | </a:t>
            </a:r>
            <a:r>
              <a:rPr lang="en-US" dirty="0" err="1"/>
              <a:t>BloombergNEF</a:t>
            </a:r>
            <a:r>
              <a:rPr lang="en-US" dirty="0"/>
              <a:t>". 2019. </a:t>
            </a:r>
            <a:r>
              <a:rPr lang="en-US" dirty="0" err="1"/>
              <a:t>BloombergNEF</a:t>
            </a:r>
            <a:r>
              <a:rPr lang="en-US" dirty="0"/>
              <a:t>. Accessed July 23 2019. https://about.bnef.com/blog/behind-scenes-take-lithium-ion-battery-prices/; Alex Davies, “The Electric Car Revolution is Now Scheduled for 2022,” Wired, February 25, 2016. https://www.wired.com/2016/02/electric-car-revolution-now-scheduled-2022/</a:t>
            </a:r>
          </a:p>
          <a:p>
            <a:pPr>
              <a:defRPr sz="1200"/>
            </a:pPr>
            <a:r>
              <a:rPr lang="en-US" dirty="0"/>
              <a:t>[8*] "Electric Vehicle Outlook 2019 | Bloomberg New Energy Finance". 2019. </a:t>
            </a:r>
            <a:r>
              <a:rPr lang="en-US" dirty="0" err="1"/>
              <a:t>BloombergNEF</a:t>
            </a:r>
            <a:r>
              <a:rPr lang="en-US" dirty="0"/>
              <a:t>. Accessed July 23 2019. https://about.bnef.com/electric-vehicle-outlook/</a:t>
            </a:r>
          </a:p>
          <a:p>
            <a:pPr>
              <a:defRPr sz="1200"/>
            </a:pPr>
            <a:r>
              <a:rPr lang="en-US" dirty="0"/>
              <a:t>[9*] Union of Concerned Scientists, “Electric Vehicle Batter: Materials, Cost, Lifespan,” March 9, 2018. https://www.ucsusa.org/clean-vehicles/electric-vehicles/electric-cars-battery-life-materials-cost</a:t>
            </a:r>
          </a:p>
          <a:p>
            <a:pPr>
              <a:defRPr sz="1200"/>
            </a:pPr>
            <a:r>
              <a:rPr lang="en-US" dirty="0"/>
              <a:t>[10*] Volkswagen </a:t>
            </a:r>
            <a:r>
              <a:rPr lang="en-US" dirty="0" err="1"/>
              <a:t>Aktiengesellschaft</a:t>
            </a:r>
            <a:r>
              <a:rPr lang="en-US" dirty="0"/>
              <a:t>, “How electric car incentives around the world work,” May 28, 2019. https://www.volkswagenag.com/en/news/stories/2019/05/how-electric-car-incentives-around-the-world-work.html</a:t>
            </a:r>
          </a:p>
          <a:p>
            <a:pPr>
              <a:defRPr sz="1200"/>
            </a:pPr>
            <a:r>
              <a:rPr lang="en-US" dirty="0"/>
              <a:t>[11*] David Roberts, “The world’s largest car market just announced an imminent end to gas and diesel cars,” Vox, September 13, 2017. https://www.vox.com/energy-and-environment/2017/9/13/16293258/ev-revolution</a:t>
            </a:r>
          </a:p>
          <a:p>
            <a:pPr>
              <a:defRPr sz="1200"/>
            </a:pPr>
            <a:r>
              <a:rPr lang="en-US" dirty="0"/>
              <a:t>[12*] International Energy Agency, “Global EV Outlook 2019, May 27, 2019. https://www.iea.org/publications/reports/globalevoutlook2019/</a:t>
            </a:r>
          </a:p>
          <a:p>
            <a:pPr>
              <a:defRPr b="1"/>
            </a:pPr>
            <a:endParaRPr lang="en-US" dirty="0"/>
          </a:p>
        </p:txBody>
      </p:sp>
    </p:spTree>
    <p:extLst>
      <p:ext uri="{BB962C8B-B14F-4D97-AF65-F5344CB8AC3E}">
        <p14:creationId xmlns:p14="http://schemas.microsoft.com/office/powerpoint/2010/main" val="4091170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7" name="Shape 9027"/>
          <p:cNvSpPr>
            <a:spLocks noGrp="1" noRot="1" noChangeAspect="1"/>
          </p:cNvSpPr>
          <p:nvPr>
            <p:ph type="sldImg"/>
          </p:nvPr>
        </p:nvSpPr>
        <p:spPr>
          <a:xfrm>
            <a:off x="330200" y="696913"/>
            <a:ext cx="6197600" cy="3486150"/>
          </a:xfrm>
          <a:prstGeom prst="rect">
            <a:avLst/>
          </a:prstGeom>
        </p:spPr>
        <p:txBody>
          <a:bodyPr/>
          <a:lstStyle/>
          <a:p>
            <a:endParaRPr/>
          </a:p>
        </p:txBody>
      </p:sp>
      <p:sp>
        <p:nvSpPr>
          <p:cNvPr id="9028" name="Shape 9028"/>
          <p:cNvSpPr>
            <a:spLocks noGrp="1"/>
          </p:cNvSpPr>
          <p:nvPr>
            <p:ph type="body" sz="quarter" idx="1"/>
          </p:nvPr>
        </p:nvSpPr>
        <p:spPr>
          <a:prstGeom prst="rect">
            <a:avLst/>
          </a:prstGeom>
        </p:spPr>
        <p:txBody>
          <a:bodyPr/>
          <a:lstStyle/>
          <a:p>
            <a:pPr>
              <a:defRPr b="1"/>
            </a:pPr>
            <a:r>
              <a:rPr lang="en-US" dirty="0"/>
              <a:t>ID #4910.G - Can be used in noncommercial online and TV broadcasts of your presentation, but not modified.</a:t>
            </a:r>
          </a:p>
          <a:p>
            <a:pPr>
              <a:defRPr sz="1400"/>
            </a:pPr>
            <a:endParaRPr lang="en-US" dirty="0"/>
          </a:p>
          <a:p>
            <a:pPr>
              <a:defRPr sz="1400"/>
            </a:pPr>
            <a:endParaRPr lang="en-US" dirty="0"/>
          </a:p>
          <a:p>
            <a:pPr>
              <a:defRPr sz="1400"/>
            </a:pPr>
            <a:endParaRPr lang="en-US" dirty="0"/>
          </a:p>
          <a:p>
            <a:pPr>
              <a:defRPr sz="1200"/>
            </a:pPr>
            <a:r>
              <a:rPr lang="en-US" b="1" dirty="0"/>
              <a:t>DESCRIPTION:</a:t>
            </a:r>
            <a:r>
              <a:rPr lang="en-US" dirty="0"/>
              <a:t> Map of the US showing the cities that have committed to 100% renewable energy or are already there</a:t>
            </a:r>
          </a:p>
          <a:p>
            <a:pPr>
              <a:defRPr sz="1200"/>
            </a:pPr>
            <a:endParaRPr lang="en-US" dirty="0"/>
          </a:p>
          <a:p>
            <a:pPr>
              <a:defRPr sz="1200"/>
            </a:pPr>
            <a:r>
              <a:rPr lang="en-US" b="1" dirty="0"/>
              <a:t>ADDITIONAL</a:t>
            </a:r>
            <a:r>
              <a:rPr lang="en-US" dirty="0"/>
              <a:t> </a:t>
            </a:r>
            <a:r>
              <a:rPr lang="en-US" b="1" dirty="0"/>
              <a:t>TALKING</a:t>
            </a:r>
            <a:r>
              <a:rPr lang="en-US" dirty="0"/>
              <a:t> </a:t>
            </a:r>
            <a:r>
              <a:rPr lang="en-US" b="1" dirty="0"/>
              <a:t>POINTS</a:t>
            </a:r>
            <a:r>
              <a:rPr lang="en-US" dirty="0"/>
              <a:t>: </a:t>
            </a:r>
          </a:p>
          <a:p>
            <a:pPr>
              <a:defRPr sz="1200" b="1"/>
            </a:pPr>
            <a:r>
              <a:rPr lang="en-US" dirty="0"/>
              <a:t>In 2015, nearly 200 countries committed to work together to slash emissions and solve the climate crisis through the historic Paris Agreement.</a:t>
            </a:r>
          </a:p>
          <a:p>
            <a:pPr>
              <a:defRPr sz="1200"/>
            </a:pPr>
            <a:endParaRPr lang="en-US" dirty="0"/>
          </a:p>
          <a:p>
            <a:pPr>
              <a:defRPr sz="1200" b="1"/>
            </a:pPr>
            <a:r>
              <a:rPr lang="en-US" dirty="0"/>
              <a:t>The agreement sets ambitious goals that require action from every nation.</a:t>
            </a:r>
          </a:p>
          <a:p>
            <a:pPr marL="148166" indent="-148166">
              <a:buSzPct val="75000"/>
              <a:buChar char="•"/>
              <a:defRPr sz="1200"/>
            </a:pPr>
            <a:r>
              <a:rPr lang="en-US" dirty="0"/>
              <a:t>The Paris Agreement aims to keep global average temperature rise to well below 2 degrees Celsius, while working to hold it under 1.5 degrees Celsius.</a:t>
            </a:r>
          </a:p>
          <a:p>
            <a:pPr marL="148166" indent="-148166">
              <a:buSzPct val="75000"/>
              <a:buChar char="•"/>
              <a:defRPr sz="1200"/>
            </a:pPr>
            <a:r>
              <a:rPr lang="en-US" dirty="0"/>
              <a:t>The agreement sets a target of peaking global emissions as soon as possible, then aiming for net-zero greenhouse gas emissions in the second half of this century. </a:t>
            </a:r>
          </a:p>
          <a:p>
            <a:pPr marL="148166" indent="-148166">
              <a:buSzPct val="75000"/>
              <a:buChar char="•"/>
              <a:defRPr sz="1200"/>
            </a:pPr>
            <a:r>
              <a:rPr lang="en-US" dirty="0"/>
              <a:t>To achieve these goals, each country submits an action plan (known as a “nationally-determined contribution,” or NDC) every five years, progressively strengthening the plan over time. </a:t>
            </a:r>
          </a:p>
          <a:p>
            <a:pPr marL="148166" indent="-148166">
              <a:buSzPct val="75000"/>
              <a:buChar char="•"/>
              <a:defRPr sz="1200"/>
            </a:pPr>
            <a:r>
              <a:rPr lang="en-US" dirty="0"/>
              <a:t>The accord also establishes new frameworks for measuring, reporting, and verifying emissions reductions, and providing capacity building for less-developed countries.</a:t>
            </a:r>
          </a:p>
          <a:p>
            <a:pPr marL="148166" indent="-148166">
              <a:buSzPct val="75000"/>
              <a:buChar char="•"/>
              <a:defRPr sz="1200"/>
            </a:pPr>
            <a:r>
              <a:rPr lang="en-US" dirty="0"/>
              <a:t>The result is a global framework for action to solve the climate crisis.[1*]</a:t>
            </a:r>
          </a:p>
          <a:p>
            <a:pPr>
              <a:defRPr sz="1200"/>
            </a:pPr>
            <a:endParaRPr lang="en-US" dirty="0"/>
          </a:p>
          <a:p>
            <a:pPr>
              <a:defRPr sz="1200" b="1"/>
            </a:pPr>
            <a:r>
              <a:rPr lang="en-US" dirty="0"/>
              <a:t>However, nearly two years after the Paris Agreement was signed, President Trump announced he would take the US out of the agreement.</a:t>
            </a:r>
          </a:p>
          <a:p>
            <a:pPr marL="148166" indent="-148166">
              <a:buSzPct val="75000"/>
              <a:buChar char="•"/>
              <a:defRPr sz="1200"/>
            </a:pPr>
            <a:r>
              <a:rPr lang="en-US" dirty="0"/>
              <a:t>Despite the president’s announcement, the earliest that any country can leave the agreement is November 4, 2020, the day after the 2020 US presidential election.[2*]</a:t>
            </a:r>
          </a:p>
          <a:p>
            <a:pPr>
              <a:defRPr sz="1200"/>
            </a:pPr>
            <a:endParaRPr lang="en-US" dirty="0"/>
          </a:p>
          <a:p>
            <a:pPr>
              <a:defRPr sz="1200" b="1"/>
            </a:pPr>
            <a:r>
              <a:rPr lang="en-US" dirty="0"/>
              <a:t>Fortunately, other nations are stepping up and on track to overachieve their Paris commitments.</a:t>
            </a:r>
          </a:p>
          <a:p>
            <a:pPr marL="148166" indent="-148166">
              <a:buSzPct val="75000"/>
              <a:buChar char="•"/>
              <a:defRPr sz="1200"/>
            </a:pPr>
            <a:r>
              <a:rPr lang="en-US" dirty="0"/>
              <a:t>China and India are projected to reduce global carbon emissions by roughly 2–3 billion metric tons by 2030 due largely to positive developments in coal use in both countries. </a:t>
            </a:r>
          </a:p>
          <a:p>
            <a:pPr marL="148166" indent="-148166">
              <a:buSzPct val="75000"/>
              <a:buChar char="•"/>
              <a:defRPr sz="1200"/>
            </a:pPr>
            <a:r>
              <a:rPr lang="en-US" dirty="0"/>
              <a:t>China’s coal consumption has declined for three consecutive years (2013– 2016), and the outlook is for a continued slow decline. </a:t>
            </a:r>
          </a:p>
          <a:p>
            <a:pPr marL="148166" indent="-148166">
              <a:buSzPct val="75000"/>
              <a:buChar char="•"/>
              <a:defRPr sz="1200"/>
            </a:pPr>
            <a:r>
              <a:rPr lang="en-US" dirty="0"/>
              <a:t>India has stated that planned coal-fired power plants may not be needed, and if the country fully implements the policies it’s announced, it would see significantly slower growth of CO2 emissions over the next decade.</a:t>
            </a:r>
          </a:p>
          <a:p>
            <a:pPr marL="148166" indent="-148166">
              <a:buSzPct val="75000"/>
              <a:buChar char="•"/>
              <a:defRPr sz="1200"/>
            </a:pPr>
            <a:r>
              <a:rPr lang="en-US" dirty="0"/>
              <a:t>As a result, both China and India look set to overachieve their Paris Agreement climate pledges. Five years ago, the idea of either country stopping – or even slowing – coal use was considered highly unlikely. Yet both are now on the way to achieving this critical goal.[3*]</a:t>
            </a:r>
          </a:p>
          <a:p>
            <a:pPr>
              <a:defRPr sz="1200"/>
            </a:pPr>
            <a:endParaRPr lang="en-US" dirty="0"/>
          </a:p>
          <a:p>
            <a:pPr>
              <a:defRPr sz="1200" b="1"/>
            </a:pPr>
            <a:r>
              <a:rPr lang="en-US" dirty="0"/>
              <a:t>Federal inaction on climate policy in the United States has sparked innovation and action at the state level.</a:t>
            </a:r>
          </a:p>
          <a:p>
            <a:pPr>
              <a:defRPr sz="1200"/>
            </a:pPr>
            <a:r>
              <a:rPr lang="en-US" dirty="0"/>
              <a:t>States have established coalitions:</a:t>
            </a:r>
          </a:p>
          <a:p>
            <a:pPr marL="592666" lvl="1" indent="-148166">
              <a:buSzPct val="75000"/>
              <a:buChar char="•"/>
              <a:defRPr sz="1200"/>
            </a:pPr>
            <a:r>
              <a:rPr lang="en-US" dirty="0"/>
              <a:t>In response to President Trump’s decision to withdraw the US from the Paris Agreement, several states joined together to create the United States Climate Alliance. Washington, New York, and California governors spearheaded the initiative and eleven other states, as well as Puerto Rico, joined the bipartisan coalition initially. </a:t>
            </a:r>
          </a:p>
          <a:p>
            <a:pPr marL="592666" lvl="1" indent="-148166">
              <a:buSzPct val="75000"/>
              <a:buChar char="•"/>
              <a:defRPr sz="1200"/>
            </a:pPr>
            <a:r>
              <a:rPr lang="en-US" dirty="0"/>
              <a:t>The member states represent 55 percent of the US population and overall US GDP, at over $11.7 trillion combined. Their goal is to together help the US meet its Paris goal of reducing emissions 26–28 percent below 2005 levels [4*]  </a:t>
            </a:r>
          </a:p>
          <a:p>
            <a:pPr marL="592666" lvl="1" indent="-148166">
              <a:buSzPct val="75000"/>
              <a:buChar char="•"/>
              <a:defRPr sz="1200"/>
            </a:pPr>
            <a:r>
              <a:rPr lang="en-US" dirty="0"/>
              <a:t>In 2018, the Alliance reported that the original member states collectively reduced net greenhouse gas emissions by 14 percent between 2005 and 2016 (compared to 11 percent for the rest of the country). All while outperforming other states in economic growth (16 percent growth in total economic output, compared to 14 percent for the rest of the country).[4*]</a:t>
            </a:r>
          </a:p>
          <a:p>
            <a:pPr>
              <a:defRPr sz="1200"/>
            </a:pPr>
            <a:endParaRPr lang="en-US" dirty="0"/>
          </a:p>
          <a:p>
            <a:pPr>
              <a:defRPr sz="1200" b="1"/>
            </a:pPr>
            <a:r>
              <a:rPr lang="en-US" dirty="0"/>
              <a:t>States have committed to being carbon neutral and using 100 percent clean electricity – some as soon as 2032.</a:t>
            </a:r>
          </a:p>
          <a:p>
            <a:pPr marL="148166" indent="-148166">
              <a:buSzPct val="75000"/>
              <a:buChar char="•"/>
              <a:defRPr sz="1200"/>
            </a:pPr>
            <a:r>
              <a:rPr lang="en-US" dirty="0"/>
              <a:t>California recently set even more ambitious goals for climate action, committing to use 100 percent carbon-free electricity by 2045.[5*]</a:t>
            </a:r>
          </a:p>
          <a:p>
            <a:pPr marL="148166" indent="-148166">
              <a:buSzPct val="75000"/>
              <a:buChar char="•"/>
              <a:defRPr sz="1200"/>
            </a:pPr>
            <a:r>
              <a:rPr lang="en-US" dirty="0"/>
              <a:t>Other states have committed to using 100 percent clean electricity: Washington, DC by 2032; Hawaii, New Mexico, and Washington State by 2045; and Puerto Rico and Nevada by 2050.[6*][7*]</a:t>
            </a:r>
          </a:p>
          <a:p>
            <a:pPr>
              <a:defRPr sz="1200"/>
            </a:pPr>
            <a:endParaRPr lang="en-US" dirty="0"/>
          </a:p>
          <a:p>
            <a:pPr>
              <a:defRPr sz="1200" b="1"/>
            </a:pPr>
            <a:r>
              <a:rPr lang="en-US" dirty="0"/>
              <a:t>Growing numbers of cities across the United States are joining the movement and committing to 100 percent renewable electricity.</a:t>
            </a:r>
          </a:p>
          <a:p>
            <a:pPr marL="148166" indent="-148166">
              <a:buSzPct val="75000"/>
              <a:buChar char="•"/>
              <a:defRPr sz="1200"/>
            </a:pPr>
            <a:r>
              <a:rPr lang="en-US" dirty="0"/>
              <a:t>As of January 2019, over 100 cities had adopted policies committing them to a goal of 100 percent clean energy.</a:t>
            </a:r>
          </a:p>
          <a:p>
            <a:pPr marL="148166" indent="-148166">
              <a:buSzPct val="75000"/>
              <a:buChar char="•"/>
              <a:defRPr sz="1200"/>
            </a:pPr>
            <a:r>
              <a:rPr lang="en-US" dirty="0"/>
              <a:t>Seven cities have already reached that goal: Aspen, CO; Burlington, VT; Greensburg, KS; Kodiak Island, AK; Georgetown, TX; Columbia, MD; and Rock Port, MO.[6*]</a:t>
            </a:r>
          </a:p>
          <a:p>
            <a:pPr>
              <a:defRPr sz="1200"/>
            </a:pPr>
            <a:endParaRPr lang="en-US" dirty="0"/>
          </a:p>
          <a:p>
            <a:pPr>
              <a:defRPr sz="1200" b="1"/>
            </a:pPr>
            <a:r>
              <a:rPr lang="en-US" dirty="0"/>
              <a:t>Minnesota and the Twin Cities have become key players in this movement.</a:t>
            </a:r>
          </a:p>
          <a:p>
            <a:pPr marL="228600" indent="-228600">
              <a:buSzPct val="100000"/>
              <a:buChar char="•"/>
              <a:defRPr sz="1200"/>
            </a:pPr>
            <a:r>
              <a:rPr lang="en-US" dirty="0"/>
              <a:t>Minnesota plans to reduce emissions 30 percent below 2005 levels by 2025, and 80 percent by 2050.[8*] </a:t>
            </a:r>
          </a:p>
          <a:p>
            <a:pPr marL="228600" indent="-228600">
              <a:buSzPct val="100000"/>
              <a:buChar char="•"/>
              <a:defRPr sz="1200"/>
            </a:pPr>
            <a:r>
              <a:rPr lang="en-US" dirty="0"/>
              <a:t>In 2016, Minnesota had reduced overall GHG emissions by 12 percent relative to 2005 levels. Even so, it fell short of the state’s Next Generation Energy Act’s (NGEA) goal of a 15 percent GHG emissions reduction by 2015.[9*]</a:t>
            </a:r>
          </a:p>
          <a:p>
            <a:pPr marL="228600" indent="-228600">
              <a:buSzPct val="100000"/>
              <a:buChar char="•"/>
              <a:defRPr sz="1200"/>
            </a:pPr>
            <a:r>
              <a:rPr lang="en-US" dirty="0"/>
              <a:t>The city governments of both Minneapolis and St. Paul have pledged to transition to 100 percent renewable electricity community-wide by 2030. The neighboring town of St. Louis Park has also made a similar commitment.[6*]</a:t>
            </a:r>
          </a:p>
          <a:p>
            <a:pPr marL="228600" indent="-228600">
              <a:buSzPct val="100000"/>
              <a:buChar char="•"/>
              <a:defRPr sz="1200"/>
            </a:pPr>
            <a:r>
              <a:rPr lang="en-US" dirty="0"/>
              <a:t>Minneapolis is one of 20 cities that has joined the Carbon Neutral Cities Alliance (CNCA), a global collaboration of cities working to achieve aggressive long-term carbon reduction goals.[10*] </a:t>
            </a:r>
          </a:p>
          <a:p>
            <a:pPr marL="228600" indent="-228600">
              <a:buSzPct val="100000"/>
              <a:buChar char="•"/>
              <a:defRPr sz="1200"/>
            </a:pPr>
            <a:r>
              <a:rPr lang="en-US" dirty="0"/>
              <a:t>Saint Paul’s first Climate Action and Resilience Plan has an ambitious target of achieving carbon neutrality in city operations by 2030 and citywide by 2050.[11*]</a:t>
            </a:r>
          </a:p>
          <a:p>
            <a:pPr>
              <a:defRPr sz="1200"/>
            </a:pPr>
            <a:endParaRPr lang="en-US" dirty="0"/>
          </a:p>
          <a:p>
            <a:pPr>
              <a:defRPr sz="1200" b="1"/>
            </a:pPr>
            <a:r>
              <a:rPr lang="en-US" dirty="0"/>
              <a:t>REFERENCES:</a:t>
            </a:r>
          </a:p>
          <a:p>
            <a:pPr>
              <a:defRPr sz="1200"/>
            </a:pPr>
            <a:r>
              <a:rPr lang="en-US" dirty="0"/>
              <a:t>[1*] United Nations Framework Convention on Climate Change, Paris Agreement (December 2015). https://unfccc.int/files/meetings/paris_nov_2015/application/pdf/paris_agreement_english_.pdf</a:t>
            </a:r>
          </a:p>
          <a:p>
            <a:pPr>
              <a:defRPr sz="1200"/>
            </a:pPr>
            <a:r>
              <a:rPr lang="en-US" dirty="0"/>
              <a:t>[2*] Brad Plumer, “The U.S. Won’t Actually Leave the Paris Climate Deal Anytime Soon,” The New York Times, June 7, 2017. https://www.nytimes.com/2017/06/07/climate/trump-paris-climate-timeline.html</a:t>
            </a:r>
          </a:p>
          <a:p>
            <a:pPr>
              <a:defRPr sz="1200"/>
            </a:pPr>
            <a:r>
              <a:rPr lang="en-US" dirty="0"/>
              <a:t>[3*] </a:t>
            </a:r>
            <a:r>
              <a:rPr lang="en-US" dirty="0" err="1"/>
              <a:t>Niklas</a:t>
            </a:r>
            <a:r>
              <a:rPr lang="en-US" dirty="0"/>
              <a:t> </a:t>
            </a:r>
            <a:r>
              <a:rPr lang="en-US" dirty="0" err="1"/>
              <a:t>Höhne</a:t>
            </a:r>
            <a:r>
              <a:rPr lang="en-US" dirty="0"/>
              <a:t> et al., “Action by China and India slows emissions growth, President Trump’s policies likely to cause US emissions to flatten” (Climate Action Tracker, May 2017). https://climateactiontracker.org/documents/51/CAT_2017-05-15_UpdateChinaIndiaUS_CATUpdate.pdf</a:t>
            </a:r>
          </a:p>
          <a:p>
            <a:pPr>
              <a:defRPr sz="1200"/>
            </a:pPr>
            <a:r>
              <a:rPr lang="en-US" dirty="0"/>
              <a:t>[4*] US Climate Alliance, “2018 Annual Report: Fighting for our Future,” (September 2018). </a:t>
            </a:r>
          </a:p>
          <a:p>
            <a:pPr>
              <a:defRPr sz="1200"/>
            </a:pPr>
            <a:r>
              <a:rPr lang="en-US" dirty="0"/>
              <a:t>https://static1.squarespace.com/static/5a4cfbfe18b27d4da21c9361/t/5b9bda1d1ae6cf830c7f80a7/1536940617096/USCA_2018+Annual+Report_20180911-FINAL.pdf</a:t>
            </a:r>
          </a:p>
          <a:p>
            <a:pPr>
              <a:defRPr sz="1200"/>
            </a:pPr>
            <a:r>
              <a:rPr lang="en-US" dirty="0"/>
              <a:t>[5*] Executive Department, State of California, “Executive Order B-55-18 To Achieve Carbon Neutrality,” September, 2018. https://www.ca.gov/archive/gov39/wp-content/uploads/2018/09/9.10.18-Executive-Order.pdf</a:t>
            </a:r>
          </a:p>
          <a:p>
            <a:pPr>
              <a:defRPr sz="1200"/>
            </a:pPr>
            <a:r>
              <a:rPr lang="en-US" dirty="0"/>
              <a:t>[6*] Sierra Club, “100% Commitments in Cities, Counties, &amp; States,” last accessed June 2019. https://www.sierraclub.org/ready-for-100/commitments</a:t>
            </a:r>
          </a:p>
          <a:p>
            <a:pPr>
              <a:defRPr sz="1200"/>
            </a:pPr>
            <a:r>
              <a:rPr lang="en-US" dirty="0"/>
              <a:t>[7*] Emma </a:t>
            </a:r>
            <a:r>
              <a:rPr lang="en-US" dirty="0" err="1"/>
              <a:t>Foehringer</a:t>
            </a:r>
            <a:r>
              <a:rPr lang="en-US" dirty="0"/>
              <a:t> Merchant, “Washington State Passes Law Requiring 100% Clean Energy by 2045,” Green Tech Media, April 23, 2019. https://www.greentechmedia.com/articles/read/washington-state-passes-100-clean-energy-by-2045-law</a:t>
            </a:r>
          </a:p>
          <a:p>
            <a:pPr>
              <a:defRPr sz="1200"/>
            </a:pPr>
            <a:r>
              <a:rPr lang="en-US" dirty="0"/>
              <a:t>[8*] Bloomberg New Energy Finance, “State energy factsheet: Minnesota,” March 11, 2019. https://www.bcse.org/images/2019%20Factbook/BNEF%20Minnesota%20State%20Energy%20Factsheet%203%2011%2019.pdf</a:t>
            </a:r>
          </a:p>
          <a:p>
            <a:pPr>
              <a:defRPr sz="1200"/>
            </a:pPr>
            <a:r>
              <a:rPr lang="en-US" dirty="0"/>
              <a:t>[9*] Anne Claflin and Fawkes </a:t>
            </a:r>
            <a:r>
              <a:rPr lang="en-US" dirty="0" err="1"/>
              <a:t>Steinwand</a:t>
            </a:r>
            <a:r>
              <a:rPr lang="en-US" dirty="0"/>
              <a:t>, “Greenhouse gas emissions in Minnesota: 1990-2016” (Minnesota Pollution Control Agency Department of Commerce, January 2019). https://www.pca.state.mn.us/sites/default/files/lraq-2sy19.pdf</a:t>
            </a:r>
          </a:p>
          <a:p>
            <a:pPr>
              <a:defRPr sz="1200"/>
            </a:pPr>
            <a:r>
              <a:rPr lang="en-US" dirty="0"/>
              <a:t>[10*] Carbon Neutral Cities Alliance, “Minneapolis,” last accessed July 2019. https://carbonneutralcities.org/cities/minneapolis/</a:t>
            </a:r>
          </a:p>
          <a:p>
            <a:pPr>
              <a:defRPr sz="1200"/>
            </a:pPr>
            <a:r>
              <a:rPr lang="en-US" dirty="0"/>
              <a:t>[11*] City of Saint Paul, Climate Action &amp; Resilience Draft Plan (April 2019). </a:t>
            </a:r>
          </a:p>
          <a:p>
            <a:pPr>
              <a:defRPr sz="1200"/>
            </a:pPr>
            <a:r>
              <a:rPr lang="en-US" dirty="0"/>
              <a:t>https://www.stpaul.gov/sites/default/files/Media%20Root/Mayor%27s%20Office/CLIMATE%20ACTION%20AND%20RESILIENCE%20PLAN_April%202019%20draft_0.pdf</a:t>
            </a:r>
          </a:p>
          <a:p>
            <a:pPr>
              <a:defRPr sz="1200"/>
            </a:pPr>
            <a:endParaRPr lang="en-US" dirty="0"/>
          </a:p>
          <a:p>
            <a:pPr>
              <a:defRPr b="1"/>
            </a:pPr>
            <a:endParaRPr dirty="0"/>
          </a:p>
        </p:txBody>
      </p:sp>
    </p:spTree>
    <p:extLst>
      <p:ext uri="{BB962C8B-B14F-4D97-AF65-F5344CB8AC3E}">
        <p14:creationId xmlns:p14="http://schemas.microsoft.com/office/powerpoint/2010/main" val="3706489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a:t>Research by Bob Erickson, Middletown for Clean Energy</a:t>
            </a:r>
          </a:p>
        </p:txBody>
      </p:sp>
    </p:spTree>
    <p:extLst>
      <p:ext uri="{BB962C8B-B14F-4D97-AF65-F5344CB8AC3E}">
        <p14:creationId xmlns:p14="http://schemas.microsoft.com/office/powerpoint/2010/main" val="270162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99504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a:t>Source: </a:t>
            </a:r>
            <a:r>
              <a:rPr lang="en-US" sz="1800" b="0" spc="-1" dirty="0">
                <a:solidFill>
                  <a:schemeClr val="tx1"/>
                </a:solidFill>
                <a:ea typeface="DejaVu Sans"/>
              </a:rPr>
              <a:t>Sustainable Jersey R-GEA Guidebook Version 2.0 May 2019</a:t>
            </a:r>
            <a:endParaRPr lang="en-US" dirty="0"/>
          </a:p>
        </p:txBody>
      </p:sp>
    </p:spTree>
    <p:extLst>
      <p:ext uri="{BB962C8B-B14F-4D97-AF65-F5344CB8AC3E}">
        <p14:creationId xmlns:p14="http://schemas.microsoft.com/office/powerpoint/2010/main" val="2760524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00000"/>
              </a:lnSpc>
              <a:spcBef>
                <a:spcPts val="0"/>
              </a:spcBef>
              <a:spcAft>
                <a:spcPts val="0"/>
              </a:spcAft>
              <a:buClrTx/>
              <a:buSzTx/>
              <a:buFontTx/>
              <a:buNone/>
              <a:tabLst/>
              <a:defRPr/>
            </a:pPr>
            <a:r>
              <a:rPr lang="en-US" dirty="0"/>
              <a:t>Slides from Tracey Woods, Sustainable Jersey, 2019-9-17</a:t>
            </a:r>
          </a:p>
          <a:p>
            <a:endParaRPr lang="en-US" dirty="0"/>
          </a:p>
        </p:txBody>
      </p:sp>
    </p:spTree>
    <p:extLst>
      <p:ext uri="{BB962C8B-B14F-4D97-AF65-F5344CB8AC3E}">
        <p14:creationId xmlns:p14="http://schemas.microsoft.com/office/powerpoint/2010/main" val="38246530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9" name="Shape 3189"/>
          <p:cNvSpPr>
            <a:spLocks noGrp="1" noRot="1" noChangeAspect="1"/>
          </p:cNvSpPr>
          <p:nvPr>
            <p:ph type="sldImg"/>
          </p:nvPr>
        </p:nvSpPr>
        <p:spPr>
          <a:xfrm>
            <a:off x="330200" y="696913"/>
            <a:ext cx="6197600" cy="3486150"/>
          </a:xfrm>
          <a:prstGeom prst="rect">
            <a:avLst/>
          </a:prstGeom>
        </p:spPr>
        <p:txBody>
          <a:bodyPr/>
          <a:lstStyle/>
          <a:p>
            <a:endParaRPr/>
          </a:p>
        </p:txBody>
      </p:sp>
      <p:sp>
        <p:nvSpPr>
          <p:cNvPr id="3190" name="Shape 3190"/>
          <p:cNvSpPr>
            <a:spLocks noGrp="1"/>
          </p:cNvSpPr>
          <p:nvPr>
            <p:ph type="body" sz="quarter" idx="1"/>
          </p:nvPr>
        </p:nvSpPr>
        <p:spPr>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b="1"/>
            </a:pPr>
            <a:r>
              <a:rPr kumimoji="0" lang="en-US" sz="1400" b="1" i="0" u="none" strike="noStrike" cap="none" spc="0" normalizeH="0" baseline="0" dirty="0">
                <a:ln>
                  <a:noFill/>
                </a:ln>
                <a:solidFill>
                  <a:srgbClr val="FFFFFF"/>
                </a:solidFill>
                <a:effectLst/>
                <a:uFillTx/>
                <a:latin typeface="+mn-lt"/>
                <a:ea typeface="+mn-ea"/>
                <a:cs typeface="+mn-cs"/>
                <a:sym typeface="Arial"/>
              </a:rPr>
              <a:t>Source: “Going for Energy Gold”, Sustainable Jersey Workshop, May 31, 2019</a:t>
            </a:r>
          </a:p>
          <a:p>
            <a:pPr>
              <a:defRPr b="1"/>
            </a:pPr>
            <a:endParaRPr lang="en-US" sz="1400" b="0" dirty="0"/>
          </a:p>
        </p:txBody>
      </p:sp>
    </p:spTree>
    <p:extLst>
      <p:ext uri="{BB962C8B-B14F-4D97-AF65-F5344CB8AC3E}">
        <p14:creationId xmlns:p14="http://schemas.microsoft.com/office/powerpoint/2010/main" val="1600242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9" name="Shape 3189"/>
          <p:cNvSpPr>
            <a:spLocks noGrp="1" noRot="1" noChangeAspect="1"/>
          </p:cNvSpPr>
          <p:nvPr>
            <p:ph type="sldImg"/>
          </p:nvPr>
        </p:nvSpPr>
        <p:spPr>
          <a:xfrm>
            <a:off x="330200" y="696913"/>
            <a:ext cx="6197600" cy="3486150"/>
          </a:xfrm>
          <a:prstGeom prst="rect">
            <a:avLst/>
          </a:prstGeom>
        </p:spPr>
        <p:txBody>
          <a:bodyPr/>
          <a:lstStyle/>
          <a:p>
            <a:endParaRPr/>
          </a:p>
        </p:txBody>
      </p:sp>
      <p:sp>
        <p:nvSpPr>
          <p:cNvPr id="3190" name="Shape 3190"/>
          <p:cNvSpPr>
            <a:spLocks noGrp="1"/>
          </p:cNvSpPr>
          <p:nvPr>
            <p:ph type="body" sz="quarter" idx="1"/>
          </p:nvPr>
        </p:nvSpPr>
        <p:spPr>
          <a:prstGeom prst="rect">
            <a:avLst/>
          </a:prstGeom>
        </p:spPr>
        <p:txBody>
          <a:bodyPr/>
          <a:lstStyle/>
          <a:p>
            <a:pPr>
              <a:defRPr b="1"/>
            </a:pPr>
            <a:endParaRPr lang="en-US" sz="1400" b="0" dirty="0"/>
          </a:p>
        </p:txBody>
      </p:sp>
    </p:spTree>
    <p:extLst>
      <p:ext uri="{BB962C8B-B14F-4D97-AF65-F5344CB8AC3E}">
        <p14:creationId xmlns:p14="http://schemas.microsoft.com/office/powerpoint/2010/main" val="830296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a:t>Slides from Tracey Woods, Sustainable Jersey, 2019-9-17</a:t>
            </a:r>
          </a:p>
        </p:txBody>
      </p:sp>
    </p:spTree>
    <p:extLst>
      <p:ext uri="{BB962C8B-B14F-4D97-AF65-F5344CB8AC3E}">
        <p14:creationId xmlns:p14="http://schemas.microsoft.com/office/powerpoint/2010/main" val="348035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9" name="Shape 3189"/>
          <p:cNvSpPr>
            <a:spLocks noGrp="1" noRot="1" noChangeAspect="1"/>
          </p:cNvSpPr>
          <p:nvPr>
            <p:ph type="sldImg"/>
          </p:nvPr>
        </p:nvSpPr>
        <p:spPr>
          <a:xfrm>
            <a:off x="330200" y="696913"/>
            <a:ext cx="6197600" cy="3486150"/>
          </a:xfrm>
          <a:prstGeom prst="rect">
            <a:avLst/>
          </a:prstGeom>
        </p:spPr>
        <p:txBody>
          <a:bodyPr/>
          <a:lstStyle/>
          <a:p>
            <a:endParaRPr/>
          </a:p>
        </p:txBody>
      </p:sp>
      <p:sp>
        <p:nvSpPr>
          <p:cNvPr id="3190" name="Shape 3190"/>
          <p:cNvSpPr>
            <a:spLocks noGrp="1"/>
          </p:cNvSpPr>
          <p:nvPr>
            <p:ph type="body" sz="quarter" idx="1"/>
          </p:nvPr>
        </p:nvSpPr>
        <p:spPr>
          <a:prstGeom prst="rect">
            <a:avLst/>
          </a:prstGeom>
        </p:spPr>
        <p:txBody>
          <a:bodyPr/>
          <a:lstStyle/>
          <a:p>
            <a:pPr>
              <a:defRPr b="1"/>
            </a:pPr>
            <a:endParaRPr dirty="0"/>
          </a:p>
        </p:txBody>
      </p:sp>
    </p:spTree>
    <p:extLst>
      <p:ext uri="{BB962C8B-B14F-4D97-AF65-F5344CB8AC3E}">
        <p14:creationId xmlns:p14="http://schemas.microsoft.com/office/powerpoint/2010/main" val="3591959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1238" y="525463"/>
            <a:ext cx="4673600" cy="2628900"/>
          </a:xfrm>
        </p:spPr>
      </p:sp>
      <p:sp>
        <p:nvSpPr>
          <p:cNvPr id="3" name="Notes Placeholder 2"/>
          <p:cNvSpPr>
            <a:spLocks noGrp="1"/>
          </p:cNvSpPr>
          <p:nvPr>
            <p:ph type="body" idx="1"/>
          </p:nvPr>
        </p:nvSpPr>
        <p:spPr/>
        <p:txBody>
          <a:bodyPr/>
          <a:lstStyle/>
          <a:p>
            <a:r>
              <a:rPr lang="en-US" dirty="0"/>
              <a:t>Edit to introduce</a:t>
            </a:r>
            <a:r>
              <a:rPr lang="en-US" baseline="0" dirty="0"/>
              <a:t> Energy Plan.</a:t>
            </a:r>
            <a:endParaRPr lang="en-US" dirty="0"/>
          </a:p>
        </p:txBody>
      </p:sp>
    </p:spTree>
    <p:extLst>
      <p:ext uri="{BB962C8B-B14F-4D97-AF65-F5344CB8AC3E}">
        <p14:creationId xmlns:p14="http://schemas.microsoft.com/office/powerpoint/2010/main" val="2346568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sz="1400" b="1" dirty="0"/>
              <a:t>Cost of renewable energy will continue to drop.</a:t>
            </a:r>
          </a:p>
          <a:p>
            <a:r>
              <a:rPr lang="en-US" sz="1400" b="1" dirty="0"/>
              <a:t>By contrast, the wholesale cost of NJ electricity continues to rise ~0.4 cents/kwh per year:</a:t>
            </a:r>
          </a:p>
          <a:p>
            <a:r>
              <a:rPr lang="en-US" sz="1400" b="1" dirty="0"/>
              <a:t>Final bids, for wholesale JCP&amp;L electricity in the yearly February “BGS-RSCP” auctions  (BPU requires the consumer prices to be averaged over 3 years):</a:t>
            </a:r>
          </a:p>
          <a:p>
            <a:r>
              <a:rPr lang="en-US" sz="1400" b="1" dirty="0"/>
              <a:t>2019:  7.715 cent/kwh</a:t>
            </a:r>
          </a:p>
          <a:p>
            <a:r>
              <a:rPr lang="en-US" sz="1400" b="1" dirty="0"/>
              <a:t>2018: 7.311 cents/kwh</a:t>
            </a:r>
          </a:p>
          <a:p>
            <a:r>
              <a:rPr lang="en-US" sz="1400" b="1" dirty="0"/>
              <a:t>2017: 6.908 cents/kwh</a:t>
            </a:r>
          </a:p>
          <a:p>
            <a:r>
              <a:rPr lang="en-US" sz="1400" b="1" dirty="0"/>
              <a:t>SOURCES: BPU “BGS Auctions”  (published by NJ BPU after each annual auction)</a:t>
            </a:r>
          </a:p>
        </p:txBody>
      </p:sp>
    </p:spTree>
    <p:extLst>
      <p:ext uri="{BB962C8B-B14F-4D97-AF65-F5344CB8AC3E}">
        <p14:creationId xmlns:p14="http://schemas.microsoft.com/office/powerpoint/2010/main" val="3119240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Shape 245"/>
          <p:cNvSpPr>
            <a:spLocks noGrp="1" noRot="1" noChangeAspect="1"/>
          </p:cNvSpPr>
          <p:nvPr>
            <p:ph type="sldImg"/>
          </p:nvPr>
        </p:nvSpPr>
        <p:spPr>
          <a:xfrm>
            <a:off x="381000" y="685800"/>
            <a:ext cx="6096000" cy="3429000"/>
          </a:xfrm>
          <a:prstGeom prst="rect">
            <a:avLst/>
          </a:prstGeom>
        </p:spPr>
        <p:txBody>
          <a:bodyPr/>
          <a:lstStyle/>
          <a:p>
            <a:endParaRPr/>
          </a:p>
        </p:txBody>
      </p:sp>
      <p:sp>
        <p:nvSpPr>
          <p:cNvPr id="246" name="Shape 246"/>
          <p:cNvSpPr>
            <a:spLocks noGrp="1"/>
          </p:cNvSpPr>
          <p:nvPr>
            <p:ph type="body" sz="quarter" idx="1"/>
          </p:nvPr>
        </p:nvSpPr>
        <p:spPr>
          <a:prstGeom prst="rect">
            <a:avLst/>
          </a:prstGeom>
        </p:spPr>
        <p:txBody>
          <a:bodyPr/>
          <a:lstStyle/>
          <a:p>
            <a:pPr>
              <a:defRPr b="1"/>
            </a:pPr>
            <a:r>
              <a:rPr dirty="0"/>
              <a:t>This Truth in Ten slide deck is available to the public, not just Climate Reality Leaders, to be used in noncommercial, nonpromotional presentations broadcast on TV, streamed online, and in-person, but this slide may not be modified.</a:t>
            </a:r>
          </a:p>
          <a:p>
            <a:pPr>
              <a:defRPr b="1"/>
            </a:pPr>
            <a:endParaRPr dirty="0"/>
          </a:p>
          <a:p>
            <a:pPr>
              <a:defRPr b="1"/>
            </a:pPr>
            <a:endParaRPr dirty="0"/>
          </a:p>
          <a:p>
            <a:pPr>
              <a:spcBef>
                <a:spcPts val="1000"/>
              </a:spcBef>
            </a:pPr>
            <a:r>
              <a:rPr dirty="0"/>
              <a:t>TALKING POINTS:</a:t>
            </a:r>
          </a:p>
          <a:p>
            <a:pPr marL="222250" indent="-222250">
              <a:spcBef>
                <a:spcPts val="1000"/>
              </a:spcBef>
              <a:buSzPct val="75000"/>
              <a:buChar char="•"/>
            </a:pPr>
            <a:r>
              <a:rPr lang="en-US" dirty="0"/>
              <a:t>The growth in wind energy being built around the world is an exponential curve.</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 name="Shape 6932"/>
          <p:cNvSpPr>
            <a:spLocks noGrp="1" noRot="1" noChangeAspect="1"/>
          </p:cNvSpPr>
          <p:nvPr>
            <p:ph type="sldImg"/>
          </p:nvPr>
        </p:nvSpPr>
        <p:spPr>
          <a:xfrm>
            <a:off x="330200" y="696913"/>
            <a:ext cx="6197600" cy="3486150"/>
          </a:xfrm>
          <a:prstGeom prst="rect">
            <a:avLst/>
          </a:prstGeom>
        </p:spPr>
        <p:txBody>
          <a:bodyPr/>
          <a:lstStyle/>
          <a:p>
            <a:endParaRPr/>
          </a:p>
        </p:txBody>
      </p:sp>
      <p:sp>
        <p:nvSpPr>
          <p:cNvPr id="6933" name="Shape 6933"/>
          <p:cNvSpPr>
            <a:spLocks noGrp="1"/>
          </p:cNvSpPr>
          <p:nvPr>
            <p:ph type="body" sz="quarter" idx="1"/>
          </p:nvPr>
        </p:nvSpPr>
        <p:spPr>
          <a:prstGeom prst="rect">
            <a:avLst/>
          </a:prstGeom>
        </p:spPr>
        <p:txBody>
          <a:bodyPr/>
          <a:lstStyle/>
          <a:p>
            <a:pPr>
              <a:defRPr b="1"/>
            </a:pPr>
            <a:r>
              <a:rPr lang="en-US" dirty="0"/>
              <a:t>ID #3727 - Can be used in noncommercial online and TV broadcasts of your presentation, but not modified.</a:t>
            </a:r>
          </a:p>
          <a:p>
            <a:pPr>
              <a:defRPr sz="1400"/>
            </a:pPr>
            <a:endParaRPr lang="en-US" dirty="0"/>
          </a:p>
          <a:p>
            <a:pPr>
              <a:defRPr sz="1400"/>
            </a:pPr>
            <a:endParaRPr lang="en-US" dirty="0"/>
          </a:p>
          <a:p>
            <a:pPr>
              <a:defRPr sz="1400"/>
            </a:pPr>
            <a:endParaRPr lang="en-US" dirty="0"/>
          </a:p>
          <a:p>
            <a:pPr>
              <a:defRPr sz="1200"/>
            </a:pPr>
            <a:r>
              <a:rPr lang="en-US" b="1" dirty="0"/>
              <a:t>DESCRIPTION</a:t>
            </a:r>
            <a:r>
              <a:rPr lang="en-US" dirty="0"/>
              <a:t>: Graph showing how the levelized cost of onshore wind power technologies (in Euros per megawatt-hour) has decreased over time as the amount of megawatts deployed has increased, 1984-2014</a:t>
            </a:r>
          </a:p>
          <a:p>
            <a:pPr>
              <a:defRPr sz="1200"/>
            </a:pPr>
            <a:endParaRPr lang="en-US" dirty="0"/>
          </a:p>
          <a:p>
            <a:pPr>
              <a:defRPr sz="1200"/>
            </a:pPr>
            <a:r>
              <a:rPr lang="en-US" b="1" dirty="0"/>
              <a:t>ADDITIONAL</a:t>
            </a:r>
            <a:r>
              <a:rPr lang="en-US" dirty="0"/>
              <a:t> </a:t>
            </a:r>
            <a:r>
              <a:rPr lang="en-US" b="1" dirty="0"/>
              <a:t>TALKING</a:t>
            </a:r>
            <a:r>
              <a:rPr lang="en-US" dirty="0"/>
              <a:t> </a:t>
            </a:r>
            <a:r>
              <a:rPr lang="en-US" b="1" dirty="0"/>
              <a:t>POINTS</a:t>
            </a:r>
            <a:r>
              <a:rPr lang="en-US" dirty="0"/>
              <a:t>: </a:t>
            </a:r>
          </a:p>
          <a:p>
            <a:pPr>
              <a:defRPr sz="1200" b="1"/>
            </a:pPr>
            <a:r>
              <a:rPr lang="en-US" dirty="0"/>
              <a:t>With demand for electricity growing and the climate crisis deepening, the world needs a viable, cost-competitive replacement for dirty fossil fuels. Wind energy can be an excellent alternative, powering our lives without destroying our planet. [1*]</a:t>
            </a:r>
          </a:p>
          <a:p>
            <a:pPr marL="148166" indent="-148166">
              <a:buSzPct val="75000"/>
              <a:buChar char="•"/>
              <a:defRPr sz="1200"/>
            </a:pPr>
            <a:r>
              <a:rPr lang="en-US" dirty="0"/>
              <a:t>The world has the wind energy potential to supply global electricity demand more than 40 times over.[2*]</a:t>
            </a:r>
          </a:p>
          <a:p>
            <a:pPr marL="148166" indent="-148166">
              <a:buSzPct val="75000"/>
              <a:buChar char="•"/>
              <a:defRPr sz="1200"/>
            </a:pPr>
            <a:r>
              <a:rPr lang="en-US" dirty="0"/>
              <a:t>Minnesota has the wind energy potential to supply the state’s energy needs almost 23 times over (in 2017).[3*] </a:t>
            </a:r>
          </a:p>
          <a:p>
            <a:pPr marL="148166" indent="-148166">
              <a:buSzPct val="75000"/>
              <a:buChar char="•"/>
              <a:defRPr sz="1200"/>
            </a:pPr>
            <a:r>
              <a:rPr lang="en-US" dirty="0"/>
              <a:t>Despite this incredible potential, wind generated only 18 percent of Minnesota’s electricity in 2018.[4*]</a:t>
            </a:r>
          </a:p>
          <a:p>
            <a:pPr marL="148166" indent="-148166">
              <a:buSzPct val="75000"/>
              <a:buChar char="•"/>
              <a:defRPr sz="1200"/>
            </a:pPr>
            <a:r>
              <a:rPr lang="en-US" dirty="0"/>
              <a:t>Minnesota spends $13 billion importing fossil fuels into the state each year, which could be greatly reduced with greater use of wind.[5*]</a:t>
            </a:r>
          </a:p>
          <a:p>
            <a:pPr>
              <a:defRPr sz="1200"/>
            </a:pPr>
            <a:endParaRPr lang="en-US" dirty="0"/>
          </a:p>
          <a:p>
            <a:pPr>
              <a:defRPr sz="1200" b="1"/>
            </a:pPr>
            <a:r>
              <a:rPr lang="en-US" dirty="0"/>
              <a:t>Government-funded research and development together with tax incentives brought significant improvements to wind turbine technology. Now the private sector can build on this progress.[6*]</a:t>
            </a:r>
          </a:p>
          <a:p>
            <a:pPr marL="148166" indent="-148166">
              <a:buSzPct val="75000"/>
              <a:buChar char="•"/>
              <a:defRPr sz="1200"/>
            </a:pPr>
            <a:r>
              <a:rPr lang="en-US" dirty="0"/>
              <a:t>The Renewable Electricity Production Tax Credit and the Business Energy Investment Tax Credit were both pivotal in reducing investment costs and beginning renewable energy projects. Both tax credits are in the middle of being phased-down.[7*]</a:t>
            </a:r>
          </a:p>
          <a:p>
            <a:pPr marL="148166" indent="-148166">
              <a:buSzPct val="75000"/>
              <a:buChar char="•"/>
              <a:defRPr sz="1200"/>
            </a:pPr>
            <a:r>
              <a:rPr lang="en-US" dirty="0"/>
              <a:t>Between 2008 and 2018, the US Department of Agriculture awarded $545 million for 8,800 renewable energy projects. 7*] </a:t>
            </a:r>
          </a:p>
          <a:p>
            <a:pPr marL="148166" indent="-148166">
              <a:buSzPct val="75000"/>
              <a:buChar char="•"/>
              <a:defRPr sz="1200"/>
            </a:pPr>
            <a:r>
              <a:rPr lang="en-US" dirty="0"/>
              <a:t>By the end of 2018, Minnesota already reached its renewable energy standard goal of 25 percent by 2025 using wind, solar, biomass, and hydro. The state is on pace to reach its solar electricity standard of 1.5 percent by the end of 2020.[8*] </a:t>
            </a:r>
          </a:p>
          <a:p>
            <a:pPr>
              <a:defRPr sz="1200"/>
            </a:pPr>
            <a:endParaRPr lang="en-US" dirty="0"/>
          </a:p>
          <a:p>
            <a:pPr>
              <a:defRPr sz="1200" b="1"/>
            </a:pPr>
            <a:r>
              <a:rPr lang="en-US" dirty="0"/>
              <a:t>Rapidly falling costs and continued tax incentives helped wind energy blow away early projections – and it’s continuing to grow at a rapid pace. [9*]</a:t>
            </a:r>
          </a:p>
          <a:p>
            <a:pPr marL="148166" indent="-148166">
              <a:buSzPct val="75000"/>
              <a:buChar char="•"/>
              <a:defRPr sz="1200"/>
            </a:pPr>
            <a:r>
              <a:rPr lang="en-US" dirty="0"/>
              <a:t>In 2000, the International Energy Agency projected global wind capacity would reach 30 gigawatts (GW) by 2010.</a:t>
            </a:r>
          </a:p>
          <a:p>
            <a:pPr marL="148166" indent="-148166">
              <a:buSzPct val="75000"/>
              <a:buChar char="•"/>
              <a:defRPr sz="1200"/>
            </a:pPr>
            <a:r>
              <a:rPr lang="en-US" dirty="0"/>
              <a:t>Instead, by 2010, global wind capacity had reached 200 GW.[9*]</a:t>
            </a:r>
          </a:p>
          <a:p>
            <a:pPr marL="148166" indent="-148166">
              <a:buSzPct val="75000"/>
              <a:buChar char="•"/>
              <a:defRPr sz="1200"/>
            </a:pPr>
            <a:r>
              <a:rPr lang="en-US" dirty="0"/>
              <a:t>Without subsidies, new wind projects in Minnesota are cost competitive with combined-cycle natural gas plants. With federal subsidies, wind is the cheapest source of new generation in Minnesota.[10*] </a:t>
            </a:r>
          </a:p>
          <a:p>
            <a:pPr marL="148166" indent="-148166">
              <a:buSzPct val="75000"/>
              <a:buChar char="•"/>
              <a:defRPr sz="1200"/>
            </a:pPr>
            <a:r>
              <a:rPr lang="en-US" dirty="0"/>
              <a:t>In 2018, Minnesota ranked seventh in the nation in installed wind capacity.[11*]</a:t>
            </a:r>
          </a:p>
          <a:p>
            <a:pPr marL="148166" indent="-148166">
              <a:buSzPct val="75000"/>
              <a:buChar char="•"/>
              <a:defRPr sz="1200"/>
            </a:pPr>
            <a:r>
              <a:rPr lang="en-US" dirty="0"/>
              <a:t>As of the first quarter of 2019, Minnesota has 3,845 MW of wind capacity installed, with 500 MW of wind capacity under construction enough to power well over 53,000 homes.[11*]</a:t>
            </a:r>
          </a:p>
          <a:p>
            <a:pPr>
              <a:defRPr sz="1200"/>
            </a:pPr>
            <a:endParaRPr lang="en-US" dirty="0"/>
          </a:p>
          <a:p>
            <a:pPr>
              <a:defRPr sz="1200" b="1"/>
            </a:pPr>
            <a:r>
              <a:rPr lang="en-US" dirty="0"/>
              <a:t>Expanding wind energy will help bring abundant and affordable clean energy and good jobs to people across the globe for years to come.</a:t>
            </a:r>
          </a:p>
          <a:p>
            <a:pPr marL="148166" indent="-148166">
              <a:buSzPct val="75000"/>
              <a:buChar char="•"/>
              <a:defRPr sz="1200"/>
            </a:pPr>
            <a:r>
              <a:rPr lang="en-US" dirty="0"/>
              <a:t>Two-thirds of the global population live in countries where wind and solar are the cheapest sources of electricity generation.[12*]</a:t>
            </a:r>
          </a:p>
          <a:p>
            <a:pPr marL="148166" indent="-148166">
              <a:buSzPct val="75000"/>
              <a:buChar char="•"/>
              <a:defRPr sz="1200"/>
            </a:pPr>
            <a:r>
              <a:rPr lang="en-US" dirty="0"/>
              <a:t>In 2018, global wind power capacity reached almost 600 GW, exceeding the IEA capacity prediction for 2010 by a factor of 20.[13*] </a:t>
            </a:r>
          </a:p>
          <a:p>
            <a:pPr marL="148166" indent="-148166">
              <a:buSzPct val="75000"/>
              <a:buChar char="•"/>
              <a:defRPr sz="1200"/>
            </a:pPr>
            <a:r>
              <a:rPr lang="en-US" dirty="0"/>
              <a:t>By 2040, wind power is estimated to draw $3.3 trillion in investment and see a fourfold increase in capacity.[14*]</a:t>
            </a:r>
          </a:p>
          <a:p>
            <a:pPr marL="148166" indent="-148166">
              <a:buSzPct val="75000"/>
              <a:buChar char="•"/>
              <a:defRPr sz="1200"/>
            </a:pPr>
            <a:r>
              <a:rPr lang="en-US" dirty="0"/>
              <a:t>Wind and solar could provide 70 percent of electricity in Minnesota by 2050 at prices comparable to natural gas generation.[15*]</a:t>
            </a:r>
          </a:p>
          <a:p>
            <a:pPr>
              <a:defRPr sz="1200"/>
            </a:pPr>
            <a:endParaRPr lang="en-US" dirty="0"/>
          </a:p>
          <a:p>
            <a:pPr>
              <a:defRPr sz="1200"/>
            </a:pPr>
            <a:r>
              <a:rPr lang="en-US" b="1" dirty="0"/>
              <a:t>REFERENCES</a:t>
            </a:r>
            <a:r>
              <a:rPr lang="en-US" dirty="0"/>
              <a:t>:</a:t>
            </a:r>
          </a:p>
          <a:p>
            <a:pPr>
              <a:defRPr sz="1200"/>
            </a:pPr>
            <a:r>
              <a:rPr lang="en-US" dirty="0"/>
              <a:t>[1*] Stephen Leahy, “Earth Will Likely Be Much Warmer in 2100 Than We Anticipated, Scientists Warn,” Vice, December 6, 2017. https://www.vice.com/en_us/article/xwvx5q/earth-will-likely-be-much-warmer-in-2100-ipcc-projections</a:t>
            </a:r>
          </a:p>
          <a:p>
            <a:pPr>
              <a:defRPr sz="1200"/>
            </a:pPr>
            <a:r>
              <a:rPr lang="en-US" dirty="0"/>
              <a:t>[2*] Xi Lua, Michael B. </a:t>
            </a:r>
            <a:r>
              <a:rPr lang="en-US" dirty="0" err="1"/>
              <a:t>McElroya</a:t>
            </a:r>
            <a:r>
              <a:rPr lang="en-US" dirty="0"/>
              <a:t>, and </a:t>
            </a:r>
            <a:r>
              <a:rPr lang="en-US" dirty="0" err="1"/>
              <a:t>Juha</a:t>
            </a:r>
            <a:r>
              <a:rPr lang="en-US" dirty="0"/>
              <a:t> </a:t>
            </a:r>
            <a:r>
              <a:rPr lang="en-US" dirty="0" err="1"/>
              <a:t>Kiviluoma</a:t>
            </a:r>
            <a:r>
              <a:rPr lang="en-US" dirty="0"/>
              <a:t>, “Global Potential for Wind-Generated Electricity,” Proceedings of the National Academy of Sciences of the United States of America 106, No. 27 (July 7, 2009): 10933-10938. http://www.pnas.org/content/106/27/10933.full.pdf</a:t>
            </a:r>
          </a:p>
          <a:p>
            <a:pPr>
              <a:defRPr sz="1200"/>
            </a:pPr>
            <a:r>
              <a:rPr lang="en-US" dirty="0"/>
              <a:t>[3*] National Renewable Energy Laboratory, “Renewable Energy Technical Potential,” last accessed June 2019. https://www.nrel.gov/docs/fy12osti/51946.pdf</a:t>
            </a:r>
          </a:p>
          <a:p>
            <a:pPr>
              <a:defRPr sz="1200"/>
            </a:pPr>
            <a:r>
              <a:rPr lang="en-US" dirty="0"/>
              <a:t>[4*] American Wind Energy Association, “Wind Energy In Minnesota,” (2018). https://www.awea.org/Awea/media/Resources/StateFactSheets/Minnesota.pdf</a:t>
            </a:r>
          </a:p>
          <a:p>
            <a:pPr>
              <a:defRPr sz="1200"/>
            </a:pPr>
            <a:r>
              <a:rPr lang="en-US" dirty="0"/>
              <a:t>[5*] Minnesota Environmental Quality Board, “Minnesota’s Energy,” last accessed May 1, 2019. https://www.mcknight.org/wp-content/uploads/McKnight_ClimateChangeMaster_MNsEnergy.pdf</a:t>
            </a:r>
          </a:p>
          <a:p>
            <a:pPr>
              <a:defRPr sz="1200"/>
            </a:pPr>
            <a:r>
              <a:rPr lang="en-US" dirty="0"/>
              <a:t>[6*] U.S. Department of Energy, “Next-Generation Wind Technology,” last accessed July 17, 2019. https://www.energy.gov/eere/next-generation-wind-technology</a:t>
            </a:r>
          </a:p>
          <a:p>
            <a:pPr>
              <a:defRPr sz="1200"/>
            </a:pPr>
            <a:r>
              <a:rPr lang="en-US" dirty="0"/>
              <a:t>[7*] U.S. Department of Energy, “Advancing the Growth of the U.S. Wind Industry: Federal Incentives, Funding, and Partnership Opportunities,” (February 2017). https://www.energy.gov/sites/prod/files/2017/02/f34/67742_0.pdf</a:t>
            </a:r>
          </a:p>
          <a:p>
            <a:pPr>
              <a:defRPr sz="1200"/>
            </a:pPr>
            <a:r>
              <a:rPr lang="en-US" dirty="0"/>
              <a:t>[8*] Ines </a:t>
            </a:r>
            <a:r>
              <a:rPr lang="en-US" dirty="0" err="1"/>
              <a:t>Kagubare</a:t>
            </a:r>
            <a:r>
              <a:rPr lang="en-US" dirty="0"/>
              <a:t>, “Minnesota Is on Track to Meet Its Renewable Energy Goals,” E&amp;E News, November 19, 2018. https://www.scientificamerican.com/article/minnesota-is-on-track-to-meet-its-renewable-energy-goals/</a:t>
            </a:r>
          </a:p>
          <a:p>
            <a:pPr>
              <a:defRPr sz="1200"/>
            </a:pPr>
            <a:r>
              <a:rPr lang="en-US" dirty="0"/>
              <a:t>[9*] David Roberts, “Why do ‘experts’ always lowball clean energy projections?," Grist, July 9, 2012. http://grist.org/renewable-energy/experts-in-2000-lowballed-the-crap-out-of-renewable-energy-growth/</a:t>
            </a:r>
          </a:p>
          <a:p>
            <a:pPr>
              <a:defRPr sz="1200"/>
            </a:pPr>
            <a:r>
              <a:rPr lang="en-US" dirty="0"/>
              <a:t>[10*] </a:t>
            </a:r>
            <a:r>
              <a:rPr lang="en-US" dirty="0" err="1"/>
              <a:t>BloombergNEF</a:t>
            </a:r>
            <a:r>
              <a:rPr lang="en-US" dirty="0"/>
              <a:t>, “State energy factsheet: Minnesota,” March 11, 2019. https://www.bcse.org/images/2019%20Factbook/BNEF%20Minnesota%20State%20Energy%20Factsheet%203%2011%2019.pdf</a:t>
            </a:r>
          </a:p>
          <a:p>
            <a:pPr>
              <a:defRPr sz="1200"/>
            </a:pPr>
            <a:r>
              <a:rPr lang="en-US" dirty="0"/>
              <a:t>[11*] American Wind Energy Association, “Wind Energy In Minnesota,” (2018). https://www.awea.org/Awea/media/Resources/StateFactSheets/Minnesota.pdf; 2019. </a:t>
            </a:r>
            <a:r>
              <a:rPr lang="en-US" dirty="0" err="1"/>
              <a:t>Mn.Gov</a:t>
            </a:r>
            <a:r>
              <a:rPr lang="en-US" dirty="0"/>
              <a:t>. Accessed July 23 2019. http://mn.gov/commerce-stat/pdfs/MN714MW.pdf</a:t>
            </a:r>
          </a:p>
          <a:p>
            <a:pPr>
              <a:defRPr sz="1200"/>
            </a:pPr>
            <a:r>
              <a:rPr lang="en-US" dirty="0"/>
              <a:t>[12*] </a:t>
            </a:r>
            <a:r>
              <a:rPr lang="en-US" dirty="0" err="1"/>
              <a:t>BloombergNEF</a:t>
            </a:r>
            <a:r>
              <a:rPr lang="en-US" dirty="0"/>
              <a:t>, “New Energy Outlook 2019,” (2019). https://bnef.turtl.co/story/neo2019?teaser=true</a:t>
            </a:r>
          </a:p>
          <a:p>
            <a:pPr>
              <a:defRPr sz="1200"/>
            </a:pPr>
            <a:r>
              <a:rPr lang="en-US" dirty="0"/>
              <a:t>[13*] World Wind Energy Association, “Statistics: Wind Power Capacity Worldwide Reaches 600 GW, 53,9 GW added in 2018,” last updated February 25, 2019. http://wwindea.org/information-2/information/ ; David Roberts, “Why do ‘experts’ always lowball clean energy projections?," Grist, July 9, 2012. http://grist.org/renewable-energy/experts-in-2000-lowballed-the-crap-out-of-renewable-energy-growth/</a:t>
            </a:r>
          </a:p>
          <a:p>
            <a:pPr>
              <a:defRPr sz="1200"/>
            </a:pPr>
            <a:r>
              <a:rPr lang="en-US" dirty="0"/>
              <a:t>[14*] Bloomberg New Energy Finance, “Global wind and solar costs to fall even faster, while coal fades even in China and India,” June 15, 2017. https://about.bnef.com/blog/global-wind-solar-costs-fall-even-faster-coal-fades-even-china-india/</a:t>
            </a:r>
          </a:p>
          <a:p>
            <a:pPr>
              <a:defRPr sz="1200"/>
            </a:pPr>
            <a:r>
              <a:rPr lang="en-US" dirty="0"/>
              <a:t>[15*] Ines </a:t>
            </a:r>
            <a:r>
              <a:rPr lang="en-US" dirty="0" err="1"/>
              <a:t>Kagubare</a:t>
            </a:r>
            <a:r>
              <a:rPr lang="en-US" dirty="0"/>
              <a:t>, “Minnesota Is on Track to Meet Its Renewable Energy Goals,” E&amp;E News, November 19, 2018. https://www.scientificamerican.com/article/minnesota-is-on-track-to-meet-its-renewable-energy-goals/</a:t>
            </a:r>
          </a:p>
          <a:p>
            <a:pPr>
              <a:defRPr sz="1200"/>
            </a:pPr>
            <a:endParaRPr lang="en-US" dirty="0"/>
          </a:p>
          <a:p>
            <a:pPr>
              <a:defRPr b="1"/>
            </a:pPr>
            <a:endParaRPr dirty="0"/>
          </a:p>
        </p:txBody>
      </p:sp>
    </p:spTree>
    <p:extLst>
      <p:ext uri="{BB962C8B-B14F-4D97-AF65-F5344CB8AC3E}">
        <p14:creationId xmlns:p14="http://schemas.microsoft.com/office/powerpoint/2010/main" val="538990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Shape 257"/>
          <p:cNvSpPr>
            <a:spLocks noGrp="1" noRot="1" noChangeAspect="1"/>
          </p:cNvSpPr>
          <p:nvPr>
            <p:ph type="sldImg"/>
          </p:nvPr>
        </p:nvSpPr>
        <p:spPr>
          <a:xfrm>
            <a:off x="381000" y="685800"/>
            <a:ext cx="6096000" cy="3429000"/>
          </a:xfrm>
          <a:prstGeom prst="rect">
            <a:avLst/>
          </a:prstGeom>
        </p:spPr>
        <p:txBody>
          <a:bodyPr/>
          <a:lstStyle/>
          <a:p>
            <a:endParaRPr/>
          </a:p>
        </p:txBody>
      </p:sp>
      <p:sp>
        <p:nvSpPr>
          <p:cNvPr id="258" name="Shape 258"/>
          <p:cNvSpPr>
            <a:spLocks noGrp="1"/>
          </p:cNvSpPr>
          <p:nvPr>
            <p:ph type="body" sz="quarter" idx="1"/>
          </p:nvPr>
        </p:nvSpPr>
        <p:spPr>
          <a:prstGeom prst="rect">
            <a:avLst/>
          </a:prstGeom>
        </p:spPr>
        <p:txBody>
          <a:bodyPr/>
          <a:lstStyle/>
          <a:p>
            <a:pPr>
              <a:defRPr b="1"/>
            </a:pPr>
            <a:r>
              <a:t>This Truth in Ten slide deck is available to the public, not just Climate Reality Leaders, to be used in noncommercial, nonpromotional presentations broadcast on TV, streamed online, and in-person, but this slide may not be modified.</a:t>
            </a:r>
          </a:p>
          <a:p>
            <a:pPr>
              <a:defRPr b="1"/>
            </a:pPr>
            <a:endParaRPr/>
          </a:p>
          <a:p>
            <a:pPr>
              <a:defRPr b="1"/>
            </a:pPr>
            <a:endParaRPr/>
          </a:p>
          <a:p>
            <a:pPr>
              <a:spcBef>
                <a:spcPts val="1000"/>
              </a:spcBef>
            </a:pPr>
            <a:r>
              <a:t>TALKING POINTS:</a:t>
            </a:r>
          </a:p>
          <a:p>
            <a:pPr marL="222250" indent="-222250">
              <a:spcBef>
                <a:spcPts val="1000"/>
              </a:spcBef>
              <a:buSzPct val="75000"/>
              <a:buChar char="•"/>
            </a:pPr>
            <a:r>
              <a:t>Even more dramatically than with wind, we see an exponential curve in the amount of solar energy installed around the world.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Bullet">
    <p:spTree>
      <p:nvGrpSpPr>
        <p:cNvPr id="1" name=""/>
        <p:cNvGrpSpPr/>
        <p:nvPr/>
      </p:nvGrpSpPr>
      <p:grpSpPr>
        <a:xfrm>
          <a:off x="0" y="0"/>
          <a:ext cx="0" cy="0"/>
          <a:chOff x="0" y="0"/>
          <a:chExt cx="0" cy="0"/>
        </a:xfrm>
      </p:grpSpPr>
      <p:sp>
        <p:nvSpPr>
          <p:cNvPr id="11" name="Title Text"/>
          <p:cNvSpPr txBox="1">
            <a:spLocks noGrp="1"/>
          </p:cNvSpPr>
          <p:nvPr>
            <p:ph type="title"/>
          </p:nvPr>
        </p:nvSpPr>
        <p:spPr>
          <a:prstGeom prst="rect">
            <a:avLst/>
          </a:prstGeom>
        </p:spPr>
        <p:txBody>
          <a:bodyPr/>
          <a:lstStyle/>
          <a:p>
            <a:r>
              <a:t>Title Text</a:t>
            </a:r>
          </a:p>
        </p:txBody>
      </p:sp>
      <p:sp>
        <p:nvSpPr>
          <p:cNvPr id="1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entered 2 Line Title">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57250" y="596900"/>
            <a:ext cx="14541500" cy="1447800"/>
          </a:xfrm>
          <a:prstGeom prst="rect">
            <a:avLst/>
          </a:prstGeom>
        </p:spPr>
        <p:txBody>
          <a:bodyPr/>
          <a:lstStyle>
            <a:lvl1pPr algn="ctr">
              <a:lnSpc>
                <a:spcPts val="5400"/>
              </a:lnSpc>
            </a:lvl1pPr>
          </a:lstStyle>
          <a:p>
            <a:r>
              <a:t>Title Text</a:t>
            </a:r>
          </a:p>
        </p:txBody>
      </p:sp>
      <p:sp>
        <p:nvSpPr>
          <p:cNvPr id="30" name="Body Level One…"/>
          <p:cNvSpPr txBox="1">
            <a:spLocks noGrp="1"/>
          </p:cNvSpPr>
          <p:nvPr>
            <p:ph type="body" sz="quarter" idx="1"/>
          </p:nvPr>
        </p:nvSpPr>
        <p:spPr>
          <a:xfrm>
            <a:off x="850900" y="1955800"/>
            <a:ext cx="14554200" cy="1092200"/>
          </a:xfrm>
          <a:prstGeom prst="rect">
            <a:avLst/>
          </a:prstGeom>
        </p:spPr>
        <p:txBody>
          <a:bodyPr/>
          <a:lstStyle>
            <a:lvl1pPr algn="ctr"/>
            <a:lvl2pPr marL="38100" indent="228600">
              <a:buSzTx/>
              <a:buNone/>
              <a:defRPr sz="3200"/>
            </a:lvl2pPr>
            <a:lvl3pPr marL="0" indent="457200">
              <a:buSzTx/>
              <a:buNone/>
              <a:defRPr sz="3000"/>
            </a:lvl3pPr>
            <a:lvl4pPr marL="0" indent="685800">
              <a:buSzTx/>
              <a:buNone/>
              <a:defRPr sz="2600"/>
            </a:lvl4pPr>
            <a:lvl5pPr marL="0" indent="914400">
              <a:buSzTx/>
              <a:buNone/>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04087734"/>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Centered 1 Line Title">
    <p:spTree>
      <p:nvGrpSpPr>
        <p:cNvPr id="1" name=""/>
        <p:cNvGrpSpPr/>
        <p:nvPr/>
      </p:nvGrpSpPr>
      <p:grpSpPr>
        <a:xfrm>
          <a:off x="0" y="0"/>
          <a:ext cx="0" cy="0"/>
          <a:chOff x="0" y="0"/>
          <a:chExt cx="0" cy="0"/>
        </a:xfrm>
      </p:grpSpPr>
      <p:sp>
        <p:nvSpPr>
          <p:cNvPr id="38" name="Title Text"/>
          <p:cNvSpPr txBox="1">
            <a:spLocks noGrp="1"/>
          </p:cNvSpPr>
          <p:nvPr>
            <p:ph type="title"/>
          </p:nvPr>
        </p:nvSpPr>
        <p:spPr>
          <a:xfrm>
            <a:off x="863600" y="596900"/>
            <a:ext cx="14528800" cy="762000"/>
          </a:xfrm>
          <a:prstGeom prst="rect">
            <a:avLst/>
          </a:prstGeom>
        </p:spPr>
        <p:txBody>
          <a:bodyPr/>
          <a:lstStyle>
            <a:lvl1pPr algn="ctr">
              <a:lnSpc>
                <a:spcPts val="5400"/>
              </a:lnSpc>
              <a:spcBef>
                <a:spcPts val="300"/>
              </a:spcBef>
            </a:lvl1pPr>
          </a:lstStyle>
          <a:p>
            <a:r>
              <a:t>Title Text</a:t>
            </a:r>
          </a:p>
        </p:txBody>
      </p:sp>
      <p:sp>
        <p:nvSpPr>
          <p:cNvPr id="39" name="Body Level One…"/>
          <p:cNvSpPr txBox="1">
            <a:spLocks noGrp="1"/>
          </p:cNvSpPr>
          <p:nvPr>
            <p:ph type="body" sz="quarter" idx="1"/>
          </p:nvPr>
        </p:nvSpPr>
        <p:spPr>
          <a:xfrm>
            <a:off x="863600" y="1270000"/>
            <a:ext cx="14528800" cy="1016000"/>
          </a:xfrm>
          <a:prstGeom prst="rect">
            <a:avLst/>
          </a:prstGeom>
        </p:spPr>
        <p:txBody>
          <a:bodyPr/>
          <a:lstStyle>
            <a:lvl1pPr algn="ctr"/>
            <a:lvl2pPr marL="38100" indent="228600">
              <a:buSzTx/>
              <a:buNone/>
              <a:defRPr sz="3200" b="1"/>
            </a:lvl2pPr>
            <a:lvl3pPr marL="0" indent="457200">
              <a:buSzTx/>
              <a:buNone/>
              <a:defRPr sz="3000" b="1"/>
            </a:lvl3pPr>
            <a:lvl4pPr marL="0" indent="685800">
              <a:buSzTx/>
              <a:buNone/>
              <a:defRPr sz="2600" b="1"/>
            </a:lvl4pPr>
            <a:lvl5pPr marL="0" indent="914400">
              <a:buSzTx/>
              <a:buNone/>
              <a:defRPr b="1"/>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05043446"/>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63600" y="596900"/>
            <a:ext cx="14528800" cy="4914900"/>
          </a:xfrm>
          <a:prstGeom prst="rect">
            <a:avLst/>
          </a:prstGeom>
        </p:spPr>
        <p:txBody>
          <a:bodyPr anchor="ctr"/>
          <a:lstStyle>
            <a:lvl1pPr marL="286226" indent="-286226">
              <a:lnSpc>
                <a:spcPts val="5500"/>
              </a:lnSpc>
            </a:lvl1pPr>
          </a:lstStyle>
          <a:p>
            <a:r>
              <a:t>Title Text</a:t>
            </a:r>
          </a:p>
        </p:txBody>
      </p:sp>
      <p:sp>
        <p:nvSpPr>
          <p:cNvPr id="48" name="Body Level One…"/>
          <p:cNvSpPr txBox="1">
            <a:spLocks noGrp="1"/>
          </p:cNvSpPr>
          <p:nvPr>
            <p:ph type="body" sz="half" idx="1"/>
          </p:nvPr>
        </p:nvSpPr>
        <p:spPr>
          <a:xfrm>
            <a:off x="1219200" y="5664200"/>
            <a:ext cx="14173200" cy="2870200"/>
          </a:xfrm>
          <a:prstGeom prst="rect">
            <a:avLst/>
          </a:prstGeom>
        </p:spPr>
        <p:txBody>
          <a:bodyPr/>
          <a:lstStyle>
            <a:lvl1pPr>
              <a:lnSpc>
                <a:spcPct val="110000"/>
              </a:lnSpc>
              <a:spcBef>
                <a:spcPts val="1300"/>
              </a:spcBef>
              <a:defRPr sz="3000">
                <a:solidFill>
                  <a:srgbClr val="FFFFFF"/>
                </a:solidFill>
              </a:defRPr>
            </a:lvl1pPr>
            <a:lvl2pPr marL="38100" indent="0">
              <a:spcBef>
                <a:spcPts val="300"/>
              </a:spcBef>
              <a:buSzTx/>
              <a:buNone/>
              <a:defRPr sz="2000" b="1">
                <a:solidFill>
                  <a:srgbClr val="9DA9A9"/>
                </a:solidFill>
              </a:defRPr>
            </a:lvl2pPr>
            <a:lvl3pPr marL="0" indent="292100">
              <a:buSzTx/>
              <a:buNone/>
              <a:defRPr sz="2000" b="1">
                <a:solidFill>
                  <a:srgbClr val="9DA9A9"/>
                </a:solidFill>
              </a:defRPr>
            </a:lvl3pPr>
            <a:lvl4pPr marL="0" indent="615950">
              <a:buSzTx/>
              <a:buNone/>
              <a:defRPr sz="2000" b="1">
                <a:solidFill>
                  <a:srgbClr val="9DA9A9"/>
                </a:solidFill>
              </a:defRPr>
            </a:lvl4pPr>
            <a:lvl5pPr marL="0" indent="895350">
              <a:buSzTx/>
              <a:buNone/>
              <a:defRPr sz="2000" b="1">
                <a:solidFill>
                  <a:srgbClr val="9DA9A9"/>
                </a:solidFill>
              </a:defRPr>
            </a:lvl5pPr>
          </a:lstStyle>
          <a:p>
            <a:r>
              <a:t>Body Level One</a:t>
            </a:r>
          </a:p>
          <a:p>
            <a:pPr lvl="1"/>
            <a:r>
              <a:t>Body Level Two</a:t>
            </a:r>
          </a:p>
          <a:p>
            <a:pPr lvl="2"/>
            <a:r>
              <a:t>Body Level Three</a:t>
            </a:r>
          </a:p>
          <a:p>
            <a:pPr lvl="3"/>
            <a:r>
              <a:t>Body Level Four</a:t>
            </a:r>
          </a:p>
          <a:p>
            <a:pPr lvl="4"/>
            <a:r>
              <a:t>Body Level Five</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97823449"/>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Centered Quote">
    <p:spTree>
      <p:nvGrpSpPr>
        <p:cNvPr id="1" name=""/>
        <p:cNvGrpSpPr/>
        <p:nvPr/>
      </p:nvGrpSpPr>
      <p:grpSpPr>
        <a:xfrm>
          <a:off x="0" y="0"/>
          <a:ext cx="0" cy="0"/>
          <a:chOff x="0" y="0"/>
          <a:chExt cx="0" cy="0"/>
        </a:xfrm>
      </p:grpSpPr>
      <p:sp>
        <p:nvSpPr>
          <p:cNvPr id="81" name="Title Text"/>
          <p:cNvSpPr txBox="1">
            <a:spLocks noGrp="1"/>
          </p:cNvSpPr>
          <p:nvPr>
            <p:ph type="title"/>
          </p:nvPr>
        </p:nvSpPr>
        <p:spPr>
          <a:xfrm>
            <a:off x="863600" y="596900"/>
            <a:ext cx="14528800" cy="4914900"/>
          </a:xfrm>
          <a:prstGeom prst="rect">
            <a:avLst/>
          </a:prstGeom>
        </p:spPr>
        <p:txBody>
          <a:bodyPr anchor="ctr"/>
          <a:lstStyle>
            <a:lvl1pPr algn="ctr">
              <a:lnSpc>
                <a:spcPts val="5500"/>
              </a:lnSpc>
            </a:lvl1pPr>
          </a:lstStyle>
          <a:p>
            <a:r>
              <a:t>Title Text</a:t>
            </a:r>
          </a:p>
        </p:txBody>
      </p:sp>
      <p:sp>
        <p:nvSpPr>
          <p:cNvPr id="82" name="Body Level One…"/>
          <p:cNvSpPr txBox="1">
            <a:spLocks noGrp="1"/>
          </p:cNvSpPr>
          <p:nvPr>
            <p:ph type="body" sz="half" idx="1"/>
          </p:nvPr>
        </p:nvSpPr>
        <p:spPr>
          <a:xfrm>
            <a:off x="1041400" y="5664200"/>
            <a:ext cx="14173200" cy="2870200"/>
          </a:xfrm>
          <a:prstGeom prst="rect">
            <a:avLst/>
          </a:prstGeom>
        </p:spPr>
        <p:txBody>
          <a:bodyPr/>
          <a:lstStyle>
            <a:lvl1pPr algn="ctr">
              <a:lnSpc>
                <a:spcPct val="110000"/>
              </a:lnSpc>
              <a:spcBef>
                <a:spcPts val="1300"/>
              </a:spcBef>
              <a:defRPr sz="3000">
                <a:solidFill>
                  <a:srgbClr val="FFFFFF"/>
                </a:solidFill>
              </a:defRPr>
            </a:lvl1pPr>
            <a:lvl2pPr marL="38100" indent="0" algn="ctr">
              <a:spcBef>
                <a:spcPts val="300"/>
              </a:spcBef>
              <a:buSzTx/>
              <a:buNone/>
              <a:defRPr sz="2400" b="1">
                <a:solidFill>
                  <a:srgbClr val="9DA9A9"/>
                </a:solidFill>
              </a:defRPr>
            </a:lvl2pPr>
            <a:lvl3pPr marL="0" indent="292100" algn="ctr">
              <a:buSzTx/>
              <a:buNone/>
              <a:defRPr sz="2400" b="1">
                <a:solidFill>
                  <a:srgbClr val="9DA9A9"/>
                </a:solidFill>
              </a:defRPr>
            </a:lvl3pPr>
            <a:lvl4pPr marL="0" indent="615950" algn="ctr">
              <a:buSzTx/>
              <a:buNone/>
              <a:defRPr sz="2400" b="1">
                <a:solidFill>
                  <a:srgbClr val="9DA9A9"/>
                </a:solidFill>
              </a:defRPr>
            </a:lvl4pPr>
            <a:lvl5pPr marL="0" indent="895350" algn="ctr">
              <a:buSzTx/>
              <a:buNone/>
              <a:defRPr sz="2400" b="1">
                <a:solidFill>
                  <a:srgbClr val="9DA9A9"/>
                </a:solidFill>
              </a:defRPr>
            </a:lvl5pPr>
          </a:lstStyle>
          <a:p>
            <a:r>
              <a:t>Body Level One</a:t>
            </a:r>
          </a:p>
          <a:p>
            <a:pPr lvl="1"/>
            <a:r>
              <a:t>Body Level Two</a:t>
            </a:r>
          </a:p>
          <a:p>
            <a:pPr lvl="2"/>
            <a:r>
              <a:t>Body Level Three</a:t>
            </a:r>
          </a:p>
          <a:p>
            <a:pPr lvl="3"/>
            <a:r>
              <a:t>Body Level Four</a:t>
            </a:r>
          </a:p>
          <a:p>
            <a:pPr lvl="4"/>
            <a:r>
              <a:t>Body Level Five</a:t>
            </a:r>
          </a:p>
        </p:txBody>
      </p:sp>
      <p:sp>
        <p:nvSpPr>
          <p:cNvPr id="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96643285"/>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_Full Image">
    <p:spTree>
      <p:nvGrpSpPr>
        <p:cNvPr id="1" name=""/>
        <p:cNvGrpSpPr/>
        <p:nvPr/>
      </p:nvGrpSpPr>
      <p:grpSpPr>
        <a:xfrm>
          <a:off x="0" y="0"/>
          <a:ext cx="0" cy="0"/>
          <a:chOff x="0" y="0"/>
          <a:chExt cx="0" cy="0"/>
        </a:xfrm>
      </p:grpSpPr>
      <p:sp>
        <p:nvSpPr>
          <p:cNvPr id="90" name="Title Text"/>
          <p:cNvSpPr txBox="1">
            <a:spLocks noGrp="1"/>
          </p:cNvSpPr>
          <p:nvPr>
            <p:ph type="title"/>
          </p:nvPr>
        </p:nvSpPr>
        <p:spPr>
          <a:xfrm>
            <a:off x="736600" y="393700"/>
            <a:ext cx="13754100" cy="698500"/>
          </a:xfrm>
          <a:prstGeom prst="rect">
            <a:avLst/>
          </a:prstGeom>
          <a:effectLst>
            <a:outerShdw blurRad="38100" dist="38100" dir="5400000" rotWithShape="0">
              <a:srgbClr val="000000">
                <a:alpha val="90000"/>
              </a:srgbClr>
            </a:outerShdw>
          </a:effectLst>
        </p:spPr>
        <p:txBody>
          <a:bodyPr/>
          <a:lstStyle>
            <a:lvl1pPr>
              <a:lnSpc>
                <a:spcPts val="5000"/>
              </a:lnSpc>
              <a:defRPr sz="4200"/>
            </a:lvl1pPr>
          </a:lstStyle>
          <a:p>
            <a:r>
              <a:t>Title Text</a:t>
            </a:r>
          </a:p>
        </p:txBody>
      </p:sp>
      <p:sp>
        <p:nvSpPr>
          <p:cNvPr id="91" name="Body Level One…"/>
          <p:cNvSpPr txBox="1">
            <a:spLocks noGrp="1"/>
          </p:cNvSpPr>
          <p:nvPr>
            <p:ph type="body" sz="quarter" idx="1"/>
          </p:nvPr>
        </p:nvSpPr>
        <p:spPr>
          <a:xfrm>
            <a:off x="736600" y="1016000"/>
            <a:ext cx="13754100" cy="889000"/>
          </a:xfrm>
          <a:prstGeom prst="rect">
            <a:avLst/>
          </a:prstGeom>
          <a:effectLst>
            <a:outerShdw blurRad="38100" dist="38100" dir="5400000" rotWithShape="0">
              <a:srgbClr val="000000">
                <a:alpha val="90000"/>
              </a:srgbClr>
            </a:outerShdw>
          </a:effectLst>
        </p:spPr>
        <p:txBody>
          <a:bodyPr/>
          <a:lstStyle>
            <a:lvl1pPr>
              <a:spcBef>
                <a:spcPts val="1300"/>
              </a:spcBef>
              <a:defRPr sz="2400">
                <a:solidFill>
                  <a:srgbClr val="FFFFFF"/>
                </a:solidFill>
              </a:defRPr>
            </a:lvl1pPr>
            <a:lvl2pPr marL="38100" indent="0">
              <a:buSzTx/>
              <a:buNone/>
              <a:defRPr sz="2400" b="1"/>
            </a:lvl2pPr>
            <a:lvl3pPr marL="0" indent="292100">
              <a:buSzTx/>
              <a:buNone/>
              <a:defRPr sz="2400" b="1"/>
            </a:lvl3pPr>
            <a:lvl4pPr marL="0" indent="615950">
              <a:buSzTx/>
              <a:buNone/>
              <a:defRPr sz="2400" b="1"/>
            </a:lvl4pPr>
            <a:lvl5pPr marL="0" indent="895350">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92" name="Slide Number"/>
          <p:cNvSpPr txBox="1">
            <a:spLocks noGrp="1"/>
          </p:cNvSpPr>
          <p:nvPr>
            <p:ph type="sldNum" sz="quarter" idx="2"/>
          </p:nvPr>
        </p:nvSpPr>
        <p:spPr>
          <a:xfrm>
            <a:off x="14699960" y="8679085"/>
            <a:ext cx="182216" cy="172816"/>
          </a:xfrm>
          <a:prstGeom prst="rect">
            <a:avLst/>
          </a:prstGeom>
        </p:spPr>
        <p:txBody>
          <a:bodyPr anchor="b"/>
          <a:lstStyle/>
          <a:p>
            <a:fld id="{86CB4B4D-7CA3-9044-876B-883B54F8677D}" type="slidenum">
              <a:t>‹#›</a:t>
            </a:fld>
            <a:endParaRPr/>
          </a:p>
        </p:txBody>
      </p:sp>
    </p:spTree>
    <p:extLst>
      <p:ext uri="{BB962C8B-B14F-4D97-AF65-F5344CB8AC3E}">
        <p14:creationId xmlns:p14="http://schemas.microsoft.com/office/powerpoint/2010/main" val="3785322082"/>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2_Full Image">
    <p:spTree>
      <p:nvGrpSpPr>
        <p:cNvPr id="1" name=""/>
        <p:cNvGrpSpPr/>
        <p:nvPr/>
      </p:nvGrpSpPr>
      <p:grpSpPr>
        <a:xfrm>
          <a:off x="0" y="0"/>
          <a:ext cx="0" cy="0"/>
          <a:chOff x="0" y="0"/>
          <a:chExt cx="0" cy="0"/>
        </a:xfrm>
      </p:grpSpPr>
      <p:sp>
        <p:nvSpPr>
          <p:cNvPr id="99" name="Title Text"/>
          <p:cNvSpPr txBox="1">
            <a:spLocks noGrp="1"/>
          </p:cNvSpPr>
          <p:nvPr>
            <p:ph type="title"/>
          </p:nvPr>
        </p:nvSpPr>
        <p:spPr>
          <a:xfrm>
            <a:off x="736600" y="393700"/>
            <a:ext cx="13754100" cy="698500"/>
          </a:xfrm>
          <a:prstGeom prst="rect">
            <a:avLst/>
          </a:prstGeom>
          <a:effectLst>
            <a:outerShdw blurRad="38100" dist="38100" dir="5400000" rotWithShape="0">
              <a:srgbClr val="000000">
                <a:alpha val="90000"/>
              </a:srgbClr>
            </a:outerShdw>
          </a:effectLst>
        </p:spPr>
        <p:txBody>
          <a:bodyPr/>
          <a:lstStyle>
            <a:lvl1pPr>
              <a:lnSpc>
                <a:spcPts val="5400"/>
              </a:lnSpc>
            </a:lvl1pPr>
          </a:lstStyle>
          <a:p>
            <a:r>
              <a:t>Title Text</a:t>
            </a:r>
          </a:p>
        </p:txBody>
      </p:sp>
      <p:sp>
        <p:nvSpPr>
          <p:cNvPr id="100" name="Body Level One…"/>
          <p:cNvSpPr txBox="1">
            <a:spLocks noGrp="1"/>
          </p:cNvSpPr>
          <p:nvPr>
            <p:ph type="body" sz="quarter" idx="1"/>
          </p:nvPr>
        </p:nvSpPr>
        <p:spPr>
          <a:xfrm>
            <a:off x="736600" y="1079500"/>
            <a:ext cx="13754100" cy="762000"/>
          </a:xfrm>
          <a:prstGeom prst="rect">
            <a:avLst/>
          </a:prstGeom>
          <a:effectLst>
            <a:outerShdw blurRad="38100" dist="38100" dir="5400000" rotWithShape="0">
              <a:srgbClr val="000000">
                <a:alpha val="90000"/>
              </a:srgbClr>
            </a:outerShdw>
          </a:effectLst>
        </p:spPr>
        <p:txBody>
          <a:bodyPr/>
          <a:lstStyle>
            <a:lvl1pPr>
              <a:spcBef>
                <a:spcPts val="1300"/>
              </a:spcBef>
              <a:defRPr sz="2600">
                <a:solidFill>
                  <a:srgbClr val="FFFFFF"/>
                </a:solidFill>
              </a:defRPr>
            </a:lvl1pPr>
            <a:lvl2pPr marL="38100" indent="0">
              <a:buSzTx/>
              <a:buNone/>
              <a:defRPr sz="2600" b="1"/>
            </a:lvl2pPr>
            <a:lvl3pPr marL="0" indent="292100">
              <a:buSzTx/>
              <a:buNone/>
              <a:defRPr b="1"/>
            </a:lvl3pPr>
            <a:lvl4pPr marL="0" indent="615950">
              <a:buSzTx/>
              <a:buNone/>
              <a:defRPr sz="2600" b="1"/>
            </a:lvl4pPr>
            <a:lvl5pPr marL="0" indent="895350">
              <a:buSzTx/>
              <a:buNone/>
              <a:defRPr sz="2600" b="1"/>
            </a:lvl5pPr>
          </a:lstStyle>
          <a:p>
            <a:r>
              <a:t>Body Level One</a:t>
            </a:r>
          </a:p>
          <a:p>
            <a:pPr lvl="1"/>
            <a:r>
              <a:t>Body Level Two</a:t>
            </a:r>
          </a:p>
          <a:p>
            <a:pPr lvl="2"/>
            <a:r>
              <a:t>Body Level Three</a:t>
            </a:r>
          </a:p>
          <a:p>
            <a:pPr lvl="3"/>
            <a:r>
              <a:t>Body Level Four</a:t>
            </a:r>
          </a:p>
          <a:p>
            <a:pPr lvl="4"/>
            <a:r>
              <a:t>Body Level Five</a:t>
            </a:r>
          </a:p>
        </p:txBody>
      </p:sp>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39335235"/>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2_Centered Quote">
    <p:spTree>
      <p:nvGrpSpPr>
        <p:cNvPr id="1" name=""/>
        <p:cNvGrpSpPr/>
        <p:nvPr/>
      </p:nvGrpSpPr>
      <p:grpSpPr>
        <a:xfrm>
          <a:off x="0" y="0"/>
          <a:ext cx="0" cy="0"/>
          <a:chOff x="0" y="0"/>
          <a:chExt cx="0" cy="0"/>
        </a:xfrm>
      </p:grpSpPr>
      <p:sp>
        <p:nvSpPr>
          <p:cNvPr id="126" name="Title Text"/>
          <p:cNvSpPr txBox="1">
            <a:spLocks noGrp="1"/>
          </p:cNvSpPr>
          <p:nvPr>
            <p:ph type="title"/>
          </p:nvPr>
        </p:nvSpPr>
        <p:spPr>
          <a:xfrm>
            <a:off x="863600" y="596900"/>
            <a:ext cx="14528800" cy="4914900"/>
          </a:xfrm>
          <a:prstGeom prst="rect">
            <a:avLst/>
          </a:prstGeom>
        </p:spPr>
        <p:txBody>
          <a:bodyPr anchor="ctr"/>
          <a:lstStyle>
            <a:lvl1pPr algn="ctr">
              <a:lnSpc>
                <a:spcPts val="6700"/>
              </a:lnSpc>
              <a:defRPr sz="5500"/>
            </a:lvl1pPr>
          </a:lstStyle>
          <a:p>
            <a:r>
              <a:t>Title Text</a:t>
            </a:r>
          </a:p>
        </p:txBody>
      </p:sp>
      <p:sp>
        <p:nvSpPr>
          <p:cNvPr id="127" name="Body Level One…"/>
          <p:cNvSpPr txBox="1">
            <a:spLocks noGrp="1"/>
          </p:cNvSpPr>
          <p:nvPr>
            <p:ph type="body" sz="half" idx="1"/>
          </p:nvPr>
        </p:nvSpPr>
        <p:spPr>
          <a:xfrm>
            <a:off x="1041400" y="5664200"/>
            <a:ext cx="14173200" cy="2870200"/>
          </a:xfrm>
          <a:prstGeom prst="rect">
            <a:avLst/>
          </a:prstGeom>
        </p:spPr>
        <p:txBody>
          <a:bodyPr/>
          <a:lstStyle>
            <a:lvl1pPr algn="ctr">
              <a:lnSpc>
                <a:spcPct val="110000"/>
              </a:lnSpc>
              <a:spcBef>
                <a:spcPts val="1300"/>
              </a:spcBef>
              <a:defRPr sz="4000">
                <a:solidFill>
                  <a:srgbClr val="FFFFFF"/>
                </a:solidFill>
              </a:defRPr>
            </a:lvl1pPr>
            <a:lvl2pPr marL="38100" indent="0" algn="ctr">
              <a:spcBef>
                <a:spcPts val="300"/>
              </a:spcBef>
              <a:buSzTx/>
              <a:buNone/>
              <a:defRPr b="1">
                <a:solidFill>
                  <a:srgbClr val="9DA9A9"/>
                </a:solidFill>
              </a:defRPr>
            </a:lvl2pPr>
            <a:lvl3pPr marL="0" indent="292100" algn="ctr">
              <a:buSzTx/>
              <a:buNone/>
              <a:defRPr sz="3000" b="1">
                <a:solidFill>
                  <a:srgbClr val="9DA9A9"/>
                </a:solidFill>
              </a:defRPr>
            </a:lvl3pPr>
            <a:lvl4pPr marL="0" indent="615950" algn="ctr">
              <a:buSzTx/>
              <a:buNone/>
              <a:defRPr sz="3000" b="1">
                <a:solidFill>
                  <a:srgbClr val="9DA9A9"/>
                </a:solidFill>
              </a:defRPr>
            </a:lvl4pPr>
            <a:lvl5pPr marL="0" indent="895350" algn="ctr">
              <a:buSzTx/>
              <a:buNone/>
              <a:defRPr sz="3000" b="1">
                <a:solidFill>
                  <a:srgbClr val="9DA9A9"/>
                </a:solidFill>
              </a:defRPr>
            </a:lvl5pPr>
          </a:lstStyle>
          <a:p>
            <a:r>
              <a:t>Body Level One</a:t>
            </a:r>
          </a:p>
          <a:p>
            <a:pPr lvl="1"/>
            <a:r>
              <a:t>Body Level Two</a:t>
            </a:r>
          </a:p>
          <a:p>
            <a:pPr lvl="2"/>
            <a:r>
              <a:t>Body Level Three</a:t>
            </a:r>
          </a:p>
          <a:p>
            <a:pPr lvl="3"/>
            <a:r>
              <a:t>Body Level Four</a:t>
            </a:r>
          </a:p>
          <a:p>
            <a:pPr lvl="4"/>
            <a:r>
              <a:t>Body Level Five</a:t>
            </a:r>
          </a:p>
        </p:txBody>
      </p:sp>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73756122"/>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3_Centered Quote">
    <p:spTree>
      <p:nvGrpSpPr>
        <p:cNvPr id="1" name=""/>
        <p:cNvGrpSpPr/>
        <p:nvPr/>
      </p:nvGrpSpPr>
      <p:grpSpPr>
        <a:xfrm>
          <a:off x="0" y="0"/>
          <a:ext cx="0" cy="0"/>
          <a:chOff x="0" y="0"/>
          <a:chExt cx="0" cy="0"/>
        </a:xfrm>
      </p:grpSpPr>
      <p:sp>
        <p:nvSpPr>
          <p:cNvPr id="135" name="Title Text"/>
          <p:cNvSpPr txBox="1">
            <a:spLocks noGrp="1"/>
          </p:cNvSpPr>
          <p:nvPr>
            <p:ph type="title"/>
          </p:nvPr>
        </p:nvSpPr>
        <p:spPr>
          <a:xfrm>
            <a:off x="863600" y="596900"/>
            <a:ext cx="14528800" cy="4914900"/>
          </a:xfrm>
          <a:prstGeom prst="rect">
            <a:avLst/>
          </a:prstGeom>
        </p:spPr>
        <p:txBody>
          <a:bodyPr anchor="ctr"/>
          <a:lstStyle>
            <a:lvl1pPr algn="ctr">
              <a:lnSpc>
                <a:spcPts val="6700"/>
              </a:lnSpc>
              <a:defRPr sz="5500"/>
            </a:lvl1pPr>
          </a:lstStyle>
          <a:p>
            <a:r>
              <a:t>Title Text</a:t>
            </a:r>
          </a:p>
        </p:txBody>
      </p:sp>
      <p:sp>
        <p:nvSpPr>
          <p:cNvPr id="136" name="Body Level One…"/>
          <p:cNvSpPr txBox="1">
            <a:spLocks noGrp="1"/>
          </p:cNvSpPr>
          <p:nvPr>
            <p:ph type="body" sz="half" idx="1"/>
          </p:nvPr>
        </p:nvSpPr>
        <p:spPr>
          <a:xfrm>
            <a:off x="1041400" y="5664200"/>
            <a:ext cx="14173200" cy="2870200"/>
          </a:xfrm>
          <a:prstGeom prst="rect">
            <a:avLst/>
          </a:prstGeom>
        </p:spPr>
        <p:txBody>
          <a:bodyPr/>
          <a:lstStyle>
            <a:lvl1pPr algn="ctr">
              <a:lnSpc>
                <a:spcPct val="110000"/>
              </a:lnSpc>
              <a:spcBef>
                <a:spcPts val="1300"/>
              </a:spcBef>
              <a:defRPr sz="3500">
                <a:solidFill>
                  <a:srgbClr val="FFFFFF"/>
                </a:solidFill>
              </a:defRPr>
            </a:lvl1pPr>
            <a:lvl2pPr marL="38100" indent="0" algn="ctr">
              <a:spcBef>
                <a:spcPts val="300"/>
              </a:spcBef>
              <a:buSzTx/>
              <a:buNone/>
              <a:defRPr sz="2800" b="1">
                <a:solidFill>
                  <a:srgbClr val="9DA9A9"/>
                </a:solidFill>
              </a:defRPr>
            </a:lvl2pPr>
            <a:lvl3pPr marL="0" indent="292100" algn="ctr">
              <a:buSzTx/>
              <a:buNone/>
              <a:defRPr sz="2800" b="1">
                <a:solidFill>
                  <a:srgbClr val="9DA9A9"/>
                </a:solidFill>
              </a:defRPr>
            </a:lvl3pPr>
            <a:lvl4pPr marL="0" indent="615950" algn="ctr">
              <a:buSzTx/>
              <a:buNone/>
              <a:defRPr sz="2800" b="1">
                <a:solidFill>
                  <a:srgbClr val="9DA9A9"/>
                </a:solidFill>
              </a:defRPr>
            </a:lvl4pPr>
            <a:lvl5pPr marL="0" indent="895350" algn="ctr">
              <a:buSzTx/>
              <a:buNone/>
              <a:defRPr sz="2800" b="1">
                <a:solidFill>
                  <a:srgbClr val="9DA9A9"/>
                </a:solidFill>
              </a:defRPr>
            </a:lvl5pPr>
          </a:lstStyle>
          <a:p>
            <a:r>
              <a:t>Body Level One</a:t>
            </a:r>
          </a:p>
          <a:p>
            <a:pPr lvl="1"/>
            <a:r>
              <a:t>Body Level Two</a:t>
            </a:r>
          </a:p>
          <a:p>
            <a:pPr lvl="2"/>
            <a:r>
              <a:t>Body Level Three</a:t>
            </a:r>
          </a:p>
          <a:p>
            <a:pPr lvl="3"/>
            <a:r>
              <a:t>Body Level Four</a:t>
            </a:r>
          </a:p>
          <a:p>
            <a:pPr lvl="4"/>
            <a:r>
              <a:t>Body Level Five</a:t>
            </a:r>
          </a:p>
        </p:txBody>
      </p:sp>
      <p:sp>
        <p:nvSpPr>
          <p:cNvPr id="1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88190899"/>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4_Centered Quote">
    <p:spTree>
      <p:nvGrpSpPr>
        <p:cNvPr id="1" name=""/>
        <p:cNvGrpSpPr/>
        <p:nvPr/>
      </p:nvGrpSpPr>
      <p:grpSpPr>
        <a:xfrm>
          <a:off x="0" y="0"/>
          <a:ext cx="0" cy="0"/>
          <a:chOff x="0" y="0"/>
          <a:chExt cx="0" cy="0"/>
        </a:xfrm>
      </p:grpSpPr>
      <p:sp>
        <p:nvSpPr>
          <p:cNvPr id="144" name="Title Text"/>
          <p:cNvSpPr txBox="1">
            <a:spLocks noGrp="1"/>
          </p:cNvSpPr>
          <p:nvPr>
            <p:ph type="title"/>
          </p:nvPr>
        </p:nvSpPr>
        <p:spPr>
          <a:xfrm>
            <a:off x="863600" y="596900"/>
            <a:ext cx="14528800" cy="4914900"/>
          </a:xfrm>
          <a:prstGeom prst="rect">
            <a:avLst/>
          </a:prstGeom>
        </p:spPr>
        <p:txBody>
          <a:bodyPr anchor="ctr"/>
          <a:lstStyle>
            <a:lvl1pPr algn="ctr">
              <a:lnSpc>
                <a:spcPts val="6700"/>
              </a:lnSpc>
              <a:defRPr sz="5500"/>
            </a:lvl1pPr>
          </a:lstStyle>
          <a:p>
            <a:r>
              <a:t>Title Text</a:t>
            </a:r>
          </a:p>
        </p:txBody>
      </p:sp>
      <p:sp>
        <p:nvSpPr>
          <p:cNvPr id="145" name="Body Level One…"/>
          <p:cNvSpPr txBox="1">
            <a:spLocks noGrp="1"/>
          </p:cNvSpPr>
          <p:nvPr>
            <p:ph type="body" sz="half" idx="1"/>
          </p:nvPr>
        </p:nvSpPr>
        <p:spPr>
          <a:xfrm>
            <a:off x="1041400" y="5664200"/>
            <a:ext cx="14173200" cy="2870200"/>
          </a:xfrm>
          <a:prstGeom prst="rect">
            <a:avLst/>
          </a:prstGeom>
        </p:spPr>
        <p:txBody>
          <a:bodyPr/>
          <a:lstStyle>
            <a:lvl1pPr algn="ctr">
              <a:lnSpc>
                <a:spcPct val="110000"/>
              </a:lnSpc>
              <a:spcBef>
                <a:spcPts val="1300"/>
              </a:spcBef>
              <a:defRPr sz="3800">
                <a:solidFill>
                  <a:srgbClr val="FFFFFF"/>
                </a:solidFill>
              </a:defRPr>
            </a:lvl1pPr>
            <a:lvl2pPr marL="38100" indent="0" algn="ctr">
              <a:spcBef>
                <a:spcPts val="300"/>
              </a:spcBef>
              <a:buSzTx/>
              <a:buNone/>
              <a:defRPr sz="2800" b="1">
                <a:solidFill>
                  <a:srgbClr val="9DA9A9"/>
                </a:solidFill>
              </a:defRPr>
            </a:lvl2pPr>
            <a:lvl3pPr marL="0" indent="292100" algn="ctr">
              <a:buSzTx/>
              <a:buNone/>
              <a:defRPr sz="2800" b="1">
                <a:solidFill>
                  <a:srgbClr val="9DA9A9"/>
                </a:solidFill>
              </a:defRPr>
            </a:lvl3pPr>
            <a:lvl4pPr marL="0" indent="615950" algn="ctr">
              <a:buSzTx/>
              <a:buNone/>
              <a:defRPr sz="2800" b="1">
                <a:solidFill>
                  <a:srgbClr val="9DA9A9"/>
                </a:solidFill>
              </a:defRPr>
            </a:lvl4pPr>
            <a:lvl5pPr marL="0" indent="895350" algn="ctr">
              <a:buSzTx/>
              <a:buNone/>
              <a:defRPr sz="2800" b="1">
                <a:solidFill>
                  <a:srgbClr val="9DA9A9"/>
                </a:solidFill>
              </a:defRPr>
            </a:lvl5pPr>
          </a:lstStyle>
          <a:p>
            <a:r>
              <a:t>Body Level One</a:t>
            </a:r>
          </a:p>
          <a:p>
            <a:pPr lvl="1"/>
            <a:r>
              <a:t>Body Level Two</a:t>
            </a:r>
          </a:p>
          <a:p>
            <a:pPr lvl="2"/>
            <a:r>
              <a:t>Body Level Three</a:t>
            </a:r>
          </a:p>
          <a:p>
            <a:pPr lvl="3"/>
            <a:r>
              <a:t>Body Level Four</a:t>
            </a:r>
          </a:p>
          <a:p>
            <a:pPr lvl="4"/>
            <a:r>
              <a:t>Body Level Five</a:t>
            </a:r>
          </a:p>
        </p:txBody>
      </p:sp>
      <p:sp>
        <p:nvSpPr>
          <p:cNvPr id="1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83713162"/>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1_Centered 1 Line Title">
    <p:spTree>
      <p:nvGrpSpPr>
        <p:cNvPr id="1" name=""/>
        <p:cNvGrpSpPr/>
        <p:nvPr/>
      </p:nvGrpSpPr>
      <p:grpSpPr>
        <a:xfrm>
          <a:off x="0" y="0"/>
          <a:ext cx="0" cy="0"/>
          <a:chOff x="0" y="0"/>
          <a:chExt cx="0" cy="0"/>
        </a:xfrm>
      </p:grpSpPr>
      <p:sp>
        <p:nvSpPr>
          <p:cNvPr id="153" name="Title Text"/>
          <p:cNvSpPr txBox="1">
            <a:spLocks noGrp="1"/>
          </p:cNvSpPr>
          <p:nvPr>
            <p:ph type="title"/>
          </p:nvPr>
        </p:nvSpPr>
        <p:spPr>
          <a:xfrm>
            <a:off x="863600" y="596900"/>
            <a:ext cx="14528800" cy="762000"/>
          </a:xfrm>
          <a:prstGeom prst="rect">
            <a:avLst/>
          </a:prstGeom>
        </p:spPr>
        <p:txBody>
          <a:bodyPr/>
          <a:lstStyle>
            <a:lvl1pPr algn="ctr">
              <a:lnSpc>
                <a:spcPts val="5400"/>
              </a:lnSpc>
              <a:spcBef>
                <a:spcPts val="300"/>
              </a:spcBef>
            </a:lvl1pPr>
          </a:lstStyle>
          <a:p>
            <a:r>
              <a:t>Title Text</a:t>
            </a:r>
          </a:p>
        </p:txBody>
      </p:sp>
      <p:sp>
        <p:nvSpPr>
          <p:cNvPr id="154" name="Body Level One…"/>
          <p:cNvSpPr txBox="1">
            <a:spLocks noGrp="1"/>
          </p:cNvSpPr>
          <p:nvPr>
            <p:ph type="body" sz="quarter" idx="1"/>
          </p:nvPr>
        </p:nvSpPr>
        <p:spPr>
          <a:xfrm>
            <a:off x="863600" y="1270000"/>
            <a:ext cx="14528800" cy="1016000"/>
          </a:xfrm>
          <a:prstGeom prst="rect">
            <a:avLst/>
          </a:prstGeom>
        </p:spPr>
        <p:txBody>
          <a:bodyPr/>
          <a:lstStyle>
            <a:lvl1pPr algn="ctr"/>
            <a:lvl2pPr marL="38100" indent="228600">
              <a:buSzTx/>
              <a:buNone/>
              <a:defRPr sz="3200" b="1"/>
            </a:lvl2pPr>
            <a:lvl3pPr marL="0" indent="457200">
              <a:buSzTx/>
              <a:buNone/>
              <a:defRPr sz="3000" b="1"/>
            </a:lvl3pPr>
            <a:lvl4pPr marL="0" indent="685800">
              <a:buSzTx/>
              <a:buNone/>
              <a:defRPr sz="2600" b="1"/>
            </a:lvl4pPr>
            <a:lvl5pPr marL="0" indent="914400">
              <a:buSzTx/>
              <a:buNone/>
              <a:defRPr b="1"/>
            </a:lvl5pPr>
          </a:lstStyle>
          <a:p>
            <a:r>
              <a:t>Body Level One</a:t>
            </a:r>
          </a:p>
          <a:p>
            <a:pPr lvl="1"/>
            <a:r>
              <a:t>Body Level Two</a:t>
            </a:r>
          </a:p>
          <a:p>
            <a:pPr lvl="2"/>
            <a:r>
              <a:t>Body Level Three</a:t>
            </a:r>
          </a:p>
          <a:p>
            <a:pPr lvl="3"/>
            <a:r>
              <a:t>Body Level Four</a:t>
            </a:r>
          </a:p>
          <a:p>
            <a:pPr lvl="4"/>
            <a:r>
              <a:t>Body Level Five</a:t>
            </a:r>
          </a:p>
        </p:txBody>
      </p:sp>
      <p:sp>
        <p:nvSpPr>
          <p:cNvPr id="1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6481461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entered 1 Line Title">
    <p:spTree>
      <p:nvGrpSpPr>
        <p:cNvPr id="1" name=""/>
        <p:cNvGrpSpPr/>
        <p:nvPr/>
      </p:nvGrpSpPr>
      <p:grpSpPr>
        <a:xfrm>
          <a:off x="0" y="0"/>
          <a:ext cx="0" cy="0"/>
          <a:chOff x="0" y="0"/>
          <a:chExt cx="0" cy="0"/>
        </a:xfrm>
      </p:grpSpPr>
      <p:sp>
        <p:nvSpPr>
          <p:cNvPr id="38" name="Title Text"/>
          <p:cNvSpPr txBox="1">
            <a:spLocks noGrp="1"/>
          </p:cNvSpPr>
          <p:nvPr>
            <p:ph type="title"/>
          </p:nvPr>
        </p:nvSpPr>
        <p:spPr>
          <a:xfrm>
            <a:off x="863600" y="596900"/>
            <a:ext cx="14528800" cy="762000"/>
          </a:xfrm>
          <a:prstGeom prst="rect">
            <a:avLst/>
          </a:prstGeom>
        </p:spPr>
        <p:txBody>
          <a:bodyPr/>
          <a:lstStyle>
            <a:lvl1pPr algn="ctr">
              <a:lnSpc>
                <a:spcPts val="5400"/>
              </a:lnSpc>
              <a:spcBef>
                <a:spcPts val="300"/>
              </a:spcBef>
            </a:lvl1pPr>
          </a:lstStyle>
          <a:p>
            <a:r>
              <a:t>Title Text</a:t>
            </a:r>
          </a:p>
        </p:txBody>
      </p:sp>
      <p:sp>
        <p:nvSpPr>
          <p:cNvPr id="39" name="Body Level One…"/>
          <p:cNvSpPr txBox="1">
            <a:spLocks noGrp="1"/>
          </p:cNvSpPr>
          <p:nvPr>
            <p:ph type="body" sz="quarter" idx="1"/>
          </p:nvPr>
        </p:nvSpPr>
        <p:spPr>
          <a:xfrm>
            <a:off x="863600" y="1270000"/>
            <a:ext cx="14528800" cy="1016000"/>
          </a:xfrm>
          <a:prstGeom prst="rect">
            <a:avLst/>
          </a:prstGeom>
        </p:spPr>
        <p:txBody>
          <a:bodyPr/>
          <a:lstStyle>
            <a:lvl1pPr algn="ctr"/>
            <a:lvl2pPr marL="38100" indent="228600">
              <a:buSzTx/>
              <a:buNone/>
              <a:defRPr sz="3200" b="1"/>
            </a:lvl2pPr>
            <a:lvl3pPr marL="0" indent="457200">
              <a:buSzTx/>
              <a:buNone/>
              <a:defRPr sz="3000" b="1"/>
            </a:lvl3pPr>
            <a:lvl4pPr marL="0" indent="685800">
              <a:buSzTx/>
              <a:buNone/>
              <a:defRPr sz="2600" b="1"/>
            </a:lvl4pPr>
            <a:lvl5pPr marL="0" indent="914400">
              <a:buSzTx/>
              <a:buNone/>
              <a:defRPr b="1"/>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3_Full Image">
    <p:spTree>
      <p:nvGrpSpPr>
        <p:cNvPr id="1" name=""/>
        <p:cNvGrpSpPr/>
        <p:nvPr/>
      </p:nvGrpSpPr>
      <p:grpSpPr>
        <a:xfrm>
          <a:off x="0" y="0"/>
          <a:ext cx="0" cy="0"/>
          <a:chOff x="0" y="0"/>
          <a:chExt cx="0" cy="0"/>
        </a:xfrm>
      </p:grpSpPr>
      <p:sp>
        <p:nvSpPr>
          <p:cNvPr id="162" name="Title Text"/>
          <p:cNvSpPr txBox="1">
            <a:spLocks noGrp="1"/>
          </p:cNvSpPr>
          <p:nvPr>
            <p:ph type="title"/>
          </p:nvPr>
        </p:nvSpPr>
        <p:spPr>
          <a:xfrm>
            <a:off x="736600" y="393700"/>
            <a:ext cx="13754100" cy="774700"/>
          </a:xfrm>
          <a:prstGeom prst="rect">
            <a:avLst/>
          </a:prstGeom>
          <a:effectLst>
            <a:outerShdw blurRad="38100" dist="38100" dir="5400000" rotWithShape="0">
              <a:srgbClr val="000000">
                <a:alpha val="90000"/>
              </a:srgbClr>
            </a:outerShdw>
          </a:effectLst>
        </p:spPr>
        <p:txBody>
          <a:bodyPr/>
          <a:lstStyle>
            <a:lvl1pPr>
              <a:lnSpc>
                <a:spcPts val="5400"/>
              </a:lnSpc>
            </a:lvl1pPr>
          </a:lstStyle>
          <a:p>
            <a:r>
              <a:t>Title Text</a:t>
            </a:r>
          </a:p>
        </p:txBody>
      </p:sp>
      <p:sp>
        <p:nvSpPr>
          <p:cNvPr id="163" name="Body Level One…"/>
          <p:cNvSpPr txBox="1">
            <a:spLocks noGrp="1"/>
          </p:cNvSpPr>
          <p:nvPr>
            <p:ph type="body" sz="quarter" idx="1"/>
          </p:nvPr>
        </p:nvSpPr>
        <p:spPr>
          <a:xfrm>
            <a:off x="736600" y="1079500"/>
            <a:ext cx="13754100" cy="762000"/>
          </a:xfrm>
          <a:prstGeom prst="rect">
            <a:avLst/>
          </a:prstGeom>
          <a:effectLst>
            <a:outerShdw blurRad="38100" dist="38100" dir="5400000" rotWithShape="0">
              <a:srgbClr val="000000">
                <a:alpha val="90000"/>
              </a:srgbClr>
            </a:outerShdw>
          </a:effectLst>
        </p:spPr>
        <p:txBody>
          <a:bodyPr/>
          <a:lstStyle>
            <a:lvl1pPr>
              <a:spcBef>
                <a:spcPts val="1300"/>
              </a:spcBef>
              <a:defRPr sz="2600">
                <a:solidFill>
                  <a:srgbClr val="FFFFFF"/>
                </a:solidFill>
              </a:defRPr>
            </a:lvl1pPr>
            <a:lvl2pPr marL="38100" indent="0">
              <a:buSzTx/>
              <a:buNone/>
              <a:defRPr sz="2600" b="1"/>
            </a:lvl2pPr>
            <a:lvl3pPr marL="0" indent="292100">
              <a:buSzTx/>
              <a:buNone/>
              <a:defRPr b="1"/>
            </a:lvl3pPr>
            <a:lvl4pPr marL="0" indent="615950">
              <a:buSzTx/>
              <a:buNone/>
              <a:defRPr sz="2600" b="1"/>
            </a:lvl4pPr>
            <a:lvl5pPr marL="0" indent="895350">
              <a:buSzTx/>
              <a:buNone/>
              <a:defRPr sz="2600" b="1"/>
            </a:lvl5pPr>
          </a:lstStyle>
          <a:p>
            <a:r>
              <a:t>Body Level One</a:t>
            </a:r>
          </a:p>
          <a:p>
            <a:pPr lvl="1"/>
            <a:r>
              <a:t>Body Level Two</a:t>
            </a:r>
          </a:p>
          <a:p>
            <a:pPr lvl="2"/>
            <a:r>
              <a:t>Body Level Three</a:t>
            </a:r>
          </a:p>
          <a:p>
            <a:pPr lvl="3"/>
            <a:r>
              <a:t>Body Level Four</a:t>
            </a:r>
          </a:p>
          <a:p>
            <a:pPr lvl="4"/>
            <a:r>
              <a:t>Body Level Five</a:t>
            </a:r>
          </a:p>
        </p:txBody>
      </p:sp>
      <p:sp>
        <p:nvSpPr>
          <p:cNvPr id="1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52799575"/>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5_Centered Quote">
    <p:spTree>
      <p:nvGrpSpPr>
        <p:cNvPr id="1" name=""/>
        <p:cNvGrpSpPr/>
        <p:nvPr/>
      </p:nvGrpSpPr>
      <p:grpSpPr>
        <a:xfrm>
          <a:off x="0" y="0"/>
          <a:ext cx="0" cy="0"/>
          <a:chOff x="0" y="0"/>
          <a:chExt cx="0" cy="0"/>
        </a:xfrm>
      </p:grpSpPr>
      <p:sp>
        <p:nvSpPr>
          <p:cNvPr id="171" name="Title Text"/>
          <p:cNvSpPr txBox="1">
            <a:spLocks noGrp="1"/>
          </p:cNvSpPr>
          <p:nvPr>
            <p:ph type="title"/>
          </p:nvPr>
        </p:nvSpPr>
        <p:spPr>
          <a:xfrm>
            <a:off x="863600" y="596900"/>
            <a:ext cx="14528800" cy="4914900"/>
          </a:xfrm>
          <a:prstGeom prst="rect">
            <a:avLst/>
          </a:prstGeom>
        </p:spPr>
        <p:txBody>
          <a:bodyPr anchor="ctr"/>
          <a:lstStyle>
            <a:lvl1pPr algn="ctr">
              <a:lnSpc>
                <a:spcPts val="5500"/>
              </a:lnSpc>
            </a:lvl1pPr>
          </a:lstStyle>
          <a:p>
            <a:r>
              <a:t>Title Text</a:t>
            </a:r>
          </a:p>
        </p:txBody>
      </p:sp>
      <p:sp>
        <p:nvSpPr>
          <p:cNvPr id="172" name="Body Level One…"/>
          <p:cNvSpPr txBox="1">
            <a:spLocks noGrp="1"/>
          </p:cNvSpPr>
          <p:nvPr>
            <p:ph type="body" sz="half" idx="1"/>
          </p:nvPr>
        </p:nvSpPr>
        <p:spPr>
          <a:xfrm>
            <a:off x="1041400" y="5664200"/>
            <a:ext cx="14173200" cy="2870200"/>
          </a:xfrm>
          <a:prstGeom prst="rect">
            <a:avLst/>
          </a:prstGeom>
        </p:spPr>
        <p:txBody>
          <a:bodyPr/>
          <a:lstStyle>
            <a:lvl1pPr algn="ctr">
              <a:lnSpc>
                <a:spcPct val="110000"/>
              </a:lnSpc>
              <a:spcBef>
                <a:spcPts val="1300"/>
              </a:spcBef>
              <a:defRPr sz="3000">
                <a:solidFill>
                  <a:srgbClr val="FFFFFF"/>
                </a:solidFill>
              </a:defRPr>
            </a:lvl1pPr>
            <a:lvl2pPr marL="38100" indent="0" algn="ctr">
              <a:spcBef>
                <a:spcPts val="300"/>
              </a:spcBef>
              <a:buSzTx/>
              <a:buNone/>
              <a:defRPr sz="2400" b="1">
                <a:solidFill>
                  <a:srgbClr val="9DA9A9"/>
                </a:solidFill>
              </a:defRPr>
            </a:lvl2pPr>
            <a:lvl3pPr marL="0" indent="292100" algn="ctr">
              <a:buSzTx/>
              <a:buNone/>
              <a:defRPr sz="2400" b="1">
                <a:solidFill>
                  <a:srgbClr val="9DA9A9"/>
                </a:solidFill>
              </a:defRPr>
            </a:lvl3pPr>
            <a:lvl4pPr marL="0" indent="615950" algn="ctr">
              <a:buSzTx/>
              <a:buNone/>
              <a:defRPr sz="2400" b="1">
                <a:solidFill>
                  <a:srgbClr val="9DA9A9"/>
                </a:solidFill>
              </a:defRPr>
            </a:lvl4pPr>
            <a:lvl5pPr marL="0" indent="895350" algn="ctr">
              <a:buSzTx/>
              <a:buNone/>
              <a:defRPr sz="2400" b="1">
                <a:solidFill>
                  <a:srgbClr val="9DA9A9"/>
                </a:solidFill>
              </a:defRPr>
            </a:lvl5pPr>
          </a:lstStyle>
          <a:p>
            <a:r>
              <a:t>Body Level One</a:t>
            </a:r>
          </a:p>
          <a:p>
            <a:pPr lvl="1"/>
            <a:r>
              <a:t>Body Level Two</a:t>
            </a:r>
          </a:p>
          <a:p>
            <a:pPr lvl="2"/>
            <a:r>
              <a:t>Body Level Three</a:t>
            </a:r>
          </a:p>
          <a:p>
            <a:pPr lvl="3"/>
            <a:r>
              <a:t>Body Level Four</a:t>
            </a:r>
          </a:p>
          <a:p>
            <a:pPr lvl="4"/>
            <a:r>
              <a:t>Body Level Five</a:t>
            </a:r>
          </a:p>
        </p:txBody>
      </p:sp>
      <p:sp>
        <p:nvSpPr>
          <p:cNvPr id="17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90515804"/>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1_Blank">
    <p:spTree>
      <p:nvGrpSpPr>
        <p:cNvPr id="1" name=""/>
        <p:cNvGrpSpPr/>
        <p:nvPr/>
      </p:nvGrpSpPr>
      <p:grpSpPr>
        <a:xfrm>
          <a:off x="0" y="0"/>
          <a:ext cx="0" cy="0"/>
          <a:chOff x="0" y="0"/>
          <a:chExt cx="0" cy="0"/>
        </a:xfrm>
      </p:grpSpPr>
      <p:sp>
        <p:nvSpPr>
          <p:cNvPr id="18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65630900"/>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1_Centered Image">
    <p:spTree>
      <p:nvGrpSpPr>
        <p:cNvPr id="1" name=""/>
        <p:cNvGrpSpPr/>
        <p:nvPr/>
      </p:nvGrpSpPr>
      <p:grpSpPr>
        <a:xfrm>
          <a:off x="0" y="0"/>
          <a:ext cx="0" cy="0"/>
          <a:chOff x="0" y="0"/>
          <a:chExt cx="0" cy="0"/>
        </a:xfrm>
      </p:grpSpPr>
      <p:sp>
        <p:nvSpPr>
          <p:cNvPr id="196" name="Title Text"/>
          <p:cNvSpPr txBox="1">
            <a:spLocks noGrp="1"/>
          </p:cNvSpPr>
          <p:nvPr>
            <p:ph type="title"/>
          </p:nvPr>
        </p:nvSpPr>
        <p:spPr>
          <a:xfrm>
            <a:off x="736600" y="393700"/>
            <a:ext cx="14782800" cy="698500"/>
          </a:xfrm>
          <a:prstGeom prst="rect">
            <a:avLst/>
          </a:prstGeom>
          <a:effectLst>
            <a:outerShdw blurRad="38100" dist="38100" dir="5400000" rotWithShape="0">
              <a:srgbClr val="000000">
                <a:alpha val="90000"/>
              </a:srgbClr>
            </a:outerShdw>
          </a:effectLst>
        </p:spPr>
        <p:txBody>
          <a:bodyPr/>
          <a:lstStyle>
            <a:lvl1pPr algn="ctr">
              <a:lnSpc>
                <a:spcPts val="5400"/>
              </a:lnSpc>
            </a:lvl1pPr>
          </a:lstStyle>
          <a:p>
            <a:r>
              <a:t>Title Text</a:t>
            </a:r>
          </a:p>
        </p:txBody>
      </p:sp>
      <p:sp>
        <p:nvSpPr>
          <p:cNvPr id="197" name="Body Level One…"/>
          <p:cNvSpPr txBox="1">
            <a:spLocks noGrp="1"/>
          </p:cNvSpPr>
          <p:nvPr>
            <p:ph type="body" sz="quarter" idx="1"/>
          </p:nvPr>
        </p:nvSpPr>
        <p:spPr>
          <a:xfrm>
            <a:off x="736600" y="1079500"/>
            <a:ext cx="14782800" cy="889000"/>
          </a:xfrm>
          <a:prstGeom prst="rect">
            <a:avLst/>
          </a:prstGeom>
          <a:effectLst>
            <a:outerShdw blurRad="38100" dist="38100" dir="5400000" rotWithShape="0">
              <a:srgbClr val="000000">
                <a:alpha val="90000"/>
              </a:srgbClr>
            </a:outerShdw>
          </a:effectLst>
        </p:spPr>
        <p:txBody>
          <a:bodyPr/>
          <a:lstStyle>
            <a:lvl1pPr algn="ctr">
              <a:spcBef>
                <a:spcPts val="1300"/>
              </a:spcBef>
              <a:defRPr sz="2600">
                <a:solidFill>
                  <a:srgbClr val="FFFFFF"/>
                </a:solidFill>
              </a:defRPr>
            </a:lvl1pPr>
            <a:lvl2pPr marL="38100" indent="0" algn="ctr">
              <a:buSzTx/>
              <a:buNone/>
              <a:defRPr sz="2600" b="1"/>
            </a:lvl2pPr>
            <a:lvl3pPr marL="0" indent="292100" algn="ctr">
              <a:buSzTx/>
              <a:buNone/>
              <a:defRPr b="1"/>
            </a:lvl3pPr>
            <a:lvl4pPr marL="0" indent="615950" algn="ctr">
              <a:buSzTx/>
              <a:buNone/>
              <a:defRPr sz="2600" b="1"/>
            </a:lvl4pPr>
            <a:lvl5pPr marL="0" indent="895350" algn="ctr">
              <a:buSzTx/>
              <a:buNone/>
              <a:defRPr sz="2600" b="1"/>
            </a:lvl5pPr>
          </a:lstStyle>
          <a:p>
            <a:r>
              <a:t>Body Level One</a:t>
            </a:r>
          </a:p>
          <a:p>
            <a:pPr lvl="1"/>
            <a:r>
              <a:t>Body Level Two</a:t>
            </a:r>
          </a:p>
          <a:p>
            <a:pPr lvl="2"/>
            <a:r>
              <a:t>Body Level Three</a:t>
            </a:r>
          </a:p>
          <a:p>
            <a:pPr lvl="3"/>
            <a:r>
              <a:t>Body Level Four</a:t>
            </a:r>
          </a:p>
          <a:p>
            <a:pPr lvl="4"/>
            <a:r>
              <a:t>Body Level Five</a:t>
            </a:r>
          </a:p>
        </p:txBody>
      </p:sp>
      <p:sp>
        <p:nvSpPr>
          <p:cNvPr id="19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24966118"/>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2_Centered Image">
    <p:spTree>
      <p:nvGrpSpPr>
        <p:cNvPr id="1" name=""/>
        <p:cNvGrpSpPr/>
        <p:nvPr/>
      </p:nvGrpSpPr>
      <p:grpSpPr>
        <a:xfrm>
          <a:off x="0" y="0"/>
          <a:ext cx="0" cy="0"/>
          <a:chOff x="0" y="0"/>
          <a:chExt cx="0" cy="0"/>
        </a:xfrm>
      </p:grpSpPr>
      <p:sp>
        <p:nvSpPr>
          <p:cNvPr id="205" name="Title Text"/>
          <p:cNvSpPr txBox="1">
            <a:spLocks noGrp="1"/>
          </p:cNvSpPr>
          <p:nvPr>
            <p:ph type="title"/>
          </p:nvPr>
        </p:nvSpPr>
        <p:spPr>
          <a:xfrm>
            <a:off x="736600" y="393700"/>
            <a:ext cx="14782800" cy="787400"/>
          </a:xfrm>
          <a:prstGeom prst="rect">
            <a:avLst/>
          </a:prstGeom>
          <a:effectLst>
            <a:outerShdw blurRad="38100" dist="38100" dir="5400000" rotWithShape="0">
              <a:srgbClr val="000000">
                <a:alpha val="90000"/>
              </a:srgbClr>
            </a:outerShdw>
          </a:effectLst>
        </p:spPr>
        <p:txBody>
          <a:bodyPr/>
          <a:lstStyle>
            <a:lvl1pPr algn="ctr">
              <a:lnSpc>
                <a:spcPts val="5400"/>
              </a:lnSpc>
            </a:lvl1pPr>
          </a:lstStyle>
          <a:p>
            <a:r>
              <a:t>Title Text</a:t>
            </a:r>
          </a:p>
        </p:txBody>
      </p:sp>
      <p:sp>
        <p:nvSpPr>
          <p:cNvPr id="206" name="Body Level One…"/>
          <p:cNvSpPr txBox="1">
            <a:spLocks noGrp="1"/>
          </p:cNvSpPr>
          <p:nvPr>
            <p:ph type="body" sz="quarter" idx="1"/>
          </p:nvPr>
        </p:nvSpPr>
        <p:spPr>
          <a:xfrm>
            <a:off x="736600" y="1079500"/>
            <a:ext cx="14782800" cy="889000"/>
          </a:xfrm>
          <a:prstGeom prst="rect">
            <a:avLst/>
          </a:prstGeom>
          <a:effectLst>
            <a:outerShdw blurRad="38100" dist="38100" dir="5400000" rotWithShape="0">
              <a:srgbClr val="000000">
                <a:alpha val="90000"/>
              </a:srgbClr>
            </a:outerShdw>
          </a:effectLst>
        </p:spPr>
        <p:txBody>
          <a:bodyPr/>
          <a:lstStyle>
            <a:lvl1pPr algn="ctr">
              <a:spcBef>
                <a:spcPts val="1300"/>
              </a:spcBef>
              <a:defRPr sz="2600">
                <a:solidFill>
                  <a:srgbClr val="FFFFFF"/>
                </a:solidFill>
              </a:defRPr>
            </a:lvl1pPr>
            <a:lvl2pPr marL="38100" indent="0" algn="ctr">
              <a:buSzTx/>
              <a:buNone/>
              <a:defRPr sz="2600" b="1"/>
            </a:lvl2pPr>
            <a:lvl3pPr marL="0" indent="292100" algn="ctr">
              <a:buSzTx/>
              <a:buNone/>
              <a:defRPr b="1"/>
            </a:lvl3pPr>
            <a:lvl4pPr marL="0" indent="615950" algn="ctr">
              <a:buSzTx/>
              <a:buNone/>
              <a:defRPr sz="2600" b="1"/>
            </a:lvl4pPr>
            <a:lvl5pPr marL="0" indent="895350" algn="ctr">
              <a:buSzTx/>
              <a:buNone/>
              <a:defRPr sz="2600" b="1"/>
            </a:lvl5pPr>
          </a:lstStyle>
          <a:p>
            <a:r>
              <a:t>Body Level One</a:t>
            </a:r>
          </a:p>
          <a:p>
            <a:pPr lvl="1"/>
            <a:r>
              <a:t>Body Level Two</a:t>
            </a:r>
          </a:p>
          <a:p>
            <a:pPr lvl="2"/>
            <a:r>
              <a:t>Body Level Three</a:t>
            </a:r>
          </a:p>
          <a:p>
            <a:pPr lvl="3"/>
            <a:r>
              <a:t>Body Level Four</a:t>
            </a:r>
          </a:p>
          <a:p>
            <a:pPr lvl="4"/>
            <a:r>
              <a:t>Body Level Five</a:t>
            </a:r>
          </a:p>
        </p:txBody>
      </p:sp>
      <p:sp>
        <p:nvSpPr>
          <p:cNvPr id="2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44971204"/>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6_Centered Quote">
    <p:spTree>
      <p:nvGrpSpPr>
        <p:cNvPr id="1" name=""/>
        <p:cNvGrpSpPr/>
        <p:nvPr/>
      </p:nvGrpSpPr>
      <p:grpSpPr>
        <a:xfrm>
          <a:off x="0" y="0"/>
          <a:ext cx="0" cy="0"/>
          <a:chOff x="0" y="0"/>
          <a:chExt cx="0" cy="0"/>
        </a:xfrm>
      </p:grpSpPr>
      <p:sp>
        <p:nvSpPr>
          <p:cNvPr id="214" name="Title Text"/>
          <p:cNvSpPr txBox="1">
            <a:spLocks noGrp="1"/>
          </p:cNvSpPr>
          <p:nvPr>
            <p:ph type="title"/>
          </p:nvPr>
        </p:nvSpPr>
        <p:spPr>
          <a:xfrm>
            <a:off x="863600" y="596900"/>
            <a:ext cx="14528800" cy="4914900"/>
          </a:xfrm>
          <a:prstGeom prst="rect">
            <a:avLst/>
          </a:prstGeom>
        </p:spPr>
        <p:txBody>
          <a:bodyPr anchor="ctr"/>
          <a:lstStyle>
            <a:lvl1pPr algn="ctr">
              <a:lnSpc>
                <a:spcPts val="6700"/>
              </a:lnSpc>
              <a:defRPr sz="5500"/>
            </a:lvl1pPr>
          </a:lstStyle>
          <a:p>
            <a:r>
              <a:t>Title Text</a:t>
            </a:r>
          </a:p>
        </p:txBody>
      </p:sp>
      <p:sp>
        <p:nvSpPr>
          <p:cNvPr id="215" name="Body Level One…"/>
          <p:cNvSpPr txBox="1">
            <a:spLocks noGrp="1"/>
          </p:cNvSpPr>
          <p:nvPr>
            <p:ph type="body" sz="half" idx="1"/>
          </p:nvPr>
        </p:nvSpPr>
        <p:spPr>
          <a:xfrm>
            <a:off x="1041400" y="5664200"/>
            <a:ext cx="14173200" cy="2870200"/>
          </a:xfrm>
          <a:prstGeom prst="rect">
            <a:avLst/>
          </a:prstGeom>
        </p:spPr>
        <p:txBody>
          <a:bodyPr/>
          <a:lstStyle>
            <a:lvl1pPr algn="ctr">
              <a:lnSpc>
                <a:spcPct val="110000"/>
              </a:lnSpc>
              <a:spcBef>
                <a:spcPts val="1300"/>
              </a:spcBef>
              <a:defRPr sz="3500">
                <a:solidFill>
                  <a:srgbClr val="FFFFFF"/>
                </a:solidFill>
              </a:defRPr>
            </a:lvl1pPr>
            <a:lvl2pPr marL="38100" indent="0" algn="ctr">
              <a:spcBef>
                <a:spcPts val="300"/>
              </a:spcBef>
              <a:buSzTx/>
              <a:buNone/>
              <a:defRPr sz="2800" b="1">
                <a:solidFill>
                  <a:srgbClr val="9DA9A9"/>
                </a:solidFill>
              </a:defRPr>
            </a:lvl2pPr>
            <a:lvl3pPr marL="0" indent="292100" algn="ctr">
              <a:buSzTx/>
              <a:buNone/>
              <a:defRPr sz="2800" b="1">
                <a:solidFill>
                  <a:srgbClr val="9DA9A9"/>
                </a:solidFill>
              </a:defRPr>
            </a:lvl3pPr>
            <a:lvl4pPr marL="0" indent="615950" algn="ctr">
              <a:buSzTx/>
              <a:buNone/>
              <a:defRPr sz="2800" b="1">
                <a:solidFill>
                  <a:srgbClr val="9DA9A9"/>
                </a:solidFill>
              </a:defRPr>
            </a:lvl4pPr>
            <a:lvl5pPr marL="0" indent="895350" algn="ctr">
              <a:buSzTx/>
              <a:buNone/>
              <a:defRPr sz="2800" b="1">
                <a:solidFill>
                  <a:srgbClr val="9DA9A9"/>
                </a:solidFill>
              </a:defRPr>
            </a:lvl5pPr>
          </a:lstStyle>
          <a:p>
            <a:r>
              <a:t>Body Level One</a:t>
            </a:r>
          </a:p>
          <a:p>
            <a:pPr lvl="1"/>
            <a:r>
              <a:t>Body Level Two</a:t>
            </a:r>
          </a:p>
          <a:p>
            <a:pPr lvl="2"/>
            <a:r>
              <a:t>Body Level Three</a:t>
            </a:r>
          </a:p>
          <a:p>
            <a:pPr lvl="3"/>
            <a:r>
              <a:t>Body Level Four</a:t>
            </a:r>
          </a:p>
          <a:p>
            <a:pPr lvl="4"/>
            <a:r>
              <a:t>Body Level Five</a:t>
            </a:r>
          </a:p>
        </p:txBody>
      </p:sp>
      <p:sp>
        <p:nvSpPr>
          <p:cNvPr id="2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49264522"/>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7_Centered Quote">
    <p:spTree>
      <p:nvGrpSpPr>
        <p:cNvPr id="1" name=""/>
        <p:cNvGrpSpPr/>
        <p:nvPr/>
      </p:nvGrpSpPr>
      <p:grpSpPr>
        <a:xfrm>
          <a:off x="0" y="0"/>
          <a:ext cx="0" cy="0"/>
          <a:chOff x="0" y="0"/>
          <a:chExt cx="0" cy="0"/>
        </a:xfrm>
      </p:grpSpPr>
      <p:sp>
        <p:nvSpPr>
          <p:cNvPr id="223" name="Title Text"/>
          <p:cNvSpPr txBox="1">
            <a:spLocks noGrp="1"/>
          </p:cNvSpPr>
          <p:nvPr>
            <p:ph type="title"/>
          </p:nvPr>
        </p:nvSpPr>
        <p:spPr>
          <a:xfrm>
            <a:off x="863600" y="596900"/>
            <a:ext cx="14528800" cy="4914900"/>
          </a:xfrm>
          <a:prstGeom prst="rect">
            <a:avLst/>
          </a:prstGeom>
        </p:spPr>
        <p:txBody>
          <a:bodyPr anchor="ctr"/>
          <a:lstStyle>
            <a:lvl1pPr algn="ctr">
              <a:lnSpc>
                <a:spcPts val="6700"/>
              </a:lnSpc>
              <a:defRPr sz="5500"/>
            </a:lvl1pPr>
          </a:lstStyle>
          <a:p>
            <a:r>
              <a:t>Title Text</a:t>
            </a:r>
          </a:p>
        </p:txBody>
      </p:sp>
      <p:sp>
        <p:nvSpPr>
          <p:cNvPr id="224" name="Body Level One…"/>
          <p:cNvSpPr txBox="1">
            <a:spLocks noGrp="1"/>
          </p:cNvSpPr>
          <p:nvPr>
            <p:ph type="body" sz="half" idx="1"/>
          </p:nvPr>
        </p:nvSpPr>
        <p:spPr>
          <a:xfrm>
            <a:off x="1041400" y="5664200"/>
            <a:ext cx="14173200" cy="2870200"/>
          </a:xfrm>
          <a:prstGeom prst="rect">
            <a:avLst/>
          </a:prstGeom>
        </p:spPr>
        <p:txBody>
          <a:bodyPr/>
          <a:lstStyle>
            <a:lvl1pPr algn="ctr">
              <a:lnSpc>
                <a:spcPct val="110000"/>
              </a:lnSpc>
              <a:spcBef>
                <a:spcPts val="1300"/>
              </a:spcBef>
              <a:defRPr sz="4000">
                <a:solidFill>
                  <a:srgbClr val="FFFFFF"/>
                </a:solidFill>
              </a:defRPr>
            </a:lvl1pPr>
            <a:lvl2pPr marL="38100" indent="0" algn="ctr">
              <a:spcBef>
                <a:spcPts val="300"/>
              </a:spcBef>
              <a:buSzTx/>
              <a:buNone/>
              <a:defRPr b="1">
                <a:solidFill>
                  <a:srgbClr val="9DA9A9"/>
                </a:solidFill>
              </a:defRPr>
            </a:lvl2pPr>
            <a:lvl3pPr marL="0" indent="292100" algn="ctr">
              <a:buSzTx/>
              <a:buNone/>
              <a:defRPr sz="2400" b="1">
                <a:solidFill>
                  <a:srgbClr val="9DA9A9"/>
                </a:solidFill>
              </a:defRPr>
            </a:lvl3pPr>
            <a:lvl4pPr marL="0" indent="615950" algn="ctr">
              <a:buSzTx/>
              <a:buNone/>
              <a:defRPr sz="2400" b="1">
                <a:solidFill>
                  <a:srgbClr val="9DA9A9"/>
                </a:solidFill>
              </a:defRPr>
            </a:lvl4pPr>
            <a:lvl5pPr marL="0" indent="895350" algn="ctr">
              <a:buSzTx/>
              <a:buNone/>
              <a:defRPr sz="2400" b="1">
                <a:solidFill>
                  <a:srgbClr val="9DA9A9"/>
                </a:solidFill>
              </a:defRPr>
            </a:lvl5pPr>
          </a:lstStyle>
          <a:p>
            <a:r>
              <a:t>Body Level One</a:t>
            </a:r>
          </a:p>
          <a:p>
            <a:pPr lvl="1"/>
            <a:r>
              <a:t>Body Level Two</a:t>
            </a:r>
          </a:p>
          <a:p>
            <a:pPr lvl="2"/>
            <a:r>
              <a:t>Body Level Three</a:t>
            </a:r>
          </a:p>
          <a:p>
            <a:pPr lvl="3"/>
            <a:r>
              <a:t>Body Level Four</a:t>
            </a:r>
          </a:p>
          <a:p>
            <a:pPr lvl="4"/>
            <a:r>
              <a:t>Body Level Five</a:t>
            </a:r>
          </a:p>
        </p:txBody>
      </p:sp>
      <p:sp>
        <p:nvSpPr>
          <p:cNvPr id="2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77770234"/>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1_Quote">
    <p:spTree>
      <p:nvGrpSpPr>
        <p:cNvPr id="1" name=""/>
        <p:cNvGrpSpPr/>
        <p:nvPr/>
      </p:nvGrpSpPr>
      <p:grpSpPr>
        <a:xfrm>
          <a:off x="0" y="0"/>
          <a:ext cx="0" cy="0"/>
          <a:chOff x="0" y="0"/>
          <a:chExt cx="0" cy="0"/>
        </a:xfrm>
      </p:grpSpPr>
      <p:sp>
        <p:nvSpPr>
          <p:cNvPr id="232" name="Title Text"/>
          <p:cNvSpPr txBox="1">
            <a:spLocks noGrp="1"/>
          </p:cNvSpPr>
          <p:nvPr>
            <p:ph type="title"/>
          </p:nvPr>
        </p:nvSpPr>
        <p:spPr>
          <a:xfrm>
            <a:off x="863600" y="596900"/>
            <a:ext cx="14528800" cy="4914900"/>
          </a:xfrm>
          <a:prstGeom prst="rect">
            <a:avLst/>
          </a:prstGeom>
        </p:spPr>
        <p:txBody>
          <a:bodyPr anchor="ctr"/>
          <a:lstStyle>
            <a:lvl1pPr marL="286226" indent="-286226">
              <a:lnSpc>
                <a:spcPts val="5500"/>
              </a:lnSpc>
            </a:lvl1pPr>
          </a:lstStyle>
          <a:p>
            <a:r>
              <a:t>Title Text</a:t>
            </a:r>
          </a:p>
        </p:txBody>
      </p:sp>
      <p:sp>
        <p:nvSpPr>
          <p:cNvPr id="233" name="Body Level One…"/>
          <p:cNvSpPr txBox="1">
            <a:spLocks noGrp="1"/>
          </p:cNvSpPr>
          <p:nvPr>
            <p:ph type="body" sz="half" idx="1"/>
          </p:nvPr>
        </p:nvSpPr>
        <p:spPr>
          <a:xfrm>
            <a:off x="1219200" y="5664200"/>
            <a:ext cx="14173200" cy="2870200"/>
          </a:xfrm>
          <a:prstGeom prst="rect">
            <a:avLst/>
          </a:prstGeom>
        </p:spPr>
        <p:txBody>
          <a:bodyPr/>
          <a:lstStyle>
            <a:lvl1pPr>
              <a:lnSpc>
                <a:spcPct val="110000"/>
              </a:lnSpc>
              <a:spcBef>
                <a:spcPts val="1300"/>
              </a:spcBef>
              <a:defRPr sz="3000">
                <a:solidFill>
                  <a:srgbClr val="FFFFFF"/>
                </a:solidFill>
              </a:defRPr>
            </a:lvl1pPr>
            <a:lvl2pPr marL="38100" indent="0">
              <a:spcBef>
                <a:spcPts val="300"/>
              </a:spcBef>
              <a:buSzTx/>
              <a:buNone/>
              <a:defRPr sz="2000" b="1">
                <a:solidFill>
                  <a:srgbClr val="9DA9A9"/>
                </a:solidFill>
              </a:defRPr>
            </a:lvl2pPr>
            <a:lvl3pPr marL="0" indent="292100">
              <a:buSzTx/>
              <a:buNone/>
              <a:defRPr sz="2000" b="1">
                <a:solidFill>
                  <a:srgbClr val="9DA9A9"/>
                </a:solidFill>
              </a:defRPr>
            </a:lvl3pPr>
            <a:lvl4pPr marL="0" indent="615950">
              <a:buSzTx/>
              <a:buNone/>
              <a:defRPr sz="2000" b="1">
                <a:solidFill>
                  <a:srgbClr val="9DA9A9"/>
                </a:solidFill>
              </a:defRPr>
            </a:lvl4pPr>
            <a:lvl5pPr marL="0" indent="895350">
              <a:buSzTx/>
              <a:buNone/>
              <a:defRPr sz="2000" b="1">
                <a:solidFill>
                  <a:srgbClr val="9DA9A9"/>
                </a:solidFill>
              </a:defRPr>
            </a:lvl5pPr>
          </a:lstStyle>
          <a:p>
            <a:r>
              <a:t>Body Level One</a:t>
            </a:r>
          </a:p>
          <a:p>
            <a:pPr lvl="1"/>
            <a:r>
              <a:t>Body Level Two</a:t>
            </a:r>
          </a:p>
          <a:p>
            <a:pPr lvl="2"/>
            <a:r>
              <a:t>Body Level Three</a:t>
            </a:r>
          </a:p>
          <a:p>
            <a:pPr lvl="3"/>
            <a:r>
              <a:t>Body Level Four</a:t>
            </a:r>
          </a:p>
          <a:p>
            <a:pPr lvl="4"/>
            <a:r>
              <a:t>Body Level Five</a:t>
            </a:r>
          </a:p>
        </p:txBody>
      </p:sp>
      <p:sp>
        <p:nvSpPr>
          <p:cNvPr id="2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15832849"/>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8_Centered Quote">
    <p:spTree>
      <p:nvGrpSpPr>
        <p:cNvPr id="1" name=""/>
        <p:cNvGrpSpPr/>
        <p:nvPr/>
      </p:nvGrpSpPr>
      <p:grpSpPr>
        <a:xfrm>
          <a:off x="0" y="0"/>
          <a:ext cx="0" cy="0"/>
          <a:chOff x="0" y="0"/>
          <a:chExt cx="0" cy="0"/>
        </a:xfrm>
      </p:grpSpPr>
      <p:sp>
        <p:nvSpPr>
          <p:cNvPr id="241" name="Title Text"/>
          <p:cNvSpPr txBox="1">
            <a:spLocks noGrp="1"/>
          </p:cNvSpPr>
          <p:nvPr>
            <p:ph type="title"/>
          </p:nvPr>
        </p:nvSpPr>
        <p:spPr>
          <a:xfrm>
            <a:off x="863600" y="596900"/>
            <a:ext cx="14528800" cy="4914900"/>
          </a:xfrm>
          <a:prstGeom prst="rect">
            <a:avLst/>
          </a:prstGeom>
        </p:spPr>
        <p:txBody>
          <a:bodyPr anchor="ctr"/>
          <a:lstStyle>
            <a:lvl1pPr algn="ctr">
              <a:lnSpc>
                <a:spcPts val="6700"/>
              </a:lnSpc>
              <a:defRPr sz="5500"/>
            </a:lvl1pPr>
          </a:lstStyle>
          <a:p>
            <a:r>
              <a:t>Title Text</a:t>
            </a:r>
          </a:p>
        </p:txBody>
      </p:sp>
      <p:sp>
        <p:nvSpPr>
          <p:cNvPr id="242" name="Body Level One…"/>
          <p:cNvSpPr txBox="1">
            <a:spLocks noGrp="1"/>
          </p:cNvSpPr>
          <p:nvPr>
            <p:ph type="body" sz="half" idx="1"/>
          </p:nvPr>
        </p:nvSpPr>
        <p:spPr>
          <a:xfrm>
            <a:off x="1041400" y="5664200"/>
            <a:ext cx="14173200" cy="2870200"/>
          </a:xfrm>
          <a:prstGeom prst="rect">
            <a:avLst/>
          </a:prstGeom>
        </p:spPr>
        <p:txBody>
          <a:bodyPr/>
          <a:lstStyle>
            <a:lvl1pPr algn="ctr">
              <a:lnSpc>
                <a:spcPct val="110000"/>
              </a:lnSpc>
              <a:spcBef>
                <a:spcPts val="1300"/>
              </a:spcBef>
              <a:defRPr sz="4000">
                <a:solidFill>
                  <a:srgbClr val="FFFFFF"/>
                </a:solidFill>
              </a:defRPr>
            </a:lvl1pPr>
            <a:lvl2pPr marL="38100" indent="0" algn="ctr">
              <a:spcBef>
                <a:spcPts val="300"/>
              </a:spcBef>
              <a:buSzTx/>
              <a:buNone/>
              <a:defRPr b="1">
                <a:solidFill>
                  <a:srgbClr val="9DA9A9"/>
                </a:solidFill>
              </a:defRPr>
            </a:lvl2pPr>
            <a:lvl3pPr marL="0" indent="292100" algn="ctr">
              <a:buSzTx/>
              <a:buNone/>
              <a:defRPr sz="3000" b="1">
                <a:solidFill>
                  <a:srgbClr val="9DA9A9"/>
                </a:solidFill>
              </a:defRPr>
            </a:lvl3pPr>
            <a:lvl4pPr marL="0" indent="615950" algn="ctr">
              <a:buSzTx/>
              <a:buNone/>
              <a:defRPr sz="3000" b="1">
                <a:solidFill>
                  <a:srgbClr val="9DA9A9"/>
                </a:solidFill>
              </a:defRPr>
            </a:lvl4pPr>
            <a:lvl5pPr marL="0" indent="895350" algn="ctr">
              <a:buSzTx/>
              <a:buNone/>
              <a:defRPr sz="3000" b="1">
                <a:solidFill>
                  <a:srgbClr val="9DA9A9"/>
                </a:solidFill>
              </a:defRPr>
            </a:lvl5pPr>
          </a:lstStyle>
          <a:p>
            <a:r>
              <a:t>Body Level One</a:t>
            </a:r>
          </a:p>
          <a:p>
            <a:pPr lvl="1"/>
            <a:r>
              <a:t>Body Level Two</a:t>
            </a:r>
          </a:p>
          <a:p>
            <a:pPr lvl="2"/>
            <a:r>
              <a:t>Body Level Three</a:t>
            </a:r>
          </a:p>
          <a:p>
            <a:pPr lvl="3"/>
            <a:r>
              <a:t>Body Level Four</a:t>
            </a:r>
          </a:p>
          <a:p>
            <a:pPr lvl="4"/>
            <a:r>
              <a:t>Body Level Five</a:t>
            </a:r>
          </a:p>
        </p:txBody>
      </p:sp>
      <p:sp>
        <p:nvSpPr>
          <p:cNvPr id="2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98150905"/>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3_Centered Image">
    <p:spTree>
      <p:nvGrpSpPr>
        <p:cNvPr id="1" name=""/>
        <p:cNvGrpSpPr/>
        <p:nvPr/>
      </p:nvGrpSpPr>
      <p:grpSpPr>
        <a:xfrm>
          <a:off x="0" y="0"/>
          <a:ext cx="0" cy="0"/>
          <a:chOff x="0" y="0"/>
          <a:chExt cx="0" cy="0"/>
        </a:xfrm>
      </p:grpSpPr>
      <p:sp>
        <p:nvSpPr>
          <p:cNvPr id="250" name="Title Text"/>
          <p:cNvSpPr txBox="1">
            <a:spLocks noGrp="1"/>
          </p:cNvSpPr>
          <p:nvPr>
            <p:ph type="title"/>
          </p:nvPr>
        </p:nvSpPr>
        <p:spPr>
          <a:xfrm>
            <a:off x="736600" y="393700"/>
            <a:ext cx="14782800" cy="780759"/>
          </a:xfrm>
          <a:prstGeom prst="rect">
            <a:avLst/>
          </a:prstGeom>
          <a:effectLst>
            <a:outerShdw blurRad="38100" dist="38100" dir="5400000" rotWithShape="0">
              <a:srgbClr val="000000">
                <a:alpha val="90000"/>
              </a:srgbClr>
            </a:outerShdw>
          </a:effectLst>
        </p:spPr>
        <p:txBody>
          <a:bodyPr/>
          <a:lstStyle>
            <a:lvl1pPr algn="ctr">
              <a:lnSpc>
                <a:spcPts val="5400"/>
              </a:lnSpc>
            </a:lvl1pPr>
          </a:lstStyle>
          <a:p>
            <a:r>
              <a:t>Title Text</a:t>
            </a:r>
          </a:p>
        </p:txBody>
      </p:sp>
      <p:sp>
        <p:nvSpPr>
          <p:cNvPr id="251" name="Body Level One…"/>
          <p:cNvSpPr txBox="1">
            <a:spLocks noGrp="1"/>
          </p:cNvSpPr>
          <p:nvPr>
            <p:ph type="body" sz="quarter" idx="1"/>
          </p:nvPr>
        </p:nvSpPr>
        <p:spPr>
          <a:xfrm>
            <a:off x="736600" y="1079500"/>
            <a:ext cx="14782800" cy="889000"/>
          </a:xfrm>
          <a:prstGeom prst="rect">
            <a:avLst/>
          </a:prstGeom>
          <a:effectLst>
            <a:outerShdw blurRad="38100" dist="38100" dir="5400000" rotWithShape="0">
              <a:srgbClr val="000000">
                <a:alpha val="90000"/>
              </a:srgbClr>
            </a:outerShdw>
          </a:effectLst>
        </p:spPr>
        <p:txBody>
          <a:bodyPr/>
          <a:lstStyle>
            <a:lvl1pPr algn="ctr">
              <a:spcBef>
                <a:spcPts val="1300"/>
              </a:spcBef>
              <a:defRPr sz="2600">
                <a:solidFill>
                  <a:srgbClr val="FFFFFF"/>
                </a:solidFill>
              </a:defRPr>
            </a:lvl1pPr>
            <a:lvl2pPr marL="38100" indent="0" algn="ctr">
              <a:buSzTx/>
              <a:buNone/>
              <a:defRPr sz="2600" b="1"/>
            </a:lvl2pPr>
            <a:lvl3pPr marL="0" indent="292100" algn="ctr">
              <a:buSzTx/>
              <a:buNone/>
              <a:defRPr b="1"/>
            </a:lvl3pPr>
            <a:lvl4pPr marL="0" indent="615950" algn="ctr">
              <a:buSzTx/>
              <a:buNone/>
              <a:defRPr sz="2600" b="1"/>
            </a:lvl4pPr>
            <a:lvl5pPr marL="0" indent="895350" algn="ctr">
              <a:buSzTx/>
              <a:buNone/>
              <a:defRPr sz="2600" b="1"/>
            </a:lvl5pPr>
          </a:lstStyle>
          <a:p>
            <a:r>
              <a:t>Body Level One</a:t>
            </a:r>
          </a:p>
          <a:p>
            <a:pPr lvl="1"/>
            <a:r>
              <a:t>Body Level Two</a:t>
            </a:r>
          </a:p>
          <a:p>
            <a:pPr lvl="2"/>
            <a:r>
              <a:t>Body Level Three</a:t>
            </a:r>
          </a:p>
          <a:p>
            <a:pPr lvl="3"/>
            <a:r>
              <a:t>Body Level Four</a:t>
            </a:r>
          </a:p>
          <a:p>
            <a:pPr lvl="4"/>
            <a:r>
              <a:t>Body Level Five</a:t>
            </a:r>
          </a:p>
        </p:txBody>
      </p:sp>
      <p:sp>
        <p:nvSpPr>
          <p:cNvPr id="2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32283982"/>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Centered Quote">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63600" y="596900"/>
            <a:ext cx="14528800" cy="4914900"/>
          </a:xfrm>
          <a:prstGeom prst="rect">
            <a:avLst/>
          </a:prstGeom>
        </p:spPr>
        <p:txBody>
          <a:bodyPr anchor="ctr"/>
          <a:lstStyle>
            <a:lvl1pPr algn="ctr">
              <a:lnSpc>
                <a:spcPts val="6700"/>
              </a:lnSpc>
              <a:defRPr sz="5500"/>
            </a:lvl1pPr>
          </a:lstStyle>
          <a:p>
            <a:r>
              <a:t>Title Text</a:t>
            </a:r>
          </a:p>
        </p:txBody>
      </p:sp>
      <p:sp>
        <p:nvSpPr>
          <p:cNvPr id="73" name="Body Level One…"/>
          <p:cNvSpPr txBox="1">
            <a:spLocks noGrp="1"/>
          </p:cNvSpPr>
          <p:nvPr>
            <p:ph type="body" sz="half" idx="1"/>
          </p:nvPr>
        </p:nvSpPr>
        <p:spPr>
          <a:xfrm>
            <a:off x="1041400" y="5664200"/>
            <a:ext cx="14173200" cy="2870200"/>
          </a:xfrm>
          <a:prstGeom prst="rect">
            <a:avLst/>
          </a:prstGeom>
        </p:spPr>
        <p:txBody>
          <a:bodyPr/>
          <a:lstStyle>
            <a:lvl1pPr algn="ctr">
              <a:lnSpc>
                <a:spcPct val="110000"/>
              </a:lnSpc>
              <a:spcBef>
                <a:spcPts val="1300"/>
              </a:spcBef>
              <a:defRPr sz="4000">
                <a:solidFill>
                  <a:srgbClr val="FFFFFF"/>
                </a:solidFill>
              </a:defRPr>
            </a:lvl1pPr>
            <a:lvl2pPr marL="38100" indent="0" algn="ctr">
              <a:spcBef>
                <a:spcPts val="300"/>
              </a:spcBef>
              <a:buSzTx/>
              <a:buNone/>
              <a:defRPr b="1">
                <a:solidFill>
                  <a:srgbClr val="9DA9A9"/>
                </a:solidFill>
              </a:defRPr>
            </a:lvl2pPr>
            <a:lvl3pPr marL="0" indent="292100" algn="ctr">
              <a:buSzTx/>
              <a:buNone/>
              <a:defRPr sz="2400" b="1">
                <a:solidFill>
                  <a:srgbClr val="9DA9A9"/>
                </a:solidFill>
              </a:defRPr>
            </a:lvl3pPr>
            <a:lvl4pPr marL="0" indent="615950" algn="ctr">
              <a:buSzTx/>
              <a:buNone/>
              <a:defRPr sz="2400" b="1">
                <a:solidFill>
                  <a:srgbClr val="9DA9A9"/>
                </a:solidFill>
              </a:defRPr>
            </a:lvl4pPr>
            <a:lvl5pPr marL="0" indent="895350" algn="ctr">
              <a:buSzTx/>
              <a:buNone/>
              <a:defRPr sz="2400" b="1">
                <a:solidFill>
                  <a:srgbClr val="9DA9A9"/>
                </a:solidFill>
              </a:defRPr>
            </a:lvl5pPr>
          </a:lstStyle>
          <a:p>
            <a:r>
              <a:t>Body Level One</a:t>
            </a:r>
          </a:p>
          <a:p>
            <a:pPr lvl="1"/>
            <a:r>
              <a:t>Body Level Two</a:t>
            </a:r>
          </a:p>
          <a:p>
            <a:pPr lvl="2"/>
            <a:r>
              <a:t>Body Level Three</a:t>
            </a:r>
          </a:p>
          <a:p>
            <a:pPr lvl="3"/>
            <a:r>
              <a:t>Body Level Four</a:t>
            </a:r>
          </a:p>
          <a:p>
            <a:pPr lvl="4"/>
            <a:r>
              <a:t>Body Level Five</a:t>
            </a: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Photo/Bullets (R)">
    <p:bg>
      <p:bgPr>
        <a:solidFill>
          <a:srgbClr val="FFFFFF"/>
        </a:solidFill>
        <a:effectLst/>
      </p:bgPr>
    </p:bg>
    <p:spTree>
      <p:nvGrpSpPr>
        <p:cNvPr id="1" name=""/>
        <p:cNvGrpSpPr/>
        <p:nvPr/>
      </p:nvGrpSpPr>
      <p:grpSpPr>
        <a:xfrm>
          <a:off x="0" y="0"/>
          <a:ext cx="0" cy="0"/>
          <a:chOff x="0" y="0"/>
          <a:chExt cx="0" cy="0"/>
        </a:xfrm>
      </p:grpSpPr>
      <p:sp>
        <p:nvSpPr>
          <p:cNvPr id="259" name="u3qfwpdgrvy-sugar-bee.jpg"/>
          <p:cNvSpPr>
            <a:spLocks noGrp="1"/>
          </p:cNvSpPr>
          <p:nvPr>
            <p:ph type="pic" idx="13"/>
          </p:nvPr>
        </p:nvSpPr>
        <p:spPr>
          <a:xfrm>
            <a:off x="8694981" y="-1"/>
            <a:ext cx="7569429" cy="9143871"/>
          </a:xfrm>
          <a:prstGeom prst="rect">
            <a:avLst/>
          </a:prstGeom>
        </p:spPr>
        <p:txBody>
          <a:bodyPr lIns="91439" tIns="45719" rIns="91439" bIns="45719"/>
          <a:lstStyle/>
          <a:p>
            <a:endParaRPr/>
          </a:p>
        </p:txBody>
      </p:sp>
      <p:sp>
        <p:nvSpPr>
          <p:cNvPr id="260" name="Body Level One…"/>
          <p:cNvSpPr txBox="1">
            <a:spLocks noGrp="1"/>
          </p:cNvSpPr>
          <p:nvPr>
            <p:ph type="body" sz="half" idx="1"/>
          </p:nvPr>
        </p:nvSpPr>
        <p:spPr>
          <a:xfrm>
            <a:off x="846666" y="2116666"/>
            <a:ext cx="7569466" cy="6520394"/>
          </a:xfrm>
          <a:prstGeom prst="rect">
            <a:avLst/>
          </a:prstGeom>
        </p:spPr>
        <p:txBody>
          <a:bodyPr lIns="0" tIns="0" rIns="0" bIns="0">
            <a:normAutofit/>
          </a:bodyPr>
          <a:lstStyle>
            <a:lvl1pPr marL="332509" indent="-332509" defTabSz="550333">
              <a:spcBef>
                <a:spcPts val="2000"/>
              </a:spcBef>
              <a:buSzPct val="100000"/>
              <a:buChar char="•"/>
              <a:defRPr sz="3600">
                <a:solidFill>
                  <a:srgbClr val="000000"/>
                </a:solidFill>
                <a:latin typeface="Helvetica"/>
                <a:ea typeface="Helvetica"/>
                <a:cs typeface="Helvetica"/>
                <a:sym typeface="Helvetica"/>
              </a:defRPr>
            </a:lvl1pPr>
            <a:lvl2pPr marL="960119" indent="-325119" defTabSz="550333">
              <a:spcBef>
                <a:spcPts val="2000"/>
              </a:spcBef>
              <a:buSzPct val="100000"/>
              <a:buChar char="‣"/>
              <a:defRPr sz="3200" b="1">
                <a:solidFill>
                  <a:srgbClr val="000000"/>
                </a:solidFill>
                <a:latin typeface="Helvetica"/>
                <a:ea typeface="Helvetica"/>
                <a:cs typeface="Helvetica"/>
                <a:sym typeface="Helvetica"/>
              </a:defRPr>
            </a:lvl2pPr>
            <a:lvl3pPr marL="1608666" indent="-338666" defTabSz="550333">
              <a:spcBef>
                <a:spcPts val="2000"/>
              </a:spcBef>
              <a:buSzPct val="100000"/>
              <a:buChar char="-"/>
              <a:defRPr sz="3000" b="1">
                <a:solidFill>
                  <a:srgbClr val="000000"/>
                </a:solidFill>
                <a:latin typeface="Helvetica"/>
                <a:ea typeface="Helvetica"/>
                <a:cs typeface="Helvetica"/>
                <a:sym typeface="Helvetica"/>
              </a:defRPr>
            </a:lvl3pPr>
            <a:lvl4pPr marL="2235200" indent="-330200" defTabSz="550333">
              <a:spcBef>
                <a:spcPts val="2000"/>
              </a:spcBef>
              <a:buSzPct val="100000"/>
              <a:buChar char="•"/>
              <a:defRPr sz="2600" b="1">
                <a:solidFill>
                  <a:srgbClr val="000000"/>
                </a:solidFill>
                <a:latin typeface="Helvetica"/>
                <a:ea typeface="Helvetica"/>
                <a:cs typeface="Helvetica"/>
                <a:sym typeface="Helvetica"/>
              </a:defRPr>
            </a:lvl4pPr>
            <a:lvl5pPr marL="2859314" indent="-319314" defTabSz="550333">
              <a:spcBef>
                <a:spcPts val="2000"/>
              </a:spcBef>
              <a:buSzPct val="100000"/>
              <a:buChar char="‣"/>
              <a:defRPr b="1">
                <a:solidFill>
                  <a:srgbClr val="000000"/>
                </a:solidFill>
                <a:latin typeface="Helvetica"/>
                <a:ea typeface="Helvetica"/>
                <a:cs typeface="Helvetica"/>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261" name="Title Text"/>
          <p:cNvSpPr txBox="1">
            <a:spLocks noGrp="1"/>
          </p:cNvSpPr>
          <p:nvPr>
            <p:ph type="title"/>
          </p:nvPr>
        </p:nvSpPr>
        <p:spPr>
          <a:xfrm>
            <a:off x="846666" y="846666"/>
            <a:ext cx="7569466" cy="985181"/>
          </a:xfrm>
          <a:prstGeom prst="rect">
            <a:avLst/>
          </a:prstGeom>
        </p:spPr>
        <p:txBody>
          <a:bodyPr lIns="0" tIns="0" rIns="0" bIns="0">
            <a:normAutofit/>
          </a:bodyPr>
          <a:lstStyle>
            <a:lvl1pPr defTabSz="550333">
              <a:lnSpc>
                <a:spcPct val="100000"/>
              </a:lnSpc>
              <a:defRPr sz="6000">
                <a:solidFill>
                  <a:srgbClr val="8DC63F"/>
                </a:solidFill>
                <a:latin typeface="Helvetica"/>
                <a:ea typeface="Helvetica"/>
                <a:cs typeface="Helvetica"/>
                <a:sym typeface="Helvetica"/>
              </a:defRPr>
            </a:lvl1pPr>
          </a:lstStyle>
          <a:p>
            <a:r>
              <a:t>Title Text</a:t>
            </a:r>
          </a:p>
        </p:txBody>
      </p:sp>
      <p:sp>
        <p:nvSpPr>
          <p:cNvPr id="262" name="Object"/>
          <p:cNvSpPr txBox="1">
            <a:spLocks noGrp="1"/>
          </p:cNvSpPr>
          <p:nvPr>
            <p:ph sz="quarter" idx="3"/>
          </p:nvPr>
        </p:nvSpPr>
        <p:spPr>
          <a:xfrm>
            <a:off x="-1" y="-1"/>
            <a:ext cx="16256001" cy="635001"/>
          </a:xfrm>
          <a:prstGeom prst="rect">
            <a:avLst/>
          </a:prstGeom>
        </p:spPr>
        <p:txBody>
          <a:bodyPr lIns="33866" tIns="33866" rIns="33866" bIns="33866" anchor="ctr">
            <a:normAutofit/>
          </a:bodyPr>
          <a:lstStyle/>
          <a:p>
            <a:pPr algn="ctr" defTabSz="550333">
              <a:spcBef>
                <a:spcPts val="0"/>
              </a:spcBef>
              <a:defRPr sz="3600" b="0">
                <a:solidFill>
                  <a:srgbClr val="000000"/>
                </a:solidFill>
                <a:latin typeface="Gill Sans"/>
                <a:ea typeface="Gill Sans"/>
                <a:cs typeface="Gill Sans"/>
                <a:sym typeface="Gill Sans"/>
              </a:defRPr>
            </a:pPr>
            <a:endParaRPr/>
          </a:p>
        </p:txBody>
      </p:sp>
      <p:sp>
        <p:nvSpPr>
          <p:cNvPr id="263" name="Slide Number"/>
          <p:cNvSpPr txBox="1">
            <a:spLocks noGrp="1"/>
          </p:cNvSpPr>
          <p:nvPr>
            <p:ph type="sldNum" sz="quarter" idx="2"/>
          </p:nvPr>
        </p:nvSpPr>
        <p:spPr>
          <a:xfrm>
            <a:off x="15826825" y="157780"/>
            <a:ext cx="306393" cy="309034"/>
          </a:xfrm>
          <a:prstGeom prst="rect">
            <a:avLst/>
          </a:prstGeom>
        </p:spPr>
        <p:txBody>
          <a:bodyPr lIns="33866" tIns="33866" rIns="33866" bIns="33866"/>
          <a:lstStyle>
            <a:lvl1pPr algn="ctr" defTabSz="550333">
              <a:defRPr sz="1600">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extLst>
      <p:ext uri="{BB962C8B-B14F-4D97-AF65-F5344CB8AC3E}">
        <p14:creationId xmlns:p14="http://schemas.microsoft.com/office/powerpoint/2010/main" val="2329248173"/>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Title or Transition - Green">
    <p:bg>
      <p:bgPr>
        <a:solidFill>
          <a:srgbClr val="8DC63F"/>
        </a:solidFill>
        <a:effectLst/>
      </p:bgPr>
    </p:bg>
    <p:spTree>
      <p:nvGrpSpPr>
        <p:cNvPr id="1" name=""/>
        <p:cNvGrpSpPr/>
        <p:nvPr/>
      </p:nvGrpSpPr>
      <p:grpSpPr>
        <a:xfrm>
          <a:off x="0" y="0"/>
          <a:ext cx="0" cy="0"/>
          <a:chOff x="0" y="0"/>
          <a:chExt cx="0" cy="0"/>
        </a:xfrm>
      </p:grpSpPr>
      <p:sp>
        <p:nvSpPr>
          <p:cNvPr id="31" name="Title Text"/>
          <p:cNvSpPr txBox="1">
            <a:spLocks noGrp="1"/>
          </p:cNvSpPr>
          <p:nvPr>
            <p:ph type="title"/>
          </p:nvPr>
        </p:nvSpPr>
        <p:spPr>
          <a:xfrm>
            <a:off x="1354667" y="3022600"/>
            <a:ext cx="13546667" cy="3098800"/>
          </a:xfrm>
          <a:prstGeom prst="rect">
            <a:avLst/>
          </a:prstGeom>
        </p:spPr>
        <p:txBody>
          <a:bodyPr anchor="ctr"/>
          <a:lstStyle>
            <a:lvl1pPr algn="ctr">
              <a:lnSpc>
                <a:spcPct val="80000"/>
              </a:lnSpc>
              <a:defRPr sz="8667" cap="all">
                <a:solidFill>
                  <a:srgbClr val="FFFFFF"/>
                </a:solidFill>
              </a:defRPr>
            </a:lvl1pPr>
          </a:lstStyle>
          <a:p>
            <a:r>
              <a:t>Title Text</a:t>
            </a:r>
          </a:p>
        </p:txBody>
      </p:sp>
      <p:sp>
        <p:nvSpPr>
          <p:cNvPr id="32" name="Slide Number"/>
          <p:cNvSpPr txBox="1">
            <a:spLocks noGrp="1"/>
          </p:cNvSpPr>
          <p:nvPr>
            <p:ph type="sldNum" sz="quarter" idx="2"/>
          </p:nvPr>
        </p:nvSpPr>
        <p:spPr>
          <a:xfrm>
            <a:off x="15840000" y="120000"/>
            <a:ext cx="373500" cy="369268"/>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580457883"/>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Title or Transition - Grey">
    <p:bg>
      <p:bgPr>
        <a:solidFill>
          <a:srgbClr val="5F5F5F"/>
        </a:solidFill>
        <a:effectLst/>
      </p:bgPr>
    </p:bg>
    <p:spTree>
      <p:nvGrpSpPr>
        <p:cNvPr id="1" name=""/>
        <p:cNvGrpSpPr/>
        <p:nvPr/>
      </p:nvGrpSpPr>
      <p:grpSpPr>
        <a:xfrm>
          <a:off x="0" y="0"/>
          <a:ext cx="0" cy="0"/>
          <a:chOff x="0" y="0"/>
          <a:chExt cx="0" cy="0"/>
        </a:xfrm>
      </p:grpSpPr>
      <p:sp>
        <p:nvSpPr>
          <p:cNvPr id="39" name="Title Text"/>
          <p:cNvSpPr txBox="1">
            <a:spLocks noGrp="1"/>
          </p:cNvSpPr>
          <p:nvPr>
            <p:ph type="title"/>
          </p:nvPr>
        </p:nvSpPr>
        <p:spPr>
          <a:xfrm>
            <a:off x="1354667" y="3022600"/>
            <a:ext cx="13546667" cy="3098800"/>
          </a:xfrm>
          <a:prstGeom prst="rect">
            <a:avLst/>
          </a:prstGeom>
        </p:spPr>
        <p:txBody>
          <a:bodyPr anchor="ctr"/>
          <a:lstStyle>
            <a:lvl1pPr algn="ctr">
              <a:lnSpc>
                <a:spcPct val="80000"/>
              </a:lnSpc>
              <a:defRPr sz="8667" cap="all">
                <a:solidFill>
                  <a:srgbClr val="FFFFFF"/>
                </a:solidFill>
              </a:defRPr>
            </a:lvl1pPr>
          </a:lstStyle>
          <a:p>
            <a:r>
              <a:t>Title Text</a:t>
            </a:r>
          </a:p>
        </p:txBody>
      </p:sp>
      <p:sp>
        <p:nvSpPr>
          <p:cNvPr id="40" name="Slide Number"/>
          <p:cNvSpPr txBox="1">
            <a:spLocks noGrp="1"/>
          </p:cNvSpPr>
          <p:nvPr>
            <p:ph type="sldNum" sz="quarter" idx="2"/>
          </p:nvPr>
        </p:nvSpPr>
        <p:spPr>
          <a:xfrm>
            <a:off x="15840000" y="120000"/>
            <a:ext cx="373500" cy="369268"/>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910089262"/>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Bullet Slide">
    <p:spTree>
      <p:nvGrpSpPr>
        <p:cNvPr id="1" name=""/>
        <p:cNvGrpSpPr/>
        <p:nvPr/>
      </p:nvGrpSpPr>
      <p:grpSpPr>
        <a:xfrm>
          <a:off x="0" y="0"/>
          <a:ext cx="0" cy="0"/>
          <a:chOff x="0" y="0"/>
          <a:chExt cx="0" cy="0"/>
        </a:xfrm>
      </p:grpSpPr>
      <p:sp>
        <p:nvSpPr>
          <p:cNvPr id="55" name="Title Text"/>
          <p:cNvSpPr txBox="1">
            <a:spLocks noGrp="1"/>
          </p:cNvSpPr>
          <p:nvPr>
            <p:ph type="title"/>
          </p:nvPr>
        </p:nvSpPr>
        <p:spPr>
          <a:prstGeom prst="rect">
            <a:avLst/>
          </a:prstGeom>
        </p:spPr>
        <p:txBody>
          <a:bodyPr/>
          <a:lstStyle/>
          <a:p>
            <a:r>
              <a:t>Title Text</a:t>
            </a:r>
          </a:p>
        </p:txBody>
      </p:sp>
      <p:sp>
        <p:nvSpPr>
          <p:cNvPr id="56" name="Body Level One…"/>
          <p:cNvSpPr txBox="1">
            <a:spLocks noGrp="1"/>
          </p:cNvSpPr>
          <p:nvPr>
            <p:ph type="body" idx="1"/>
          </p:nvPr>
        </p:nvSpPr>
        <p:spPr>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503529609"/>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Light Text on Dark Photo">
    <p:spTree>
      <p:nvGrpSpPr>
        <p:cNvPr id="1" name=""/>
        <p:cNvGrpSpPr/>
        <p:nvPr/>
      </p:nvGrpSpPr>
      <p:grpSpPr>
        <a:xfrm>
          <a:off x="0" y="0"/>
          <a:ext cx="0" cy="0"/>
          <a:chOff x="0" y="0"/>
          <a:chExt cx="0" cy="0"/>
        </a:xfrm>
      </p:grpSpPr>
      <p:sp>
        <p:nvSpPr>
          <p:cNvPr id="96" name="drought-1675729_1920.jpg"/>
          <p:cNvSpPr>
            <a:spLocks noGrp="1"/>
          </p:cNvSpPr>
          <p:nvPr>
            <p:ph type="pic" idx="13"/>
          </p:nvPr>
        </p:nvSpPr>
        <p:spPr>
          <a:xfrm>
            <a:off x="0" y="0"/>
            <a:ext cx="16256000" cy="9144000"/>
          </a:xfrm>
          <a:prstGeom prst="rect">
            <a:avLst/>
          </a:prstGeom>
        </p:spPr>
        <p:txBody>
          <a:bodyPr lIns="91439" tIns="45719" rIns="91439" bIns="45719">
            <a:noAutofit/>
          </a:bodyPr>
          <a:lstStyle/>
          <a:p>
            <a:endParaRPr/>
          </a:p>
        </p:txBody>
      </p:sp>
      <p:sp>
        <p:nvSpPr>
          <p:cNvPr id="97" name="Body Level One…"/>
          <p:cNvSpPr txBox="1">
            <a:spLocks noGrp="1"/>
          </p:cNvSpPr>
          <p:nvPr>
            <p:ph type="body" idx="1"/>
          </p:nvPr>
        </p:nvSpPr>
        <p:spPr>
          <a:xfrm>
            <a:off x="677333" y="1608667"/>
            <a:ext cx="14562667" cy="6465369"/>
          </a:xfrm>
          <a:prstGeom prst="rect">
            <a:avLst/>
          </a:prstGeom>
        </p:spPr>
        <p:txBody>
          <a:bodyPr/>
          <a:lstStyle>
            <a:lvl1pPr>
              <a:buBlip>
                <a:blip r:embed="rId2"/>
              </a:buBlip>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98" name="Title Text"/>
          <p:cNvSpPr txBox="1">
            <a:spLocks noGrp="1"/>
          </p:cNvSpPr>
          <p:nvPr>
            <p:ph type="title"/>
          </p:nvPr>
        </p:nvSpPr>
        <p:spPr>
          <a:xfrm>
            <a:off x="677333" y="423333"/>
            <a:ext cx="14562667" cy="924000"/>
          </a:xfrm>
          <a:prstGeom prst="rect">
            <a:avLst/>
          </a:prstGeom>
        </p:spPr>
        <p:txBody>
          <a:bodyPr/>
          <a:lstStyle>
            <a:lvl1pPr>
              <a:defRPr>
                <a:solidFill>
                  <a:srgbClr val="FFFFFF"/>
                </a:solidFill>
              </a:defRPr>
            </a:lvl1pPr>
          </a:lstStyle>
          <a:p>
            <a:r>
              <a:t>Title Text</a:t>
            </a:r>
          </a:p>
        </p:txBody>
      </p:sp>
      <p:sp>
        <p:nvSpPr>
          <p:cNvPr id="99" name="Slide Number"/>
          <p:cNvSpPr txBox="1">
            <a:spLocks noGrp="1"/>
          </p:cNvSpPr>
          <p:nvPr>
            <p:ph type="sldNum" sz="quarter" idx="2"/>
          </p:nvPr>
        </p:nvSpPr>
        <p:spPr>
          <a:xfrm>
            <a:off x="15790333" y="8636000"/>
            <a:ext cx="373500" cy="369268"/>
          </a:xfrm>
          <a:prstGeom prst="rect">
            <a:avLst/>
          </a:prstGeom>
        </p:spPr>
        <p:txBody>
          <a:bodyPr/>
          <a:lstStyle>
            <a:lvl1pPr>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581925664"/>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Dark Text on Light Photo">
    <p:spTree>
      <p:nvGrpSpPr>
        <p:cNvPr id="1" name=""/>
        <p:cNvGrpSpPr/>
        <p:nvPr/>
      </p:nvGrpSpPr>
      <p:grpSpPr>
        <a:xfrm>
          <a:off x="0" y="0"/>
          <a:ext cx="0" cy="0"/>
          <a:chOff x="0" y="0"/>
          <a:chExt cx="0" cy="0"/>
        </a:xfrm>
      </p:grpSpPr>
      <p:sp>
        <p:nvSpPr>
          <p:cNvPr id="106" name="iceberg-404966_1920.jpg"/>
          <p:cNvSpPr>
            <a:spLocks noGrp="1"/>
          </p:cNvSpPr>
          <p:nvPr>
            <p:ph type="pic" idx="13"/>
          </p:nvPr>
        </p:nvSpPr>
        <p:spPr>
          <a:xfrm>
            <a:off x="0" y="0"/>
            <a:ext cx="16256000" cy="9144000"/>
          </a:xfrm>
          <a:prstGeom prst="rect">
            <a:avLst/>
          </a:prstGeom>
        </p:spPr>
        <p:txBody>
          <a:bodyPr lIns="91439" tIns="45719" rIns="91439" bIns="45719">
            <a:noAutofit/>
          </a:bodyPr>
          <a:lstStyle/>
          <a:p>
            <a:endParaRPr/>
          </a:p>
        </p:txBody>
      </p:sp>
      <p:sp>
        <p:nvSpPr>
          <p:cNvPr id="107" name="Title Text"/>
          <p:cNvSpPr txBox="1">
            <a:spLocks noGrp="1"/>
          </p:cNvSpPr>
          <p:nvPr>
            <p:ph type="title"/>
          </p:nvPr>
        </p:nvSpPr>
        <p:spPr>
          <a:xfrm>
            <a:off x="677333" y="423333"/>
            <a:ext cx="14562667" cy="923156"/>
          </a:xfrm>
          <a:prstGeom prst="rect">
            <a:avLst/>
          </a:prstGeom>
        </p:spPr>
        <p:txBody>
          <a:bodyPr/>
          <a:lstStyle>
            <a:lvl1pPr>
              <a:defRPr>
                <a:solidFill>
                  <a:srgbClr val="333333"/>
                </a:solidFill>
              </a:defRPr>
            </a:lvl1pPr>
          </a:lstStyle>
          <a:p>
            <a:r>
              <a:t>Title Text</a:t>
            </a:r>
          </a:p>
        </p:txBody>
      </p:sp>
      <p:sp>
        <p:nvSpPr>
          <p:cNvPr id="108" name="Body Level One…"/>
          <p:cNvSpPr txBox="1">
            <a:spLocks noGrp="1"/>
          </p:cNvSpPr>
          <p:nvPr>
            <p:ph type="body" idx="1"/>
          </p:nvPr>
        </p:nvSpPr>
        <p:spPr>
          <a:xfrm>
            <a:off x="677333" y="1608667"/>
            <a:ext cx="14562667" cy="6464525"/>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109" name="Slide Number"/>
          <p:cNvSpPr txBox="1">
            <a:spLocks noGrp="1"/>
          </p:cNvSpPr>
          <p:nvPr>
            <p:ph type="sldNum" sz="quarter" idx="2"/>
          </p:nvPr>
        </p:nvSpPr>
        <p:spPr>
          <a:xfrm>
            <a:off x="15790333" y="8636000"/>
            <a:ext cx="373500" cy="369268"/>
          </a:xfrm>
          <a:prstGeom prst="rect">
            <a:avLst/>
          </a:prstGeom>
        </p:spPr>
        <p:txBody>
          <a:bodyPr/>
          <a:lstStyle>
            <a:lvl1pPr>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826371616"/>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Half Faded - Light">
    <p:spTree>
      <p:nvGrpSpPr>
        <p:cNvPr id="1" name=""/>
        <p:cNvGrpSpPr/>
        <p:nvPr/>
      </p:nvGrpSpPr>
      <p:grpSpPr>
        <a:xfrm>
          <a:off x="0" y="0"/>
          <a:ext cx="0" cy="0"/>
          <a:chOff x="0" y="0"/>
          <a:chExt cx="0" cy="0"/>
        </a:xfrm>
      </p:grpSpPr>
      <p:sp>
        <p:nvSpPr>
          <p:cNvPr id="116" name="_DSC3465.jpg"/>
          <p:cNvSpPr>
            <a:spLocks noGrp="1"/>
          </p:cNvSpPr>
          <p:nvPr>
            <p:ph type="pic" idx="13"/>
          </p:nvPr>
        </p:nvSpPr>
        <p:spPr>
          <a:xfrm>
            <a:off x="0" y="0"/>
            <a:ext cx="16256000" cy="9144000"/>
          </a:xfrm>
          <a:prstGeom prst="rect">
            <a:avLst/>
          </a:prstGeom>
        </p:spPr>
        <p:txBody>
          <a:bodyPr lIns="91439" tIns="45719" rIns="91439" bIns="45719">
            <a:noAutofit/>
          </a:bodyPr>
          <a:lstStyle/>
          <a:p>
            <a:endParaRPr/>
          </a:p>
        </p:txBody>
      </p:sp>
      <p:sp>
        <p:nvSpPr>
          <p:cNvPr id="117" name="Rectangle"/>
          <p:cNvSpPr/>
          <p:nvPr/>
        </p:nvSpPr>
        <p:spPr>
          <a:xfrm>
            <a:off x="8128000" y="0"/>
            <a:ext cx="8424766" cy="9430231"/>
          </a:xfrm>
          <a:prstGeom prst="rect">
            <a:avLst/>
          </a:prstGeom>
          <a:solidFill>
            <a:srgbClr val="FFFFFF">
              <a:alpha val="70389"/>
            </a:srgbClr>
          </a:solidFill>
          <a:ln w="12700">
            <a:miter lim="400000"/>
          </a:ln>
          <a:effectLst>
            <a:outerShdw blurRad="38100" dist="25400" dir="13494913" rotWithShape="0">
              <a:srgbClr val="000000">
                <a:alpha val="50000"/>
              </a:srgbClr>
            </a:outerShdw>
          </a:effectLst>
        </p:spPr>
        <p:txBody>
          <a:bodyPr lIns="33867" tIns="33867" rIns="33867" bIns="33867" anchor="ct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pic>
        <p:nvPicPr>
          <p:cNvPr id="118" name="transparent CRLC logo.png" descr="transparent CRLC logo.png"/>
          <p:cNvPicPr>
            <a:picLocks noChangeAspect="1"/>
          </p:cNvPicPr>
          <p:nvPr/>
        </p:nvPicPr>
        <p:blipFill>
          <a:blip r:embed="rId2">
            <a:alphaModFix amt="60000"/>
          </a:blip>
          <a:stretch>
            <a:fillRect/>
          </a:stretch>
        </p:blipFill>
        <p:spPr>
          <a:xfrm>
            <a:off x="240000" y="8335369"/>
            <a:ext cx="604631" cy="604631"/>
          </a:xfrm>
          <a:prstGeom prst="rect">
            <a:avLst/>
          </a:prstGeom>
          <a:ln w="12700">
            <a:miter lim="400000"/>
          </a:ln>
        </p:spPr>
      </p:pic>
      <p:sp>
        <p:nvSpPr>
          <p:cNvPr id="119" name="Title Text"/>
          <p:cNvSpPr txBox="1">
            <a:spLocks noGrp="1"/>
          </p:cNvSpPr>
          <p:nvPr>
            <p:ph type="title"/>
          </p:nvPr>
        </p:nvSpPr>
        <p:spPr>
          <a:xfrm>
            <a:off x="8805334" y="423334"/>
            <a:ext cx="6840001" cy="983995"/>
          </a:xfrm>
          <a:prstGeom prst="rect">
            <a:avLst/>
          </a:prstGeom>
        </p:spPr>
        <p:txBody>
          <a:bodyPr/>
          <a:lstStyle>
            <a:lvl1pPr>
              <a:defRPr>
                <a:solidFill>
                  <a:srgbClr val="333333"/>
                </a:solidFill>
              </a:defRPr>
            </a:lvl1pPr>
          </a:lstStyle>
          <a:p>
            <a:r>
              <a:t>Title Text</a:t>
            </a:r>
          </a:p>
        </p:txBody>
      </p:sp>
      <p:sp>
        <p:nvSpPr>
          <p:cNvPr id="120" name="Body Level One…"/>
          <p:cNvSpPr txBox="1">
            <a:spLocks noGrp="1"/>
          </p:cNvSpPr>
          <p:nvPr>
            <p:ph type="body" sz="half" idx="1"/>
          </p:nvPr>
        </p:nvSpPr>
        <p:spPr>
          <a:xfrm>
            <a:off x="8805334" y="1608667"/>
            <a:ext cx="6840001" cy="6726703"/>
          </a:xfrm>
          <a:prstGeom prst="rect">
            <a:avLst/>
          </a:prstGeom>
        </p:spPr>
        <p:txBody>
          <a:bodyPr/>
          <a:lstStyle>
            <a:lvl1pPr>
              <a:buBlip>
                <a:blip r:embed="rId3"/>
              </a:buBlip>
            </a:lvl1pPr>
          </a:lstStyle>
          <a:p>
            <a:r>
              <a:t>Body Level One</a:t>
            </a:r>
          </a:p>
          <a:p>
            <a:pPr lvl="1"/>
            <a:r>
              <a:t>Body Level Two</a:t>
            </a:r>
          </a:p>
          <a:p>
            <a:pPr lvl="2"/>
            <a:r>
              <a:t>Body Level Three</a:t>
            </a:r>
          </a:p>
          <a:p>
            <a:pPr lvl="3"/>
            <a:r>
              <a:t>Body Level Four</a:t>
            </a:r>
          </a:p>
          <a:p>
            <a:pPr lvl="4"/>
            <a:r>
              <a:t>Body Level Five</a:t>
            </a:r>
          </a:p>
        </p:txBody>
      </p:sp>
      <p:sp>
        <p:nvSpPr>
          <p:cNvPr id="121" name="Slide Number"/>
          <p:cNvSpPr txBox="1">
            <a:spLocks noGrp="1"/>
          </p:cNvSpPr>
          <p:nvPr>
            <p:ph type="sldNum" sz="quarter" idx="2"/>
          </p:nvPr>
        </p:nvSpPr>
        <p:spPr>
          <a:xfrm>
            <a:off x="15790333" y="8636000"/>
            <a:ext cx="373500" cy="369268"/>
          </a:xfrm>
          <a:prstGeom prst="rect">
            <a:avLst/>
          </a:prstGeom>
        </p:spPr>
        <p:txBody>
          <a:bodyPr/>
          <a:lstStyle>
            <a:lvl1pPr>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1337265668"/>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Half Faded - Dark">
    <p:spTree>
      <p:nvGrpSpPr>
        <p:cNvPr id="1" name=""/>
        <p:cNvGrpSpPr/>
        <p:nvPr/>
      </p:nvGrpSpPr>
      <p:grpSpPr>
        <a:xfrm>
          <a:off x="0" y="0"/>
          <a:ext cx="0" cy="0"/>
          <a:chOff x="0" y="0"/>
          <a:chExt cx="0" cy="0"/>
        </a:xfrm>
      </p:grpSpPr>
      <p:sp>
        <p:nvSpPr>
          <p:cNvPr id="128" name="20180626_CRP_PC_0595.jpg"/>
          <p:cNvSpPr>
            <a:spLocks noGrp="1"/>
          </p:cNvSpPr>
          <p:nvPr>
            <p:ph type="pic" idx="13"/>
          </p:nvPr>
        </p:nvSpPr>
        <p:spPr>
          <a:xfrm>
            <a:off x="0" y="0"/>
            <a:ext cx="16256000" cy="9144000"/>
          </a:xfrm>
          <a:prstGeom prst="rect">
            <a:avLst/>
          </a:prstGeom>
        </p:spPr>
        <p:txBody>
          <a:bodyPr lIns="91439" tIns="45719" rIns="91439" bIns="45719">
            <a:noAutofit/>
          </a:bodyPr>
          <a:lstStyle/>
          <a:p>
            <a:endParaRPr/>
          </a:p>
        </p:txBody>
      </p:sp>
      <p:sp>
        <p:nvSpPr>
          <p:cNvPr id="129" name="Rectangle"/>
          <p:cNvSpPr/>
          <p:nvPr/>
        </p:nvSpPr>
        <p:spPr>
          <a:xfrm>
            <a:off x="8128000" y="0"/>
            <a:ext cx="8424766" cy="9430231"/>
          </a:xfrm>
          <a:prstGeom prst="rect">
            <a:avLst/>
          </a:prstGeom>
          <a:solidFill>
            <a:srgbClr val="333333">
              <a:alpha val="70384"/>
            </a:srgbClr>
          </a:solidFill>
          <a:ln w="12700">
            <a:miter lim="400000"/>
          </a:ln>
          <a:effectLst>
            <a:outerShdw blurRad="38100" dist="25400" dir="13494913" rotWithShape="0">
              <a:srgbClr val="000000">
                <a:alpha val="50000"/>
              </a:srgbClr>
            </a:outerShdw>
          </a:effectLst>
        </p:spPr>
        <p:txBody>
          <a:bodyPr lIns="33867" tIns="33867" rIns="33867" bIns="33867" anchor="ct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pic>
        <p:nvPicPr>
          <p:cNvPr id="130" name="transparent CRLC logo.png" descr="transparent CRLC logo.png"/>
          <p:cNvPicPr>
            <a:picLocks noChangeAspect="1"/>
          </p:cNvPicPr>
          <p:nvPr/>
        </p:nvPicPr>
        <p:blipFill>
          <a:blip r:embed="rId2">
            <a:alphaModFix amt="60000"/>
          </a:blip>
          <a:stretch>
            <a:fillRect/>
          </a:stretch>
        </p:blipFill>
        <p:spPr>
          <a:xfrm>
            <a:off x="240000" y="8335369"/>
            <a:ext cx="604631" cy="604631"/>
          </a:xfrm>
          <a:prstGeom prst="rect">
            <a:avLst/>
          </a:prstGeom>
          <a:ln w="12700">
            <a:miter lim="400000"/>
          </a:ln>
        </p:spPr>
      </p:pic>
      <p:sp>
        <p:nvSpPr>
          <p:cNvPr id="131" name="Title Text"/>
          <p:cNvSpPr txBox="1">
            <a:spLocks noGrp="1"/>
          </p:cNvSpPr>
          <p:nvPr>
            <p:ph type="title"/>
          </p:nvPr>
        </p:nvSpPr>
        <p:spPr>
          <a:xfrm>
            <a:off x="8805334" y="423334"/>
            <a:ext cx="6840001" cy="983995"/>
          </a:xfrm>
          <a:prstGeom prst="rect">
            <a:avLst/>
          </a:prstGeom>
        </p:spPr>
        <p:txBody>
          <a:bodyPr/>
          <a:lstStyle>
            <a:lvl1pPr>
              <a:defRPr>
                <a:solidFill>
                  <a:srgbClr val="FFFFFF"/>
                </a:solidFill>
              </a:defRPr>
            </a:lvl1pPr>
          </a:lstStyle>
          <a:p>
            <a:r>
              <a:t>Title Text</a:t>
            </a:r>
          </a:p>
        </p:txBody>
      </p:sp>
      <p:sp>
        <p:nvSpPr>
          <p:cNvPr id="132" name="Slide Number"/>
          <p:cNvSpPr txBox="1">
            <a:spLocks noGrp="1"/>
          </p:cNvSpPr>
          <p:nvPr>
            <p:ph type="sldNum" sz="quarter" idx="2"/>
          </p:nvPr>
        </p:nvSpPr>
        <p:spPr>
          <a:xfrm>
            <a:off x="15790333" y="8636000"/>
            <a:ext cx="373500" cy="369268"/>
          </a:xfrm>
          <a:prstGeom prst="rect">
            <a:avLst/>
          </a:prstGeom>
        </p:spPr>
        <p:txBody>
          <a:bodyPr/>
          <a:lstStyle>
            <a:lvl1pPr>
              <a:defRPr>
                <a:solidFill>
                  <a:srgbClr val="FFFFFF"/>
                </a:solidFill>
              </a:defRPr>
            </a:lvl1pPr>
          </a:lstStyle>
          <a:p>
            <a:fld id="{86CB4B4D-7CA3-9044-876B-883B54F8677D}" type="slidenum">
              <a:rPr/>
              <a:pPr/>
              <a:t>‹#›</a:t>
            </a:fld>
            <a:endParaRPr/>
          </a:p>
        </p:txBody>
      </p:sp>
      <p:sp>
        <p:nvSpPr>
          <p:cNvPr id="133" name="Body Level One…"/>
          <p:cNvSpPr txBox="1">
            <a:spLocks noGrp="1"/>
          </p:cNvSpPr>
          <p:nvPr>
            <p:ph type="body" sz="half" idx="1"/>
          </p:nvPr>
        </p:nvSpPr>
        <p:spPr>
          <a:xfrm>
            <a:off x="8805334" y="1608667"/>
            <a:ext cx="6840001" cy="6726703"/>
          </a:xfrm>
          <a:prstGeom prst="rect">
            <a:avLst/>
          </a:prstGeom>
        </p:spPr>
        <p:txBody>
          <a:bodyPr/>
          <a:lstStyle>
            <a:lvl1pPr>
              <a:buBlip>
                <a:blip r:embed="rId3"/>
              </a:buBlip>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1363327125"/>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Photo/Bullets (R)">
    <p:spTree>
      <p:nvGrpSpPr>
        <p:cNvPr id="1" name=""/>
        <p:cNvGrpSpPr/>
        <p:nvPr/>
      </p:nvGrpSpPr>
      <p:grpSpPr>
        <a:xfrm>
          <a:off x="0" y="0"/>
          <a:ext cx="0" cy="0"/>
          <a:chOff x="0" y="0"/>
          <a:chExt cx="0" cy="0"/>
        </a:xfrm>
      </p:grpSpPr>
      <p:sp>
        <p:nvSpPr>
          <p:cNvPr id="140" name="656.jpg"/>
          <p:cNvSpPr>
            <a:spLocks noGrp="1"/>
          </p:cNvSpPr>
          <p:nvPr>
            <p:ph type="pic" idx="13"/>
          </p:nvPr>
        </p:nvSpPr>
        <p:spPr>
          <a:xfrm>
            <a:off x="8694981" y="0"/>
            <a:ext cx="7569429" cy="9143870"/>
          </a:xfrm>
          <a:prstGeom prst="rect">
            <a:avLst/>
          </a:prstGeom>
        </p:spPr>
        <p:txBody>
          <a:bodyPr lIns="91439" tIns="45719" rIns="91439" bIns="45719">
            <a:noAutofit/>
          </a:bodyPr>
          <a:lstStyle/>
          <a:p>
            <a:endParaRPr/>
          </a:p>
        </p:txBody>
      </p:sp>
      <p:sp>
        <p:nvSpPr>
          <p:cNvPr id="141" name="Title Text"/>
          <p:cNvSpPr txBox="1">
            <a:spLocks noGrp="1"/>
          </p:cNvSpPr>
          <p:nvPr>
            <p:ph type="title"/>
          </p:nvPr>
        </p:nvSpPr>
        <p:spPr>
          <a:xfrm>
            <a:off x="677334" y="423333"/>
            <a:ext cx="7569465" cy="924000"/>
          </a:xfrm>
          <a:prstGeom prst="rect">
            <a:avLst/>
          </a:prstGeom>
        </p:spPr>
        <p:txBody>
          <a:bodyPr/>
          <a:lstStyle/>
          <a:p>
            <a:r>
              <a:t>Title Text</a:t>
            </a:r>
          </a:p>
        </p:txBody>
      </p:sp>
      <p:sp>
        <p:nvSpPr>
          <p:cNvPr id="142" name="Body Level One…"/>
          <p:cNvSpPr txBox="1">
            <a:spLocks noGrp="1"/>
          </p:cNvSpPr>
          <p:nvPr>
            <p:ph type="body" sz="half" idx="1"/>
          </p:nvPr>
        </p:nvSpPr>
        <p:spPr>
          <a:xfrm>
            <a:off x="677334" y="1608667"/>
            <a:ext cx="7569465" cy="6726703"/>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143" name="Slide Number"/>
          <p:cNvSpPr txBox="1">
            <a:spLocks noGrp="1"/>
          </p:cNvSpPr>
          <p:nvPr>
            <p:ph type="sldNum" sz="quarter" idx="2"/>
          </p:nvPr>
        </p:nvSpPr>
        <p:spPr>
          <a:xfrm>
            <a:off x="15790333" y="8636000"/>
            <a:ext cx="373500" cy="369268"/>
          </a:xfrm>
          <a:prstGeom prst="rect">
            <a:avLst/>
          </a:prstGeom>
        </p:spPr>
        <p:txBody>
          <a:bodyPr/>
          <a:lstStyle>
            <a:lvl1pPr>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101605312"/>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Photo/Bullets (L)">
    <p:spTree>
      <p:nvGrpSpPr>
        <p:cNvPr id="1" name=""/>
        <p:cNvGrpSpPr/>
        <p:nvPr/>
      </p:nvGrpSpPr>
      <p:grpSpPr>
        <a:xfrm>
          <a:off x="0" y="0"/>
          <a:ext cx="0" cy="0"/>
          <a:chOff x="0" y="0"/>
          <a:chExt cx="0" cy="0"/>
        </a:xfrm>
      </p:grpSpPr>
      <p:sp>
        <p:nvSpPr>
          <p:cNvPr id="150" name="4273523149_903d6751f2_o.jpg"/>
          <p:cNvSpPr>
            <a:spLocks noGrp="1"/>
          </p:cNvSpPr>
          <p:nvPr>
            <p:ph type="pic" idx="13"/>
          </p:nvPr>
        </p:nvSpPr>
        <p:spPr>
          <a:xfrm>
            <a:off x="0" y="0"/>
            <a:ext cx="7569429" cy="9143870"/>
          </a:xfrm>
          <a:prstGeom prst="rect">
            <a:avLst/>
          </a:prstGeom>
        </p:spPr>
        <p:txBody>
          <a:bodyPr lIns="91439" tIns="45719" rIns="91439" bIns="45719">
            <a:noAutofit/>
          </a:bodyPr>
          <a:lstStyle/>
          <a:p>
            <a:endParaRPr/>
          </a:p>
        </p:txBody>
      </p:sp>
      <p:pic>
        <p:nvPicPr>
          <p:cNvPr id="151" name="transparent CRLC logo.png" descr="transparent CRLC logo.png"/>
          <p:cNvPicPr>
            <a:picLocks noChangeAspect="1"/>
          </p:cNvPicPr>
          <p:nvPr/>
        </p:nvPicPr>
        <p:blipFill>
          <a:blip r:embed="rId2">
            <a:alphaModFix amt="80862"/>
          </a:blip>
          <a:stretch>
            <a:fillRect/>
          </a:stretch>
        </p:blipFill>
        <p:spPr>
          <a:xfrm>
            <a:off x="240000" y="8335369"/>
            <a:ext cx="604631" cy="604631"/>
          </a:xfrm>
          <a:prstGeom prst="rect">
            <a:avLst/>
          </a:prstGeom>
          <a:ln w="12700">
            <a:miter lim="400000"/>
          </a:ln>
        </p:spPr>
      </p:pic>
      <p:sp>
        <p:nvSpPr>
          <p:cNvPr id="152" name="Title Text"/>
          <p:cNvSpPr txBox="1">
            <a:spLocks noGrp="1"/>
          </p:cNvSpPr>
          <p:nvPr>
            <p:ph type="title"/>
          </p:nvPr>
        </p:nvSpPr>
        <p:spPr>
          <a:xfrm>
            <a:off x="8212667" y="423334"/>
            <a:ext cx="7569465" cy="1058333"/>
          </a:xfrm>
          <a:prstGeom prst="rect">
            <a:avLst/>
          </a:prstGeom>
        </p:spPr>
        <p:txBody>
          <a:bodyPr/>
          <a:lstStyle/>
          <a:p>
            <a:r>
              <a:t>Title Text</a:t>
            </a:r>
          </a:p>
        </p:txBody>
      </p:sp>
      <p:sp>
        <p:nvSpPr>
          <p:cNvPr id="153" name="Body Level One…"/>
          <p:cNvSpPr txBox="1">
            <a:spLocks noGrp="1"/>
          </p:cNvSpPr>
          <p:nvPr>
            <p:ph type="body" sz="half" idx="1"/>
          </p:nvPr>
        </p:nvSpPr>
        <p:spPr>
          <a:xfrm>
            <a:off x="8212667" y="1608667"/>
            <a:ext cx="7569465" cy="6726703"/>
          </a:xfrm>
          <a:prstGeom prst="rect">
            <a:avLst/>
          </a:prstGeom>
        </p:spPr>
        <p:txBody>
          <a:bodyPr/>
          <a:lstStyle>
            <a:lvl1pPr>
              <a:buBlip>
                <a:blip r:embed="rId3"/>
              </a:buBlip>
            </a:lvl1pPr>
          </a:lstStyle>
          <a:p>
            <a:r>
              <a:t>Body Level One</a:t>
            </a:r>
          </a:p>
          <a:p>
            <a:pPr lvl="1"/>
            <a:r>
              <a:t>Body Level Two</a:t>
            </a:r>
          </a:p>
          <a:p>
            <a:pPr lvl="2"/>
            <a:r>
              <a:t>Body Level Three</a:t>
            </a:r>
          </a:p>
          <a:p>
            <a:pPr lvl="3"/>
            <a:r>
              <a:t>Body Level Four</a:t>
            </a:r>
          </a:p>
          <a:p>
            <a:pPr lvl="4"/>
            <a:r>
              <a:t>Body Level Five</a:t>
            </a:r>
          </a:p>
        </p:txBody>
      </p:sp>
      <p:sp>
        <p:nvSpPr>
          <p:cNvPr id="154" name="Slide Number"/>
          <p:cNvSpPr txBox="1">
            <a:spLocks noGrp="1"/>
          </p:cNvSpPr>
          <p:nvPr>
            <p:ph type="sldNum" sz="quarter" idx="2"/>
          </p:nvPr>
        </p:nvSpPr>
        <p:spPr>
          <a:xfrm>
            <a:off x="15790333" y="8636000"/>
            <a:ext cx="373500" cy="369268"/>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03418053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Full Image">
    <p:spTree>
      <p:nvGrpSpPr>
        <p:cNvPr id="1" name=""/>
        <p:cNvGrpSpPr/>
        <p:nvPr/>
      </p:nvGrpSpPr>
      <p:grpSpPr>
        <a:xfrm>
          <a:off x="0" y="0"/>
          <a:ext cx="0" cy="0"/>
          <a:chOff x="0" y="0"/>
          <a:chExt cx="0" cy="0"/>
        </a:xfrm>
      </p:grpSpPr>
      <p:sp>
        <p:nvSpPr>
          <p:cNvPr id="90" name="Title Text"/>
          <p:cNvSpPr txBox="1">
            <a:spLocks noGrp="1"/>
          </p:cNvSpPr>
          <p:nvPr>
            <p:ph type="title"/>
          </p:nvPr>
        </p:nvSpPr>
        <p:spPr>
          <a:xfrm>
            <a:off x="736600" y="393700"/>
            <a:ext cx="13754100" cy="698500"/>
          </a:xfrm>
          <a:prstGeom prst="rect">
            <a:avLst/>
          </a:prstGeom>
          <a:effectLst>
            <a:outerShdw blurRad="38100" dist="38100" dir="5400000" rotWithShape="0">
              <a:srgbClr val="000000">
                <a:alpha val="90000"/>
              </a:srgbClr>
            </a:outerShdw>
          </a:effectLst>
        </p:spPr>
        <p:txBody>
          <a:bodyPr/>
          <a:lstStyle>
            <a:lvl1pPr>
              <a:lnSpc>
                <a:spcPts val="5000"/>
              </a:lnSpc>
              <a:defRPr sz="4200"/>
            </a:lvl1pPr>
          </a:lstStyle>
          <a:p>
            <a:r>
              <a:t>Title Text</a:t>
            </a:r>
          </a:p>
        </p:txBody>
      </p:sp>
      <p:sp>
        <p:nvSpPr>
          <p:cNvPr id="91" name="Body Level One…"/>
          <p:cNvSpPr txBox="1">
            <a:spLocks noGrp="1"/>
          </p:cNvSpPr>
          <p:nvPr>
            <p:ph type="body" sz="quarter" idx="1"/>
          </p:nvPr>
        </p:nvSpPr>
        <p:spPr>
          <a:xfrm>
            <a:off x="736600" y="1016000"/>
            <a:ext cx="13754100" cy="889000"/>
          </a:xfrm>
          <a:prstGeom prst="rect">
            <a:avLst/>
          </a:prstGeom>
          <a:effectLst>
            <a:outerShdw blurRad="38100" dist="38100" dir="5400000" rotWithShape="0">
              <a:srgbClr val="000000">
                <a:alpha val="90000"/>
              </a:srgbClr>
            </a:outerShdw>
          </a:effectLst>
        </p:spPr>
        <p:txBody>
          <a:bodyPr/>
          <a:lstStyle>
            <a:lvl1pPr>
              <a:spcBef>
                <a:spcPts val="1300"/>
              </a:spcBef>
              <a:defRPr sz="2400">
                <a:solidFill>
                  <a:srgbClr val="FFFFFF"/>
                </a:solidFill>
              </a:defRPr>
            </a:lvl1pPr>
            <a:lvl2pPr marL="38100" indent="0">
              <a:buSzTx/>
              <a:buNone/>
              <a:defRPr sz="2400" b="1"/>
            </a:lvl2pPr>
            <a:lvl3pPr marL="0" indent="292100">
              <a:buSzTx/>
              <a:buNone/>
              <a:defRPr sz="2400" b="1"/>
            </a:lvl3pPr>
            <a:lvl4pPr marL="0" indent="615950">
              <a:buSzTx/>
              <a:buNone/>
              <a:defRPr sz="2400" b="1"/>
            </a:lvl4pPr>
            <a:lvl5pPr marL="0" indent="895350">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92" name="Slide Number"/>
          <p:cNvSpPr txBox="1">
            <a:spLocks noGrp="1"/>
          </p:cNvSpPr>
          <p:nvPr>
            <p:ph type="sldNum" sz="quarter" idx="2"/>
          </p:nvPr>
        </p:nvSpPr>
        <p:spPr>
          <a:xfrm>
            <a:off x="14699960" y="8679085"/>
            <a:ext cx="182216" cy="172816"/>
          </a:xfrm>
          <a:prstGeom prst="rect">
            <a:avLst/>
          </a:prstGeom>
        </p:spPr>
        <p:txBody>
          <a:bodyPr anchor="b"/>
          <a:lstStyle/>
          <a:p>
            <a:fld id="{86CB4B4D-7CA3-9044-876B-883B54F8677D}" type="slidenum">
              <a:t>‹#›</a:t>
            </a:fld>
            <a:endParaRPr/>
          </a:p>
        </p:txBody>
      </p:sp>
    </p:spTree>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Bottom 335">
    <p:spTree>
      <p:nvGrpSpPr>
        <p:cNvPr id="1" name=""/>
        <p:cNvGrpSpPr/>
        <p:nvPr/>
      </p:nvGrpSpPr>
      <p:grpSpPr>
        <a:xfrm>
          <a:off x="0" y="0"/>
          <a:ext cx="0" cy="0"/>
          <a:chOff x="0" y="0"/>
          <a:chExt cx="0" cy="0"/>
        </a:xfrm>
      </p:grpSpPr>
      <p:sp>
        <p:nvSpPr>
          <p:cNvPr id="171" name="u3qfwpdgrvy-sugar-bee.jpg"/>
          <p:cNvSpPr>
            <a:spLocks noGrp="1"/>
          </p:cNvSpPr>
          <p:nvPr>
            <p:ph type="pic" sz="half" idx="13"/>
          </p:nvPr>
        </p:nvSpPr>
        <p:spPr>
          <a:xfrm>
            <a:off x="-8411" y="5751495"/>
            <a:ext cx="16272821" cy="3392376"/>
          </a:xfrm>
          <a:prstGeom prst="rect">
            <a:avLst/>
          </a:prstGeom>
        </p:spPr>
        <p:txBody>
          <a:bodyPr lIns="91439" tIns="45719" rIns="91439" bIns="45719">
            <a:noAutofit/>
          </a:bodyPr>
          <a:lstStyle/>
          <a:p>
            <a:endParaRPr/>
          </a:p>
        </p:txBody>
      </p:sp>
      <p:sp>
        <p:nvSpPr>
          <p:cNvPr id="172" name="Title Text"/>
          <p:cNvSpPr txBox="1">
            <a:spLocks noGrp="1"/>
          </p:cNvSpPr>
          <p:nvPr>
            <p:ph type="title"/>
          </p:nvPr>
        </p:nvSpPr>
        <p:spPr>
          <a:xfrm>
            <a:off x="677333" y="423333"/>
            <a:ext cx="14562667" cy="924000"/>
          </a:xfrm>
          <a:prstGeom prst="rect">
            <a:avLst/>
          </a:prstGeom>
        </p:spPr>
        <p:txBody>
          <a:bodyPr/>
          <a:lstStyle/>
          <a:p>
            <a:r>
              <a:t>Title Text</a:t>
            </a:r>
          </a:p>
        </p:txBody>
      </p:sp>
      <p:sp>
        <p:nvSpPr>
          <p:cNvPr id="173" name="Body Level One…"/>
          <p:cNvSpPr txBox="1">
            <a:spLocks noGrp="1"/>
          </p:cNvSpPr>
          <p:nvPr>
            <p:ph type="body" sz="half" idx="1"/>
          </p:nvPr>
        </p:nvSpPr>
        <p:spPr>
          <a:xfrm>
            <a:off x="677333" y="1608667"/>
            <a:ext cx="14562667" cy="3881495"/>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174" name="Slide Number"/>
          <p:cNvSpPr txBox="1">
            <a:spLocks noGrp="1"/>
          </p:cNvSpPr>
          <p:nvPr>
            <p:ph type="sldNum" sz="quarter" idx="2"/>
          </p:nvPr>
        </p:nvSpPr>
        <p:spPr>
          <a:xfrm>
            <a:off x="15790333" y="8636000"/>
            <a:ext cx="373500" cy="369268"/>
          </a:xfrm>
          <a:prstGeom prst="rect">
            <a:avLst/>
          </a:prstGeom>
        </p:spPr>
        <p:txBody>
          <a:bodyPr/>
          <a:lstStyle>
            <a:lvl1pPr>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1391254276"/>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General Renewable Energy">
    <p:spTree>
      <p:nvGrpSpPr>
        <p:cNvPr id="1" name=""/>
        <p:cNvGrpSpPr/>
        <p:nvPr/>
      </p:nvGrpSpPr>
      <p:grpSpPr>
        <a:xfrm>
          <a:off x="0" y="0"/>
          <a:ext cx="0" cy="0"/>
          <a:chOff x="0" y="0"/>
          <a:chExt cx="0" cy="0"/>
        </a:xfrm>
      </p:grpSpPr>
      <p:sp>
        <p:nvSpPr>
          <p:cNvPr id="194" name="Title Text"/>
          <p:cNvSpPr txBox="1">
            <a:spLocks noGrp="1"/>
          </p:cNvSpPr>
          <p:nvPr>
            <p:ph type="title"/>
          </p:nvPr>
        </p:nvSpPr>
        <p:spPr>
          <a:xfrm>
            <a:off x="677334" y="423333"/>
            <a:ext cx="7569465" cy="924000"/>
          </a:xfrm>
          <a:prstGeom prst="rect">
            <a:avLst/>
          </a:prstGeom>
        </p:spPr>
        <p:txBody>
          <a:bodyPr/>
          <a:lstStyle/>
          <a:p>
            <a:r>
              <a:t>Title Text</a:t>
            </a:r>
          </a:p>
        </p:txBody>
      </p:sp>
      <p:sp>
        <p:nvSpPr>
          <p:cNvPr id="195" name="Body Level One…"/>
          <p:cNvSpPr txBox="1">
            <a:spLocks noGrp="1"/>
          </p:cNvSpPr>
          <p:nvPr>
            <p:ph type="body" sz="half" idx="1"/>
          </p:nvPr>
        </p:nvSpPr>
        <p:spPr>
          <a:xfrm>
            <a:off x="677334" y="1608667"/>
            <a:ext cx="7569465" cy="6726703"/>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pic>
        <p:nvPicPr>
          <p:cNvPr id="196" name="icon-clean energy_green.ai" descr="icon-clean energy_green.ai"/>
          <p:cNvPicPr>
            <a:picLocks noChangeAspect="1"/>
          </p:cNvPicPr>
          <p:nvPr/>
        </p:nvPicPr>
        <p:blipFill>
          <a:blip r:embed="rId3"/>
          <a:stretch>
            <a:fillRect/>
          </a:stretch>
        </p:blipFill>
        <p:spPr>
          <a:xfrm>
            <a:off x="7890780" y="-42"/>
            <a:ext cx="9144001" cy="9144084"/>
          </a:xfrm>
          <a:prstGeom prst="rect">
            <a:avLst/>
          </a:prstGeom>
          <a:ln w="12700">
            <a:miter lim="400000"/>
          </a:ln>
        </p:spPr>
      </p:pic>
      <p:sp>
        <p:nvSpPr>
          <p:cNvPr id="197" name="Slide Number"/>
          <p:cNvSpPr txBox="1">
            <a:spLocks noGrp="1"/>
          </p:cNvSpPr>
          <p:nvPr>
            <p:ph type="sldNum" sz="quarter" idx="2"/>
          </p:nvPr>
        </p:nvSpPr>
        <p:spPr>
          <a:xfrm>
            <a:off x="15790333" y="8636000"/>
            <a:ext cx="373500" cy="369268"/>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016525324"/>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General People">
    <p:spTree>
      <p:nvGrpSpPr>
        <p:cNvPr id="1" name=""/>
        <p:cNvGrpSpPr/>
        <p:nvPr/>
      </p:nvGrpSpPr>
      <p:grpSpPr>
        <a:xfrm>
          <a:off x="0" y="0"/>
          <a:ext cx="0" cy="0"/>
          <a:chOff x="0" y="0"/>
          <a:chExt cx="0" cy="0"/>
        </a:xfrm>
      </p:grpSpPr>
      <p:sp>
        <p:nvSpPr>
          <p:cNvPr id="204" name="Title Text"/>
          <p:cNvSpPr txBox="1">
            <a:spLocks noGrp="1"/>
          </p:cNvSpPr>
          <p:nvPr>
            <p:ph type="title"/>
          </p:nvPr>
        </p:nvSpPr>
        <p:spPr>
          <a:xfrm>
            <a:off x="677334" y="423333"/>
            <a:ext cx="7569465" cy="924000"/>
          </a:xfrm>
          <a:prstGeom prst="rect">
            <a:avLst/>
          </a:prstGeom>
        </p:spPr>
        <p:txBody>
          <a:bodyPr/>
          <a:lstStyle/>
          <a:p>
            <a:r>
              <a:t>Title Text</a:t>
            </a:r>
          </a:p>
        </p:txBody>
      </p:sp>
      <p:sp>
        <p:nvSpPr>
          <p:cNvPr id="205" name="Body Level One…"/>
          <p:cNvSpPr txBox="1">
            <a:spLocks noGrp="1"/>
          </p:cNvSpPr>
          <p:nvPr>
            <p:ph type="body" sz="half" idx="1"/>
          </p:nvPr>
        </p:nvSpPr>
        <p:spPr>
          <a:xfrm>
            <a:off x="677334" y="1608667"/>
            <a:ext cx="7569465" cy="6726703"/>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pic>
        <p:nvPicPr>
          <p:cNvPr id="206" name="icon-people_green.ai" descr="icon-people_green.ai"/>
          <p:cNvPicPr>
            <a:picLocks noChangeAspect="1"/>
          </p:cNvPicPr>
          <p:nvPr/>
        </p:nvPicPr>
        <p:blipFill>
          <a:blip r:embed="rId3"/>
          <a:srcRect/>
          <a:stretch>
            <a:fillRect/>
          </a:stretch>
        </p:blipFill>
        <p:spPr>
          <a:xfrm>
            <a:off x="9117856" y="1308365"/>
            <a:ext cx="6527323" cy="6527323"/>
          </a:xfrm>
          <a:prstGeom prst="rect">
            <a:avLst/>
          </a:prstGeom>
          <a:ln w="12700">
            <a:miter lim="400000"/>
          </a:ln>
        </p:spPr>
      </p:pic>
      <p:sp>
        <p:nvSpPr>
          <p:cNvPr id="207" name="Slide Number"/>
          <p:cNvSpPr txBox="1">
            <a:spLocks noGrp="1"/>
          </p:cNvSpPr>
          <p:nvPr>
            <p:ph type="sldNum" sz="quarter" idx="2"/>
          </p:nvPr>
        </p:nvSpPr>
        <p:spPr>
          <a:xfrm>
            <a:off x="15790333" y="8636000"/>
            <a:ext cx="373500" cy="369268"/>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47619035"/>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General Globe">
    <p:spTree>
      <p:nvGrpSpPr>
        <p:cNvPr id="1" name=""/>
        <p:cNvGrpSpPr/>
        <p:nvPr/>
      </p:nvGrpSpPr>
      <p:grpSpPr>
        <a:xfrm>
          <a:off x="0" y="0"/>
          <a:ext cx="0" cy="0"/>
          <a:chOff x="0" y="0"/>
          <a:chExt cx="0" cy="0"/>
        </a:xfrm>
      </p:grpSpPr>
      <p:sp>
        <p:nvSpPr>
          <p:cNvPr id="214" name="Title Text"/>
          <p:cNvSpPr txBox="1">
            <a:spLocks noGrp="1"/>
          </p:cNvSpPr>
          <p:nvPr>
            <p:ph type="title"/>
          </p:nvPr>
        </p:nvSpPr>
        <p:spPr>
          <a:xfrm>
            <a:off x="677334" y="423333"/>
            <a:ext cx="7569465" cy="924000"/>
          </a:xfrm>
          <a:prstGeom prst="rect">
            <a:avLst/>
          </a:prstGeom>
        </p:spPr>
        <p:txBody>
          <a:bodyPr/>
          <a:lstStyle/>
          <a:p>
            <a:r>
              <a:t>Title Text</a:t>
            </a:r>
          </a:p>
        </p:txBody>
      </p:sp>
      <p:sp>
        <p:nvSpPr>
          <p:cNvPr id="215" name="Body Level One…"/>
          <p:cNvSpPr txBox="1">
            <a:spLocks noGrp="1"/>
          </p:cNvSpPr>
          <p:nvPr>
            <p:ph type="body" sz="half" idx="1"/>
          </p:nvPr>
        </p:nvSpPr>
        <p:spPr>
          <a:xfrm>
            <a:off x="677334" y="1608667"/>
            <a:ext cx="7569465" cy="6726703"/>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pic>
        <p:nvPicPr>
          <p:cNvPr id="216" name="icon-world_green.ai" descr="icon-world_green.ai"/>
          <p:cNvPicPr>
            <a:picLocks noChangeAspect="1"/>
          </p:cNvPicPr>
          <p:nvPr/>
        </p:nvPicPr>
        <p:blipFill>
          <a:blip r:embed="rId3"/>
          <a:stretch>
            <a:fillRect/>
          </a:stretch>
        </p:blipFill>
        <p:spPr>
          <a:xfrm>
            <a:off x="9008067" y="1353402"/>
            <a:ext cx="6496632" cy="6437197"/>
          </a:xfrm>
          <a:prstGeom prst="rect">
            <a:avLst/>
          </a:prstGeom>
          <a:ln w="12700">
            <a:miter lim="400000"/>
          </a:ln>
        </p:spPr>
      </p:pic>
      <p:sp>
        <p:nvSpPr>
          <p:cNvPr id="217" name="Slide Number"/>
          <p:cNvSpPr txBox="1">
            <a:spLocks noGrp="1"/>
          </p:cNvSpPr>
          <p:nvPr>
            <p:ph type="sldNum" sz="quarter" idx="2"/>
          </p:nvPr>
        </p:nvSpPr>
        <p:spPr>
          <a:xfrm>
            <a:off x="15790333" y="8636000"/>
            <a:ext cx="373500" cy="369268"/>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786673228"/>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General Corps">
    <p:spTree>
      <p:nvGrpSpPr>
        <p:cNvPr id="1" name=""/>
        <p:cNvGrpSpPr/>
        <p:nvPr/>
      </p:nvGrpSpPr>
      <p:grpSpPr>
        <a:xfrm>
          <a:off x="0" y="0"/>
          <a:ext cx="0" cy="0"/>
          <a:chOff x="0" y="0"/>
          <a:chExt cx="0" cy="0"/>
        </a:xfrm>
      </p:grpSpPr>
      <p:sp>
        <p:nvSpPr>
          <p:cNvPr id="224" name="Title Text"/>
          <p:cNvSpPr txBox="1">
            <a:spLocks noGrp="1"/>
          </p:cNvSpPr>
          <p:nvPr>
            <p:ph type="title"/>
          </p:nvPr>
        </p:nvSpPr>
        <p:spPr>
          <a:xfrm>
            <a:off x="677334" y="423333"/>
            <a:ext cx="7569465" cy="924000"/>
          </a:xfrm>
          <a:prstGeom prst="rect">
            <a:avLst/>
          </a:prstGeom>
        </p:spPr>
        <p:txBody>
          <a:bodyPr/>
          <a:lstStyle/>
          <a:p>
            <a:r>
              <a:t>Title Text</a:t>
            </a:r>
          </a:p>
        </p:txBody>
      </p:sp>
      <p:sp>
        <p:nvSpPr>
          <p:cNvPr id="225" name="Body Level One…"/>
          <p:cNvSpPr txBox="1">
            <a:spLocks noGrp="1"/>
          </p:cNvSpPr>
          <p:nvPr>
            <p:ph type="body" sz="half" idx="1"/>
          </p:nvPr>
        </p:nvSpPr>
        <p:spPr>
          <a:xfrm>
            <a:off x="677334" y="1608667"/>
            <a:ext cx="7569465" cy="6726703"/>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pic>
        <p:nvPicPr>
          <p:cNvPr id="226" name="LeadershipCorps-logo.ai" descr="LeadershipCorps-logo.ai"/>
          <p:cNvPicPr>
            <a:picLocks noChangeAspect="1"/>
          </p:cNvPicPr>
          <p:nvPr/>
        </p:nvPicPr>
        <p:blipFill>
          <a:blip r:embed="rId3"/>
          <a:stretch>
            <a:fillRect/>
          </a:stretch>
        </p:blipFill>
        <p:spPr>
          <a:xfrm>
            <a:off x="10112802" y="1343238"/>
            <a:ext cx="4731998" cy="6457525"/>
          </a:xfrm>
          <a:prstGeom prst="rect">
            <a:avLst/>
          </a:prstGeom>
          <a:ln w="12700">
            <a:miter lim="400000"/>
          </a:ln>
        </p:spPr>
      </p:pic>
      <p:sp>
        <p:nvSpPr>
          <p:cNvPr id="227" name="Slide Number"/>
          <p:cNvSpPr txBox="1">
            <a:spLocks noGrp="1"/>
          </p:cNvSpPr>
          <p:nvPr>
            <p:ph type="sldNum" sz="quarter" idx="2"/>
          </p:nvPr>
        </p:nvSpPr>
        <p:spPr>
          <a:xfrm>
            <a:off x="15790333" y="8636000"/>
            <a:ext cx="373500" cy="369268"/>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052424090"/>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General 24 Hours">
    <p:spTree>
      <p:nvGrpSpPr>
        <p:cNvPr id="1" name=""/>
        <p:cNvGrpSpPr/>
        <p:nvPr/>
      </p:nvGrpSpPr>
      <p:grpSpPr>
        <a:xfrm>
          <a:off x="0" y="0"/>
          <a:ext cx="0" cy="0"/>
          <a:chOff x="0" y="0"/>
          <a:chExt cx="0" cy="0"/>
        </a:xfrm>
      </p:grpSpPr>
      <p:sp>
        <p:nvSpPr>
          <p:cNvPr id="234" name="Title Text"/>
          <p:cNvSpPr txBox="1">
            <a:spLocks noGrp="1"/>
          </p:cNvSpPr>
          <p:nvPr>
            <p:ph type="title"/>
          </p:nvPr>
        </p:nvSpPr>
        <p:spPr>
          <a:xfrm>
            <a:off x="677334" y="423333"/>
            <a:ext cx="7569465" cy="924000"/>
          </a:xfrm>
          <a:prstGeom prst="rect">
            <a:avLst/>
          </a:prstGeom>
        </p:spPr>
        <p:txBody>
          <a:bodyPr/>
          <a:lstStyle/>
          <a:p>
            <a:r>
              <a:t>Title Text</a:t>
            </a:r>
          </a:p>
        </p:txBody>
      </p:sp>
      <p:sp>
        <p:nvSpPr>
          <p:cNvPr id="235" name="Body Level One…"/>
          <p:cNvSpPr txBox="1">
            <a:spLocks noGrp="1"/>
          </p:cNvSpPr>
          <p:nvPr>
            <p:ph type="body" sz="half" idx="1"/>
          </p:nvPr>
        </p:nvSpPr>
        <p:spPr>
          <a:xfrm>
            <a:off x="677334" y="1608667"/>
            <a:ext cx="7569465" cy="6726703"/>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pic>
        <p:nvPicPr>
          <p:cNvPr id="236" name="24HrsReality-logo-2012.png" descr="24HrsReality-logo-2012.png"/>
          <p:cNvPicPr>
            <a:picLocks noChangeAspect="1"/>
          </p:cNvPicPr>
          <p:nvPr/>
        </p:nvPicPr>
        <p:blipFill>
          <a:blip r:embed="rId3"/>
          <a:stretch>
            <a:fillRect/>
          </a:stretch>
        </p:blipFill>
        <p:spPr>
          <a:xfrm>
            <a:off x="9591701" y="1355669"/>
            <a:ext cx="5774201" cy="6432663"/>
          </a:xfrm>
          <a:prstGeom prst="rect">
            <a:avLst/>
          </a:prstGeom>
          <a:ln w="12700">
            <a:miter lim="400000"/>
          </a:ln>
        </p:spPr>
      </p:pic>
      <p:sp>
        <p:nvSpPr>
          <p:cNvPr id="237" name="Slide Number"/>
          <p:cNvSpPr txBox="1">
            <a:spLocks noGrp="1"/>
          </p:cNvSpPr>
          <p:nvPr>
            <p:ph type="sldNum" sz="quarter" idx="2"/>
          </p:nvPr>
        </p:nvSpPr>
        <p:spPr>
          <a:xfrm>
            <a:off x="15790333" y="8636000"/>
            <a:ext cx="373500" cy="369268"/>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556797953"/>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General CSN">
    <p:spTree>
      <p:nvGrpSpPr>
        <p:cNvPr id="1" name=""/>
        <p:cNvGrpSpPr/>
        <p:nvPr/>
      </p:nvGrpSpPr>
      <p:grpSpPr>
        <a:xfrm>
          <a:off x="0" y="0"/>
          <a:ext cx="0" cy="0"/>
          <a:chOff x="0" y="0"/>
          <a:chExt cx="0" cy="0"/>
        </a:xfrm>
      </p:grpSpPr>
      <p:sp>
        <p:nvSpPr>
          <p:cNvPr id="244" name="Title Text"/>
          <p:cNvSpPr txBox="1">
            <a:spLocks noGrp="1"/>
          </p:cNvSpPr>
          <p:nvPr>
            <p:ph type="title"/>
          </p:nvPr>
        </p:nvSpPr>
        <p:spPr>
          <a:xfrm>
            <a:off x="677334" y="423333"/>
            <a:ext cx="7569465" cy="924000"/>
          </a:xfrm>
          <a:prstGeom prst="rect">
            <a:avLst/>
          </a:prstGeom>
        </p:spPr>
        <p:txBody>
          <a:bodyPr/>
          <a:lstStyle/>
          <a:p>
            <a:r>
              <a:t>Title Text</a:t>
            </a:r>
          </a:p>
        </p:txBody>
      </p:sp>
      <p:sp>
        <p:nvSpPr>
          <p:cNvPr id="245" name="Body Level One…"/>
          <p:cNvSpPr txBox="1">
            <a:spLocks noGrp="1"/>
          </p:cNvSpPr>
          <p:nvPr>
            <p:ph type="body" sz="half" idx="1"/>
          </p:nvPr>
        </p:nvSpPr>
        <p:spPr>
          <a:xfrm>
            <a:off x="677334" y="1608667"/>
            <a:ext cx="7569465" cy="6726703"/>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246" name="Slide Number"/>
          <p:cNvSpPr txBox="1">
            <a:spLocks noGrp="1"/>
          </p:cNvSpPr>
          <p:nvPr>
            <p:ph type="sldNum" sz="quarter" idx="2"/>
          </p:nvPr>
        </p:nvSpPr>
        <p:spPr>
          <a:xfrm>
            <a:off x="15790333" y="8636000"/>
            <a:ext cx="373500" cy="369268"/>
          </a:xfrm>
          <a:prstGeom prst="rect">
            <a:avLst/>
          </a:prstGeom>
        </p:spPr>
        <p:txBody>
          <a:bodyPr/>
          <a:lstStyle/>
          <a:p>
            <a:fld id="{86CB4B4D-7CA3-9044-876B-883B54F8677D}" type="slidenum">
              <a:rPr/>
              <a:pPr/>
              <a:t>‹#›</a:t>
            </a:fld>
            <a:endParaRPr/>
          </a:p>
        </p:txBody>
      </p:sp>
      <p:pic>
        <p:nvPicPr>
          <p:cNvPr id="247" name="CSN_Logo_vert_CR.png" descr="CSN_Logo_vert_CR.png"/>
          <p:cNvPicPr>
            <a:picLocks noChangeAspect="1"/>
          </p:cNvPicPr>
          <p:nvPr/>
        </p:nvPicPr>
        <p:blipFill>
          <a:blip r:embed="rId3"/>
          <a:stretch>
            <a:fillRect/>
          </a:stretch>
        </p:blipFill>
        <p:spPr>
          <a:xfrm>
            <a:off x="8949267" y="194733"/>
            <a:ext cx="7069667" cy="9195188"/>
          </a:xfrm>
          <a:prstGeom prst="rect">
            <a:avLst/>
          </a:prstGeom>
          <a:ln w="12700">
            <a:miter lim="400000"/>
          </a:ln>
        </p:spPr>
      </p:pic>
    </p:spTree>
    <p:extLst>
      <p:ext uri="{BB962C8B-B14F-4D97-AF65-F5344CB8AC3E}">
        <p14:creationId xmlns:p14="http://schemas.microsoft.com/office/powerpoint/2010/main" val="2556404531"/>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General 100%">
    <p:spTree>
      <p:nvGrpSpPr>
        <p:cNvPr id="1" name=""/>
        <p:cNvGrpSpPr/>
        <p:nvPr/>
      </p:nvGrpSpPr>
      <p:grpSpPr>
        <a:xfrm>
          <a:off x="0" y="0"/>
          <a:ext cx="0" cy="0"/>
          <a:chOff x="0" y="0"/>
          <a:chExt cx="0" cy="0"/>
        </a:xfrm>
      </p:grpSpPr>
      <p:sp>
        <p:nvSpPr>
          <p:cNvPr id="254" name="Title Text"/>
          <p:cNvSpPr txBox="1">
            <a:spLocks noGrp="1"/>
          </p:cNvSpPr>
          <p:nvPr>
            <p:ph type="title"/>
          </p:nvPr>
        </p:nvSpPr>
        <p:spPr>
          <a:xfrm>
            <a:off x="677334" y="423333"/>
            <a:ext cx="7569465" cy="924000"/>
          </a:xfrm>
          <a:prstGeom prst="rect">
            <a:avLst/>
          </a:prstGeom>
        </p:spPr>
        <p:txBody>
          <a:bodyPr/>
          <a:lstStyle/>
          <a:p>
            <a:r>
              <a:t>Title Text</a:t>
            </a:r>
          </a:p>
        </p:txBody>
      </p:sp>
      <p:sp>
        <p:nvSpPr>
          <p:cNvPr id="255" name="Body Level One…"/>
          <p:cNvSpPr txBox="1">
            <a:spLocks noGrp="1"/>
          </p:cNvSpPr>
          <p:nvPr>
            <p:ph type="body" sz="half" idx="1"/>
          </p:nvPr>
        </p:nvSpPr>
        <p:spPr>
          <a:xfrm>
            <a:off x="677334" y="1608667"/>
            <a:ext cx="7569465" cy="6726703"/>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pic>
        <p:nvPicPr>
          <p:cNvPr id="256" name="100Committed-Final.png" descr="100Committed-Final.png"/>
          <p:cNvPicPr>
            <a:picLocks noChangeAspect="1"/>
          </p:cNvPicPr>
          <p:nvPr/>
        </p:nvPicPr>
        <p:blipFill>
          <a:blip r:embed="rId3"/>
          <a:stretch>
            <a:fillRect/>
          </a:stretch>
        </p:blipFill>
        <p:spPr>
          <a:xfrm>
            <a:off x="7876457" y="1015643"/>
            <a:ext cx="9204688" cy="7112715"/>
          </a:xfrm>
          <a:prstGeom prst="rect">
            <a:avLst/>
          </a:prstGeom>
          <a:ln w="12700">
            <a:miter lim="400000"/>
          </a:ln>
        </p:spPr>
      </p:pic>
      <p:sp>
        <p:nvSpPr>
          <p:cNvPr id="257" name="Slide Number"/>
          <p:cNvSpPr txBox="1">
            <a:spLocks noGrp="1"/>
          </p:cNvSpPr>
          <p:nvPr>
            <p:ph type="sldNum" sz="quarter" idx="2"/>
          </p:nvPr>
        </p:nvSpPr>
        <p:spPr>
          <a:xfrm>
            <a:off x="15790333" y="8636000"/>
            <a:ext cx="373500" cy="369268"/>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503398181"/>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General Pricing Pollution">
    <p:spTree>
      <p:nvGrpSpPr>
        <p:cNvPr id="1" name=""/>
        <p:cNvGrpSpPr/>
        <p:nvPr/>
      </p:nvGrpSpPr>
      <p:grpSpPr>
        <a:xfrm>
          <a:off x="0" y="0"/>
          <a:ext cx="0" cy="0"/>
          <a:chOff x="0" y="0"/>
          <a:chExt cx="0" cy="0"/>
        </a:xfrm>
      </p:grpSpPr>
      <p:sp>
        <p:nvSpPr>
          <p:cNvPr id="264" name="Title Text"/>
          <p:cNvSpPr txBox="1">
            <a:spLocks noGrp="1"/>
          </p:cNvSpPr>
          <p:nvPr>
            <p:ph type="title"/>
          </p:nvPr>
        </p:nvSpPr>
        <p:spPr>
          <a:xfrm>
            <a:off x="677334" y="423333"/>
            <a:ext cx="7569465" cy="924000"/>
          </a:xfrm>
          <a:prstGeom prst="rect">
            <a:avLst/>
          </a:prstGeom>
        </p:spPr>
        <p:txBody>
          <a:bodyPr/>
          <a:lstStyle/>
          <a:p>
            <a:r>
              <a:t>Title Text</a:t>
            </a:r>
          </a:p>
        </p:txBody>
      </p:sp>
      <p:sp>
        <p:nvSpPr>
          <p:cNvPr id="265" name="Body Level One…"/>
          <p:cNvSpPr txBox="1">
            <a:spLocks noGrp="1"/>
          </p:cNvSpPr>
          <p:nvPr>
            <p:ph type="body" sz="half" idx="1"/>
          </p:nvPr>
        </p:nvSpPr>
        <p:spPr>
          <a:xfrm>
            <a:off x="677334" y="1608667"/>
            <a:ext cx="7569465" cy="6726703"/>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266" name="Slide Number"/>
          <p:cNvSpPr txBox="1">
            <a:spLocks noGrp="1"/>
          </p:cNvSpPr>
          <p:nvPr>
            <p:ph type="sldNum" sz="quarter" idx="2"/>
          </p:nvPr>
        </p:nvSpPr>
        <p:spPr>
          <a:xfrm>
            <a:off x="15790333" y="8636000"/>
            <a:ext cx="373500" cy="369268"/>
          </a:xfrm>
          <a:prstGeom prst="rect">
            <a:avLst/>
          </a:prstGeom>
        </p:spPr>
        <p:txBody>
          <a:bodyPr/>
          <a:lstStyle/>
          <a:p>
            <a:fld id="{86CB4B4D-7CA3-9044-876B-883B54F8677D}" type="slidenum">
              <a:rPr/>
              <a:pPr/>
              <a:t>‹#›</a:t>
            </a:fld>
            <a:endParaRPr/>
          </a:p>
        </p:txBody>
      </p:sp>
      <p:pic>
        <p:nvPicPr>
          <p:cNvPr id="267" name="PricingPollutionLogo.png" descr="PricingPollutionLogo.png"/>
          <p:cNvPicPr>
            <a:picLocks noChangeAspect="1"/>
          </p:cNvPicPr>
          <p:nvPr/>
        </p:nvPicPr>
        <p:blipFill>
          <a:blip r:embed="rId3"/>
          <a:stretch>
            <a:fillRect/>
          </a:stretch>
        </p:blipFill>
        <p:spPr>
          <a:xfrm>
            <a:off x="8564837" y="3164857"/>
            <a:ext cx="7097383" cy="2814287"/>
          </a:xfrm>
          <a:prstGeom prst="rect">
            <a:avLst/>
          </a:prstGeom>
          <a:ln w="12700">
            <a:miter lim="400000"/>
          </a:ln>
        </p:spPr>
      </p:pic>
    </p:spTree>
    <p:extLst>
      <p:ext uri="{BB962C8B-B14F-4D97-AF65-F5344CB8AC3E}">
        <p14:creationId xmlns:p14="http://schemas.microsoft.com/office/powerpoint/2010/main" val="3587952333"/>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General Campus Corps">
    <p:spTree>
      <p:nvGrpSpPr>
        <p:cNvPr id="1" name=""/>
        <p:cNvGrpSpPr/>
        <p:nvPr/>
      </p:nvGrpSpPr>
      <p:grpSpPr>
        <a:xfrm>
          <a:off x="0" y="0"/>
          <a:ext cx="0" cy="0"/>
          <a:chOff x="0" y="0"/>
          <a:chExt cx="0" cy="0"/>
        </a:xfrm>
      </p:grpSpPr>
      <p:sp>
        <p:nvSpPr>
          <p:cNvPr id="274" name="Title Text"/>
          <p:cNvSpPr txBox="1">
            <a:spLocks noGrp="1"/>
          </p:cNvSpPr>
          <p:nvPr>
            <p:ph type="title"/>
          </p:nvPr>
        </p:nvSpPr>
        <p:spPr>
          <a:xfrm>
            <a:off x="677334" y="423333"/>
            <a:ext cx="7569465" cy="924000"/>
          </a:xfrm>
          <a:prstGeom prst="rect">
            <a:avLst/>
          </a:prstGeom>
        </p:spPr>
        <p:txBody>
          <a:bodyPr/>
          <a:lstStyle/>
          <a:p>
            <a:r>
              <a:t>Title Text</a:t>
            </a:r>
          </a:p>
        </p:txBody>
      </p:sp>
      <p:sp>
        <p:nvSpPr>
          <p:cNvPr id="275" name="Body Level One…"/>
          <p:cNvSpPr txBox="1">
            <a:spLocks noGrp="1"/>
          </p:cNvSpPr>
          <p:nvPr>
            <p:ph type="body" sz="half" idx="1"/>
          </p:nvPr>
        </p:nvSpPr>
        <p:spPr>
          <a:xfrm>
            <a:off x="677334" y="1608667"/>
            <a:ext cx="7569465" cy="6726703"/>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276" name="Slide Number"/>
          <p:cNvSpPr txBox="1">
            <a:spLocks noGrp="1"/>
          </p:cNvSpPr>
          <p:nvPr>
            <p:ph type="sldNum" sz="quarter" idx="2"/>
          </p:nvPr>
        </p:nvSpPr>
        <p:spPr>
          <a:xfrm>
            <a:off x="15790333" y="8636000"/>
            <a:ext cx="373500" cy="369268"/>
          </a:xfrm>
          <a:prstGeom prst="rect">
            <a:avLst/>
          </a:prstGeom>
        </p:spPr>
        <p:txBody>
          <a:bodyPr/>
          <a:lstStyle/>
          <a:p>
            <a:fld id="{86CB4B4D-7CA3-9044-876B-883B54F8677D}" type="slidenum">
              <a:rPr/>
              <a:pPr/>
              <a:t>‹#›</a:t>
            </a:fld>
            <a:endParaRPr/>
          </a:p>
        </p:txBody>
      </p:sp>
      <p:pic>
        <p:nvPicPr>
          <p:cNvPr id="277" name="CampusCorps_Final_Vertical.png" descr="CampusCorps_Final_Vertical.png"/>
          <p:cNvPicPr>
            <a:picLocks noChangeAspect="1"/>
          </p:cNvPicPr>
          <p:nvPr/>
        </p:nvPicPr>
        <p:blipFill>
          <a:blip r:embed="rId3"/>
          <a:stretch>
            <a:fillRect/>
          </a:stretch>
        </p:blipFill>
        <p:spPr>
          <a:xfrm>
            <a:off x="9475790" y="1754685"/>
            <a:ext cx="5663174" cy="6434667"/>
          </a:xfrm>
          <a:prstGeom prst="rect">
            <a:avLst/>
          </a:prstGeom>
          <a:ln w="12700">
            <a:miter lim="400000"/>
          </a:ln>
        </p:spPr>
      </p:pic>
    </p:spTree>
    <p:extLst>
      <p:ext uri="{BB962C8B-B14F-4D97-AF65-F5344CB8AC3E}">
        <p14:creationId xmlns:p14="http://schemas.microsoft.com/office/powerpoint/2010/main" val="190618213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Full Image">
    <p:spTree>
      <p:nvGrpSpPr>
        <p:cNvPr id="1" name=""/>
        <p:cNvGrpSpPr/>
        <p:nvPr/>
      </p:nvGrpSpPr>
      <p:grpSpPr>
        <a:xfrm>
          <a:off x="0" y="0"/>
          <a:ext cx="0" cy="0"/>
          <a:chOff x="0" y="0"/>
          <a:chExt cx="0" cy="0"/>
        </a:xfrm>
      </p:grpSpPr>
      <p:sp>
        <p:nvSpPr>
          <p:cNvPr id="99" name="Title Text"/>
          <p:cNvSpPr txBox="1">
            <a:spLocks noGrp="1"/>
          </p:cNvSpPr>
          <p:nvPr>
            <p:ph type="title"/>
          </p:nvPr>
        </p:nvSpPr>
        <p:spPr>
          <a:xfrm>
            <a:off x="736600" y="393700"/>
            <a:ext cx="13754100" cy="698500"/>
          </a:xfrm>
          <a:prstGeom prst="rect">
            <a:avLst/>
          </a:prstGeom>
          <a:effectLst>
            <a:outerShdw blurRad="38100" dist="38100" dir="5400000" rotWithShape="0">
              <a:srgbClr val="000000">
                <a:alpha val="90000"/>
              </a:srgbClr>
            </a:outerShdw>
          </a:effectLst>
        </p:spPr>
        <p:txBody>
          <a:bodyPr/>
          <a:lstStyle>
            <a:lvl1pPr>
              <a:lnSpc>
                <a:spcPts val="5400"/>
              </a:lnSpc>
            </a:lvl1pPr>
          </a:lstStyle>
          <a:p>
            <a:r>
              <a:t>Title Text</a:t>
            </a:r>
          </a:p>
        </p:txBody>
      </p:sp>
      <p:sp>
        <p:nvSpPr>
          <p:cNvPr id="100" name="Body Level One…"/>
          <p:cNvSpPr txBox="1">
            <a:spLocks noGrp="1"/>
          </p:cNvSpPr>
          <p:nvPr>
            <p:ph type="body" sz="quarter" idx="1"/>
          </p:nvPr>
        </p:nvSpPr>
        <p:spPr>
          <a:xfrm>
            <a:off x="736600" y="1079500"/>
            <a:ext cx="13754100" cy="762000"/>
          </a:xfrm>
          <a:prstGeom prst="rect">
            <a:avLst/>
          </a:prstGeom>
          <a:effectLst>
            <a:outerShdw blurRad="38100" dist="38100" dir="5400000" rotWithShape="0">
              <a:srgbClr val="000000">
                <a:alpha val="90000"/>
              </a:srgbClr>
            </a:outerShdw>
          </a:effectLst>
        </p:spPr>
        <p:txBody>
          <a:bodyPr/>
          <a:lstStyle>
            <a:lvl1pPr>
              <a:spcBef>
                <a:spcPts val="1300"/>
              </a:spcBef>
              <a:defRPr sz="2600">
                <a:solidFill>
                  <a:srgbClr val="FFFFFF"/>
                </a:solidFill>
              </a:defRPr>
            </a:lvl1pPr>
            <a:lvl2pPr marL="38100" indent="0">
              <a:buSzTx/>
              <a:buNone/>
              <a:defRPr sz="2600" b="1"/>
            </a:lvl2pPr>
            <a:lvl3pPr marL="0" indent="292100">
              <a:buSzTx/>
              <a:buNone/>
              <a:defRPr b="1"/>
            </a:lvl3pPr>
            <a:lvl4pPr marL="0" indent="615950">
              <a:buSzTx/>
              <a:buNone/>
              <a:defRPr sz="2600" b="1"/>
            </a:lvl4pPr>
            <a:lvl5pPr marL="0" indent="895350">
              <a:buSzTx/>
              <a:buNone/>
              <a:defRPr sz="2600" b="1"/>
            </a:lvl5pPr>
          </a:lstStyle>
          <a:p>
            <a:r>
              <a:t>Body Level One</a:t>
            </a:r>
          </a:p>
          <a:p>
            <a:pPr lvl="1"/>
            <a:r>
              <a:t>Body Level Two</a:t>
            </a:r>
          </a:p>
          <a:p>
            <a:pPr lvl="2"/>
            <a:r>
              <a:t>Body Level Three</a:t>
            </a:r>
          </a:p>
          <a:p>
            <a:pPr lvl="3"/>
            <a:r>
              <a:t>Body Level Four</a:t>
            </a:r>
          </a:p>
          <a:p>
            <a:pPr lvl="4"/>
            <a:r>
              <a:t>Body Level Five</a:t>
            </a:r>
          </a:p>
        </p:txBody>
      </p:sp>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Photo Title - 4">
    <p:spTree>
      <p:nvGrpSpPr>
        <p:cNvPr id="1" name=""/>
        <p:cNvGrpSpPr/>
        <p:nvPr/>
      </p:nvGrpSpPr>
      <p:grpSpPr>
        <a:xfrm>
          <a:off x="0" y="0"/>
          <a:ext cx="0" cy="0"/>
          <a:chOff x="0" y="0"/>
          <a:chExt cx="0" cy="0"/>
        </a:xfrm>
      </p:grpSpPr>
      <p:sp>
        <p:nvSpPr>
          <p:cNvPr id="284" name="CR-Pittsburgh-Wed-458.jpg"/>
          <p:cNvSpPr>
            <a:spLocks noGrp="1"/>
          </p:cNvSpPr>
          <p:nvPr>
            <p:ph type="pic" sz="half" idx="13"/>
          </p:nvPr>
        </p:nvSpPr>
        <p:spPr>
          <a:xfrm>
            <a:off x="8133291" y="0"/>
            <a:ext cx="8133267" cy="4574963"/>
          </a:xfrm>
          <a:prstGeom prst="rect">
            <a:avLst/>
          </a:prstGeom>
        </p:spPr>
        <p:txBody>
          <a:bodyPr lIns="91439" tIns="45719" rIns="91439" bIns="45719">
            <a:noAutofit/>
          </a:bodyPr>
          <a:lstStyle/>
          <a:p>
            <a:endParaRPr/>
          </a:p>
        </p:txBody>
      </p:sp>
      <p:sp>
        <p:nvSpPr>
          <p:cNvPr id="285" name="CR-Pittsburgh-Tues-227.jpg"/>
          <p:cNvSpPr>
            <a:spLocks noGrp="1"/>
          </p:cNvSpPr>
          <p:nvPr>
            <p:ph type="pic" sz="half" idx="14"/>
          </p:nvPr>
        </p:nvSpPr>
        <p:spPr>
          <a:xfrm>
            <a:off x="0" y="0"/>
            <a:ext cx="8133266" cy="4574963"/>
          </a:xfrm>
          <a:prstGeom prst="rect">
            <a:avLst/>
          </a:prstGeom>
        </p:spPr>
        <p:txBody>
          <a:bodyPr lIns="91439" tIns="45719" rIns="91439" bIns="45719">
            <a:noAutofit/>
          </a:bodyPr>
          <a:lstStyle/>
          <a:p>
            <a:endParaRPr/>
          </a:p>
        </p:txBody>
      </p:sp>
      <p:sp>
        <p:nvSpPr>
          <p:cNvPr id="286" name="CR-SEATTLE-STIAN-CARD5-114.jpg"/>
          <p:cNvSpPr>
            <a:spLocks noGrp="1"/>
          </p:cNvSpPr>
          <p:nvPr>
            <p:ph type="pic" sz="half" idx="15"/>
          </p:nvPr>
        </p:nvSpPr>
        <p:spPr>
          <a:xfrm>
            <a:off x="8133291" y="4572000"/>
            <a:ext cx="8133267" cy="4574963"/>
          </a:xfrm>
          <a:prstGeom prst="rect">
            <a:avLst/>
          </a:prstGeom>
        </p:spPr>
        <p:txBody>
          <a:bodyPr lIns="91439" tIns="45719" rIns="91439" bIns="45719">
            <a:noAutofit/>
          </a:bodyPr>
          <a:lstStyle/>
          <a:p>
            <a:endParaRPr/>
          </a:p>
        </p:txBody>
      </p:sp>
      <p:sp>
        <p:nvSpPr>
          <p:cNvPr id="287" name="CR-Pittsburgh-Wed-783.jpg"/>
          <p:cNvSpPr>
            <a:spLocks noGrp="1"/>
          </p:cNvSpPr>
          <p:nvPr>
            <p:ph type="pic" sz="half" idx="16"/>
          </p:nvPr>
        </p:nvSpPr>
        <p:spPr>
          <a:xfrm>
            <a:off x="-1" y="4572000"/>
            <a:ext cx="8133267" cy="4574963"/>
          </a:xfrm>
          <a:prstGeom prst="rect">
            <a:avLst/>
          </a:prstGeom>
        </p:spPr>
        <p:txBody>
          <a:bodyPr lIns="91439" tIns="45719" rIns="91439" bIns="45719">
            <a:noAutofit/>
          </a:bodyPr>
          <a:lstStyle/>
          <a:p>
            <a:endParaRPr/>
          </a:p>
        </p:txBody>
      </p:sp>
      <p:grpSp>
        <p:nvGrpSpPr>
          <p:cNvPr id="290" name="Group"/>
          <p:cNvGrpSpPr/>
          <p:nvPr/>
        </p:nvGrpSpPr>
        <p:grpSpPr>
          <a:xfrm>
            <a:off x="-272000" y="-468000"/>
            <a:ext cx="16800001" cy="10080000"/>
            <a:chOff x="0" y="0"/>
            <a:chExt cx="25199999" cy="15119999"/>
          </a:xfrm>
        </p:grpSpPr>
        <p:sp>
          <p:nvSpPr>
            <p:cNvPr id="288" name="Rectangle"/>
            <p:cNvSpPr/>
            <p:nvPr/>
          </p:nvSpPr>
          <p:spPr>
            <a:xfrm>
              <a:off x="12420000" y="0"/>
              <a:ext cx="360001" cy="15120000"/>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sp>
          <p:nvSpPr>
            <p:cNvPr id="289" name="Rectangle"/>
            <p:cNvSpPr/>
            <p:nvPr/>
          </p:nvSpPr>
          <p:spPr>
            <a:xfrm rot="16200000">
              <a:off x="12420000" y="-5040001"/>
              <a:ext cx="360001" cy="25200001"/>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grpSp>
      <p:sp>
        <p:nvSpPr>
          <p:cNvPr id="291" name="Slide Number"/>
          <p:cNvSpPr txBox="1">
            <a:spLocks noGrp="1"/>
          </p:cNvSpPr>
          <p:nvPr>
            <p:ph type="sldNum" sz="quarter" idx="2"/>
          </p:nvPr>
        </p:nvSpPr>
        <p:spPr>
          <a:xfrm>
            <a:off x="15790333" y="8636000"/>
            <a:ext cx="373500" cy="369268"/>
          </a:xfrm>
          <a:prstGeom prst="rect">
            <a:avLst/>
          </a:prstGeom>
        </p:spPr>
        <p:txBody>
          <a:bodyPr/>
          <a:lstStyle>
            <a:lvl1pPr>
              <a:defRPr>
                <a:solidFill>
                  <a:srgbClr val="FFFFFF"/>
                </a:solidFill>
              </a:defRPr>
            </a:lvl1pPr>
          </a:lstStyle>
          <a:p>
            <a:fld id="{86CB4B4D-7CA3-9044-876B-883B54F8677D}" type="slidenum">
              <a:rPr/>
              <a:pPr/>
              <a:t>‹#›</a:t>
            </a:fld>
            <a:endParaRPr/>
          </a:p>
        </p:txBody>
      </p:sp>
      <p:sp>
        <p:nvSpPr>
          <p:cNvPr id="292" name="Title Text"/>
          <p:cNvSpPr txBox="1">
            <a:spLocks noGrp="1"/>
          </p:cNvSpPr>
          <p:nvPr>
            <p:ph type="title"/>
          </p:nvPr>
        </p:nvSpPr>
        <p:spPr>
          <a:xfrm>
            <a:off x="5807245" y="4198854"/>
            <a:ext cx="4641511" cy="746293"/>
          </a:xfrm>
          <a:prstGeom prst="rect">
            <a:avLst/>
          </a:prstGeom>
          <a:solidFill>
            <a:srgbClr val="FFFFFF"/>
          </a:solidFill>
        </p:spPr>
        <p:txBody>
          <a:bodyPr anchor="ctr"/>
          <a:lstStyle>
            <a:lvl1pPr algn="ctr">
              <a:defRPr sz="4000">
                <a:solidFill>
                  <a:srgbClr val="333333"/>
                </a:solidFill>
              </a:defRPr>
            </a:lvl1pPr>
          </a:lstStyle>
          <a:p>
            <a:r>
              <a:t>Title Text</a:t>
            </a:r>
          </a:p>
        </p:txBody>
      </p:sp>
    </p:spTree>
    <p:extLst>
      <p:ext uri="{BB962C8B-B14F-4D97-AF65-F5344CB8AC3E}">
        <p14:creationId xmlns:p14="http://schemas.microsoft.com/office/powerpoint/2010/main" val="3092327108"/>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Photo Title - 4(a)">
    <p:spTree>
      <p:nvGrpSpPr>
        <p:cNvPr id="1" name=""/>
        <p:cNvGrpSpPr/>
        <p:nvPr/>
      </p:nvGrpSpPr>
      <p:grpSpPr>
        <a:xfrm>
          <a:off x="0" y="0"/>
          <a:ext cx="0" cy="0"/>
          <a:chOff x="0" y="0"/>
          <a:chExt cx="0" cy="0"/>
        </a:xfrm>
      </p:grpSpPr>
      <p:sp>
        <p:nvSpPr>
          <p:cNvPr id="299" name="Rectangle"/>
          <p:cNvSpPr/>
          <p:nvPr/>
        </p:nvSpPr>
        <p:spPr>
          <a:xfrm>
            <a:off x="-152400" y="-117068"/>
            <a:ext cx="5999395" cy="4728767"/>
          </a:xfrm>
          <a:prstGeom prst="rect">
            <a:avLst/>
          </a:prstGeom>
          <a:solidFill>
            <a:srgbClr val="8DC63F"/>
          </a:solidFill>
          <a:ln w="12700">
            <a:miter lim="400000"/>
          </a:ln>
          <a:effectLst>
            <a:outerShdw blurRad="38100" dist="25400" dir="5400000" rotWithShape="0">
              <a:srgbClr val="000000">
                <a:alpha val="50000"/>
              </a:srgbClr>
            </a:outerShdw>
          </a:effectLst>
        </p:spPr>
        <p:txBody>
          <a:bodyPr lIns="33867" tIns="33867" rIns="33867" bIns="33867" anchor="ct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sp>
        <p:nvSpPr>
          <p:cNvPr id="300" name="_AS_1867.jpg"/>
          <p:cNvSpPr>
            <a:spLocks noGrp="1"/>
          </p:cNvSpPr>
          <p:nvPr>
            <p:ph type="pic" sz="quarter" idx="13"/>
          </p:nvPr>
        </p:nvSpPr>
        <p:spPr>
          <a:xfrm>
            <a:off x="10837333" y="4568956"/>
            <a:ext cx="5418775" cy="4574963"/>
          </a:xfrm>
          <a:prstGeom prst="rect">
            <a:avLst/>
          </a:prstGeom>
        </p:spPr>
        <p:txBody>
          <a:bodyPr lIns="91439" tIns="45719" rIns="91439" bIns="45719">
            <a:noAutofit/>
          </a:bodyPr>
          <a:lstStyle/>
          <a:p>
            <a:endParaRPr/>
          </a:p>
        </p:txBody>
      </p:sp>
      <p:sp>
        <p:nvSpPr>
          <p:cNvPr id="301" name="20170429_as_ClimateRealityMarch_0771.jpg"/>
          <p:cNvSpPr>
            <a:spLocks noGrp="1"/>
          </p:cNvSpPr>
          <p:nvPr>
            <p:ph type="pic" sz="half" idx="14"/>
          </p:nvPr>
        </p:nvSpPr>
        <p:spPr>
          <a:xfrm>
            <a:off x="0" y="4568956"/>
            <a:ext cx="10850049" cy="4574963"/>
          </a:xfrm>
          <a:prstGeom prst="rect">
            <a:avLst/>
          </a:prstGeom>
        </p:spPr>
        <p:txBody>
          <a:bodyPr lIns="91439" tIns="45719" rIns="91439" bIns="45719">
            <a:noAutofit/>
          </a:bodyPr>
          <a:lstStyle/>
          <a:p>
            <a:endParaRPr/>
          </a:p>
        </p:txBody>
      </p:sp>
      <p:sp>
        <p:nvSpPr>
          <p:cNvPr id="302" name="20170429_as_ClimateRealityMarch_0692.jpg"/>
          <p:cNvSpPr>
            <a:spLocks noGrp="1"/>
          </p:cNvSpPr>
          <p:nvPr>
            <p:ph type="pic" sz="half" idx="15"/>
          </p:nvPr>
        </p:nvSpPr>
        <p:spPr>
          <a:xfrm>
            <a:off x="5418667" y="-3044"/>
            <a:ext cx="10845315" cy="4574963"/>
          </a:xfrm>
          <a:prstGeom prst="rect">
            <a:avLst/>
          </a:prstGeom>
        </p:spPr>
        <p:txBody>
          <a:bodyPr lIns="91439" tIns="45719" rIns="91439" bIns="45719">
            <a:noAutofit/>
          </a:bodyPr>
          <a:lstStyle/>
          <a:p>
            <a:endParaRPr/>
          </a:p>
        </p:txBody>
      </p:sp>
      <p:sp>
        <p:nvSpPr>
          <p:cNvPr id="303" name="Slide Number"/>
          <p:cNvSpPr txBox="1">
            <a:spLocks noGrp="1"/>
          </p:cNvSpPr>
          <p:nvPr>
            <p:ph type="sldNum" sz="quarter" idx="2"/>
          </p:nvPr>
        </p:nvSpPr>
        <p:spPr>
          <a:xfrm>
            <a:off x="15790333" y="8636000"/>
            <a:ext cx="373500" cy="369268"/>
          </a:xfrm>
          <a:prstGeom prst="rect">
            <a:avLst/>
          </a:prstGeom>
        </p:spPr>
        <p:txBody>
          <a:bodyPr/>
          <a:lstStyle>
            <a:lvl1pPr>
              <a:defRPr>
                <a:solidFill>
                  <a:srgbClr val="FFFFFF"/>
                </a:solidFill>
              </a:defRPr>
            </a:lvl1pPr>
          </a:lstStyle>
          <a:p>
            <a:fld id="{86CB4B4D-7CA3-9044-876B-883B54F8677D}" type="slidenum">
              <a:rPr/>
              <a:pPr/>
              <a:t>‹#›</a:t>
            </a:fld>
            <a:endParaRPr/>
          </a:p>
        </p:txBody>
      </p:sp>
      <p:sp>
        <p:nvSpPr>
          <p:cNvPr id="304" name="Rectangle"/>
          <p:cNvSpPr/>
          <p:nvPr/>
        </p:nvSpPr>
        <p:spPr>
          <a:xfrm>
            <a:off x="5418667" y="-115589"/>
            <a:ext cx="240000" cy="4800001"/>
          </a:xfrm>
          <a:prstGeom prst="rect">
            <a:avLst/>
          </a:prstGeom>
          <a:solidFill>
            <a:srgbClr val="FFFFFF"/>
          </a:solidFill>
          <a:ln w="12700">
            <a:miter lim="400000"/>
          </a:ln>
        </p:spPr>
        <p:txBody>
          <a:bodyPr lIns="33867" tIns="33867" rIns="33867" bIns="33867" anchor="ct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sp>
        <p:nvSpPr>
          <p:cNvPr id="305" name="Rectangle"/>
          <p:cNvSpPr/>
          <p:nvPr/>
        </p:nvSpPr>
        <p:spPr>
          <a:xfrm rot="16200000">
            <a:off x="8008000" y="-3828000"/>
            <a:ext cx="240001" cy="16800000"/>
          </a:xfrm>
          <a:prstGeom prst="rect">
            <a:avLst/>
          </a:prstGeom>
          <a:solidFill>
            <a:srgbClr val="FFFFFF"/>
          </a:solidFill>
          <a:ln w="12700">
            <a:miter lim="400000"/>
          </a:ln>
        </p:spPr>
        <p:txBody>
          <a:bodyPr lIns="33867" tIns="33867" rIns="33867" bIns="33867" anchor="ct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sp>
        <p:nvSpPr>
          <p:cNvPr id="306" name="Rectangle"/>
          <p:cNvSpPr/>
          <p:nvPr/>
        </p:nvSpPr>
        <p:spPr>
          <a:xfrm>
            <a:off x="10717334" y="4684411"/>
            <a:ext cx="240001" cy="4800001"/>
          </a:xfrm>
          <a:prstGeom prst="rect">
            <a:avLst/>
          </a:prstGeom>
          <a:solidFill>
            <a:srgbClr val="FFFFFF"/>
          </a:solidFill>
          <a:ln w="12700">
            <a:miter lim="400000"/>
          </a:ln>
        </p:spPr>
        <p:txBody>
          <a:bodyPr lIns="33867" tIns="33867" rIns="33867" bIns="33867" anchor="ct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sp>
        <p:nvSpPr>
          <p:cNvPr id="307" name="Title Text"/>
          <p:cNvSpPr txBox="1">
            <a:spLocks noGrp="1"/>
          </p:cNvSpPr>
          <p:nvPr>
            <p:ph type="title"/>
          </p:nvPr>
        </p:nvSpPr>
        <p:spPr>
          <a:xfrm>
            <a:off x="846667" y="846667"/>
            <a:ext cx="3941881" cy="2965939"/>
          </a:xfrm>
          <a:prstGeom prst="rect">
            <a:avLst/>
          </a:prstGeom>
        </p:spPr>
        <p:txBody>
          <a:bodyPr/>
          <a:lstStyle>
            <a:lvl1pPr>
              <a:defRPr>
                <a:solidFill>
                  <a:srgbClr val="FFFFFF"/>
                </a:solidFill>
              </a:defRPr>
            </a:lvl1pPr>
          </a:lstStyle>
          <a:p>
            <a:r>
              <a:t>Title Text</a:t>
            </a:r>
          </a:p>
        </p:txBody>
      </p:sp>
    </p:spTree>
    <p:extLst>
      <p:ext uri="{BB962C8B-B14F-4D97-AF65-F5344CB8AC3E}">
        <p14:creationId xmlns:p14="http://schemas.microsoft.com/office/powerpoint/2010/main" val="993315892"/>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cSld name="Photo - 4">
    <p:spTree>
      <p:nvGrpSpPr>
        <p:cNvPr id="1" name=""/>
        <p:cNvGrpSpPr/>
        <p:nvPr/>
      </p:nvGrpSpPr>
      <p:grpSpPr>
        <a:xfrm>
          <a:off x="0" y="0"/>
          <a:ext cx="0" cy="0"/>
          <a:chOff x="0" y="0"/>
          <a:chExt cx="0" cy="0"/>
        </a:xfrm>
      </p:grpSpPr>
      <p:sp>
        <p:nvSpPr>
          <p:cNvPr id="314" name="_AS_1867.jpg"/>
          <p:cNvSpPr>
            <a:spLocks noGrp="1"/>
          </p:cNvSpPr>
          <p:nvPr>
            <p:ph type="pic" sz="quarter" idx="13"/>
          </p:nvPr>
        </p:nvSpPr>
        <p:spPr>
          <a:xfrm>
            <a:off x="10837333" y="4568956"/>
            <a:ext cx="5418775" cy="4574963"/>
          </a:xfrm>
          <a:prstGeom prst="rect">
            <a:avLst/>
          </a:prstGeom>
        </p:spPr>
        <p:txBody>
          <a:bodyPr lIns="91439" tIns="45719" rIns="91439" bIns="45719">
            <a:noAutofit/>
          </a:bodyPr>
          <a:lstStyle/>
          <a:p>
            <a:endParaRPr/>
          </a:p>
        </p:txBody>
      </p:sp>
      <p:sp>
        <p:nvSpPr>
          <p:cNvPr id="315" name="20170429_as_ClimateRealityMarch_0771.jpg"/>
          <p:cNvSpPr>
            <a:spLocks noGrp="1"/>
          </p:cNvSpPr>
          <p:nvPr>
            <p:ph type="pic" sz="half" idx="14"/>
          </p:nvPr>
        </p:nvSpPr>
        <p:spPr>
          <a:xfrm>
            <a:off x="0" y="4568956"/>
            <a:ext cx="10850049" cy="4574963"/>
          </a:xfrm>
          <a:prstGeom prst="rect">
            <a:avLst/>
          </a:prstGeom>
        </p:spPr>
        <p:txBody>
          <a:bodyPr lIns="91439" tIns="45719" rIns="91439" bIns="45719">
            <a:noAutofit/>
          </a:bodyPr>
          <a:lstStyle/>
          <a:p>
            <a:endParaRPr/>
          </a:p>
        </p:txBody>
      </p:sp>
      <p:sp>
        <p:nvSpPr>
          <p:cNvPr id="316" name="20170429_as_ClimateRealityMarch_0692.jpg"/>
          <p:cNvSpPr>
            <a:spLocks noGrp="1"/>
          </p:cNvSpPr>
          <p:nvPr>
            <p:ph type="pic" sz="half" idx="15"/>
          </p:nvPr>
        </p:nvSpPr>
        <p:spPr>
          <a:xfrm>
            <a:off x="5418667" y="-3044"/>
            <a:ext cx="10845315" cy="4574963"/>
          </a:xfrm>
          <a:prstGeom prst="rect">
            <a:avLst/>
          </a:prstGeom>
        </p:spPr>
        <p:txBody>
          <a:bodyPr lIns="91439" tIns="45719" rIns="91439" bIns="45719">
            <a:noAutofit/>
          </a:bodyPr>
          <a:lstStyle/>
          <a:p>
            <a:endParaRPr/>
          </a:p>
        </p:txBody>
      </p:sp>
      <p:sp>
        <p:nvSpPr>
          <p:cNvPr id="317" name="_AS_1314.jpg"/>
          <p:cNvSpPr>
            <a:spLocks noGrp="1"/>
          </p:cNvSpPr>
          <p:nvPr>
            <p:ph type="pic" sz="quarter" idx="16"/>
          </p:nvPr>
        </p:nvSpPr>
        <p:spPr>
          <a:xfrm>
            <a:off x="0" y="-3044"/>
            <a:ext cx="5418774" cy="4574963"/>
          </a:xfrm>
          <a:prstGeom prst="rect">
            <a:avLst/>
          </a:prstGeom>
        </p:spPr>
        <p:txBody>
          <a:bodyPr lIns="91439" tIns="45719" rIns="91439" bIns="45719">
            <a:noAutofit/>
          </a:bodyPr>
          <a:lstStyle/>
          <a:p>
            <a:endParaRPr/>
          </a:p>
        </p:txBody>
      </p:sp>
      <p:sp>
        <p:nvSpPr>
          <p:cNvPr id="318" name="Slide Number"/>
          <p:cNvSpPr txBox="1">
            <a:spLocks noGrp="1"/>
          </p:cNvSpPr>
          <p:nvPr>
            <p:ph type="sldNum" sz="quarter" idx="2"/>
          </p:nvPr>
        </p:nvSpPr>
        <p:spPr>
          <a:xfrm>
            <a:off x="15790333" y="8636000"/>
            <a:ext cx="373500" cy="369268"/>
          </a:xfrm>
          <a:prstGeom prst="rect">
            <a:avLst/>
          </a:prstGeom>
        </p:spPr>
        <p:txBody>
          <a:bodyPr/>
          <a:lstStyle>
            <a:lvl1pPr>
              <a:defRPr>
                <a:solidFill>
                  <a:srgbClr val="FFFFFF"/>
                </a:solidFill>
              </a:defRPr>
            </a:lvl1pPr>
          </a:lstStyle>
          <a:p>
            <a:fld id="{86CB4B4D-7CA3-9044-876B-883B54F8677D}" type="slidenum">
              <a:rPr/>
              <a:pPr/>
              <a:t>‹#›</a:t>
            </a:fld>
            <a:endParaRPr/>
          </a:p>
        </p:txBody>
      </p:sp>
      <p:sp>
        <p:nvSpPr>
          <p:cNvPr id="319" name="Rectangle"/>
          <p:cNvSpPr/>
          <p:nvPr/>
        </p:nvSpPr>
        <p:spPr>
          <a:xfrm>
            <a:off x="5418667" y="-115589"/>
            <a:ext cx="240000" cy="4800001"/>
          </a:xfrm>
          <a:prstGeom prst="rect">
            <a:avLst/>
          </a:prstGeom>
          <a:solidFill>
            <a:srgbClr val="FFFFFF"/>
          </a:solidFill>
          <a:ln w="12700">
            <a:miter lim="400000"/>
          </a:ln>
        </p:spPr>
        <p:txBody>
          <a:bodyPr lIns="33867" tIns="33867" rIns="33867" bIns="33867" anchor="ct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sp>
        <p:nvSpPr>
          <p:cNvPr id="320" name="Rectangle"/>
          <p:cNvSpPr/>
          <p:nvPr/>
        </p:nvSpPr>
        <p:spPr>
          <a:xfrm rot="16200000">
            <a:off x="8008000" y="-3828000"/>
            <a:ext cx="240001" cy="16800000"/>
          </a:xfrm>
          <a:prstGeom prst="rect">
            <a:avLst/>
          </a:prstGeom>
          <a:solidFill>
            <a:srgbClr val="FFFFFF"/>
          </a:solidFill>
          <a:ln w="12700">
            <a:miter lim="400000"/>
          </a:ln>
        </p:spPr>
        <p:txBody>
          <a:bodyPr lIns="33867" tIns="33867" rIns="33867" bIns="33867" anchor="ct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sp>
        <p:nvSpPr>
          <p:cNvPr id="321" name="Rectangle"/>
          <p:cNvSpPr/>
          <p:nvPr/>
        </p:nvSpPr>
        <p:spPr>
          <a:xfrm>
            <a:off x="10717334" y="4684411"/>
            <a:ext cx="240001" cy="4800001"/>
          </a:xfrm>
          <a:prstGeom prst="rect">
            <a:avLst/>
          </a:prstGeom>
          <a:solidFill>
            <a:srgbClr val="FFFFFF"/>
          </a:solidFill>
          <a:ln w="12700">
            <a:miter lim="400000"/>
          </a:ln>
        </p:spPr>
        <p:txBody>
          <a:bodyPr lIns="33867" tIns="33867" rIns="33867" bIns="33867" anchor="ct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spTree>
    <p:extLst>
      <p:ext uri="{BB962C8B-B14F-4D97-AF65-F5344CB8AC3E}">
        <p14:creationId xmlns:p14="http://schemas.microsoft.com/office/powerpoint/2010/main" val="2580279658"/>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cSld name="Photo Title - 5">
    <p:spTree>
      <p:nvGrpSpPr>
        <p:cNvPr id="1" name=""/>
        <p:cNvGrpSpPr/>
        <p:nvPr/>
      </p:nvGrpSpPr>
      <p:grpSpPr>
        <a:xfrm>
          <a:off x="0" y="0"/>
          <a:ext cx="0" cy="0"/>
          <a:chOff x="0" y="0"/>
          <a:chExt cx="0" cy="0"/>
        </a:xfrm>
      </p:grpSpPr>
      <p:sp>
        <p:nvSpPr>
          <p:cNvPr id="328" name="Rectangle"/>
          <p:cNvSpPr/>
          <p:nvPr/>
        </p:nvSpPr>
        <p:spPr>
          <a:xfrm>
            <a:off x="-152400" y="-117068"/>
            <a:ext cx="8436439" cy="4728767"/>
          </a:xfrm>
          <a:prstGeom prst="rect">
            <a:avLst/>
          </a:prstGeom>
          <a:solidFill>
            <a:srgbClr val="8DC63F"/>
          </a:solidFill>
          <a:ln w="12700">
            <a:miter lim="400000"/>
          </a:ln>
          <a:effectLst>
            <a:outerShdw blurRad="38100" dist="25400" dir="5400000" rotWithShape="0">
              <a:srgbClr val="000000">
                <a:alpha val="50000"/>
              </a:srgbClr>
            </a:outerShdw>
          </a:effectLst>
        </p:spPr>
        <p:txBody>
          <a:bodyPr lIns="33867" tIns="33867" rIns="33867" bIns="33867" anchor="ct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sp>
        <p:nvSpPr>
          <p:cNvPr id="329" name="andreas-gucklhorn-285561-unsplash.jpg"/>
          <p:cNvSpPr>
            <a:spLocks noGrp="1"/>
          </p:cNvSpPr>
          <p:nvPr>
            <p:ph type="pic" sz="quarter" idx="13"/>
          </p:nvPr>
        </p:nvSpPr>
        <p:spPr>
          <a:xfrm>
            <a:off x="10837333" y="4568956"/>
            <a:ext cx="5418774" cy="4574963"/>
          </a:xfrm>
          <a:prstGeom prst="rect">
            <a:avLst/>
          </a:prstGeom>
        </p:spPr>
        <p:txBody>
          <a:bodyPr lIns="91439" tIns="45719" rIns="91439" bIns="45719">
            <a:noAutofit/>
          </a:bodyPr>
          <a:lstStyle/>
          <a:p>
            <a:endParaRPr/>
          </a:p>
        </p:txBody>
      </p:sp>
      <p:sp>
        <p:nvSpPr>
          <p:cNvPr id="330" name="electricity-1330214.jpg"/>
          <p:cNvSpPr>
            <a:spLocks noGrp="1"/>
          </p:cNvSpPr>
          <p:nvPr>
            <p:ph type="pic" sz="quarter" idx="14"/>
          </p:nvPr>
        </p:nvSpPr>
        <p:spPr>
          <a:xfrm>
            <a:off x="5418667" y="4568956"/>
            <a:ext cx="5418774" cy="4574963"/>
          </a:xfrm>
          <a:prstGeom prst="rect">
            <a:avLst/>
          </a:prstGeom>
        </p:spPr>
        <p:txBody>
          <a:bodyPr lIns="91439" tIns="45719" rIns="91439" bIns="45719">
            <a:noAutofit/>
          </a:bodyPr>
          <a:lstStyle/>
          <a:p>
            <a:endParaRPr/>
          </a:p>
        </p:txBody>
      </p:sp>
      <p:sp>
        <p:nvSpPr>
          <p:cNvPr id="331" name="american-public-power-association-419672.jpg"/>
          <p:cNvSpPr>
            <a:spLocks noGrp="1"/>
          </p:cNvSpPr>
          <p:nvPr>
            <p:ph type="pic" sz="quarter" idx="15"/>
          </p:nvPr>
        </p:nvSpPr>
        <p:spPr>
          <a:xfrm>
            <a:off x="0" y="4568956"/>
            <a:ext cx="5418774" cy="4574963"/>
          </a:xfrm>
          <a:prstGeom prst="rect">
            <a:avLst/>
          </a:prstGeom>
        </p:spPr>
        <p:txBody>
          <a:bodyPr lIns="91439" tIns="45719" rIns="91439" bIns="45719">
            <a:noAutofit/>
          </a:bodyPr>
          <a:lstStyle/>
          <a:p>
            <a:endParaRPr/>
          </a:p>
        </p:txBody>
      </p:sp>
      <p:sp>
        <p:nvSpPr>
          <p:cNvPr id="332" name="jason-blackeye-107478-unsplash.jpg"/>
          <p:cNvSpPr>
            <a:spLocks noGrp="1"/>
          </p:cNvSpPr>
          <p:nvPr>
            <p:ph type="pic" sz="half" idx="16"/>
          </p:nvPr>
        </p:nvSpPr>
        <p:spPr>
          <a:xfrm>
            <a:off x="8129879" y="0"/>
            <a:ext cx="8133267" cy="4574963"/>
          </a:xfrm>
          <a:prstGeom prst="rect">
            <a:avLst/>
          </a:prstGeom>
        </p:spPr>
        <p:txBody>
          <a:bodyPr lIns="91439" tIns="45719" rIns="91439" bIns="45719">
            <a:noAutofit/>
          </a:bodyPr>
          <a:lstStyle/>
          <a:p>
            <a:endParaRPr/>
          </a:p>
        </p:txBody>
      </p:sp>
      <p:grpSp>
        <p:nvGrpSpPr>
          <p:cNvPr id="337" name="Group"/>
          <p:cNvGrpSpPr/>
          <p:nvPr/>
        </p:nvGrpSpPr>
        <p:grpSpPr>
          <a:xfrm>
            <a:off x="-272000" y="-160867"/>
            <a:ext cx="16800001" cy="9600001"/>
            <a:chOff x="0" y="0"/>
            <a:chExt cx="25199999" cy="14400000"/>
          </a:xfrm>
        </p:grpSpPr>
        <p:sp>
          <p:nvSpPr>
            <p:cNvPr id="333" name="Rectangle"/>
            <p:cNvSpPr/>
            <p:nvPr/>
          </p:nvSpPr>
          <p:spPr>
            <a:xfrm>
              <a:off x="12420000" y="0"/>
              <a:ext cx="360001" cy="7200001"/>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sp>
          <p:nvSpPr>
            <p:cNvPr id="334" name="Rectangle"/>
            <p:cNvSpPr/>
            <p:nvPr/>
          </p:nvSpPr>
          <p:spPr>
            <a:xfrm rot="16200000">
              <a:off x="12420000" y="-5500700"/>
              <a:ext cx="360001" cy="25200000"/>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sp>
          <p:nvSpPr>
            <p:cNvPr id="335" name="Rectangle"/>
            <p:cNvSpPr/>
            <p:nvPr/>
          </p:nvSpPr>
          <p:spPr>
            <a:xfrm>
              <a:off x="8356000" y="7200000"/>
              <a:ext cx="360001" cy="7200001"/>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sp>
          <p:nvSpPr>
            <p:cNvPr id="336" name="Rectangle"/>
            <p:cNvSpPr/>
            <p:nvPr/>
          </p:nvSpPr>
          <p:spPr>
            <a:xfrm>
              <a:off x="16484000" y="7200000"/>
              <a:ext cx="360001" cy="7200001"/>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grpSp>
      <p:sp>
        <p:nvSpPr>
          <p:cNvPr id="338" name="Title Text"/>
          <p:cNvSpPr txBox="1">
            <a:spLocks noGrp="1"/>
          </p:cNvSpPr>
          <p:nvPr>
            <p:ph type="title"/>
          </p:nvPr>
        </p:nvSpPr>
        <p:spPr>
          <a:xfrm>
            <a:off x="846667" y="846667"/>
            <a:ext cx="6438305" cy="3089328"/>
          </a:xfrm>
          <a:prstGeom prst="rect">
            <a:avLst/>
          </a:prstGeom>
        </p:spPr>
        <p:txBody>
          <a:bodyPr/>
          <a:lstStyle>
            <a:lvl1pPr>
              <a:defRPr>
                <a:solidFill>
                  <a:srgbClr val="FFFFFF"/>
                </a:solidFill>
              </a:defRPr>
            </a:lvl1pPr>
          </a:lstStyle>
          <a:p>
            <a:r>
              <a:t>Title Text</a:t>
            </a:r>
          </a:p>
        </p:txBody>
      </p:sp>
      <p:sp>
        <p:nvSpPr>
          <p:cNvPr id="339" name="Slide Number"/>
          <p:cNvSpPr txBox="1">
            <a:spLocks noGrp="1"/>
          </p:cNvSpPr>
          <p:nvPr>
            <p:ph type="sldNum" sz="quarter" idx="2"/>
          </p:nvPr>
        </p:nvSpPr>
        <p:spPr>
          <a:xfrm>
            <a:off x="15790333" y="8636000"/>
            <a:ext cx="373500" cy="369268"/>
          </a:xfrm>
          <a:prstGeom prst="rect">
            <a:avLst/>
          </a:prstGeom>
        </p:spPr>
        <p:txBody>
          <a:bodyPr/>
          <a:lstStyle>
            <a:lvl1pPr>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3407587363"/>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cSld name="Photo - 5">
    <p:spTree>
      <p:nvGrpSpPr>
        <p:cNvPr id="1" name=""/>
        <p:cNvGrpSpPr/>
        <p:nvPr/>
      </p:nvGrpSpPr>
      <p:grpSpPr>
        <a:xfrm>
          <a:off x="0" y="0"/>
          <a:ext cx="0" cy="0"/>
          <a:chOff x="0" y="0"/>
          <a:chExt cx="0" cy="0"/>
        </a:xfrm>
      </p:grpSpPr>
      <p:sp>
        <p:nvSpPr>
          <p:cNvPr id="346" name="andreas-gucklhorn-285561-unsplash.jpg"/>
          <p:cNvSpPr>
            <a:spLocks noGrp="1"/>
          </p:cNvSpPr>
          <p:nvPr>
            <p:ph type="pic" sz="quarter" idx="13"/>
          </p:nvPr>
        </p:nvSpPr>
        <p:spPr>
          <a:xfrm>
            <a:off x="10837333" y="4568956"/>
            <a:ext cx="5418774" cy="4574963"/>
          </a:xfrm>
          <a:prstGeom prst="rect">
            <a:avLst/>
          </a:prstGeom>
        </p:spPr>
        <p:txBody>
          <a:bodyPr lIns="91439" tIns="45719" rIns="91439" bIns="45719">
            <a:noAutofit/>
          </a:bodyPr>
          <a:lstStyle/>
          <a:p>
            <a:endParaRPr/>
          </a:p>
        </p:txBody>
      </p:sp>
      <p:sp>
        <p:nvSpPr>
          <p:cNvPr id="347" name="solarpark-1288842.jpg"/>
          <p:cNvSpPr>
            <a:spLocks noGrp="1"/>
          </p:cNvSpPr>
          <p:nvPr>
            <p:ph type="pic" sz="quarter" idx="14"/>
          </p:nvPr>
        </p:nvSpPr>
        <p:spPr>
          <a:xfrm>
            <a:off x="5418667" y="4568956"/>
            <a:ext cx="5418774" cy="4574963"/>
          </a:xfrm>
          <a:prstGeom prst="rect">
            <a:avLst/>
          </a:prstGeom>
        </p:spPr>
        <p:txBody>
          <a:bodyPr lIns="91439" tIns="45719" rIns="91439" bIns="45719">
            <a:noAutofit/>
          </a:bodyPr>
          <a:lstStyle/>
          <a:p>
            <a:endParaRPr/>
          </a:p>
        </p:txBody>
      </p:sp>
      <p:sp>
        <p:nvSpPr>
          <p:cNvPr id="348" name="electricity-1330214.jpg"/>
          <p:cNvSpPr>
            <a:spLocks noGrp="1"/>
          </p:cNvSpPr>
          <p:nvPr>
            <p:ph type="pic" sz="quarter" idx="15"/>
          </p:nvPr>
        </p:nvSpPr>
        <p:spPr>
          <a:xfrm>
            <a:off x="0" y="4568956"/>
            <a:ext cx="5418774" cy="4574963"/>
          </a:xfrm>
          <a:prstGeom prst="rect">
            <a:avLst/>
          </a:prstGeom>
        </p:spPr>
        <p:txBody>
          <a:bodyPr lIns="91439" tIns="45719" rIns="91439" bIns="45719">
            <a:noAutofit/>
          </a:bodyPr>
          <a:lstStyle/>
          <a:p>
            <a:endParaRPr/>
          </a:p>
        </p:txBody>
      </p:sp>
      <p:sp>
        <p:nvSpPr>
          <p:cNvPr id="349" name="jason-blackeye-107478-unsplash.jpg"/>
          <p:cNvSpPr>
            <a:spLocks noGrp="1"/>
          </p:cNvSpPr>
          <p:nvPr>
            <p:ph type="pic" sz="half" idx="16"/>
          </p:nvPr>
        </p:nvSpPr>
        <p:spPr>
          <a:xfrm>
            <a:off x="8129879" y="0"/>
            <a:ext cx="8133267" cy="4574963"/>
          </a:xfrm>
          <a:prstGeom prst="rect">
            <a:avLst/>
          </a:prstGeom>
        </p:spPr>
        <p:txBody>
          <a:bodyPr lIns="91439" tIns="45719" rIns="91439" bIns="45719">
            <a:noAutofit/>
          </a:bodyPr>
          <a:lstStyle/>
          <a:p>
            <a:endParaRPr/>
          </a:p>
        </p:txBody>
      </p:sp>
      <p:sp>
        <p:nvSpPr>
          <p:cNvPr id="350" name="american-public-power-association-419672.jpg"/>
          <p:cNvSpPr>
            <a:spLocks noGrp="1"/>
          </p:cNvSpPr>
          <p:nvPr>
            <p:ph type="pic" sz="half" idx="17"/>
          </p:nvPr>
        </p:nvSpPr>
        <p:spPr>
          <a:xfrm>
            <a:off x="0" y="0"/>
            <a:ext cx="8133266" cy="4574963"/>
          </a:xfrm>
          <a:prstGeom prst="rect">
            <a:avLst/>
          </a:prstGeom>
        </p:spPr>
        <p:txBody>
          <a:bodyPr lIns="91439" tIns="45719" rIns="91439" bIns="45719">
            <a:noAutofit/>
          </a:bodyPr>
          <a:lstStyle/>
          <a:p>
            <a:endParaRPr/>
          </a:p>
        </p:txBody>
      </p:sp>
      <p:grpSp>
        <p:nvGrpSpPr>
          <p:cNvPr id="355" name="Group"/>
          <p:cNvGrpSpPr/>
          <p:nvPr/>
        </p:nvGrpSpPr>
        <p:grpSpPr>
          <a:xfrm>
            <a:off x="-272000" y="-160867"/>
            <a:ext cx="16800001" cy="9600001"/>
            <a:chOff x="0" y="0"/>
            <a:chExt cx="25199999" cy="14400000"/>
          </a:xfrm>
        </p:grpSpPr>
        <p:sp>
          <p:nvSpPr>
            <p:cNvPr id="351" name="Rectangle"/>
            <p:cNvSpPr/>
            <p:nvPr/>
          </p:nvSpPr>
          <p:spPr>
            <a:xfrm>
              <a:off x="12420000" y="0"/>
              <a:ext cx="360001" cy="7200001"/>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sp>
          <p:nvSpPr>
            <p:cNvPr id="352" name="Rectangle"/>
            <p:cNvSpPr/>
            <p:nvPr/>
          </p:nvSpPr>
          <p:spPr>
            <a:xfrm rot="16200000">
              <a:off x="12420000" y="-5500700"/>
              <a:ext cx="360001" cy="25200000"/>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sp>
          <p:nvSpPr>
            <p:cNvPr id="353" name="Rectangle"/>
            <p:cNvSpPr/>
            <p:nvPr/>
          </p:nvSpPr>
          <p:spPr>
            <a:xfrm>
              <a:off x="8356000" y="7200000"/>
              <a:ext cx="360001" cy="7200001"/>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sp>
          <p:nvSpPr>
            <p:cNvPr id="354" name="Rectangle"/>
            <p:cNvSpPr/>
            <p:nvPr/>
          </p:nvSpPr>
          <p:spPr>
            <a:xfrm>
              <a:off x="16484000" y="7200000"/>
              <a:ext cx="360001" cy="7200001"/>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grpSp>
      <p:sp>
        <p:nvSpPr>
          <p:cNvPr id="356" name="Slide Number"/>
          <p:cNvSpPr txBox="1">
            <a:spLocks noGrp="1"/>
          </p:cNvSpPr>
          <p:nvPr>
            <p:ph type="sldNum" sz="quarter" idx="2"/>
          </p:nvPr>
        </p:nvSpPr>
        <p:spPr>
          <a:xfrm>
            <a:off x="15790333" y="8636000"/>
            <a:ext cx="373500" cy="369268"/>
          </a:xfrm>
          <a:prstGeom prst="rect">
            <a:avLst/>
          </a:prstGeom>
        </p:spPr>
        <p:txBody>
          <a:bodyPr/>
          <a:lstStyle>
            <a:lvl1pPr>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2725059137"/>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
  <p:cSld name="Basic Graph - Full">
    <p:spTree>
      <p:nvGrpSpPr>
        <p:cNvPr id="1" name=""/>
        <p:cNvGrpSpPr/>
        <p:nvPr/>
      </p:nvGrpSpPr>
      <p:grpSpPr>
        <a:xfrm>
          <a:off x="0" y="0"/>
          <a:ext cx="0" cy="0"/>
          <a:chOff x="0" y="0"/>
          <a:chExt cx="0" cy="0"/>
        </a:xfrm>
      </p:grpSpPr>
      <p:sp>
        <p:nvSpPr>
          <p:cNvPr id="363" name="Slide Number"/>
          <p:cNvSpPr txBox="1">
            <a:spLocks noGrp="1"/>
          </p:cNvSpPr>
          <p:nvPr>
            <p:ph type="sldNum" sz="quarter" idx="2"/>
          </p:nvPr>
        </p:nvSpPr>
        <p:spPr>
          <a:xfrm>
            <a:off x="15790333" y="8636000"/>
            <a:ext cx="373500" cy="369268"/>
          </a:xfrm>
          <a:prstGeom prst="rect">
            <a:avLst/>
          </a:prstGeom>
        </p:spPr>
        <p:txBody>
          <a:bodyPr/>
          <a:lstStyle/>
          <a:p>
            <a:fld id="{86CB4B4D-7CA3-9044-876B-883B54F8677D}" type="slidenum">
              <a:rPr/>
              <a:pPr/>
              <a:t>‹#›</a:t>
            </a:fld>
            <a:endParaRPr/>
          </a:p>
        </p:txBody>
      </p:sp>
      <p:sp>
        <p:nvSpPr>
          <p:cNvPr id="364" name="Object"/>
          <p:cNvSpPr txBox="1">
            <a:spLocks noGrp="1"/>
          </p:cNvSpPr>
          <p:nvPr>
            <p:ph idx="3"/>
          </p:nvPr>
        </p:nvSpPr>
        <p:spPr>
          <a:xfrm>
            <a:off x="677334" y="1693333"/>
            <a:ext cx="14901333" cy="6240000"/>
          </a:xfrm>
          <a:prstGeom prst="rect">
            <a:avLst/>
          </a:prstGeom>
        </p:spPr>
        <p:txBody>
          <a:bodyPr lIns="50800" tIns="50800" rIns="50800" bIns="50800" anchor="ctr"/>
          <a:lstStyle>
            <a:lvl1pPr marL="0" indent="0" algn="ctr">
              <a:spcBef>
                <a:spcPts val="0"/>
              </a:spcBef>
              <a:buSzTx/>
              <a:buNone/>
              <a:defRPr sz="5600">
                <a:solidFill>
                  <a:srgbClr val="000000"/>
                </a:solidFill>
                <a:latin typeface="Gill Sans"/>
                <a:sym typeface="Gill Sans"/>
              </a:defRPr>
            </a:lvl1pPr>
          </a:lstStyle>
          <a:p>
            <a:pPr marL="0" indent="0" algn="ctr">
              <a:spcBef>
                <a:spcPts val="0"/>
              </a:spcBef>
              <a:buSzTx/>
              <a:buNone/>
              <a:defRPr sz="5600">
                <a:solidFill>
                  <a:srgbClr val="000000"/>
                </a:solidFill>
                <a:latin typeface="Gill Sans"/>
                <a:ea typeface="Gill Sans"/>
                <a:cs typeface="Gill Sans"/>
                <a:sym typeface="Gill Sans"/>
              </a:defRPr>
            </a:pPr>
            <a:endParaRPr/>
          </a:p>
        </p:txBody>
      </p:sp>
      <p:sp>
        <p:nvSpPr>
          <p:cNvPr id="365" name="Title Text"/>
          <p:cNvSpPr txBox="1">
            <a:spLocks noGrp="1"/>
          </p:cNvSpPr>
          <p:nvPr>
            <p:ph type="title"/>
          </p:nvPr>
        </p:nvSpPr>
        <p:spPr>
          <a:xfrm>
            <a:off x="677334" y="423334"/>
            <a:ext cx="14901333" cy="1171263"/>
          </a:xfrm>
          <a:prstGeom prst="rect">
            <a:avLst/>
          </a:prstGeom>
        </p:spPr>
        <p:txBody>
          <a:bodyPr/>
          <a:lstStyle/>
          <a:p>
            <a:r>
              <a:t>Title Text</a:t>
            </a:r>
          </a:p>
        </p:txBody>
      </p:sp>
    </p:spTree>
    <p:extLst>
      <p:ext uri="{BB962C8B-B14F-4D97-AF65-F5344CB8AC3E}">
        <p14:creationId xmlns:p14="http://schemas.microsoft.com/office/powerpoint/2010/main" val="1343406621"/>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x">
  <p:cSld name="Basic Graph - Half">
    <p:spTree>
      <p:nvGrpSpPr>
        <p:cNvPr id="1" name=""/>
        <p:cNvGrpSpPr/>
        <p:nvPr/>
      </p:nvGrpSpPr>
      <p:grpSpPr>
        <a:xfrm>
          <a:off x="0" y="0"/>
          <a:ext cx="0" cy="0"/>
          <a:chOff x="0" y="0"/>
          <a:chExt cx="0" cy="0"/>
        </a:xfrm>
      </p:grpSpPr>
      <p:sp>
        <p:nvSpPr>
          <p:cNvPr id="372" name="Slide Number"/>
          <p:cNvSpPr txBox="1">
            <a:spLocks noGrp="1"/>
          </p:cNvSpPr>
          <p:nvPr>
            <p:ph type="sldNum" sz="quarter" idx="2"/>
          </p:nvPr>
        </p:nvSpPr>
        <p:spPr>
          <a:xfrm>
            <a:off x="15790333" y="8636000"/>
            <a:ext cx="373500" cy="369268"/>
          </a:xfrm>
          <a:prstGeom prst="rect">
            <a:avLst/>
          </a:prstGeom>
        </p:spPr>
        <p:txBody>
          <a:bodyPr/>
          <a:lstStyle/>
          <a:p>
            <a:fld id="{86CB4B4D-7CA3-9044-876B-883B54F8677D}" type="slidenum">
              <a:rPr/>
              <a:pPr/>
              <a:t>‹#›</a:t>
            </a:fld>
            <a:endParaRPr/>
          </a:p>
        </p:txBody>
      </p:sp>
      <p:sp>
        <p:nvSpPr>
          <p:cNvPr id="373" name="Object"/>
          <p:cNvSpPr txBox="1">
            <a:spLocks noGrp="1"/>
          </p:cNvSpPr>
          <p:nvPr>
            <p:ph sz="half" idx="3"/>
          </p:nvPr>
        </p:nvSpPr>
        <p:spPr>
          <a:xfrm>
            <a:off x="677333" y="1693334"/>
            <a:ext cx="7450667" cy="6481861"/>
          </a:xfrm>
          <a:prstGeom prst="rect">
            <a:avLst/>
          </a:prstGeom>
        </p:spPr>
        <p:txBody>
          <a:bodyPr lIns="50800" tIns="50800" rIns="50800" bIns="50800" anchor="ctr"/>
          <a:lstStyle>
            <a:lvl1pPr marL="0" indent="0" algn="ctr">
              <a:spcBef>
                <a:spcPts val="0"/>
              </a:spcBef>
              <a:buSzTx/>
              <a:buNone/>
              <a:defRPr sz="5600">
                <a:solidFill>
                  <a:srgbClr val="000000"/>
                </a:solidFill>
                <a:latin typeface="Gill Sans"/>
                <a:sym typeface="Gill Sans"/>
              </a:defRPr>
            </a:lvl1pPr>
          </a:lstStyle>
          <a:p>
            <a:pPr marL="0" indent="0" algn="ctr">
              <a:spcBef>
                <a:spcPts val="0"/>
              </a:spcBef>
              <a:buSzTx/>
              <a:buNone/>
              <a:defRPr sz="5600">
                <a:solidFill>
                  <a:srgbClr val="000000"/>
                </a:solidFill>
                <a:latin typeface="Gill Sans"/>
                <a:ea typeface="Gill Sans"/>
                <a:cs typeface="Gill Sans"/>
                <a:sym typeface="Gill Sans"/>
              </a:defRPr>
            </a:pPr>
            <a:endParaRPr/>
          </a:p>
        </p:txBody>
      </p:sp>
      <p:sp>
        <p:nvSpPr>
          <p:cNvPr id="374" name="Title Text"/>
          <p:cNvSpPr txBox="1">
            <a:spLocks noGrp="1"/>
          </p:cNvSpPr>
          <p:nvPr>
            <p:ph type="title"/>
          </p:nvPr>
        </p:nvSpPr>
        <p:spPr>
          <a:xfrm>
            <a:off x="677334" y="423334"/>
            <a:ext cx="14901333" cy="1171263"/>
          </a:xfrm>
          <a:prstGeom prst="rect">
            <a:avLst/>
          </a:prstGeom>
        </p:spPr>
        <p:txBody>
          <a:bodyPr/>
          <a:lstStyle/>
          <a:p>
            <a:r>
              <a:t>Title Text</a:t>
            </a:r>
          </a:p>
        </p:txBody>
      </p:sp>
      <p:sp>
        <p:nvSpPr>
          <p:cNvPr id="375" name="Body Level One…"/>
          <p:cNvSpPr txBox="1">
            <a:spLocks noGrp="1"/>
          </p:cNvSpPr>
          <p:nvPr>
            <p:ph type="body" sz="half" idx="1"/>
          </p:nvPr>
        </p:nvSpPr>
        <p:spPr>
          <a:xfrm>
            <a:off x="8462537" y="1693334"/>
            <a:ext cx="7115517" cy="6818857"/>
          </a:xfrm>
          <a:prstGeom prst="rect">
            <a:avLst/>
          </a:prstGeom>
        </p:spPr>
        <p:txBody>
          <a:bodyPr lIns="50800" tIns="50800" rIns="50800" bIns="50800"/>
          <a:lstStyle>
            <a:lvl1pPr>
              <a:buBlip>
                <a:blip r:embed="rId2"/>
              </a:buBlip>
            </a:lvl1pPr>
            <a:lvl2pPr marL="732729" indent="-309374">
              <a:buSzPct val="75000"/>
            </a:lvl2p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1460893710"/>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8840693"/>
      </p:ext>
    </p:extLst>
  </p:cSld>
  <p:clrMapOvr>
    <a:masterClrMapping/>
  </p:clrMapOvr>
  <p:transition spd="med">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E26AA-3DD6-4022-8416-85F66BC45B56}"/>
              </a:ext>
            </a:extLst>
          </p:cNvPr>
          <p:cNvSpPr>
            <a:spLocks noGrp="1"/>
          </p:cNvSpPr>
          <p:nvPr>
            <p:ph type="ctrTitle"/>
          </p:nvPr>
        </p:nvSpPr>
        <p:spPr>
          <a:xfrm>
            <a:off x="2032000" y="1496484"/>
            <a:ext cx="12192000" cy="3183467"/>
          </a:xfr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DF709E8E-13B8-4585-AC26-F801E23B94D5}"/>
              </a:ext>
            </a:extLst>
          </p:cNvPr>
          <p:cNvSpPr>
            <a:spLocks noGrp="1"/>
          </p:cNvSpPr>
          <p:nvPr>
            <p:ph type="subTitle" idx="1"/>
          </p:nvPr>
        </p:nvSpPr>
        <p:spPr>
          <a:xfrm>
            <a:off x="2032000" y="4802717"/>
            <a:ext cx="121920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17F01A36-2DEC-4350-996C-D34EF0AE3D7F}"/>
              </a:ext>
            </a:extLst>
          </p:cNvPr>
          <p:cNvSpPr>
            <a:spLocks noGrp="1"/>
          </p:cNvSpPr>
          <p:nvPr>
            <p:ph type="dt" sz="half" idx="10"/>
          </p:nvPr>
        </p:nvSpPr>
        <p:spPr/>
        <p:txBody>
          <a:bodyPr/>
          <a:lstStyle/>
          <a:p>
            <a:fld id="{9D5A64C2-4995-48CD-9AF0-F64D449B0C18}" type="datetimeFigureOut">
              <a:rPr lang="en-US" smtClean="0"/>
              <a:t>8/12/2020</a:t>
            </a:fld>
            <a:endParaRPr lang="en-US"/>
          </a:p>
        </p:txBody>
      </p:sp>
      <p:sp>
        <p:nvSpPr>
          <p:cNvPr id="5" name="Footer Placeholder 4">
            <a:extLst>
              <a:ext uri="{FF2B5EF4-FFF2-40B4-BE49-F238E27FC236}">
                <a16:creationId xmlns:a16="http://schemas.microsoft.com/office/drawing/2014/main" id="{5B7951D3-529F-4CEF-BAC6-7C43FC6B65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C1A3C6-95F4-41B2-86E4-33F1F6E9C3B7}"/>
              </a:ext>
            </a:extLst>
          </p:cNvPr>
          <p:cNvSpPr>
            <a:spLocks noGrp="1"/>
          </p:cNvSpPr>
          <p:nvPr>
            <p:ph type="sldNum" sz="quarter" idx="12"/>
          </p:nvPr>
        </p:nvSpPr>
        <p:spPr/>
        <p:txBody>
          <a:bodyPr/>
          <a:lstStyle/>
          <a:p>
            <a:fld id="{5120E4A3-B8F7-483F-A087-116A5A4237EF}" type="slidenum">
              <a:rPr lang="en-US" smtClean="0"/>
              <a:t>‹#›</a:t>
            </a:fld>
            <a:endParaRPr lang="en-US"/>
          </a:p>
        </p:txBody>
      </p:sp>
    </p:spTree>
    <p:extLst>
      <p:ext uri="{BB962C8B-B14F-4D97-AF65-F5344CB8AC3E}">
        <p14:creationId xmlns:p14="http://schemas.microsoft.com/office/powerpoint/2010/main" val="2986235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entered Quote">
    <p:spTree>
      <p:nvGrpSpPr>
        <p:cNvPr id="1" name=""/>
        <p:cNvGrpSpPr/>
        <p:nvPr/>
      </p:nvGrpSpPr>
      <p:grpSpPr>
        <a:xfrm>
          <a:off x="0" y="0"/>
          <a:ext cx="0" cy="0"/>
          <a:chOff x="0" y="0"/>
          <a:chExt cx="0" cy="0"/>
        </a:xfrm>
      </p:grpSpPr>
      <p:sp>
        <p:nvSpPr>
          <p:cNvPr id="144" name="Title Text"/>
          <p:cNvSpPr txBox="1">
            <a:spLocks noGrp="1"/>
          </p:cNvSpPr>
          <p:nvPr>
            <p:ph type="title"/>
          </p:nvPr>
        </p:nvSpPr>
        <p:spPr>
          <a:xfrm>
            <a:off x="863600" y="596900"/>
            <a:ext cx="14528800" cy="4914900"/>
          </a:xfrm>
          <a:prstGeom prst="rect">
            <a:avLst/>
          </a:prstGeom>
        </p:spPr>
        <p:txBody>
          <a:bodyPr anchor="ctr"/>
          <a:lstStyle>
            <a:lvl1pPr algn="ctr">
              <a:lnSpc>
                <a:spcPts val="6700"/>
              </a:lnSpc>
              <a:defRPr sz="5500"/>
            </a:lvl1pPr>
          </a:lstStyle>
          <a:p>
            <a:r>
              <a:t>Title Text</a:t>
            </a:r>
          </a:p>
        </p:txBody>
      </p:sp>
      <p:sp>
        <p:nvSpPr>
          <p:cNvPr id="145" name="Body Level One…"/>
          <p:cNvSpPr txBox="1">
            <a:spLocks noGrp="1"/>
          </p:cNvSpPr>
          <p:nvPr>
            <p:ph type="body" sz="half" idx="1"/>
          </p:nvPr>
        </p:nvSpPr>
        <p:spPr>
          <a:xfrm>
            <a:off x="1041400" y="5664200"/>
            <a:ext cx="14173200" cy="2870200"/>
          </a:xfrm>
          <a:prstGeom prst="rect">
            <a:avLst/>
          </a:prstGeom>
        </p:spPr>
        <p:txBody>
          <a:bodyPr/>
          <a:lstStyle>
            <a:lvl1pPr algn="ctr">
              <a:lnSpc>
                <a:spcPct val="110000"/>
              </a:lnSpc>
              <a:spcBef>
                <a:spcPts val="1300"/>
              </a:spcBef>
              <a:defRPr sz="3800">
                <a:solidFill>
                  <a:srgbClr val="FFFFFF"/>
                </a:solidFill>
              </a:defRPr>
            </a:lvl1pPr>
            <a:lvl2pPr marL="38100" indent="0" algn="ctr">
              <a:spcBef>
                <a:spcPts val="300"/>
              </a:spcBef>
              <a:buSzTx/>
              <a:buNone/>
              <a:defRPr sz="2800" b="1">
                <a:solidFill>
                  <a:srgbClr val="9DA9A9"/>
                </a:solidFill>
              </a:defRPr>
            </a:lvl2pPr>
            <a:lvl3pPr marL="0" indent="292100" algn="ctr">
              <a:buSzTx/>
              <a:buNone/>
              <a:defRPr sz="2800" b="1">
                <a:solidFill>
                  <a:srgbClr val="9DA9A9"/>
                </a:solidFill>
              </a:defRPr>
            </a:lvl3pPr>
            <a:lvl4pPr marL="0" indent="615950" algn="ctr">
              <a:buSzTx/>
              <a:buNone/>
              <a:defRPr sz="2800" b="1">
                <a:solidFill>
                  <a:srgbClr val="9DA9A9"/>
                </a:solidFill>
              </a:defRPr>
            </a:lvl4pPr>
            <a:lvl5pPr marL="0" indent="895350" algn="ctr">
              <a:buSzTx/>
              <a:buNone/>
              <a:defRPr sz="2800" b="1">
                <a:solidFill>
                  <a:srgbClr val="9DA9A9"/>
                </a:solidFill>
              </a:defRPr>
            </a:lvl5pPr>
          </a:lstStyle>
          <a:p>
            <a:r>
              <a:t>Body Level One</a:t>
            </a:r>
          </a:p>
          <a:p>
            <a:pPr lvl="1"/>
            <a:r>
              <a:t>Body Level Two</a:t>
            </a:r>
          </a:p>
          <a:p>
            <a:pPr lvl="2"/>
            <a:r>
              <a:t>Body Level Three</a:t>
            </a:r>
          </a:p>
          <a:p>
            <a:pPr lvl="3"/>
            <a:r>
              <a:t>Body Level Four</a:t>
            </a:r>
          </a:p>
          <a:p>
            <a:pPr lvl="4"/>
            <a:r>
              <a:t>Body Level Five</a:t>
            </a:r>
          </a:p>
        </p:txBody>
      </p:sp>
      <p:sp>
        <p:nvSpPr>
          <p:cNvPr id="1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entered Quote">
    <p:spTree>
      <p:nvGrpSpPr>
        <p:cNvPr id="1" name=""/>
        <p:cNvGrpSpPr/>
        <p:nvPr/>
      </p:nvGrpSpPr>
      <p:grpSpPr>
        <a:xfrm>
          <a:off x="0" y="0"/>
          <a:ext cx="0" cy="0"/>
          <a:chOff x="0" y="0"/>
          <a:chExt cx="0" cy="0"/>
        </a:xfrm>
      </p:grpSpPr>
      <p:sp>
        <p:nvSpPr>
          <p:cNvPr id="171" name="Title Text"/>
          <p:cNvSpPr txBox="1">
            <a:spLocks noGrp="1"/>
          </p:cNvSpPr>
          <p:nvPr>
            <p:ph type="title"/>
          </p:nvPr>
        </p:nvSpPr>
        <p:spPr>
          <a:xfrm>
            <a:off x="863600" y="596900"/>
            <a:ext cx="14528800" cy="4914900"/>
          </a:xfrm>
          <a:prstGeom prst="rect">
            <a:avLst/>
          </a:prstGeom>
        </p:spPr>
        <p:txBody>
          <a:bodyPr anchor="ctr"/>
          <a:lstStyle>
            <a:lvl1pPr algn="ctr">
              <a:lnSpc>
                <a:spcPts val="5500"/>
              </a:lnSpc>
            </a:lvl1pPr>
          </a:lstStyle>
          <a:p>
            <a:r>
              <a:t>Title Text</a:t>
            </a:r>
          </a:p>
        </p:txBody>
      </p:sp>
      <p:sp>
        <p:nvSpPr>
          <p:cNvPr id="172" name="Body Level One…"/>
          <p:cNvSpPr txBox="1">
            <a:spLocks noGrp="1"/>
          </p:cNvSpPr>
          <p:nvPr>
            <p:ph type="body" sz="half" idx="1"/>
          </p:nvPr>
        </p:nvSpPr>
        <p:spPr>
          <a:xfrm>
            <a:off x="1041400" y="5664200"/>
            <a:ext cx="14173200" cy="2870200"/>
          </a:xfrm>
          <a:prstGeom prst="rect">
            <a:avLst/>
          </a:prstGeom>
        </p:spPr>
        <p:txBody>
          <a:bodyPr/>
          <a:lstStyle>
            <a:lvl1pPr algn="ctr">
              <a:lnSpc>
                <a:spcPct val="110000"/>
              </a:lnSpc>
              <a:spcBef>
                <a:spcPts val="1300"/>
              </a:spcBef>
              <a:defRPr sz="3000">
                <a:solidFill>
                  <a:srgbClr val="FFFFFF"/>
                </a:solidFill>
              </a:defRPr>
            </a:lvl1pPr>
            <a:lvl2pPr marL="38100" indent="0" algn="ctr">
              <a:spcBef>
                <a:spcPts val="300"/>
              </a:spcBef>
              <a:buSzTx/>
              <a:buNone/>
              <a:defRPr sz="2400" b="1">
                <a:solidFill>
                  <a:srgbClr val="9DA9A9"/>
                </a:solidFill>
              </a:defRPr>
            </a:lvl2pPr>
            <a:lvl3pPr marL="0" indent="292100" algn="ctr">
              <a:buSzTx/>
              <a:buNone/>
              <a:defRPr sz="2400" b="1">
                <a:solidFill>
                  <a:srgbClr val="9DA9A9"/>
                </a:solidFill>
              </a:defRPr>
            </a:lvl3pPr>
            <a:lvl4pPr marL="0" indent="615950" algn="ctr">
              <a:buSzTx/>
              <a:buNone/>
              <a:defRPr sz="2400" b="1">
                <a:solidFill>
                  <a:srgbClr val="9DA9A9"/>
                </a:solidFill>
              </a:defRPr>
            </a:lvl4pPr>
            <a:lvl5pPr marL="0" indent="895350" algn="ctr">
              <a:buSzTx/>
              <a:buNone/>
              <a:defRPr sz="2400" b="1">
                <a:solidFill>
                  <a:srgbClr val="9DA9A9"/>
                </a:solidFill>
              </a:defRPr>
            </a:lvl5pPr>
          </a:lstStyle>
          <a:p>
            <a:r>
              <a:t>Body Level One</a:t>
            </a:r>
          </a:p>
          <a:p>
            <a:pPr lvl="1"/>
            <a:r>
              <a:t>Body Level Two</a:t>
            </a:r>
          </a:p>
          <a:p>
            <a:pPr lvl="2"/>
            <a:r>
              <a:t>Body Level Three</a:t>
            </a:r>
          </a:p>
          <a:p>
            <a:pPr lvl="3"/>
            <a:r>
              <a:t>Body Level Four</a:t>
            </a:r>
          </a:p>
          <a:p>
            <a:pPr lvl="4"/>
            <a:r>
              <a:t>Body Level Five</a:t>
            </a:r>
          </a:p>
        </p:txBody>
      </p:sp>
      <p:sp>
        <p:nvSpPr>
          <p:cNvPr id="17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812425" y="282358"/>
            <a:ext cx="14623068" cy="654025"/>
          </a:xfrm>
          <a:prstGeom prst="rect">
            <a:avLst/>
          </a:prstGeom>
        </p:spPr>
        <p:txBody>
          <a:bodyPr lIns="0" tIns="0" rIns="0" bIns="0" anchor="ctr">
            <a:spAutoFit/>
          </a:bodyPr>
          <a:lstStyle/>
          <a:p>
            <a:pPr algn="ctr"/>
            <a:endParaRPr lang="en-US" sz="5320" b="0" strike="noStrike" spc="-1">
              <a:latin typeface="Arial"/>
            </a:endParaRPr>
          </a:p>
        </p:txBody>
      </p:sp>
    </p:spTree>
    <p:extLst>
      <p:ext uri="{BB962C8B-B14F-4D97-AF65-F5344CB8AC3E}">
        <p14:creationId xmlns:p14="http://schemas.microsoft.com/office/powerpoint/2010/main" val="2886597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17600" y="2434167"/>
            <a:ext cx="69088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2434167"/>
            <a:ext cx="69088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117600" y="8475134"/>
            <a:ext cx="3657600" cy="486833"/>
          </a:xfrm>
          <a:prstGeom prst="rect">
            <a:avLst/>
          </a:prstGeom>
        </p:spPr>
        <p:txBody>
          <a:bodyPr/>
          <a:lstStyle/>
          <a:p>
            <a:fld id="{4F6DF5D2-6F09-4539-A6D4-16F389B6E61D}" type="datetime1">
              <a:rPr lang="en-US" smtClean="0">
                <a:solidFill>
                  <a:prstClr val="black">
                    <a:tint val="75000"/>
                  </a:prstClr>
                </a:solidFill>
              </a:rPr>
              <a:pPr/>
              <a:t>8/12/2020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14950849" y="8475134"/>
            <a:ext cx="187551" cy="184666"/>
          </a:xfrm>
          <a:prstGeom prst="rect">
            <a:avLst/>
          </a:prstGeom>
        </p:spPr>
        <p:txBody>
          <a:bodyPr/>
          <a:lstStyle/>
          <a:p>
            <a:fld id="{A04702AD-217A-4700-B907-9A8ADF0339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8905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32" Type="http://schemas.openxmlformats.org/officeDocument/2006/relationships/image" Target="../media/image3.png"/><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image" Target="../media/image2.png"/><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63600" y="596900"/>
            <a:ext cx="14528800" cy="787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lstStyle/>
          <a:p>
            <a:r>
              <a:t>Title Text</a:t>
            </a:r>
          </a:p>
        </p:txBody>
      </p:sp>
      <p:sp>
        <p:nvSpPr>
          <p:cNvPr id="3" name="Body Level One…"/>
          <p:cNvSpPr txBox="1">
            <a:spLocks noGrp="1"/>
          </p:cNvSpPr>
          <p:nvPr>
            <p:ph type="body" idx="1"/>
          </p:nvPr>
        </p:nvSpPr>
        <p:spPr>
          <a:xfrm>
            <a:off x="863600" y="1371600"/>
            <a:ext cx="14528800" cy="7162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lstStyle>
            <a:lvl2pPr marL="368300" indent="-330200">
              <a:spcBef>
                <a:spcPts val="1300"/>
              </a:spcBef>
              <a:buSzPct val="90000"/>
              <a:buChar char="•"/>
              <a:defRPr sz="3000" b="0">
                <a:solidFill>
                  <a:srgbClr val="FFFFFF"/>
                </a:solidFill>
              </a:defRPr>
            </a:lvl2pPr>
            <a:lvl3pPr marL="596900" indent="-304800">
              <a:spcBef>
                <a:spcPts val="1100"/>
              </a:spcBef>
              <a:buSzPct val="80000"/>
              <a:buChar char="–"/>
              <a:defRPr sz="2600" b="0">
                <a:solidFill>
                  <a:srgbClr val="FFFFFF"/>
                </a:solidFill>
              </a:defRPr>
            </a:lvl3pPr>
            <a:lvl4pPr marL="869950" indent="-254000">
              <a:spcBef>
                <a:spcPts val="900"/>
              </a:spcBef>
              <a:buSzPct val="80000"/>
              <a:buChar char="–"/>
              <a:defRPr sz="2200" b="0">
                <a:solidFill>
                  <a:srgbClr val="FFFFFF"/>
                </a:solidFill>
              </a:defRPr>
            </a:lvl4pPr>
            <a:lvl5pPr marL="1149350" indent="-254000">
              <a:spcBef>
                <a:spcPts val="900"/>
              </a:spcBef>
              <a:buSzPct val="80000"/>
              <a:buChar char="–"/>
              <a:defRPr sz="2200" b="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4699960" y="8674100"/>
            <a:ext cx="182216" cy="172815"/>
          </a:xfrm>
          <a:prstGeom prst="rect">
            <a:avLst/>
          </a:prstGeom>
          <a:ln w="12700">
            <a:miter lim="400000"/>
          </a:ln>
        </p:spPr>
        <p:txBody>
          <a:bodyPr wrap="none" lIns="0" tIns="0" rIns="0" bIns="0">
            <a:spAutoFit/>
          </a:bodyPr>
          <a:lstStyle>
            <a:lvl1pPr algn="r">
              <a:defRPr sz="1200" b="0">
                <a:solidFill>
                  <a:srgbClr val="929292"/>
                </a:solidFill>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2" r:id="rId2"/>
    <p:sldLayoutId id="2147483656" r:id="rId3"/>
    <p:sldLayoutId id="2147483658" r:id="rId4"/>
    <p:sldLayoutId id="2147483659" r:id="rId5"/>
    <p:sldLayoutId id="2147483664" r:id="rId6"/>
    <p:sldLayoutId id="2147483667" r:id="rId7"/>
    <p:sldLayoutId id="2147483698" r:id="rId8"/>
    <p:sldLayoutId id="2147483699" r:id="rId9"/>
  </p:sldLayoutIdLst>
  <p:transition spd="med">
    <p:fade/>
  </p:transition>
  <p:txStyles>
    <p:titleStyle>
      <a:lvl1pPr marL="0" marR="0" indent="0" algn="l" defTabSz="457200" rtl="0" latinLnBrk="0">
        <a:lnSpc>
          <a:spcPts val="5100"/>
        </a:lnSpc>
        <a:spcBef>
          <a:spcPts val="0"/>
        </a:spcBef>
        <a:spcAft>
          <a:spcPts val="0"/>
        </a:spcAft>
        <a:buClrTx/>
        <a:buSzTx/>
        <a:buFontTx/>
        <a:buNone/>
        <a:tabLst/>
        <a:defRPr sz="4500" b="1" i="0" u="none" strike="noStrike" cap="none" spc="0" baseline="0">
          <a:ln>
            <a:noFill/>
          </a:ln>
          <a:solidFill>
            <a:srgbClr val="FFFFFF"/>
          </a:solidFill>
          <a:uFillTx/>
          <a:latin typeface="+mn-lt"/>
          <a:ea typeface="+mn-ea"/>
          <a:cs typeface="+mn-cs"/>
          <a:sym typeface="Arial"/>
        </a:defRPr>
      </a:lvl1pPr>
      <a:lvl2pPr marL="0" marR="0" indent="228600" algn="l" defTabSz="457200" rtl="0" latinLnBrk="0">
        <a:lnSpc>
          <a:spcPts val="5100"/>
        </a:lnSpc>
        <a:spcBef>
          <a:spcPts val="0"/>
        </a:spcBef>
        <a:spcAft>
          <a:spcPts val="0"/>
        </a:spcAft>
        <a:buClrTx/>
        <a:buSzTx/>
        <a:buFontTx/>
        <a:buNone/>
        <a:tabLst/>
        <a:defRPr sz="4500" b="1" i="0" u="none" strike="noStrike" cap="none" spc="0" baseline="0">
          <a:ln>
            <a:noFill/>
          </a:ln>
          <a:solidFill>
            <a:srgbClr val="FFFFFF"/>
          </a:solidFill>
          <a:uFillTx/>
          <a:latin typeface="+mn-lt"/>
          <a:ea typeface="+mn-ea"/>
          <a:cs typeface="+mn-cs"/>
          <a:sym typeface="Arial"/>
        </a:defRPr>
      </a:lvl2pPr>
      <a:lvl3pPr marL="0" marR="0" indent="457200" algn="l" defTabSz="457200" rtl="0" latinLnBrk="0">
        <a:lnSpc>
          <a:spcPts val="5100"/>
        </a:lnSpc>
        <a:spcBef>
          <a:spcPts val="0"/>
        </a:spcBef>
        <a:spcAft>
          <a:spcPts val="0"/>
        </a:spcAft>
        <a:buClrTx/>
        <a:buSzTx/>
        <a:buFontTx/>
        <a:buNone/>
        <a:tabLst/>
        <a:defRPr sz="4500" b="1" i="0" u="none" strike="noStrike" cap="none" spc="0" baseline="0">
          <a:ln>
            <a:noFill/>
          </a:ln>
          <a:solidFill>
            <a:srgbClr val="FFFFFF"/>
          </a:solidFill>
          <a:uFillTx/>
          <a:latin typeface="+mn-lt"/>
          <a:ea typeface="+mn-ea"/>
          <a:cs typeface="+mn-cs"/>
          <a:sym typeface="Arial"/>
        </a:defRPr>
      </a:lvl3pPr>
      <a:lvl4pPr marL="0" marR="0" indent="685800" algn="l" defTabSz="457200" rtl="0" latinLnBrk="0">
        <a:lnSpc>
          <a:spcPts val="5100"/>
        </a:lnSpc>
        <a:spcBef>
          <a:spcPts val="0"/>
        </a:spcBef>
        <a:spcAft>
          <a:spcPts val="0"/>
        </a:spcAft>
        <a:buClrTx/>
        <a:buSzTx/>
        <a:buFontTx/>
        <a:buNone/>
        <a:tabLst/>
        <a:defRPr sz="4500" b="1" i="0" u="none" strike="noStrike" cap="none" spc="0" baseline="0">
          <a:ln>
            <a:noFill/>
          </a:ln>
          <a:solidFill>
            <a:srgbClr val="FFFFFF"/>
          </a:solidFill>
          <a:uFillTx/>
          <a:latin typeface="+mn-lt"/>
          <a:ea typeface="+mn-ea"/>
          <a:cs typeface="+mn-cs"/>
          <a:sym typeface="Arial"/>
        </a:defRPr>
      </a:lvl4pPr>
      <a:lvl5pPr marL="0" marR="0" indent="914400" algn="l" defTabSz="457200" rtl="0" latinLnBrk="0">
        <a:lnSpc>
          <a:spcPts val="5100"/>
        </a:lnSpc>
        <a:spcBef>
          <a:spcPts val="0"/>
        </a:spcBef>
        <a:spcAft>
          <a:spcPts val="0"/>
        </a:spcAft>
        <a:buClrTx/>
        <a:buSzTx/>
        <a:buFontTx/>
        <a:buNone/>
        <a:tabLst/>
        <a:defRPr sz="4500" b="1" i="0" u="none" strike="noStrike" cap="none" spc="0" baseline="0">
          <a:ln>
            <a:noFill/>
          </a:ln>
          <a:solidFill>
            <a:srgbClr val="FFFFFF"/>
          </a:solidFill>
          <a:uFillTx/>
          <a:latin typeface="+mn-lt"/>
          <a:ea typeface="+mn-ea"/>
          <a:cs typeface="+mn-cs"/>
          <a:sym typeface="Arial"/>
        </a:defRPr>
      </a:lvl5pPr>
      <a:lvl6pPr marL="0" marR="0" indent="1143000" algn="l" defTabSz="457200" rtl="0" latinLnBrk="0">
        <a:lnSpc>
          <a:spcPts val="5100"/>
        </a:lnSpc>
        <a:spcBef>
          <a:spcPts val="0"/>
        </a:spcBef>
        <a:spcAft>
          <a:spcPts val="0"/>
        </a:spcAft>
        <a:buClrTx/>
        <a:buSzTx/>
        <a:buFontTx/>
        <a:buNone/>
        <a:tabLst/>
        <a:defRPr sz="4500" b="1" i="0" u="none" strike="noStrike" cap="none" spc="0" baseline="0">
          <a:ln>
            <a:noFill/>
          </a:ln>
          <a:solidFill>
            <a:srgbClr val="FFFFFF"/>
          </a:solidFill>
          <a:uFillTx/>
          <a:latin typeface="+mn-lt"/>
          <a:ea typeface="+mn-ea"/>
          <a:cs typeface="+mn-cs"/>
          <a:sym typeface="Arial"/>
        </a:defRPr>
      </a:lvl6pPr>
      <a:lvl7pPr marL="0" marR="0" indent="1371600" algn="l" defTabSz="457200" rtl="0" latinLnBrk="0">
        <a:lnSpc>
          <a:spcPts val="5100"/>
        </a:lnSpc>
        <a:spcBef>
          <a:spcPts val="0"/>
        </a:spcBef>
        <a:spcAft>
          <a:spcPts val="0"/>
        </a:spcAft>
        <a:buClrTx/>
        <a:buSzTx/>
        <a:buFontTx/>
        <a:buNone/>
        <a:tabLst/>
        <a:defRPr sz="4500" b="1" i="0" u="none" strike="noStrike" cap="none" spc="0" baseline="0">
          <a:ln>
            <a:noFill/>
          </a:ln>
          <a:solidFill>
            <a:srgbClr val="FFFFFF"/>
          </a:solidFill>
          <a:uFillTx/>
          <a:latin typeface="+mn-lt"/>
          <a:ea typeface="+mn-ea"/>
          <a:cs typeface="+mn-cs"/>
          <a:sym typeface="Arial"/>
        </a:defRPr>
      </a:lvl7pPr>
      <a:lvl8pPr marL="0" marR="0" indent="1600200" algn="l" defTabSz="457200" rtl="0" latinLnBrk="0">
        <a:lnSpc>
          <a:spcPts val="5100"/>
        </a:lnSpc>
        <a:spcBef>
          <a:spcPts val="0"/>
        </a:spcBef>
        <a:spcAft>
          <a:spcPts val="0"/>
        </a:spcAft>
        <a:buClrTx/>
        <a:buSzTx/>
        <a:buFontTx/>
        <a:buNone/>
        <a:tabLst/>
        <a:defRPr sz="4500" b="1" i="0" u="none" strike="noStrike" cap="none" spc="0" baseline="0">
          <a:ln>
            <a:noFill/>
          </a:ln>
          <a:solidFill>
            <a:srgbClr val="FFFFFF"/>
          </a:solidFill>
          <a:uFillTx/>
          <a:latin typeface="+mn-lt"/>
          <a:ea typeface="+mn-ea"/>
          <a:cs typeface="+mn-cs"/>
          <a:sym typeface="Arial"/>
        </a:defRPr>
      </a:lvl8pPr>
      <a:lvl9pPr marL="0" marR="0" indent="1828800" algn="l" defTabSz="457200" rtl="0" latinLnBrk="0">
        <a:lnSpc>
          <a:spcPts val="5100"/>
        </a:lnSpc>
        <a:spcBef>
          <a:spcPts val="0"/>
        </a:spcBef>
        <a:spcAft>
          <a:spcPts val="0"/>
        </a:spcAft>
        <a:buClrTx/>
        <a:buSzTx/>
        <a:buFontTx/>
        <a:buNone/>
        <a:tabLst/>
        <a:defRPr sz="4500" b="1" i="0" u="none" strike="noStrike" cap="none" spc="0" baseline="0">
          <a:ln>
            <a:noFill/>
          </a:ln>
          <a:solidFill>
            <a:srgbClr val="FFFFFF"/>
          </a:solidFill>
          <a:uFillTx/>
          <a:latin typeface="+mn-lt"/>
          <a:ea typeface="+mn-ea"/>
          <a:cs typeface="+mn-cs"/>
          <a:sym typeface="Arial"/>
        </a:defRPr>
      </a:lvl9pPr>
    </p:titleStyle>
    <p:bodyStyle>
      <a:lvl1pPr marL="0" marR="0" indent="0" algn="l" defTabSz="546100"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1pPr>
      <a:lvl2pPr marL="0" marR="0" indent="228600" algn="l" defTabSz="546100"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2pPr>
      <a:lvl3pPr marL="0" marR="0" indent="457200" algn="l" defTabSz="546100"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3pPr>
      <a:lvl4pPr marL="0" marR="0" indent="685800" algn="l" defTabSz="546100"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4pPr>
      <a:lvl5pPr marL="0" marR="0" indent="914400" algn="l" defTabSz="546100"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5pPr>
      <a:lvl6pPr marL="0" marR="0" indent="1143000" algn="l" defTabSz="546100"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6pPr>
      <a:lvl7pPr marL="0" marR="0" indent="1371600" algn="l" defTabSz="546100"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7pPr>
      <a:lvl8pPr marL="0" marR="0" indent="1600200" algn="l" defTabSz="546100"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8pPr>
      <a:lvl9pPr marL="0" marR="0" indent="1828800" algn="l" defTabSz="546100"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9pPr>
    </p:bodyStyle>
    <p:otherStyle>
      <a:lvl1pPr marL="0" marR="0" indent="0" algn="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228600" algn="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457200" algn="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685800" algn="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914400" algn="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1143000" algn="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1371600" algn="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1600200" algn="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1828800" algn="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63600" y="596900"/>
            <a:ext cx="14528800" cy="787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lstStyle/>
          <a:p>
            <a:r>
              <a:t>Title Text</a:t>
            </a:r>
          </a:p>
        </p:txBody>
      </p:sp>
      <p:sp>
        <p:nvSpPr>
          <p:cNvPr id="3" name="Body Level One…"/>
          <p:cNvSpPr txBox="1">
            <a:spLocks noGrp="1"/>
          </p:cNvSpPr>
          <p:nvPr>
            <p:ph type="body" idx="1"/>
          </p:nvPr>
        </p:nvSpPr>
        <p:spPr>
          <a:xfrm>
            <a:off x="863600" y="1371600"/>
            <a:ext cx="14528800" cy="7162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lstStyle>
            <a:lvl2pPr marL="368300" indent="-330200">
              <a:spcBef>
                <a:spcPts val="1300"/>
              </a:spcBef>
              <a:buSzPct val="90000"/>
              <a:buChar char="•"/>
              <a:defRPr sz="3000" b="0">
                <a:solidFill>
                  <a:srgbClr val="FFFFFF"/>
                </a:solidFill>
              </a:defRPr>
            </a:lvl2pPr>
            <a:lvl3pPr marL="596900" indent="-304800">
              <a:spcBef>
                <a:spcPts val="1100"/>
              </a:spcBef>
              <a:buSzPct val="80000"/>
              <a:buChar char="–"/>
              <a:defRPr sz="2600" b="0">
                <a:solidFill>
                  <a:srgbClr val="FFFFFF"/>
                </a:solidFill>
              </a:defRPr>
            </a:lvl3pPr>
            <a:lvl4pPr marL="869950" indent="-254000">
              <a:spcBef>
                <a:spcPts val="900"/>
              </a:spcBef>
              <a:buSzPct val="80000"/>
              <a:buChar char="–"/>
              <a:defRPr sz="2200" b="0">
                <a:solidFill>
                  <a:srgbClr val="FFFFFF"/>
                </a:solidFill>
              </a:defRPr>
            </a:lvl4pPr>
            <a:lvl5pPr marL="1149350" indent="-254000">
              <a:spcBef>
                <a:spcPts val="900"/>
              </a:spcBef>
              <a:buSzPct val="80000"/>
              <a:buChar char="–"/>
              <a:defRPr sz="2200" b="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4699960" y="8674100"/>
            <a:ext cx="182216" cy="172815"/>
          </a:xfrm>
          <a:prstGeom prst="rect">
            <a:avLst/>
          </a:prstGeom>
          <a:ln w="12700">
            <a:miter lim="400000"/>
          </a:ln>
        </p:spPr>
        <p:txBody>
          <a:bodyPr wrap="none" lIns="0" tIns="0" rIns="0" bIns="0">
            <a:spAutoFit/>
          </a:bodyPr>
          <a:lstStyle>
            <a:lvl1pPr algn="r">
              <a:defRPr b="0">
                <a:solidFill>
                  <a:srgbClr val="929292"/>
                </a:solidFill>
              </a:defRPr>
            </a:lvl1pPr>
          </a:lstStyle>
          <a:p>
            <a:fld id="{86CB4B4D-7CA3-9044-876B-883B54F8677D}" type="slidenum">
              <a:t>‹#›</a:t>
            </a:fld>
            <a:endParaRPr/>
          </a:p>
        </p:txBody>
      </p:sp>
    </p:spTree>
    <p:extLst>
      <p:ext uri="{BB962C8B-B14F-4D97-AF65-F5344CB8AC3E}">
        <p14:creationId xmlns:p14="http://schemas.microsoft.com/office/powerpoint/2010/main" val="2233881620"/>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Lst>
  <p:transition spd="med">
    <p:fade/>
  </p:transition>
  <p:txStyles>
    <p:titleStyle>
      <a:lvl1pPr marL="0" marR="0" indent="0" algn="l" defTabSz="457200" rtl="0" latinLnBrk="0">
        <a:lnSpc>
          <a:spcPts val="5100"/>
        </a:lnSpc>
        <a:spcBef>
          <a:spcPts val="0"/>
        </a:spcBef>
        <a:spcAft>
          <a:spcPts val="0"/>
        </a:spcAft>
        <a:buClrTx/>
        <a:buSzTx/>
        <a:buFontTx/>
        <a:buNone/>
        <a:tabLst/>
        <a:defRPr sz="4500" b="1" i="0" u="none" strike="noStrike" cap="none" spc="0" baseline="0">
          <a:ln>
            <a:noFill/>
          </a:ln>
          <a:solidFill>
            <a:srgbClr val="FFFFFF"/>
          </a:solidFill>
          <a:uFillTx/>
          <a:latin typeface="+mn-lt"/>
          <a:ea typeface="+mn-ea"/>
          <a:cs typeface="+mn-cs"/>
          <a:sym typeface="Arial"/>
        </a:defRPr>
      </a:lvl1pPr>
      <a:lvl2pPr marL="0" marR="0" indent="228600" algn="l" defTabSz="457200" rtl="0" latinLnBrk="0">
        <a:lnSpc>
          <a:spcPts val="5100"/>
        </a:lnSpc>
        <a:spcBef>
          <a:spcPts val="0"/>
        </a:spcBef>
        <a:spcAft>
          <a:spcPts val="0"/>
        </a:spcAft>
        <a:buClrTx/>
        <a:buSzTx/>
        <a:buFontTx/>
        <a:buNone/>
        <a:tabLst/>
        <a:defRPr sz="4500" b="1" i="0" u="none" strike="noStrike" cap="none" spc="0" baseline="0">
          <a:ln>
            <a:noFill/>
          </a:ln>
          <a:solidFill>
            <a:srgbClr val="FFFFFF"/>
          </a:solidFill>
          <a:uFillTx/>
          <a:latin typeface="+mn-lt"/>
          <a:ea typeface="+mn-ea"/>
          <a:cs typeface="+mn-cs"/>
          <a:sym typeface="Arial"/>
        </a:defRPr>
      </a:lvl2pPr>
      <a:lvl3pPr marL="0" marR="0" indent="457200" algn="l" defTabSz="457200" rtl="0" latinLnBrk="0">
        <a:lnSpc>
          <a:spcPts val="5100"/>
        </a:lnSpc>
        <a:spcBef>
          <a:spcPts val="0"/>
        </a:spcBef>
        <a:spcAft>
          <a:spcPts val="0"/>
        </a:spcAft>
        <a:buClrTx/>
        <a:buSzTx/>
        <a:buFontTx/>
        <a:buNone/>
        <a:tabLst/>
        <a:defRPr sz="4500" b="1" i="0" u="none" strike="noStrike" cap="none" spc="0" baseline="0">
          <a:ln>
            <a:noFill/>
          </a:ln>
          <a:solidFill>
            <a:srgbClr val="FFFFFF"/>
          </a:solidFill>
          <a:uFillTx/>
          <a:latin typeface="+mn-lt"/>
          <a:ea typeface="+mn-ea"/>
          <a:cs typeface="+mn-cs"/>
          <a:sym typeface="Arial"/>
        </a:defRPr>
      </a:lvl3pPr>
      <a:lvl4pPr marL="0" marR="0" indent="685800" algn="l" defTabSz="457200" rtl="0" latinLnBrk="0">
        <a:lnSpc>
          <a:spcPts val="5100"/>
        </a:lnSpc>
        <a:spcBef>
          <a:spcPts val="0"/>
        </a:spcBef>
        <a:spcAft>
          <a:spcPts val="0"/>
        </a:spcAft>
        <a:buClrTx/>
        <a:buSzTx/>
        <a:buFontTx/>
        <a:buNone/>
        <a:tabLst/>
        <a:defRPr sz="4500" b="1" i="0" u="none" strike="noStrike" cap="none" spc="0" baseline="0">
          <a:ln>
            <a:noFill/>
          </a:ln>
          <a:solidFill>
            <a:srgbClr val="FFFFFF"/>
          </a:solidFill>
          <a:uFillTx/>
          <a:latin typeface="+mn-lt"/>
          <a:ea typeface="+mn-ea"/>
          <a:cs typeface="+mn-cs"/>
          <a:sym typeface="Arial"/>
        </a:defRPr>
      </a:lvl4pPr>
      <a:lvl5pPr marL="0" marR="0" indent="914400" algn="l" defTabSz="457200" rtl="0" latinLnBrk="0">
        <a:lnSpc>
          <a:spcPts val="5100"/>
        </a:lnSpc>
        <a:spcBef>
          <a:spcPts val="0"/>
        </a:spcBef>
        <a:spcAft>
          <a:spcPts val="0"/>
        </a:spcAft>
        <a:buClrTx/>
        <a:buSzTx/>
        <a:buFontTx/>
        <a:buNone/>
        <a:tabLst/>
        <a:defRPr sz="4500" b="1" i="0" u="none" strike="noStrike" cap="none" spc="0" baseline="0">
          <a:ln>
            <a:noFill/>
          </a:ln>
          <a:solidFill>
            <a:srgbClr val="FFFFFF"/>
          </a:solidFill>
          <a:uFillTx/>
          <a:latin typeface="+mn-lt"/>
          <a:ea typeface="+mn-ea"/>
          <a:cs typeface="+mn-cs"/>
          <a:sym typeface="Arial"/>
        </a:defRPr>
      </a:lvl5pPr>
      <a:lvl6pPr marL="0" marR="0" indent="1143000" algn="l" defTabSz="457200" rtl="0" latinLnBrk="0">
        <a:lnSpc>
          <a:spcPts val="5100"/>
        </a:lnSpc>
        <a:spcBef>
          <a:spcPts val="0"/>
        </a:spcBef>
        <a:spcAft>
          <a:spcPts val="0"/>
        </a:spcAft>
        <a:buClrTx/>
        <a:buSzTx/>
        <a:buFontTx/>
        <a:buNone/>
        <a:tabLst/>
        <a:defRPr sz="4500" b="1" i="0" u="none" strike="noStrike" cap="none" spc="0" baseline="0">
          <a:ln>
            <a:noFill/>
          </a:ln>
          <a:solidFill>
            <a:srgbClr val="FFFFFF"/>
          </a:solidFill>
          <a:uFillTx/>
          <a:latin typeface="+mn-lt"/>
          <a:ea typeface="+mn-ea"/>
          <a:cs typeface="+mn-cs"/>
          <a:sym typeface="Arial"/>
        </a:defRPr>
      </a:lvl6pPr>
      <a:lvl7pPr marL="0" marR="0" indent="1371600" algn="l" defTabSz="457200" rtl="0" latinLnBrk="0">
        <a:lnSpc>
          <a:spcPts val="5100"/>
        </a:lnSpc>
        <a:spcBef>
          <a:spcPts val="0"/>
        </a:spcBef>
        <a:spcAft>
          <a:spcPts val="0"/>
        </a:spcAft>
        <a:buClrTx/>
        <a:buSzTx/>
        <a:buFontTx/>
        <a:buNone/>
        <a:tabLst/>
        <a:defRPr sz="4500" b="1" i="0" u="none" strike="noStrike" cap="none" spc="0" baseline="0">
          <a:ln>
            <a:noFill/>
          </a:ln>
          <a:solidFill>
            <a:srgbClr val="FFFFFF"/>
          </a:solidFill>
          <a:uFillTx/>
          <a:latin typeface="+mn-lt"/>
          <a:ea typeface="+mn-ea"/>
          <a:cs typeface="+mn-cs"/>
          <a:sym typeface="Arial"/>
        </a:defRPr>
      </a:lvl7pPr>
      <a:lvl8pPr marL="0" marR="0" indent="1600200" algn="l" defTabSz="457200" rtl="0" latinLnBrk="0">
        <a:lnSpc>
          <a:spcPts val="5100"/>
        </a:lnSpc>
        <a:spcBef>
          <a:spcPts val="0"/>
        </a:spcBef>
        <a:spcAft>
          <a:spcPts val="0"/>
        </a:spcAft>
        <a:buClrTx/>
        <a:buSzTx/>
        <a:buFontTx/>
        <a:buNone/>
        <a:tabLst/>
        <a:defRPr sz="4500" b="1" i="0" u="none" strike="noStrike" cap="none" spc="0" baseline="0">
          <a:ln>
            <a:noFill/>
          </a:ln>
          <a:solidFill>
            <a:srgbClr val="FFFFFF"/>
          </a:solidFill>
          <a:uFillTx/>
          <a:latin typeface="+mn-lt"/>
          <a:ea typeface="+mn-ea"/>
          <a:cs typeface="+mn-cs"/>
          <a:sym typeface="Arial"/>
        </a:defRPr>
      </a:lvl8pPr>
      <a:lvl9pPr marL="0" marR="0" indent="1828800" algn="l" defTabSz="457200" rtl="0" latinLnBrk="0">
        <a:lnSpc>
          <a:spcPts val="5100"/>
        </a:lnSpc>
        <a:spcBef>
          <a:spcPts val="0"/>
        </a:spcBef>
        <a:spcAft>
          <a:spcPts val="0"/>
        </a:spcAft>
        <a:buClrTx/>
        <a:buSzTx/>
        <a:buFontTx/>
        <a:buNone/>
        <a:tabLst/>
        <a:defRPr sz="4500" b="1" i="0" u="none" strike="noStrike" cap="none" spc="0" baseline="0">
          <a:ln>
            <a:noFill/>
          </a:ln>
          <a:solidFill>
            <a:srgbClr val="FFFFFF"/>
          </a:solidFill>
          <a:uFillTx/>
          <a:latin typeface="+mn-lt"/>
          <a:ea typeface="+mn-ea"/>
          <a:cs typeface="+mn-cs"/>
          <a:sym typeface="Arial"/>
        </a:defRPr>
      </a:lvl9pPr>
    </p:titleStyle>
    <p:bodyStyle>
      <a:lvl1pPr marL="0" marR="0" indent="0" algn="l" defTabSz="546100"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1pPr>
      <a:lvl2pPr marL="0" marR="0" indent="228600" algn="l" defTabSz="546100"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2pPr>
      <a:lvl3pPr marL="0" marR="0" indent="457200" algn="l" defTabSz="546100"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3pPr>
      <a:lvl4pPr marL="0" marR="0" indent="685800" algn="l" defTabSz="546100"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4pPr>
      <a:lvl5pPr marL="0" marR="0" indent="914400" algn="l" defTabSz="546100"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5pPr>
      <a:lvl6pPr marL="0" marR="0" indent="1143000" algn="l" defTabSz="546100"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6pPr>
      <a:lvl7pPr marL="0" marR="0" indent="1371600" algn="l" defTabSz="546100"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7pPr>
      <a:lvl8pPr marL="0" marR="0" indent="1600200" algn="l" defTabSz="546100"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8pPr>
      <a:lvl9pPr marL="0" marR="0" indent="1828800" algn="l" defTabSz="546100"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9pPr>
    </p:bodyStyle>
    <p:otherStyle>
      <a:lvl1pPr marL="0" marR="0" indent="0" algn="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228600" algn="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457200" algn="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685800" algn="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914400" algn="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1143000" algn="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1371600" algn="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1600200" algn="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1828800" algn="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transparent CRLC logo.png" descr="transparent CRLC logo.png"/>
          <p:cNvPicPr>
            <a:picLocks noChangeAspect="1"/>
          </p:cNvPicPr>
          <p:nvPr/>
        </p:nvPicPr>
        <p:blipFill>
          <a:blip r:embed="rId30">
            <a:alphaModFix amt="60000"/>
          </a:blip>
          <a:stretch>
            <a:fillRect/>
          </a:stretch>
        </p:blipFill>
        <p:spPr>
          <a:xfrm>
            <a:off x="240000" y="8335369"/>
            <a:ext cx="604631" cy="604631"/>
          </a:xfrm>
          <a:prstGeom prst="rect">
            <a:avLst/>
          </a:prstGeom>
          <a:ln w="12700">
            <a:miter lim="400000"/>
          </a:ln>
        </p:spPr>
      </p:pic>
      <p:sp>
        <p:nvSpPr>
          <p:cNvPr id="3" name="Title Text"/>
          <p:cNvSpPr txBox="1">
            <a:spLocks noGrp="1"/>
          </p:cNvSpPr>
          <p:nvPr>
            <p:ph type="title"/>
          </p:nvPr>
        </p:nvSpPr>
        <p:spPr>
          <a:xfrm>
            <a:off x="677333" y="423333"/>
            <a:ext cx="15056000" cy="924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r>
              <a:t>Title Text</a:t>
            </a:r>
          </a:p>
        </p:txBody>
      </p:sp>
      <p:sp>
        <p:nvSpPr>
          <p:cNvPr id="4" name="Body Level One…"/>
          <p:cNvSpPr txBox="1">
            <a:spLocks noGrp="1"/>
          </p:cNvSpPr>
          <p:nvPr>
            <p:ph type="body" idx="1"/>
          </p:nvPr>
        </p:nvSpPr>
        <p:spPr>
          <a:xfrm>
            <a:off x="677334" y="1608667"/>
            <a:ext cx="14901333" cy="63503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buBlip>
                <a:blip r:embed="rId31"/>
              </a:buBlip>
            </a:lvl1pPr>
            <a:lvl2pPr marL="1066800" indent="-342900">
              <a:buSzPct val="94000"/>
              <a:buChar char="•"/>
              <a:defRPr sz="3800"/>
            </a:lvl2pPr>
            <a:lvl3pPr marL="1685192" indent="-415192">
              <a:buSzPct val="75000"/>
              <a:buChar char="•"/>
              <a:defRPr sz="3400"/>
            </a:lvl3pPr>
            <a:lvl4pPr marL="2271346" indent="-366346">
              <a:buSzPct val="75000"/>
              <a:buChar char="•"/>
              <a:defRPr sz="3000"/>
            </a:lvl4pPr>
            <a:lvl5pPr marL="2881923" indent="-341923">
              <a:buSzPct val="75000"/>
              <a:buChar char="•"/>
              <a:defRPr sz="2800"/>
            </a:lvl5p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15792023" y="8631822"/>
            <a:ext cx="373500" cy="369268"/>
          </a:xfrm>
          <a:prstGeom prst="rect">
            <a:avLst/>
          </a:prstGeom>
          <a:ln w="12700">
            <a:miter lim="400000"/>
          </a:ln>
        </p:spPr>
        <p:txBody>
          <a:bodyPr wrap="none" lIns="50800" tIns="50800" rIns="50800" bIns="50800">
            <a:spAutoFit/>
          </a:bodyPr>
          <a:lstStyle>
            <a:lvl1pPr algn="l">
              <a:defRPr sz="1733" cap="none">
                <a:solidFill>
                  <a:srgbClr val="000000"/>
                </a:solidFill>
              </a:defRPr>
            </a:lvl1pPr>
          </a:lstStyle>
          <a:p>
            <a:pPr defTabSz="550361"/>
            <a:fld id="{86CB4B4D-7CA3-9044-876B-883B54F8677D}" type="slidenum">
              <a:rPr lang="en-US" smtClean="0">
                <a:sym typeface="Helvetica"/>
              </a:rPr>
              <a:pPr defTabSz="550361"/>
              <a:t>‹#›</a:t>
            </a:fld>
            <a:endParaRPr lang="en-US">
              <a:sym typeface="Helvetica"/>
            </a:endParaRPr>
          </a:p>
        </p:txBody>
      </p:sp>
    </p:spTree>
    <p:extLst>
      <p:ext uri="{BB962C8B-B14F-4D97-AF65-F5344CB8AC3E}">
        <p14:creationId xmlns:p14="http://schemas.microsoft.com/office/powerpoint/2010/main" val="1595261360"/>
      </p:ext>
    </p:extLst>
  </p:cSld>
  <p:clrMap bg1="dk1" tx1="lt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 id="2147483727" r:id="rId27"/>
    <p:sldLayoutId id="2147483728" r:id="rId28"/>
  </p:sldLayoutIdLst>
  <p:transition spd="med"/>
  <p:txStyles>
    <p:titleStyle>
      <a:lvl1pPr marL="0" marR="0" indent="0" algn="l" defTabSz="550361" rtl="0" latinLnBrk="0">
        <a:lnSpc>
          <a:spcPct val="100000"/>
        </a:lnSpc>
        <a:spcBef>
          <a:spcPts val="0"/>
        </a:spcBef>
        <a:spcAft>
          <a:spcPts val="0"/>
        </a:spcAft>
        <a:buClrTx/>
        <a:buSzTx/>
        <a:buFontTx/>
        <a:buNone/>
        <a:tabLst/>
        <a:defRPr sz="5334" b="1" i="0" u="none" strike="noStrike" cap="none" spc="0" baseline="0">
          <a:ln>
            <a:noFill/>
          </a:ln>
          <a:solidFill>
            <a:srgbClr val="8DC63F"/>
          </a:solidFill>
          <a:uFillTx/>
          <a:latin typeface="+mn-lt"/>
          <a:ea typeface="+mn-ea"/>
          <a:cs typeface="+mn-cs"/>
          <a:sym typeface="Helvetica"/>
        </a:defRPr>
      </a:lvl1pPr>
      <a:lvl2pPr marL="0" marR="0" indent="152408" algn="l" defTabSz="550361" rtl="0" latinLnBrk="0">
        <a:lnSpc>
          <a:spcPct val="100000"/>
        </a:lnSpc>
        <a:spcBef>
          <a:spcPts val="0"/>
        </a:spcBef>
        <a:spcAft>
          <a:spcPts val="0"/>
        </a:spcAft>
        <a:buClrTx/>
        <a:buSzTx/>
        <a:buFontTx/>
        <a:buNone/>
        <a:tabLst/>
        <a:defRPr sz="5334" b="1" i="0" u="none" strike="noStrike" cap="none" spc="0" baseline="0">
          <a:ln>
            <a:noFill/>
          </a:ln>
          <a:solidFill>
            <a:srgbClr val="8DC63F"/>
          </a:solidFill>
          <a:uFillTx/>
          <a:latin typeface="+mn-lt"/>
          <a:ea typeface="+mn-ea"/>
          <a:cs typeface="+mn-cs"/>
          <a:sym typeface="Helvetica"/>
        </a:defRPr>
      </a:lvl2pPr>
      <a:lvl3pPr marL="0" marR="0" indent="304815" algn="l" defTabSz="550361" rtl="0" latinLnBrk="0">
        <a:lnSpc>
          <a:spcPct val="100000"/>
        </a:lnSpc>
        <a:spcBef>
          <a:spcPts val="0"/>
        </a:spcBef>
        <a:spcAft>
          <a:spcPts val="0"/>
        </a:spcAft>
        <a:buClrTx/>
        <a:buSzTx/>
        <a:buFontTx/>
        <a:buNone/>
        <a:tabLst/>
        <a:defRPr sz="5334" b="1" i="0" u="none" strike="noStrike" cap="none" spc="0" baseline="0">
          <a:ln>
            <a:noFill/>
          </a:ln>
          <a:solidFill>
            <a:srgbClr val="8DC63F"/>
          </a:solidFill>
          <a:uFillTx/>
          <a:latin typeface="+mn-lt"/>
          <a:ea typeface="+mn-ea"/>
          <a:cs typeface="+mn-cs"/>
          <a:sym typeface="Helvetica"/>
        </a:defRPr>
      </a:lvl3pPr>
      <a:lvl4pPr marL="0" marR="0" indent="457223" algn="l" defTabSz="550361" rtl="0" latinLnBrk="0">
        <a:lnSpc>
          <a:spcPct val="100000"/>
        </a:lnSpc>
        <a:spcBef>
          <a:spcPts val="0"/>
        </a:spcBef>
        <a:spcAft>
          <a:spcPts val="0"/>
        </a:spcAft>
        <a:buClrTx/>
        <a:buSzTx/>
        <a:buFontTx/>
        <a:buNone/>
        <a:tabLst/>
        <a:defRPr sz="5334" b="1" i="0" u="none" strike="noStrike" cap="none" spc="0" baseline="0">
          <a:ln>
            <a:noFill/>
          </a:ln>
          <a:solidFill>
            <a:srgbClr val="8DC63F"/>
          </a:solidFill>
          <a:uFillTx/>
          <a:latin typeface="+mn-lt"/>
          <a:ea typeface="+mn-ea"/>
          <a:cs typeface="+mn-cs"/>
          <a:sym typeface="Helvetica"/>
        </a:defRPr>
      </a:lvl4pPr>
      <a:lvl5pPr marL="0" marR="0" indent="609630" algn="l" defTabSz="550361" rtl="0" latinLnBrk="0">
        <a:lnSpc>
          <a:spcPct val="100000"/>
        </a:lnSpc>
        <a:spcBef>
          <a:spcPts val="0"/>
        </a:spcBef>
        <a:spcAft>
          <a:spcPts val="0"/>
        </a:spcAft>
        <a:buClrTx/>
        <a:buSzTx/>
        <a:buFontTx/>
        <a:buNone/>
        <a:tabLst/>
        <a:defRPr sz="5334" b="1" i="0" u="none" strike="noStrike" cap="none" spc="0" baseline="0">
          <a:ln>
            <a:noFill/>
          </a:ln>
          <a:solidFill>
            <a:srgbClr val="8DC63F"/>
          </a:solidFill>
          <a:uFillTx/>
          <a:latin typeface="+mn-lt"/>
          <a:ea typeface="+mn-ea"/>
          <a:cs typeface="+mn-cs"/>
          <a:sym typeface="Helvetica"/>
        </a:defRPr>
      </a:lvl5pPr>
      <a:lvl6pPr marL="0" marR="0" indent="762038" algn="l" defTabSz="550361" rtl="0" latinLnBrk="0">
        <a:lnSpc>
          <a:spcPct val="100000"/>
        </a:lnSpc>
        <a:spcBef>
          <a:spcPts val="0"/>
        </a:spcBef>
        <a:spcAft>
          <a:spcPts val="0"/>
        </a:spcAft>
        <a:buClrTx/>
        <a:buSzTx/>
        <a:buFontTx/>
        <a:buNone/>
        <a:tabLst/>
        <a:defRPr sz="5334" b="1" i="0" u="none" strike="noStrike" cap="none" spc="0" baseline="0">
          <a:ln>
            <a:noFill/>
          </a:ln>
          <a:solidFill>
            <a:srgbClr val="8DC63F"/>
          </a:solidFill>
          <a:uFillTx/>
          <a:latin typeface="+mn-lt"/>
          <a:ea typeface="+mn-ea"/>
          <a:cs typeface="+mn-cs"/>
          <a:sym typeface="Helvetica"/>
        </a:defRPr>
      </a:lvl6pPr>
      <a:lvl7pPr marL="0" marR="0" indent="914446" algn="l" defTabSz="550361" rtl="0" latinLnBrk="0">
        <a:lnSpc>
          <a:spcPct val="100000"/>
        </a:lnSpc>
        <a:spcBef>
          <a:spcPts val="0"/>
        </a:spcBef>
        <a:spcAft>
          <a:spcPts val="0"/>
        </a:spcAft>
        <a:buClrTx/>
        <a:buSzTx/>
        <a:buFontTx/>
        <a:buNone/>
        <a:tabLst/>
        <a:defRPr sz="5334" b="1" i="0" u="none" strike="noStrike" cap="none" spc="0" baseline="0">
          <a:ln>
            <a:noFill/>
          </a:ln>
          <a:solidFill>
            <a:srgbClr val="8DC63F"/>
          </a:solidFill>
          <a:uFillTx/>
          <a:latin typeface="+mn-lt"/>
          <a:ea typeface="+mn-ea"/>
          <a:cs typeface="+mn-cs"/>
          <a:sym typeface="Helvetica"/>
        </a:defRPr>
      </a:lvl7pPr>
      <a:lvl8pPr marL="0" marR="0" indent="1066853" algn="l" defTabSz="550361" rtl="0" latinLnBrk="0">
        <a:lnSpc>
          <a:spcPct val="100000"/>
        </a:lnSpc>
        <a:spcBef>
          <a:spcPts val="0"/>
        </a:spcBef>
        <a:spcAft>
          <a:spcPts val="0"/>
        </a:spcAft>
        <a:buClrTx/>
        <a:buSzTx/>
        <a:buFontTx/>
        <a:buNone/>
        <a:tabLst/>
        <a:defRPr sz="5334" b="1" i="0" u="none" strike="noStrike" cap="none" spc="0" baseline="0">
          <a:ln>
            <a:noFill/>
          </a:ln>
          <a:solidFill>
            <a:srgbClr val="8DC63F"/>
          </a:solidFill>
          <a:uFillTx/>
          <a:latin typeface="+mn-lt"/>
          <a:ea typeface="+mn-ea"/>
          <a:cs typeface="+mn-cs"/>
          <a:sym typeface="Helvetica"/>
        </a:defRPr>
      </a:lvl8pPr>
      <a:lvl9pPr marL="0" marR="0" indent="1219261" algn="l" defTabSz="550361" rtl="0" latinLnBrk="0">
        <a:lnSpc>
          <a:spcPct val="100000"/>
        </a:lnSpc>
        <a:spcBef>
          <a:spcPts val="0"/>
        </a:spcBef>
        <a:spcAft>
          <a:spcPts val="0"/>
        </a:spcAft>
        <a:buClrTx/>
        <a:buSzTx/>
        <a:buFontTx/>
        <a:buNone/>
        <a:tabLst/>
        <a:defRPr sz="5334" b="1" i="0" u="none" strike="noStrike" cap="none" spc="0" baseline="0">
          <a:ln>
            <a:noFill/>
          </a:ln>
          <a:solidFill>
            <a:srgbClr val="8DC63F"/>
          </a:solidFill>
          <a:uFillTx/>
          <a:latin typeface="+mn-lt"/>
          <a:ea typeface="+mn-ea"/>
          <a:cs typeface="+mn-cs"/>
          <a:sym typeface="Helvetica"/>
        </a:defRPr>
      </a:lvl9pPr>
    </p:titleStyle>
    <p:bodyStyle>
      <a:lvl1pPr marL="406420" marR="0" indent="-389486" algn="l" defTabSz="550361" rtl="0" latinLnBrk="0">
        <a:lnSpc>
          <a:spcPct val="100000"/>
        </a:lnSpc>
        <a:spcBef>
          <a:spcPts val="2000"/>
        </a:spcBef>
        <a:spcAft>
          <a:spcPts val="0"/>
        </a:spcAft>
        <a:buClrTx/>
        <a:buSzPct val="50000"/>
        <a:buFontTx/>
        <a:buBlip>
          <a:blip r:embed="rId31"/>
        </a:buBlip>
        <a:tabLst/>
        <a:defRPr sz="3334" b="0" i="0" u="none" strike="noStrike" cap="none" spc="0" baseline="0">
          <a:ln>
            <a:noFill/>
          </a:ln>
          <a:solidFill>
            <a:srgbClr val="333333"/>
          </a:solidFill>
          <a:uFillTx/>
          <a:latin typeface="+mn-lt"/>
          <a:ea typeface="+mn-ea"/>
          <a:cs typeface="+mn-cs"/>
          <a:sym typeface="Helvetica"/>
        </a:defRPr>
      </a:lvl1pPr>
      <a:lvl2pPr marL="830426" marR="0" indent="-407071" algn="l" defTabSz="550361" rtl="0" latinLnBrk="0">
        <a:lnSpc>
          <a:spcPct val="100000"/>
        </a:lnSpc>
        <a:spcBef>
          <a:spcPts val="2000"/>
        </a:spcBef>
        <a:spcAft>
          <a:spcPts val="0"/>
        </a:spcAft>
        <a:buClrTx/>
        <a:buSzPct val="50000"/>
        <a:buFontTx/>
        <a:buBlip>
          <a:blip r:embed="rId32"/>
        </a:buBlip>
        <a:tabLst/>
        <a:defRPr sz="3334" b="0" i="0" u="none" strike="noStrike" cap="none" spc="0" baseline="0">
          <a:ln>
            <a:noFill/>
          </a:ln>
          <a:solidFill>
            <a:srgbClr val="333333"/>
          </a:solidFill>
          <a:uFillTx/>
          <a:latin typeface="+mn-lt"/>
          <a:ea typeface="+mn-ea"/>
          <a:cs typeface="+mn-cs"/>
          <a:sym typeface="Helvetica"/>
        </a:defRPr>
      </a:lvl2pPr>
      <a:lvl3pPr marL="1253780" marR="0" indent="-407071" algn="l" defTabSz="550361" rtl="0" latinLnBrk="0">
        <a:lnSpc>
          <a:spcPct val="100000"/>
        </a:lnSpc>
        <a:spcBef>
          <a:spcPts val="2000"/>
        </a:spcBef>
        <a:spcAft>
          <a:spcPts val="0"/>
        </a:spcAft>
        <a:buClrTx/>
        <a:buSzPct val="50000"/>
        <a:buFontTx/>
        <a:buBlip>
          <a:blip r:embed="rId32"/>
        </a:buBlip>
        <a:tabLst/>
        <a:defRPr sz="3334" b="0" i="0" u="none" strike="noStrike" cap="none" spc="0" baseline="0">
          <a:ln>
            <a:noFill/>
          </a:ln>
          <a:solidFill>
            <a:srgbClr val="333333"/>
          </a:solidFill>
          <a:uFillTx/>
          <a:latin typeface="+mn-lt"/>
          <a:ea typeface="+mn-ea"/>
          <a:cs typeface="+mn-cs"/>
          <a:sym typeface="Helvetica"/>
        </a:defRPr>
      </a:lvl3pPr>
      <a:lvl4pPr marL="1677135" marR="0" indent="-407071" algn="l" defTabSz="550361" rtl="0" latinLnBrk="0">
        <a:lnSpc>
          <a:spcPct val="100000"/>
        </a:lnSpc>
        <a:spcBef>
          <a:spcPts val="2000"/>
        </a:spcBef>
        <a:spcAft>
          <a:spcPts val="0"/>
        </a:spcAft>
        <a:buClrTx/>
        <a:buSzPct val="50000"/>
        <a:buFontTx/>
        <a:buBlip>
          <a:blip r:embed="rId32"/>
        </a:buBlip>
        <a:tabLst/>
        <a:defRPr sz="3334" b="0" i="0" u="none" strike="noStrike" cap="none" spc="0" baseline="0">
          <a:ln>
            <a:noFill/>
          </a:ln>
          <a:solidFill>
            <a:srgbClr val="333333"/>
          </a:solidFill>
          <a:uFillTx/>
          <a:latin typeface="+mn-lt"/>
          <a:ea typeface="+mn-ea"/>
          <a:cs typeface="+mn-cs"/>
          <a:sym typeface="Helvetica"/>
        </a:defRPr>
      </a:lvl4pPr>
      <a:lvl5pPr marL="2100489" marR="0" indent="-407071" algn="l" defTabSz="550361" rtl="0" latinLnBrk="0">
        <a:lnSpc>
          <a:spcPct val="100000"/>
        </a:lnSpc>
        <a:spcBef>
          <a:spcPts val="2000"/>
        </a:spcBef>
        <a:spcAft>
          <a:spcPts val="0"/>
        </a:spcAft>
        <a:buClrTx/>
        <a:buSzPct val="50000"/>
        <a:buFontTx/>
        <a:buBlip>
          <a:blip r:embed="rId32"/>
        </a:buBlip>
        <a:tabLst/>
        <a:defRPr sz="3334" b="0" i="0" u="none" strike="noStrike" cap="none" spc="0" baseline="0">
          <a:ln>
            <a:noFill/>
          </a:ln>
          <a:solidFill>
            <a:srgbClr val="333333"/>
          </a:solidFill>
          <a:uFillTx/>
          <a:latin typeface="+mn-lt"/>
          <a:ea typeface="+mn-ea"/>
          <a:cs typeface="+mn-cs"/>
          <a:sym typeface="Helvetica"/>
        </a:defRPr>
      </a:lvl5pPr>
      <a:lvl6pPr marL="2523844" marR="0" indent="-407072" algn="l" defTabSz="550361" rtl="0" latinLnBrk="0">
        <a:lnSpc>
          <a:spcPct val="100000"/>
        </a:lnSpc>
        <a:spcBef>
          <a:spcPts val="2000"/>
        </a:spcBef>
        <a:spcAft>
          <a:spcPts val="0"/>
        </a:spcAft>
        <a:buClrTx/>
        <a:buSzPct val="50000"/>
        <a:buFontTx/>
        <a:buBlip>
          <a:blip r:embed="rId32"/>
        </a:buBlip>
        <a:tabLst/>
        <a:defRPr sz="3334" b="0" i="0" u="none" strike="noStrike" cap="none" spc="0" baseline="0">
          <a:ln>
            <a:noFill/>
          </a:ln>
          <a:solidFill>
            <a:srgbClr val="333333"/>
          </a:solidFill>
          <a:uFillTx/>
          <a:latin typeface="+mn-lt"/>
          <a:ea typeface="+mn-ea"/>
          <a:cs typeface="+mn-cs"/>
          <a:sym typeface="Helvetica"/>
        </a:defRPr>
      </a:lvl6pPr>
      <a:lvl7pPr marL="2947199" marR="0" indent="-407072" algn="l" defTabSz="550361" rtl="0" latinLnBrk="0">
        <a:lnSpc>
          <a:spcPct val="100000"/>
        </a:lnSpc>
        <a:spcBef>
          <a:spcPts val="2000"/>
        </a:spcBef>
        <a:spcAft>
          <a:spcPts val="0"/>
        </a:spcAft>
        <a:buClrTx/>
        <a:buSzPct val="50000"/>
        <a:buFontTx/>
        <a:buBlip>
          <a:blip r:embed="rId32"/>
        </a:buBlip>
        <a:tabLst/>
        <a:defRPr sz="3334" b="0" i="0" u="none" strike="noStrike" cap="none" spc="0" baseline="0">
          <a:ln>
            <a:noFill/>
          </a:ln>
          <a:solidFill>
            <a:srgbClr val="333333"/>
          </a:solidFill>
          <a:uFillTx/>
          <a:latin typeface="+mn-lt"/>
          <a:ea typeface="+mn-ea"/>
          <a:cs typeface="+mn-cs"/>
          <a:sym typeface="Helvetica"/>
        </a:defRPr>
      </a:lvl7pPr>
      <a:lvl8pPr marL="3370553" marR="0" indent="-407072" algn="l" defTabSz="550361" rtl="0" latinLnBrk="0">
        <a:lnSpc>
          <a:spcPct val="100000"/>
        </a:lnSpc>
        <a:spcBef>
          <a:spcPts val="2000"/>
        </a:spcBef>
        <a:spcAft>
          <a:spcPts val="0"/>
        </a:spcAft>
        <a:buClrTx/>
        <a:buSzPct val="50000"/>
        <a:buFontTx/>
        <a:buBlip>
          <a:blip r:embed="rId32"/>
        </a:buBlip>
        <a:tabLst/>
        <a:defRPr sz="3334" b="0" i="0" u="none" strike="noStrike" cap="none" spc="0" baseline="0">
          <a:ln>
            <a:noFill/>
          </a:ln>
          <a:solidFill>
            <a:srgbClr val="333333"/>
          </a:solidFill>
          <a:uFillTx/>
          <a:latin typeface="+mn-lt"/>
          <a:ea typeface="+mn-ea"/>
          <a:cs typeface="+mn-cs"/>
          <a:sym typeface="Helvetica"/>
        </a:defRPr>
      </a:lvl8pPr>
      <a:lvl9pPr marL="3793908" marR="0" indent="-407072" algn="l" defTabSz="550361" rtl="0" latinLnBrk="0">
        <a:lnSpc>
          <a:spcPct val="100000"/>
        </a:lnSpc>
        <a:spcBef>
          <a:spcPts val="2000"/>
        </a:spcBef>
        <a:spcAft>
          <a:spcPts val="0"/>
        </a:spcAft>
        <a:buClrTx/>
        <a:buSzPct val="50000"/>
        <a:buFontTx/>
        <a:buBlip>
          <a:blip r:embed="rId32"/>
        </a:buBlip>
        <a:tabLst/>
        <a:defRPr sz="3334" b="0" i="0" u="none" strike="noStrike" cap="none" spc="0" baseline="0">
          <a:ln>
            <a:noFill/>
          </a:ln>
          <a:solidFill>
            <a:srgbClr val="333333"/>
          </a:solidFill>
          <a:uFillTx/>
          <a:latin typeface="+mn-lt"/>
          <a:ea typeface="+mn-ea"/>
          <a:cs typeface="+mn-cs"/>
          <a:sym typeface="Helvetica"/>
        </a:defRPr>
      </a:lvl9pPr>
    </p:bodyStyle>
    <p:otherStyle>
      <a:lvl1pPr marL="0" marR="0" indent="0" algn="l" defTabSz="550361" rtl="0" latinLnBrk="0">
        <a:lnSpc>
          <a:spcPct val="100000"/>
        </a:lnSpc>
        <a:spcBef>
          <a:spcPts val="0"/>
        </a:spcBef>
        <a:spcAft>
          <a:spcPts val="0"/>
        </a:spcAft>
        <a:buClrTx/>
        <a:buSzTx/>
        <a:buFontTx/>
        <a:buNone/>
        <a:tabLst/>
        <a:defRPr sz="1733" b="1" i="0" u="none" strike="noStrike" cap="none" spc="0" baseline="0">
          <a:ln>
            <a:noFill/>
          </a:ln>
          <a:solidFill>
            <a:schemeClr val="tx1"/>
          </a:solidFill>
          <a:uFillTx/>
          <a:latin typeface="+mn-lt"/>
          <a:ea typeface="+mn-ea"/>
          <a:cs typeface="+mn-cs"/>
          <a:sym typeface="Helvetica"/>
        </a:defRPr>
      </a:lvl1pPr>
      <a:lvl2pPr marL="0" marR="0" indent="152408" algn="l" defTabSz="550361" rtl="0" latinLnBrk="0">
        <a:lnSpc>
          <a:spcPct val="100000"/>
        </a:lnSpc>
        <a:spcBef>
          <a:spcPts val="0"/>
        </a:spcBef>
        <a:spcAft>
          <a:spcPts val="0"/>
        </a:spcAft>
        <a:buClrTx/>
        <a:buSzTx/>
        <a:buFontTx/>
        <a:buNone/>
        <a:tabLst/>
        <a:defRPr sz="1733" b="1" i="0" u="none" strike="noStrike" cap="none" spc="0" baseline="0">
          <a:ln>
            <a:noFill/>
          </a:ln>
          <a:solidFill>
            <a:schemeClr val="tx1"/>
          </a:solidFill>
          <a:uFillTx/>
          <a:latin typeface="+mn-lt"/>
          <a:ea typeface="+mn-ea"/>
          <a:cs typeface="+mn-cs"/>
          <a:sym typeface="Helvetica"/>
        </a:defRPr>
      </a:lvl2pPr>
      <a:lvl3pPr marL="0" marR="0" indent="304815" algn="l" defTabSz="550361" rtl="0" latinLnBrk="0">
        <a:lnSpc>
          <a:spcPct val="100000"/>
        </a:lnSpc>
        <a:spcBef>
          <a:spcPts val="0"/>
        </a:spcBef>
        <a:spcAft>
          <a:spcPts val="0"/>
        </a:spcAft>
        <a:buClrTx/>
        <a:buSzTx/>
        <a:buFontTx/>
        <a:buNone/>
        <a:tabLst/>
        <a:defRPr sz="1733" b="1" i="0" u="none" strike="noStrike" cap="none" spc="0" baseline="0">
          <a:ln>
            <a:noFill/>
          </a:ln>
          <a:solidFill>
            <a:schemeClr val="tx1"/>
          </a:solidFill>
          <a:uFillTx/>
          <a:latin typeface="+mn-lt"/>
          <a:ea typeface="+mn-ea"/>
          <a:cs typeface="+mn-cs"/>
          <a:sym typeface="Helvetica"/>
        </a:defRPr>
      </a:lvl3pPr>
      <a:lvl4pPr marL="0" marR="0" indent="457223" algn="l" defTabSz="550361" rtl="0" latinLnBrk="0">
        <a:lnSpc>
          <a:spcPct val="100000"/>
        </a:lnSpc>
        <a:spcBef>
          <a:spcPts val="0"/>
        </a:spcBef>
        <a:spcAft>
          <a:spcPts val="0"/>
        </a:spcAft>
        <a:buClrTx/>
        <a:buSzTx/>
        <a:buFontTx/>
        <a:buNone/>
        <a:tabLst/>
        <a:defRPr sz="1733" b="1" i="0" u="none" strike="noStrike" cap="none" spc="0" baseline="0">
          <a:ln>
            <a:noFill/>
          </a:ln>
          <a:solidFill>
            <a:schemeClr val="tx1"/>
          </a:solidFill>
          <a:uFillTx/>
          <a:latin typeface="+mn-lt"/>
          <a:ea typeface="+mn-ea"/>
          <a:cs typeface="+mn-cs"/>
          <a:sym typeface="Helvetica"/>
        </a:defRPr>
      </a:lvl4pPr>
      <a:lvl5pPr marL="0" marR="0" indent="609630" algn="l" defTabSz="550361" rtl="0" latinLnBrk="0">
        <a:lnSpc>
          <a:spcPct val="100000"/>
        </a:lnSpc>
        <a:spcBef>
          <a:spcPts val="0"/>
        </a:spcBef>
        <a:spcAft>
          <a:spcPts val="0"/>
        </a:spcAft>
        <a:buClrTx/>
        <a:buSzTx/>
        <a:buFontTx/>
        <a:buNone/>
        <a:tabLst/>
        <a:defRPr sz="1733" b="1" i="0" u="none" strike="noStrike" cap="none" spc="0" baseline="0">
          <a:ln>
            <a:noFill/>
          </a:ln>
          <a:solidFill>
            <a:schemeClr val="tx1"/>
          </a:solidFill>
          <a:uFillTx/>
          <a:latin typeface="+mn-lt"/>
          <a:ea typeface="+mn-ea"/>
          <a:cs typeface="+mn-cs"/>
          <a:sym typeface="Helvetica"/>
        </a:defRPr>
      </a:lvl5pPr>
      <a:lvl6pPr marL="0" marR="0" indent="762038" algn="l" defTabSz="550361" rtl="0" latinLnBrk="0">
        <a:lnSpc>
          <a:spcPct val="100000"/>
        </a:lnSpc>
        <a:spcBef>
          <a:spcPts val="0"/>
        </a:spcBef>
        <a:spcAft>
          <a:spcPts val="0"/>
        </a:spcAft>
        <a:buClrTx/>
        <a:buSzTx/>
        <a:buFontTx/>
        <a:buNone/>
        <a:tabLst/>
        <a:defRPr sz="1733" b="1" i="0" u="none" strike="noStrike" cap="none" spc="0" baseline="0">
          <a:ln>
            <a:noFill/>
          </a:ln>
          <a:solidFill>
            <a:schemeClr val="tx1"/>
          </a:solidFill>
          <a:uFillTx/>
          <a:latin typeface="+mn-lt"/>
          <a:ea typeface="+mn-ea"/>
          <a:cs typeface="+mn-cs"/>
          <a:sym typeface="Helvetica"/>
        </a:defRPr>
      </a:lvl6pPr>
      <a:lvl7pPr marL="0" marR="0" indent="914446" algn="l" defTabSz="550361" rtl="0" latinLnBrk="0">
        <a:lnSpc>
          <a:spcPct val="100000"/>
        </a:lnSpc>
        <a:spcBef>
          <a:spcPts val="0"/>
        </a:spcBef>
        <a:spcAft>
          <a:spcPts val="0"/>
        </a:spcAft>
        <a:buClrTx/>
        <a:buSzTx/>
        <a:buFontTx/>
        <a:buNone/>
        <a:tabLst/>
        <a:defRPr sz="1733" b="1" i="0" u="none" strike="noStrike" cap="none" spc="0" baseline="0">
          <a:ln>
            <a:noFill/>
          </a:ln>
          <a:solidFill>
            <a:schemeClr val="tx1"/>
          </a:solidFill>
          <a:uFillTx/>
          <a:latin typeface="+mn-lt"/>
          <a:ea typeface="+mn-ea"/>
          <a:cs typeface="+mn-cs"/>
          <a:sym typeface="Helvetica"/>
        </a:defRPr>
      </a:lvl7pPr>
      <a:lvl8pPr marL="0" marR="0" indent="1066853" algn="l" defTabSz="550361" rtl="0" latinLnBrk="0">
        <a:lnSpc>
          <a:spcPct val="100000"/>
        </a:lnSpc>
        <a:spcBef>
          <a:spcPts val="0"/>
        </a:spcBef>
        <a:spcAft>
          <a:spcPts val="0"/>
        </a:spcAft>
        <a:buClrTx/>
        <a:buSzTx/>
        <a:buFontTx/>
        <a:buNone/>
        <a:tabLst/>
        <a:defRPr sz="1733" b="1" i="0" u="none" strike="noStrike" cap="none" spc="0" baseline="0">
          <a:ln>
            <a:noFill/>
          </a:ln>
          <a:solidFill>
            <a:schemeClr val="tx1"/>
          </a:solidFill>
          <a:uFillTx/>
          <a:latin typeface="+mn-lt"/>
          <a:ea typeface="+mn-ea"/>
          <a:cs typeface="+mn-cs"/>
          <a:sym typeface="Helvetica"/>
        </a:defRPr>
      </a:lvl8pPr>
      <a:lvl9pPr marL="0" marR="0" indent="1219261" algn="l" defTabSz="550361" rtl="0" latinLnBrk="0">
        <a:lnSpc>
          <a:spcPct val="100000"/>
        </a:lnSpc>
        <a:spcBef>
          <a:spcPts val="0"/>
        </a:spcBef>
        <a:spcAft>
          <a:spcPts val="0"/>
        </a:spcAft>
        <a:buClrTx/>
        <a:buSzTx/>
        <a:buFontTx/>
        <a:buNone/>
        <a:tabLst/>
        <a:defRPr sz="1733" b="1" i="0" u="none" strike="noStrike" cap="none" spc="0" baseline="0">
          <a:ln>
            <a:noFill/>
          </a:ln>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image" Target="../media/image16.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eia.gov/consumption/residential/reports/2009/state_briefs/pdf/nj.pdf"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hyperlink" Target="https://www.epa.gov/sites/production/files/2018-02/documents/egrid2016_summarytables.pdf"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4.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15.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2751165"/>
            <a:ext cx="14528800" cy="3060700"/>
          </a:xfrm>
        </p:spPr>
        <p:txBody>
          <a:bodyPr/>
          <a:lstStyle/>
          <a:p>
            <a:pPr algn="ctr"/>
            <a:r>
              <a:rPr lang="en-US" dirty="0"/>
              <a:t>New Jersey Renewable</a:t>
            </a:r>
            <a:br>
              <a:rPr lang="en-US" dirty="0"/>
            </a:br>
            <a:r>
              <a:rPr lang="en-US" dirty="0"/>
              <a:t>Government Energy Aggregation (R-GEA)</a:t>
            </a:r>
            <a:br>
              <a:rPr lang="en-US" dirty="0"/>
            </a:br>
            <a:r>
              <a:rPr lang="en-US" dirty="0"/>
              <a:t>(Applies only to Electric Aggregation)</a:t>
            </a:r>
            <a:br>
              <a:rPr lang="en-US" dirty="0"/>
            </a:br>
            <a:br>
              <a:rPr lang="en-US" dirty="0"/>
            </a:br>
            <a:r>
              <a:rPr lang="en-US" dirty="0"/>
              <a:t>Also known generically as</a:t>
            </a:r>
            <a:br>
              <a:rPr lang="en-US" dirty="0"/>
            </a:br>
            <a:r>
              <a:rPr lang="en-US" dirty="0"/>
              <a:t>Community Choice Aggregation</a:t>
            </a:r>
            <a:br>
              <a:rPr lang="en-US" dirty="0"/>
            </a:br>
            <a:br>
              <a:rPr lang="en-US" dirty="0"/>
            </a:br>
            <a:r>
              <a:rPr lang="en-US" dirty="0"/>
              <a:t>Sept 18, 2019 Mayor Tony Perry</a:t>
            </a:r>
            <a:br>
              <a:rPr lang="en-US" dirty="0"/>
            </a:br>
            <a:endParaRPr lang="en-US" dirty="0"/>
          </a:p>
        </p:txBody>
      </p:sp>
      <p:sp>
        <p:nvSpPr>
          <p:cNvPr id="3" name="Content Placeholder 2"/>
          <p:cNvSpPr>
            <a:spLocks noGrp="1"/>
          </p:cNvSpPr>
          <p:nvPr>
            <p:ph sz="half" idx="1"/>
          </p:nvPr>
        </p:nvSpPr>
        <p:spPr>
          <a:xfrm>
            <a:off x="1117600" y="7609667"/>
            <a:ext cx="6908800" cy="626283"/>
          </a:xfrm>
        </p:spPr>
        <p:txBody>
          <a:bodyPr/>
          <a:lstStyle/>
          <a:p>
            <a:r>
              <a:rPr lang="en-US" dirty="0"/>
              <a:t> </a:t>
            </a:r>
          </a:p>
          <a:p>
            <a:endParaRPr lang="en-US" dirty="0"/>
          </a:p>
        </p:txBody>
      </p:sp>
      <p:sp>
        <p:nvSpPr>
          <p:cNvPr id="4" name="Content Placeholder 3"/>
          <p:cNvSpPr>
            <a:spLocks noGrp="1"/>
          </p:cNvSpPr>
          <p:nvPr>
            <p:ph sz="half" idx="2"/>
          </p:nvPr>
        </p:nvSpPr>
        <p:spPr>
          <a:xfrm>
            <a:off x="8229600" y="7098223"/>
            <a:ext cx="6908800" cy="1137727"/>
          </a:xfrm>
        </p:spPr>
        <p:txBody>
          <a:bodyPr/>
          <a:lstStyle/>
          <a:p>
            <a:r>
              <a:rPr lang="en-US" dirty="0"/>
              <a:t> </a:t>
            </a:r>
          </a:p>
          <a:p>
            <a:endParaRPr lang="en-US" dirty="0"/>
          </a:p>
        </p:txBody>
      </p:sp>
    </p:spTree>
    <p:extLst>
      <p:ext uri="{BB962C8B-B14F-4D97-AF65-F5344CB8AC3E}">
        <p14:creationId xmlns:p14="http://schemas.microsoft.com/office/powerpoint/2010/main" val="645790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olar cost">
            <a:hlinkClick r:id="" action="ppaction://media"/>
            <a:extLst>
              <a:ext uri="{FF2B5EF4-FFF2-40B4-BE49-F238E27FC236}">
                <a16:creationId xmlns:a16="http://schemas.microsoft.com/office/drawing/2014/main" id="{30262FA6-BD6F-4C31-8B52-9E8DBB2F247C}"/>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16256000" cy="9144000"/>
          </a:xfrm>
          <a:prstGeom prst="rect">
            <a:avLst/>
          </a:prstGeom>
        </p:spPr>
      </p:pic>
    </p:spTree>
  </p:cSld>
  <p:clrMapOvr>
    <a:masterClrMapping/>
  </p:clrMapOvr>
  <p:transition spd="med">
    <p:fade/>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3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46" name="2D Column Chart"/>
          <p:cNvGraphicFramePr/>
          <p:nvPr/>
        </p:nvGraphicFramePr>
        <p:xfrm>
          <a:off x="1241611" y="1192050"/>
          <a:ext cx="13845989" cy="6961350"/>
        </p:xfrm>
        <a:graphic>
          <a:graphicData uri="http://schemas.openxmlformats.org/drawingml/2006/chart">
            <c:chart xmlns:c="http://schemas.openxmlformats.org/drawingml/2006/chart" xmlns:r="http://schemas.openxmlformats.org/officeDocument/2006/relationships" r:id="rId3"/>
          </a:graphicData>
        </a:graphic>
      </p:graphicFrame>
      <p:sp>
        <p:nvSpPr>
          <p:cNvPr id="7547" name="Levelized Cost of Energy in the U.S."/>
          <p:cNvSpPr txBox="1">
            <a:spLocks noGrp="1"/>
          </p:cNvSpPr>
          <p:nvPr>
            <p:ph type="title"/>
          </p:nvPr>
        </p:nvSpPr>
        <p:spPr>
          <a:xfrm>
            <a:off x="2101787" y="596900"/>
            <a:ext cx="12985813" cy="762000"/>
          </a:xfrm>
          <a:prstGeom prst="rect">
            <a:avLst/>
          </a:prstGeom>
        </p:spPr>
        <p:txBody>
          <a:bodyPr/>
          <a:lstStyle/>
          <a:p>
            <a:r>
              <a:t>Levelized Cost of Energy in the U.S.</a:t>
            </a:r>
          </a:p>
        </p:txBody>
      </p:sp>
      <p:sp>
        <p:nvSpPr>
          <p:cNvPr id="7548" name="Data: 2018 Lazard, Lazard's Levelized Cost of Energy Analysis v.10.0; Energy Innovation Policy &amp; Technology, LLC"/>
          <p:cNvSpPr txBox="1"/>
          <p:nvPr/>
        </p:nvSpPr>
        <p:spPr>
          <a:xfrm>
            <a:off x="410257" y="8483871"/>
            <a:ext cx="5298195" cy="4821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1200">
                <a:solidFill>
                  <a:srgbClr val="FFFFFF">
                    <a:alpha val="50000"/>
                  </a:srgbClr>
                </a:solidFill>
              </a:defRPr>
            </a:lvl1pPr>
          </a:lstStyle>
          <a:p>
            <a:r>
              <a:rPr sz="1400" dirty="0"/>
              <a:t>Data: </a:t>
            </a:r>
            <a:r>
              <a:rPr lang="en-US" sz="1400" dirty="0"/>
              <a:t>Nov </a:t>
            </a:r>
            <a:r>
              <a:rPr sz="1400" dirty="0"/>
              <a:t>2018 Lazard, </a:t>
            </a:r>
            <a:r>
              <a:rPr sz="1400" i="1" dirty="0"/>
              <a:t>Lazard's Levelized Cost of Energy Analysis v.10.0</a:t>
            </a:r>
            <a:r>
              <a:rPr sz="1400" dirty="0"/>
              <a:t>; Energy Innovation Policy &amp; Technology, LLC</a:t>
            </a:r>
          </a:p>
        </p:txBody>
      </p:sp>
      <p:sp>
        <p:nvSpPr>
          <p:cNvPr id="7549" name="Levelized Cost ($/MWh)"/>
          <p:cNvSpPr txBox="1"/>
          <p:nvPr/>
        </p:nvSpPr>
        <p:spPr>
          <a:xfrm rot="16200000">
            <a:off x="-1028732" y="4526649"/>
            <a:ext cx="3609177" cy="4087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spAutoFit/>
          </a:bodyPr>
          <a:lstStyle>
            <a:lvl1pPr algn="ctr">
              <a:defRPr sz="2500"/>
            </a:lvl1pPr>
          </a:lstStyle>
          <a:p>
            <a:r>
              <a:t>Levelized Cost ($/MWh)</a:t>
            </a:r>
          </a:p>
        </p:txBody>
      </p:sp>
      <p:sp>
        <p:nvSpPr>
          <p:cNvPr id="7550" name="Renewable"/>
          <p:cNvSpPr txBox="1"/>
          <p:nvPr/>
        </p:nvSpPr>
        <p:spPr>
          <a:xfrm>
            <a:off x="11491998" y="7218367"/>
            <a:ext cx="2104691" cy="5209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b">
            <a:spAutoFit/>
          </a:bodyPr>
          <a:lstStyle>
            <a:lvl1pPr algn="ctr">
              <a:defRPr sz="3000">
                <a:solidFill>
                  <a:srgbClr val="7FB813"/>
                </a:solidFill>
              </a:defRPr>
            </a:lvl1pPr>
          </a:lstStyle>
          <a:p>
            <a:r>
              <a:t>Renewable</a:t>
            </a:r>
          </a:p>
        </p:txBody>
      </p:sp>
      <p:sp>
        <p:nvSpPr>
          <p:cNvPr id="7551" name="Conventional"/>
          <p:cNvSpPr txBox="1"/>
          <p:nvPr/>
        </p:nvSpPr>
        <p:spPr>
          <a:xfrm>
            <a:off x="4417426" y="7218367"/>
            <a:ext cx="2527363" cy="5209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b">
            <a:spAutoFit/>
          </a:bodyPr>
          <a:lstStyle>
            <a:lvl1pPr algn="ctr">
              <a:defRPr sz="3000">
                <a:solidFill>
                  <a:srgbClr val="B2C0C0"/>
                </a:solidFill>
              </a:defRPr>
            </a:lvl1pPr>
          </a:lstStyle>
          <a:p>
            <a:r>
              <a:t>Conventional</a:t>
            </a:r>
          </a:p>
        </p:txBody>
      </p:sp>
      <p:grpSp>
        <p:nvGrpSpPr>
          <p:cNvPr id="7556" name="Group"/>
          <p:cNvGrpSpPr/>
          <p:nvPr/>
        </p:nvGrpSpPr>
        <p:grpSpPr>
          <a:xfrm>
            <a:off x="12544343" y="6159685"/>
            <a:ext cx="2254003" cy="2232447"/>
            <a:chOff x="0" y="717500"/>
            <a:chExt cx="2254001" cy="2232446"/>
          </a:xfrm>
        </p:grpSpPr>
        <p:grpSp>
          <p:nvGrpSpPr>
            <p:cNvPr id="7554" name="Group"/>
            <p:cNvGrpSpPr/>
            <p:nvPr/>
          </p:nvGrpSpPr>
          <p:grpSpPr>
            <a:xfrm>
              <a:off x="810055" y="717500"/>
              <a:ext cx="633892" cy="867848"/>
              <a:chOff x="0" y="717500"/>
              <a:chExt cx="633891" cy="867847"/>
            </a:xfrm>
          </p:grpSpPr>
          <p:sp>
            <p:nvSpPr>
              <p:cNvPr id="7552" name="Rectangle"/>
              <p:cNvSpPr/>
              <p:nvPr/>
            </p:nvSpPr>
            <p:spPr>
              <a:xfrm>
                <a:off x="0" y="717500"/>
                <a:ext cx="633892" cy="867848"/>
              </a:xfrm>
              <a:prstGeom prst="rect">
                <a:avLst/>
              </a:prstGeom>
              <a:solidFill>
                <a:srgbClr val="268DE7"/>
              </a:solidFill>
              <a:ln w="25400" cap="flat">
                <a:noFill/>
                <a:miter lim="400000"/>
              </a:ln>
              <a:effectLst>
                <a:outerShdw blurRad="38100" dist="38100" dir="5400000" rotWithShape="0">
                  <a:srgbClr val="000000">
                    <a:alpha val="80000"/>
                  </a:srgbClr>
                </a:outerShdw>
              </a:effectLst>
            </p:spPr>
            <p:txBody>
              <a:bodyPr wrap="square" lIns="38100" tIns="38100" rIns="38100" bIns="38100" numCol="1" anchor="t">
                <a:noAutofit/>
              </a:bodyPr>
              <a:lstStyle/>
              <a:p>
                <a:endParaRPr/>
              </a:p>
            </p:txBody>
          </p:sp>
          <p:sp>
            <p:nvSpPr>
              <p:cNvPr id="7553" name="Circle"/>
              <p:cNvSpPr/>
              <p:nvPr/>
            </p:nvSpPr>
            <p:spPr>
              <a:xfrm>
                <a:off x="235265" y="1069743"/>
                <a:ext cx="163362" cy="163362"/>
              </a:xfrm>
              <a:prstGeom prst="ellipse">
                <a:avLst/>
              </a:prstGeom>
              <a:solidFill>
                <a:srgbClr val="FFFFFF"/>
              </a:solidFill>
              <a:ln w="9525" cap="flat">
                <a:solidFill>
                  <a:srgbClr val="3A3F3F"/>
                </a:solidFill>
                <a:prstDash val="solid"/>
                <a:miter lim="400000"/>
              </a:ln>
              <a:effectLst/>
            </p:spPr>
            <p:txBody>
              <a:bodyPr wrap="square" lIns="38100" tIns="38100" rIns="38100" bIns="38100" numCol="1" anchor="t">
                <a:noAutofit/>
              </a:bodyPr>
              <a:lstStyle/>
              <a:p>
                <a:endParaRPr/>
              </a:p>
            </p:txBody>
          </p:sp>
        </p:grpSp>
        <p:sp>
          <p:nvSpPr>
            <p:cNvPr id="7555" name="Wind – Onshore"/>
            <p:cNvSpPr txBox="1"/>
            <p:nvPr/>
          </p:nvSpPr>
          <p:spPr>
            <a:xfrm>
              <a:off x="-1" y="2527287"/>
              <a:ext cx="2254003" cy="42266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t">
              <a:spAutoFit/>
            </a:bodyPr>
            <a:lstStyle>
              <a:lvl1pPr algn="ctr">
                <a:defRPr sz="2200"/>
              </a:lvl1pPr>
            </a:lstStyle>
            <a:p>
              <a:r>
                <a:t>Wind – Onshore</a:t>
              </a:r>
            </a:p>
          </p:txBody>
        </p:sp>
      </p:grpSp>
      <p:grpSp>
        <p:nvGrpSpPr>
          <p:cNvPr id="7561" name="Group"/>
          <p:cNvGrpSpPr/>
          <p:nvPr/>
        </p:nvGrpSpPr>
        <p:grpSpPr>
          <a:xfrm>
            <a:off x="10248482" y="6497872"/>
            <a:ext cx="1698204" cy="2224460"/>
            <a:chOff x="0" y="1012681"/>
            <a:chExt cx="1698203" cy="2224459"/>
          </a:xfrm>
        </p:grpSpPr>
        <p:grpSp>
          <p:nvGrpSpPr>
            <p:cNvPr id="7559" name="Group"/>
            <p:cNvGrpSpPr/>
            <p:nvPr/>
          </p:nvGrpSpPr>
          <p:grpSpPr>
            <a:xfrm>
              <a:off x="532155" y="1012681"/>
              <a:ext cx="633893" cy="298546"/>
              <a:chOff x="0" y="1012681"/>
              <a:chExt cx="633891" cy="298545"/>
            </a:xfrm>
          </p:grpSpPr>
          <p:sp>
            <p:nvSpPr>
              <p:cNvPr id="7557" name="Rectangle"/>
              <p:cNvSpPr/>
              <p:nvPr/>
            </p:nvSpPr>
            <p:spPr>
              <a:xfrm>
                <a:off x="0" y="1012681"/>
                <a:ext cx="633892" cy="298546"/>
              </a:xfrm>
              <a:prstGeom prst="rect">
                <a:avLst/>
              </a:prstGeom>
              <a:solidFill>
                <a:srgbClr val="FFE700"/>
              </a:solidFill>
              <a:ln w="25400" cap="flat">
                <a:noFill/>
                <a:miter lim="400000"/>
              </a:ln>
              <a:effectLst>
                <a:outerShdw blurRad="38100" dist="38100" dir="5400000" rotWithShape="0">
                  <a:srgbClr val="000000">
                    <a:alpha val="80000"/>
                  </a:srgbClr>
                </a:outerShdw>
              </a:effectLst>
            </p:spPr>
            <p:txBody>
              <a:bodyPr wrap="square" lIns="38100" tIns="38100" rIns="38100" bIns="38100" numCol="1" anchor="t">
                <a:noAutofit/>
              </a:bodyPr>
              <a:lstStyle/>
              <a:p>
                <a:endParaRPr/>
              </a:p>
            </p:txBody>
          </p:sp>
          <p:sp>
            <p:nvSpPr>
              <p:cNvPr id="7558" name="Circle"/>
              <p:cNvSpPr/>
              <p:nvPr/>
            </p:nvSpPr>
            <p:spPr>
              <a:xfrm>
                <a:off x="235265" y="1080273"/>
                <a:ext cx="163362" cy="163362"/>
              </a:xfrm>
              <a:prstGeom prst="ellipse">
                <a:avLst/>
              </a:prstGeom>
              <a:solidFill>
                <a:srgbClr val="FFFFFF"/>
              </a:solidFill>
              <a:ln w="9525" cap="flat">
                <a:solidFill>
                  <a:srgbClr val="3A3F3F"/>
                </a:solidFill>
                <a:prstDash val="solid"/>
                <a:miter lim="400000"/>
              </a:ln>
              <a:effectLst/>
            </p:spPr>
            <p:txBody>
              <a:bodyPr wrap="square" lIns="38100" tIns="38100" rIns="38100" bIns="38100" numCol="1" anchor="t">
                <a:noAutofit/>
              </a:bodyPr>
              <a:lstStyle/>
              <a:p>
                <a:endParaRPr/>
              </a:p>
            </p:txBody>
          </p:sp>
        </p:grpSp>
        <p:sp>
          <p:nvSpPr>
            <p:cNvPr id="7560" name="Solar PV –  Utility Scale"/>
            <p:cNvSpPr txBox="1"/>
            <p:nvPr/>
          </p:nvSpPr>
          <p:spPr>
            <a:xfrm>
              <a:off x="-1" y="2484282"/>
              <a:ext cx="1698205" cy="75286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t">
              <a:spAutoFit/>
            </a:bodyPr>
            <a:lstStyle/>
            <a:p>
              <a:pPr algn="ctr">
                <a:defRPr sz="2200"/>
              </a:pPr>
              <a:r>
                <a:t>Solar PV – </a:t>
              </a:r>
              <a:br/>
              <a:r>
                <a:t>Utility Scale</a:t>
              </a:r>
            </a:p>
          </p:txBody>
        </p:sp>
      </p:grpSp>
      <p:grpSp>
        <p:nvGrpSpPr>
          <p:cNvPr id="7566" name="Group"/>
          <p:cNvGrpSpPr/>
          <p:nvPr/>
        </p:nvGrpSpPr>
        <p:grpSpPr>
          <a:xfrm>
            <a:off x="7448683" y="5551536"/>
            <a:ext cx="2150281" cy="3170796"/>
            <a:chOff x="0" y="745829"/>
            <a:chExt cx="2150280" cy="3170795"/>
          </a:xfrm>
        </p:grpSpPr>
        <p:grpSp>
          <p:nvGrpSpPr>
            <p:cNvPr id="7564" name="Group"/>
            <p:cNvGrpSpPr/>
            <p:nvPr/>
          </p:nvGrpSpPr>
          <p:grpSpPr>
            <a:xfrm>
              <a:off x="798341" y="745829"/>
              <a:ext cx="633893" cy="1063873"/>
              <a:chOff x="0" y="582902"/>
              <a:chExt cx="633891" cy="1063871"/>
            </a:xfrm>
          </p:grpSpPr>
          <p:sp>
            <p:nvSpPr>
              <p:cNvPr id="7562" name="Rectangle"/>
              <p:cNvSpPr/>
              <p:nvPr/>
            </p:nvSpPr>
            <p:spPr>
              <a:xfrm>
                <a:off x="0" y="582902"/>
                <a:ext cx="633892" cy="1063873"/>
              </a:xfrm>
              <a:prstGeom prst="rect">
                <a:avLst/>
              </a:prstGeom>
              <a:solidFill>
                <a:srgbClr val="B2C0C0"/>
              </a:solidFill>
              <a:ln w="25400" cap="flat">
                <a:noFill/>
                <a:miter lim="400000"/>
              </a:ln>
              <a:effectLst>
                <a:outerShdw blurRad="38100" dist="38100" dir="5400000" rotWithShape="0">
                  <a:srgbClr val="000000">
                    <a:alpha val="80000"/>
                  </a:srgbClr>
                </a:outerShdw>
              </a:effectLst>
            </p:spPr>
            <p:txBody>
              <a:bodyPr wrap="square" lIns="38100" tIns="38100" rIns="38100" bIns="38100" numCol="1" anchor="t">
                <a:noAutofit/>
              </a:bodyPr>
              <a:lstStyle/>
              <a:p>
                <a:endParaRPr/>
              </a:p>
            </p:txBody>
          </p:sp>
          <p:sp>
            <p:nvSpPr>
              <p:cNvPr id="7563" name="Oval"/>
              <p:cNvSpPr/>
              <p:nvPr/>
            </p:nvSpPr>
            <p:spPr>
              <a:xfrm>
                <a:off x="235264" y="1037484"/>
                <a:ext cx="163362" cy="154709"/>
              </a:xfrm>
              <a:prstGeom prst="ellipse">
                <a:avLst/>
              </a:prstGeom>
              <a:solidFill>
                <a:srgbClr val="FFFFFF"/>
              </a:solidFill>
              <a:ln w="9525" cap="flat">
                <a:solidFill>
                  <a:srgbClr val="3A3F3F"/>
                </a:solidFill>
                <a:prstDash val="solid"/>
                <a:miter lim="400000"/>
              </a:ln>
              <a:effectLst/>
            </p:spPr>
            <p:txBody>
              <a:bodyPr wrap="square" lIns="38100" tIns="38100" rIns="38100" bIns="38100" numCol="1" anchor="t">
                <a:noAutofit/>
              </a:bodyPr>
              <a:lstStyle/>
              <a:p>
                <a:endParaRPr/>
              </a:p>
            </p:txBody>
          </p:sp>
        </p:grpSp>
        <p:sp>
          <p:nvSpPr>
            <p:cNvPr id="7565" name="Gas Combined Cycle"/>
            <p:cNvSpPr txBox="1"/>
            <p:nvPr/>
          </p:nvSpPr>
          <p:spPr>
            <a:xfrm>
              <a:off x="0" y="3163765"/>
              <a:ext cx="2150281" cy="7528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gn="ctr">
                <a:defRPr sz="2200"/>
              </a:lvl1pPr>
            </a:lstStyle>
            <a:p>
              <a:r>
                <a:t>Gas Combined Cycle</a:t>
              </a:r>
            </a:p>
          </p:txBody>
        </p:sp>
      </p:grpSp>
      <p:grpSp>
        <p:nvGrpSpPr>
          <p:cNvPr id="7571" name="Group"/>
          <p:cNvGrpSpPr/>
          <p:nvPr/>
        </p:nvGrpSpPr>
        <p:grpSpPr>
          <a:xfrm>
            <a:off x="4874922" y="3334128"/>
            <a:ext cx="2150281" cy="5058005"/>
            <a:chOff x="0" y="1143143"/>
            <a:chExt cx="2150280" cy="5058003"/>
          </a:xfrm>
        </p:grpSpPr>
        <p:grpSp>
          <p:nvGrpSpPr>
            <p:cNvPr id="7569" name="Group"/>
            <p:cNvGrpSpPr/>
            <p:nvPr/>
          </p:nvGrpSpPr>
          <p:grpSpPr>
            <a:xfrm>
              <a:off x="758194" y="1143143"/>
              <a:ext cx="633893" cy="2675757"/>
              <a:chOff x="0" y="1143143"/>
              <a:chExt cx="633891" cy="2675755"/>
            </a:xfrm>
          </p:grpSpPr>
          <p:sp>
            <p:nvSpPr>
              <p:cNvPr id="7567" name="Rectangle"/>
              <p:cNvSpPr/>
              <p:nvPr/>
            </p:nvSpPr>
            <p:spPr>
              <a:xfrm>
                <a:off x="0" y="1143143"/>
                <a:ext cx="633892" cy="2675757"/>
              </a:xfrm>
              <a:prstGeom prst="rect">
                <a:avLst/>
              </a:prstGeom>
              <a:solidFill>
                <a:srgbClr val="889192"/>
              </a:solidFill>
              <a:ln w="25400" cap="flat">
                <a:noFill/>
                <a:miter lim="400000"/>
              </a:ln>
              <a:effectLst>
                <a:outerShdw blurRad="38100" dist="38100" dir="5400000" rotWithShape="0">
                  <a:srgbClr val="000000">
                    <a:alpha val="80000"/>
                  </a:srgbClr>
                </a:outerShdw>
              </a:effectLst>
            </p:spPr>
            <p:txBody>
              <a:bodyPr wrap="square" lIns="38100" tIns="38100" rIns="38100" bIns="38100" numCol="1" anchor="t">
                <a:noAutofit/>
              </a:bodyPr>
              <a:lstStyle/>
              <a:p>
                <a:endParaRPr/>
              </a:p>
            </p:txBody>
          </p:sp>
          <p:sp>
            <p:nvSpPr>
              <p:cNvPr id="7568" name="Circle"/>
              <p:cNvSpPr/>
              <p:nvPr/>
            </p:nvSpPr>
            <p:spPr>
              <a:xfrm>
                <a:off x="235264" y="2399340"/>
                <a:ext cx="163362" cy="163362"/>
              </a:xfrm>
              <a:prstGeom prst="ellipse">
                <a:avLst/>
              </a:prstGeom>
              <a:solidFill>
                <a:srgbClr val="FFFFFF"/>
              </a:solidFill>
              <a:ln w="9525" cap="flat">
                <a:solidFill>
                  <a:srgbClr val="3A3F3F"/>
                </a:solidFill>
                <a:prstDash val="solid"/>
                <a:miter lim="400000"/>
              </a:ln>
              <a:effectLst/>
            </p:spPr>
            <p:txBody>
              <a:bodyPr wrap="square" lIns="38100" tIns="38100" rIns="38100" bIns="38100" numCol="1" anchor="t">
                <a:noAutofit/>
              </a:bodyPr>
              <a:lstStyle/>
              <a:p>
                <a:endParaRPr/>
              </a:p>
            </p:txBody>
          </p:sp>
        </p:grpSp>
        <p:sp>
          <p:nvSpPr>
            <p:cNvPr id="7570" name="Coal"/>
            <p:cNvSpPr txBox="1"/>
            <p:nvPr/>
          </p:nvSpPr>
          <p:spPr>
            <a:xfrm>
              <a:off x="0" y="5778487"/>
              <a:ext cx="2150281" cy="422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gn="ctr">
                <a:defRPr sz="2200"/>
              </a:lvl1pPr>
            </a:lstStyle>
            <a:p>
              <a:r>
                <a:t>Coal</a:t>
              </a:r>
            </a:p>
          </p:txBody>
        </p:sp>
      </p:grpSp>
      <p:grpSp>
        <p:nvGrpSpPr>
          <p:cNvPr id="7576" name="Group"/>
          <p:cNvGrpSpPr/>
          <p:nvPr/>
        </p:nvGrpSpPr>
        <p:grpSpPr>
          <a:xfrm>
            <a:off x="2301161" y="1872280"/>
            <a:ext cx="2150281" cy="6519852"/>
            <a:chOff x="0" y="-602539"/>
            <a:chExt cx="2150280" cy="6519851"/>
          </a:xfrm>
        </p:grpSpPr>
        <p:grpSp>
          <p:nvGrpSpPr>
            <p:cNvPr id="7574" name="Group"/>
            <p:cNvGrpSpPr/>
            <p:nvPr/>
          </p:nvGrpSpPr>
          <p:grpSpPr>
            <a:xfrm>
              <a:off x="758194" y="-602540"/>
              <a:ext cx="633893" cy="2437419"/>
              <a:chOff x="0" y="-470802"/>
              <a:chExt cx="633891" cy="2437418"/>
            </a:xfrm>
          </p:grpSpPr>
          <p:sp>
            <p:nvSpPr>
              <p:cNvPr id="7572" name="Rectangle"/>
              <p:cNvSpPr/>
              <p:nvPr/>
            </p:nvSpPr>
            <p:spPr>
              <a:xfrm>
                <a:off x="0" y="-470803"/>
                <a:ext cx="633892" cy="2437420"/>
              </a:xfrm>
              <a:prstGeom prst="rect">
                <a:avLst/>
              </a:prstGeom>
              <a:solidFill>
                <a:srgbClr val="5D6464"/>
              </a:solidFill>
              <a:ln w="25400" cap="flat">
                <a:noFill/>
                <a:miter lim="400000"/>
              </a:ln>
              <a:effectLst>
                <a:outerShdw blurRad="38100" dist="38100" dir="5400000" rotWithShape="0">
                  <a:srgbClr val="000000">
                    <a:alpha val="80000"/>
                  </a:srgbClr>
                </a:outerShdw>
              </a:effectLst>
            </p:spPr>
            <p:txBody>
              <a:bodyPr wrap="square" lIns="38100" tIns="38100" rIns="38100" bIns="38100" numCol="1" anchor="t">
                <a:noAutofit/>
              </a:bodyPr>
              <a:lstStyle/>
              <a:p>
                <a:endParaRPr/>
              </a:p>
            </p:txBody>
          </p:sp>
          <p:sp>
            <p:nvSpPr>
              <p:cNvPr id="7573" name="Circle"/>
              <p:cNvSpPr/>
              <p:nvPr/>
            </p:nvSpPr>
            <p:spPr>
              <a:xfrm>
                <a:off x="235264" y="659622"/>
                <a:ext cx="163362" cy="163870"/>
              </a:xfrm>
              <a:prstGeom prst="ellipse">
                <a:avLst/>
              </a:prstGeom>
              <a:solidFill>
                <a:srgbClr val="FFFFFF"/>
              </a:solidFill>
              <a:ln w="9525" cap="flat">
                <a:solidFill>
                  <a:srgbClr val="3A3F3F"/>
                </a:solidFill>
                <a:prstDash val="solid"/>
                <a:miter lim="400000"/>
              </a:ln>
              <a:effectLst/>
            </p:spPr>
            <p:txBody>
              <a:bodyPr wrap="square" lIns="38100" tIns="38100" rIns="38100" bIns="38100" numCol="1" anchor="t">
                <a:noAutofit/>
              </a:bodyPr>
              <a:lstStyle/>
              <a:p>
                <a:endParaRPr/>
              </a:p>
            </p:txBody>
          </p:sp>
        </p:grpSp>
        <p:sp>
          <p:nvSpPr>
            <p:cNvPr id="7575" name="Nuclear"/>
            <p:cNvSpPr txBox="1"/>
            <p:nvPr/>
          </p:nvSpPr>
          <p:spPr>
            <a:xfrm>
              <a:off x="0" y="5494652"/>
              <a:ext cx="2150281" cy="42266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gn="ctr">
                <a:defRPr sz="2200"/>
              </a:lvl1pPr>
            </a:lstStyle>
            <a:p>
              <a:r>
                <a:t>Nuclear</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576"/>
                                        </p:tgtEl>
                                        <p:attrNameLst>
                                          <p:attrName>style.visibility</p:attrName>
                                        </p:attrNameLst>
                                      </p:cBhvr>
                                      <p:to>
                                        <p:strVal val="visible"/>
                                      </p:to>
                                    </p:set>
                                    <p:animEffect transition="in" filter="fade">
                                      <p:cBhvr>
                                        <p:cTn id="7" dur="600"/>
                                        <p:tgtEl>
                                          <p:spTgt spid="7576"/>
                                        </p:tgtEl>
                                      </p:cBhvr>
                                    </p:animEffect>
                                  </p:childTnLst>
                                </p:cTn>
                              </p:par>
                            </p:childTnLst>
                          </p:cTn>
                        </p:par>
                        <p:par>
                          <p:cTn id="8" fill="hold">
                            <p:stCondLst>
                              <p:cond delay="600"/>
                            </p:stCondLst>
                            <p:childTnLst>
                              <p:par>
                                <p:cTn id="9" presetID="10" presetClass="entr" presetSubtype="0" fill="hold" grpId="0" nodeType="afterEffect">
                                  <p:stCondLst>
                                    <p:cond delay="0"/>
                                  </p:stCondLst>
                                  <p:childTnLst>
                                    <p:set>
                                      <p:cBhvr>
                                        <p:cTn id="10" dur="1" fill="hold">
                                          <p:stCondLst>
                                            <p:cond delay="0"/>
                                          </p:stCondLst>
                                        </p:cTn>
                                        <p:tgtEl>
                                          <p:spTgt spid="7571"/>
                                        </p:tgtEl>
                                        <p:attrNameLst>
                                          <p:attrName>style.visibility</p:attrName>
                                        </p:attrNameLst>
                                      </p:cBhvr>
                                      <p:to>
                                        <p:strVal val="visible"/>
                                      </p:to>
                                    </p:set>
                                    <p:animEffect transition="in" filter="fade">
                                      <p:cBhvr>
                                        <p:cTn id="11" dur="600"/>
                                        <p:tgtEl>
                                          <p:spTgt spid="7571"/>
                                        </p:tgtEl>
                                      </p:cBhvr>
                                    </p:animEffect>
                                  </p:childTnLst>
                                </p:cTn>
                              </p:par>
                            </p:childTnLst>
                          </p:cTn>
                        </p:par>
                        <p:par>
                          <p:cTn id="12" fill="hold">
                            <p:stCondLst>
                              <p:cond delay="1200"/>
                            </p:stCondLst>
                            <p:childTnLst>
                              <p:par>
                                <p:cTn id="13" presetID="10" presetClass="entr" presetSubtype="0" fill="hold" grpId="0" nodeType="afterEffect">
                                  <p:stCondLst>
                                    <p:cond delay="0"/>
                                  </p:stCondLst>
                                  <p:childTnLst>
                                    <p:set>
                                      <p:cBhvr>
                                        <p:cTn id="14" dur="1" fill="hold">
                                          <p:stCondLst>
                                            <p:cond delay="0"/>
                                          </p:stCondLst>
                                        </p:cTn>
                                        <p:tgtEl>
                                          <p:spTgt spid="7566"/>
                                        </p:tgtEl>
                                        <p:attrNameLst>
                                          <p:attrName>style.visibility</p:attrName>
                                        </p:attrNameLst>
                                      </p:cBhvr>
                                      <p:to>
                                        <p:strVal val="visible"/>
                                      </p:to>
                                    </p:set>
                                    <p:animEffect transition="in" filter="fade">
                                      <p:cBhvr>
                                        <p:cTn id="15" dur="600"/>
                                        <p:tgtEl>
                                          <p:spTgt spid="7566"/>
                                        </p:tgtEl>
                                      </p:cBhvr>
                                    </p:animEffect>
                                  </p:childTnLst>
                                </p:cTn>
                              </p:par>
                            </p:childTnLst>
                          </p:cTn>
                        </p:par>
                        <p:par>
                          <p:cTn id="16" fill="hold">
                            <p:stCondLst>
                              <p:cond delay="1800"/>
                            </p:stCondLst>
                            <p:childTnLst>
                              <p:par>
                                <p:cTn id="17" presetID="10" presetClass="entr" presetSubtype="0" fill="hold" grpId="0" nodeType="afterEffect">
                                  <p:stCondLst>
                                    <p:cond delay="200"/>
                                  </p:stCondLst>
                                  <p:childTnLst>
                                    <p:set>
                                      <p:cBhvr>
                                        <p:cTn id="18" dur="1" fill="hold">
                                          <p:stCondLst>
                                            <p:cond delay="0"/>
                                          </p:stCondLst>
                                        </p:cTn>
                                        <p:tgtEl>
                                          <p:spTgt spid="7550"/>
                                        </p:tgtEl>
                                        <p:attrNameLst>
                                          <p:attrName>style.visibility</p:attrName>
                                        </p:attrNameLst>
                                      </p:cBhvr>
                                      <p:to>
                                        <p:strVal val="visible"/>
                                      </p:to>
                                    </p:set>
                                    <p:animEffect transition="in" filter="fade">
                                      <p:cBhvr>
                                        <p:cTn id="19" dur="800"/>
                                        <p:tgtEl>
                                          <p:spTgt spid="7550"/>
                                        </p:tgtEl>
                                      </p:cBhvr>
                                    </p:animEffect>
                                  </p:childTnLst>
                                </p:cTn>
                              </p:par>
                            </p:childTnLst>
                          </p:cTn>
                        </p:par>
                        <p:par>
                          <p:cTn id="20" fill="hold">
                            <p:stCondLst>
                              <p:cond delay="2800"/>
                            </p:stCondLst>
                            <p:childTnLst>
                              <p:par>
                                <p:cTn id="21" presetID="10" presetClass="entr" presetSubtype="0" fill="hold" grpId="0" nodeType="afterEffect">
                                  <p:stCondLst>
                                    <p:cond delay="0"/>
                                  </p:stCondLst>
                                  <p:childTnLst>
                                    <p:set>
                                      <p:cBhvr>
                                        <p:cTn id="22" dur="1" fill="hold">
                                          <p:stCondLst>
                                            <p:cond delay="0"/>
                                          </p:stCondLst>
                                        </p:cTn>
                                        <p:tgtEl>
                                          <p:spTgt spid="7561"/>
                                        </p:tgtEl>
                                        <p:attrNameLst>
                                          <p:attrName>style.visibility</p:attrName>
                                        </p:attrNameLst>
                                      </p:cBhvr>
                                      <p:to>
                                        <p:strVal val="visible"/>
                                      </p:to>
                                    </p:set>
                                    <p:animEffect transition="in" filter="fade">
                                      <p:cBhvr>
                                        <p:cTn id="23" dur="600"/>
                                        <p:tgtEl>
                                          <p:spTgt spid="7561"/>
                                        </p:tgtEl>
                                      </p:cBhvr>
                                    </p:animEffect>
                                  </p:childTnLst>
                                </p:cTn>
                              </p:par>
                            </p:childTnLst>
                          </p:cTn>
                        </p:par>
                        <p:par>
                          <p:cTn id="24" fill="hold">
                            <p:stCondLst>
                              <p:cond delay="3400"/>
                            </p:stCondLst>
                            <p:childTnLst>
                              <p:par>
                                <p:cTn id="25" presetID="10" presetClass="entr" presetSubtype="0" fill="hold" grpId="0" nodeType="afterEffect">
                                  <p:stCondLst>
                                    <p:cond delay="0"/>
                                  </p:stCondLst>
                                  <p:childTnLst>
                                    <p:set>
                                      <p:cBhvr>
                                        <p:cTn id="26" dur="1" fill="hold">
                                          <p:stCondLst>
                                            <p:cond delay="0"/>
                                          </p:stCondLst>
                                        </p:cTn>
                                        <p:tgtEl>
                                          <p:spTgt spid="7556"/>
                                        </p:tgtEl>
                                        <p:attrNameLst>
                                          <p:attrName>style.visibility</p:attrName>
                                        </p:attrNameLst>
                                      </p:cBhvr>
                                      <p:to>
                                        <p:strVal val="visible"/>
                                      </p:to>
                                    </p:set>
                                    <p:animEffect transition="in" filter="fade">
                                      <p:cBhvr>
                                        <p:cTn id="27" dur="600"/>
                                        <p:tgtEl>
                                          <p:spTgt spid="7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50" grpId="0" animBg="1" advAuto="0"/>
      <p:bldP spid="7556" grpId="0" animBg="1" advAuto="0"/>
      <p:bldP spid="7561" grpId="0" animBg="1" advAuto="0"/>
      <p:bldP spid="7566" grpId="0" animBg="1" advAuto="0"/>
      <p:bldP spid="7571" grpId="0" animBg="1" advAuto="0"/>
      <p:bldP spid="7576"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CustomShape 1"/>
          <p:cNvSpPr/>
          <p:nvPr/>
        </p:nvSpPr>
        <p:spPr>
          <a:xfrm>
            <a:off x="583324" y="413624"/>
            <a:ext cx="15434442" cy="2098807"/>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5000" spc="-1" dirty="0">
                <a:solidFill>
                  <a:schemeClr val="tx1"/>
                </a:solidFill>
                <a:latin typeface="Noto Sans"/>
                <a:ea typeface="DejaVu Sans"/>
              </a:rPr>
              <a:t>CARBON REDUCTION FROM 100% RENEWABLE AGGREGATION IN MIDDLETOWN</a:t>
            </a:r>
          </a:p>
          <a:p>
            <a:pPr algn="ctr">
              <a:lnSpc>
                <a:spcPct val="100000"/>
              </a:lnSpc>
            </a:pPr>
            <a:endParaRPr lang="en-US" sz="5000" spc="-1" dirty="0">
              <a:solidFill>
                <a:schemeClr val="tx1"/>
              </a:solidFill>
              <a:latin typeface="Arial"/>
            </a:endParaRPr>
          </a:p>
        </p:txBody>
      </p:sp>
      <p:sp>
        <p:nvSpPr>
          <p:cNvPr id="80" name="CustomShape 2"/>
          <p:cNvSpPr/>
          <p:nvPr/>
        </p:nvSpPr>
        <p:spPr>
          <a:xfrm>
            <a:off x="728133" y="2089099"/>
            <a:ext cx="14944543" cy="7446182"/>
          </a:xfrm>
          <a:prstGeom prst="rect">
            <a:avLst/>
          </a:prstGeom>
          <a:noFill/>
          <a:ln>
            <a:noFill/>
          </a:ln>
        </p:spPr>
        <p:style>
          <a:lnRef idx="0">
            <a:scrgbClr r="0" g="0" b="0"/>
          </a:lnRef>
          <a:fillRef idx="0">
            <a:scrgbClr r="0" g="0" b="0"/>
          </a:fillRef>
          <a:effectRef idx="0">
            <a:scrgbClr r="0" g="0" b="0"/>
          </a:effectRef>
          <a:fontRef idx="minor"/>
        </p:style>
        <p:txBody>
          <a:bodyPr wrap="square" lIns="108816" tIns="54408" rIns="108816" bIns="54408">
            <a:spAutoFit/>
          </a:bodyPr>
          <a:lstStyle/>
          <a:p>
            <a:pPr marL="261166" indent="-257683">
              <a:buClr>
                <a:srgbClr val="000000"/>
              </a:buClr>
              <a:buSzPct val="45000"/>
              <a:buFont typeface="Wingdings" charset="2"/>
              <a:buChar char=""/>
            </a:pPr>
            <a:r>
              <a:rPr lang="en-US" sz="4000" spc="-1" dirty="0">
                <a:solidFill>
                  <a:schemeClr val="tx1"/>
                </a:solidFill>
                <a:ea typeface="DejaVu Sans"/>
              </a:rPr>
              <a:t>81K TONS OF CARBON ANNUALLY </a:t>
            </a:r>
            <a:br>
              <a:rPr lang="en-US" sz="4000" spc="-1" dirty="0">
                <a:solidFill>
                  <a:schemeClr val="tx1"/>
                </a:solidFill>
                <a:ea typeface="DejaVu Sans"/>
              </a:rPr>
            </a:br>
            <a:r>
              <a:rPr lang="en-US" sz="4000" spc="-1" dirty="0">
                <a:solidFill>
                  <a:schemeClr val="tx1"/>
                </a:solidFill>
                <a:ea typeface="DejaVu Sans"/>
              </a:rPr>
              <a:t>       from Middletown Residential electricity consumption</a:t>
            </a:r>
          </a:p>
          <a:p>
            <a:pPr marL="261166" indent="-257683">
              <a:buClr>
                <a:srgbClr val="000000"/>
              </a:buClr>
              <a:buSzPct val="45000"/>
              <a:buFont typeface="Wingdings" charset="2"/>
              <a:buChar char=""/>
            </a:pPr>
            <a:r>
              <a:rPr lang="en-US" sz="4000" spc="-1" dirty="0">
                <a:solidFill>
                  <a:schemeClr val="tx1"/>
                </a:solidFill>
                <a:ea typeface="DejaVu Sans"/>
              </a:rPr>
              <a:t>          (</a:t>
            </a:r>
            <a:r>
              <a:rPr lang="en-US" sz="4000" spc="-1" dirty="0" err="1">
                <a:solidFill>
                  <a:schemeClr val="tx1"/>
                </a:solidFill>
                <a:ea typeface="DejaVu Sans"/>
              </a:rPr>
              <a:t>Equiv</a:t>
            </a:r>
            <a:r>
              <a:rPr lang="en-US" sz="4000" spc="-1" dirty="0">
                <a:solidFill>
                  <a:schemeClr val="tx1"/>
                </a:solidFill>
                <a:ea typeface="DejaVu Sans"/>
              </a:rPr>
              <a:t> to emissions from 16,000 cars and light trucks) </a:t>
            </a:r>
          </a:p>
          <a:p>
            <a:pPr marL="261166" indent="-257683">
              <a:buClr>
                <a:srgbClr val="000000"/>
              </a:buClr>
              <a:buSzPct val="45000"/>
              <a:buFont typeface="Wingdings" charset="2"/>
              <a:buChar char=""/>
            </a:pPr>
            <a:endParaRPr lang="en-US" sz="2660" spc="-1" dirty="0">
              <a:solidFill>
                <a:schemeClr val="tx1"/>
              </a:solidFill>
              <a:latin typeface="Arial"/>
              <a:ea typeface="DejaVu Sans"/>
            </a:endParaRPr>
          </a:p>
          <a:p>
            <a:pPr marL="261166" indent="-257683">
              <a:buClr>
                <a:srgbClr val="000000"/>
              </a:buClr>
              <a:buSzPct val="45000"/>
              <a:buFont typeface="Wingdings" charset="2"/>
              <a:buChar char=""/>
            </a:pPr>
            <a:r>
              <a:rPr lang="en-US" sz="3200" b="0" spc="-1" dirty="0">
                <a:solidFill>
                  <a:schemeClr val="tx1"/>
                </a:solidFill>
                <a:latin typeface="Arial"/>
                <a:ea typeface="DejaVu Sans"/>
              </a:rPr>
              <a:t>CALCULATION: </a:t>
            </a:r>
          </a:p>
          <a:p>
            <a:pPr marL="460683" lvl="7" indent="-457200">
              <a:buClr>
                <a:schemeClr val="tx1"/>
              </a:buClr>
              <a:buSzPct val="100000"/>
              <a:buFont typeface="Wingdings" panose="05000000000000000000" pitchFamily="2" charset="2"/>
              <a:buChar char="§"/>
            </a:pPr>
            <a:r>
              <a:rPr lang="en-US" sz="3200" b="0" spc="-1" dirty="0">
                <a:solidFill>
                  <a:schemeClr val="tx1"/>
                </a:solidFill>
                <a:latin typeface="Arial"/>
                <a:ea typeface="DejaVu Sans"/>
              </a:rPr>
              <a:t>8902* KWH consumption per NJ household per year</a:t>
            </a:r>
            <a:endParaRPr lang="en-US" sz="3200" b="0" spc="-1" dirty="0">
              <a:solidFill>
                <a:schemeClr val="tx1"/>
              </a:solidFill>
              <a:latin typeface="Arial"/>
            </a:endParaRPr>
          </a:p>
          <a:p>
            <a:pPr marL="460683" lvl="7" indent="-457200">
              <a:buClr>
                <a:schemeClr val="tx1"/>
              </a:buClr>
              <a:buSzPct val="100000"/>
              <a:buFont typeface="Wingdings" panose="05000000000000000000" pitchFamily="2" charset="2"/>
              <a:buChar char="§"/>
            </a:pPr>
            <a:r>
              <a:rPr lang="en-US" sz="3200" b="0" spc="-1" dirty="0">
                <a:solidFill>
                  <a:schemeClr val="tx1"/>
                </a:solidFill>
                <a:latin typeface="Arial"/>
                <a:ea typeface="DejaVu Sans"/>
              </a:rPr>
              <a:t>0.758**  pounds of carbon per KWH</a:t>
            </a:r>
            <a:endParaRPr lang="en-US" sz="3200" b="0" spc="-1" dirty="0">
              <a:solidFill>
                <a:schemeClr val="tx1"/>
              </a:solidFill>
              <a:latin typeface="Arial"/>
            </a:endParaRPr>
          </a:p>
          <a:p>
            <a:pPr marL="460683" lvl="7" indent="-457200">
              <a:buClr>
                <a:schemeClr val="tx1"/>
              </a:buClr>
              <a:buSzPct val="100000"/>
              <a:buFont typeface="Wingdings" panose="05000000000000000000" pitchFamily="2" charset="2"/>
              <a:buChar char="§"/>
            </a:pPr>
            <a:r>
              <a:rPr lang="en-US" sz="3200" b="0" spc="-1" dirty="0">
                <a:solidFill>
                  <a:schemeClr val="tx1"/>
                </a:solidFill>
                <a:latin typeface="Arial"/>
                <a:ea typeface="DejaVu Sans"/>
              </a:rPr>
              <a:t>3.4 tons*** emitted per household per year</a:t>
            </a:r>
            <a:endParaRPr lang="en-US" sz="3200" b="0" spc="-1" dirty="0">
              <a:solidFill>
                <a:schemeClr val="tx1"/>
              </a:solidFill>
              <a:latin typeface="Arial"/>
            </a:endParaRPr>
          </a:p>
          <a:p>
            <a:pPr marL="460683" lvl="7" indent="-457200">
              <a:buClr>
                <a:schemeClr val="tx1"/>
              </a:buClr>
              <a:buSzPct val="100000"/>
              <a:buFont typeface="Wingdings" panose="05000000000000000000" pitchFamily="2" charset="2"/>
              <a:buChar char="§"/>
            </a:pPr>
            <a:r>
              <a:rPr lang="en-US" sz="3200" b="0" spc="-1" dirty="0">
                <a:solidFill>
                  <a:schemeClr val="tx1"/>
                </a:solidFill>
                <a:latin typeface="Arial"/>
                <a:ea typeface="DejaVu Sans"/>
              </a:rPr>
              <a:t>23962 households in Middletown </a:t>
            </a:r>
          </a:p>
          <a:p>
            <a:pPr marL="261166" lvl="1" indent="-257683">
              <a:buClr>
                <a:srgbClr val="000000"/>
              </a:buClr>
              <a:buSzPct val="45000"/>
              <a:buFont typeface="Wingdings" charset="2"/>
              <a:buChar char=""/>
            </a:pPr>
            <a:endParaRPr lang="en-US" sz="2660" b="0" spc="-1" dirty="0">
              <a:solidFill>
                <a:schemeClr val="tx1"/>
              </a:solidFill>
              <a:latin typeface="Arial"/>
              <a:ea typeface="DejaVu Sans"/>
            </a:endParaRPr>
          </a:p>
          <a:p>
            <a:pPr marL="3483">
              <a:buClr>
                <a:srgbClr val="000000"/>
              </a:buClr>
              <a:buSzPct val="45000"/>
            </a:pPr>
            <a:r>
              <a:rPr lang="en-US" sz="2660" b="0" spc="-1" dirty="0">
                <a:solidFill>
                  <a:schemeClr val="tx1"/>
                </a:solidFill>
                <a:latin typeface="Arial"/>
                <a:ea typeface="DejaVu Sans"/>
              </a:rPr>
              <a:t>                  </a:t>
            </a:r>
            <a:endParaRPr lang="en-US" sz="2660" b="0" spc="-1" dirty="0">
              <a:solidFill>
                <a:schemeClr val="tx1"/>
              </a:solidFill>
              <a:latin typeface="Arial"/>
            </a:endParaRPr>
          </a:p>
          <a:p>
            <a:pPr marL="261166" indent="-257683">
              <a:buClr>
                <a:srgbClr val="000000"/>
              </a:buClr>
              <a:buSzPct val="45000"/>
              <a:buFont typeface="Wingdings" charset="2"/>
              <a:buChar char=""/>
            </a:pPr>
            <a:r>
              <a:rPr lang="en-US" b="0" spc="-1" dirty="0">
                <a:solidFill>
                  <a:schemeClr val="tx1"/>
                </a:solidFill>
                <a:latin typeface="Arial"/>
                <a:ea typeface="DejaVu Sans"/>
              </a:rPr>
              <a:t>* New Jersey</a:t>
            </a:r>
            <a:r>
              <a:rPr lang="en-US" b="0" spc="-1" dirty="0">
                <a:solidFill>
                  <a:srgbClr val="FFFF00"/>
                </a:solidFill>
                <a:latin typeface="Arial"/>
                <a:ea typeface="DejaVu Sans"/>
              </a:rPr>
              <a:t>:  </a:t>
            </a:r>
            <a:r>
              <a:rPr lang="en-US" b="0" u="sng" spc="-1" dirty="0">
                <a:solidFill>
                  <a:srgbClr val="FFFF00"/>
                </a:solidFill>
                <a:latin typeface="Arial"/>
                <a:ea typeface="DejaVu Sans"/>
                <a:hlinkClick r:id="rId3">
                  <a:extLst>
                    <a:ext uri="{A12FA001-AC4F-418D-AE19-62706E023703}">
                      <ahyp:hlinkClr xmlns:ahyp="http://schemas.microsoft.com/office/drawing/2018/hyperlinkcolor" val="tx"/>
                    </a:ext>
                  </a:extLst>
                </a:hlinkClick>
              </a:rPr>
              <a:t>https://www.eia.gov/consumption/residential/reports/2009/state_briefs/pdf/nj.pdf</a:t>
            </a:r>
            <a:r>
              <a:rPr lang="en-US" b="0" spc="-1" dirty="0">
                <a:solidFill>
                  <a:srgbClr val="FFFF00"/>
                </a:solidFill>
                <a:latin typeface="Arial"/>
                <a:ea typeface="DejaVu Sans"/>
              </a:rPr>
              <a:t> </a:t>
            </a:r>
            <a:r>
              <a:rPr lang="en-US" b="0" spc="-1" dirty="0">
                <a:solidFill>
                  <a:schemeClr val="tx1"/>
                </a:solidFill>
                <a:latin typeface="Arial"/>
                <a:ea typeface="DejaVu Sans"/>
              </a:rPr>
              <a:t>Middletown usage may vary, e.g. based on climate, house size, insulation, and windows, appliance age &amp; size, lighting types, personal habits, future EV usage, etc.</a:t>
            </a:r>
            <a:endParaRPr lang="en-US" b="0" spc="-1" dirty="0">
              <a:solidFill>
                <a:schemeClr val="tx1"/>
              </a:solidFill>
              <a:latin typeface="Arial"/>
            </a:endParaRPr>
          </a:p>
          <a:p>
            <a:pPr marL="261166" indent="-257683">
              <a:buClr>
                <a:srgbClr val="000000"/>
              </a:buClr>
              <a:buSzPct val="45000"/>
              <a:buFont typeface="Wingdings" charset="2"/>
              <a:buChar char=""/>
            </a:pPr>
            <a:r>
              <a:rPr lang="en-US" b="0" spc="-1" dirty="0">
                <a:solidFill>
                  <a:schemeClr val="tx1"/>
                </a:solidFill>
                <a:latin typeface="Arial"/>
                <a:ea typeface="DejaVu Sans"/>
              </a:rPr>
              <a:t>** </a:t>
            </a:r>
            <a:r>
              <a:rPr lang="en-US" b="0" u="sng" spc="-1" dirty="0">
                <a:solidFill>
                  <a:schemeClr val="tx1"/>
                </a:solidFill>
                <a:latin typeface="Arial"/>
                <a:ea typeface="DejaVu Sans"/>
                <a:hlinkClick r:id="rId4">
                  <a:extLst>
                    <a:ext uri="{A12FA001-AC4F-418D-AE19-62706E023703}">
                      <ahyp:hlinkClr xmlns:ahyp="http://schemas.microsoft.com/office/drawing/2018/hyperlinkcolor" val="tx"/>
                    </a:ext>
                  </a:extLst>
                </a:hlinkClick>
              </a:rPr>
              <a:t>https://www.epa.gov/sites/production/files/2018-02/documents/egrid2016_summarytables.pdf</a:t>
            </a:r>
            <a:endParaRPr lang="en-US" b="0" spc="-1" dirty="0">
              <a:solidFill>
                <a:schemeClr val="tx1"/>
              </a:solidFill>
              <a:latin typeface="Arial"/>
            </a:endParaRPr>
          </a:p>
          <a:p>
            <a:pPr marL="261166" indent="-257683">
              <a:buClr>
                <a:srgbClr val="000000"/>
              </a:buClr>
              <a:buSzPct val="45000"/>
              <a:buFont typeface="Wingdings" charset="2"/>
              <a:buChar char=""/>
            </a:pPr>
            <a:r>
              <a:rPr lang="en-US" b="0" spc="-1" dirty="0">
                <a:solidFill>
                  <a:schemeClr val="tx1"/>
                </a:solidFill>
                <a:latin typeface="Arial"/>
                <a:ea typeface="DejaVu Sans"/>
              </a:rPr>
              <a:t>*** North American “short ton”</a:t>
            </a:r>
            <a:endParaRPr lang="en-US" b="0" spc="-1" dirty="0">
              <a:solidFill>
                <a:schemeClr val="tx1"/>
              </a:solidFill>
              <a:latin typeface="Arial"/>
            </a:endParaRPr>
          </a:p>
          <a:p>
            <a:pPr>
              <a:lnSpc>
                <a:spcPct val="100000"/>
              </a:lnSpc>
            </a:pPr>
            <a:endParaRPr lang="en-US" sz="1693" b="0" spc="-1" dirty="0">
              <a:latin typeface="Arial"/>
            </a:endParaRPr>
          </a:p>
        </p:txBody>
      </p:sp>
    </p:spTree>
    <p:extLst>
      <p:ext uri="{BB962C8B-B14F-4D97-AF65-F5344CB8AC3E}">
        <p14:creationId xmlns:p14="http://schemas.microsoft.com/office/powerpoint/2010/main" val="3027410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87" name="Bloomberg New Energy Finance…"/>
          <p:cNvSpPr txBox="1">
            <a:spLocks noGrp="1"/>
          </p:cNvSpPr>
          <p:nvPr>
            <p:ph type="body" sz="quarter" idx="1"/>
          </p:nvPr>
        </p:nvSpPr>
        <p:spPr>
          <a:xfrm>
            <a:off x="1041400" y="6526923"/>
            <a:ext cx="14173200" cy="1341418"/>
          </a:xfrm>
          <a:prstGeom prst="rect">
            <a:avLst/>
          </a:prstGeom>
        </p:spPr>
        <p:txBody>
          <a:bodyPr/>
          <a:lstStyle>
            <a:lvl2pPr>
              <a:defRPr sz="3500" i="1">
                <a:solidFill>
                  <a:srgbClr val="FFFFFF"/>
                </a:solidFill>
              </a:defRPr>
            </a:lvl2pPr>
          </a:lstStyle>
          <a:p>
            <a:r>
              <a:t>Bloomberg New Energy Finance</a:t>
            </a:r>
          </a:p>
          <a:p>
            <a:pPr lvl="1"/>
            <a:r>
              <a:t>New Energy Outlook 2019</a:t>
            </a:r>
          </a:p>
        </p:txBody>
      </p:sp>
      <p:sp>
        <p:nvSpPr>
          <p:cNvPr id="3188" name="“Today more than two-thirds of the global population lives in countries where solar and wind are the cheapest sources of new bulk generation.”"/>
          <p:cNvSpPr txBox="1">
            <a:spLocks noGrp="1"/>
          </p:cNvSpPr>
          <p:nvPr>
            <p:ph type="title"/>
          </p:nvPr>
        </p:nvSpPr>
        <p:spPr>
          <a:xfrm>
            <a:off x="397366" y="1275659"/>
            <a:ext cx="15461268" cy="4465671"/>
          </a:xfrm>
          <a:prstGeom prst="rect">
            <a:avLst/>
          </a:prstGeom>
        </p:spPr>
        <p:txBody>
          <a:bodyPr/>
          <a:lstStyle>
            <a:lvl1pPr>
              <a:lnSpc>
                <a:spcPts val="7900"/>
              </a:lnSpc>
              <a:defRPr sz="6500"/>
            </a:lvl1pPr>
          </a:lstStyle>
          <a:p>
            <a:r>
              <a:rPr dirty="0"/>
              <a:t>“Today more than two-thirds of the global population lives in countries where solar and wind are the cheapest sources of new bulk generation.”</a:t>
            </a:r>
          </a:p>
        </p:txBody>
      </p:sp>
    </p:spTree>
  </p:cSld>
  <p:clrMapOvr>
    <a:masterClrMapping/>
  </p:clrMapOvr>
  <p:transition spd="med">
    <p:fade/>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20"/>
                                  </p:iterate>
                                  <p:childTnLst>
                                    <p:set>
                                      <p:cBhvr>
                                        <p:cTn id="6" fill="hold"/>
                                        <p:tgtEl>
                                          <p:spTgt spid="3188">
                                            <p:txEl>
                                              <p:charRg st="4294967295" end="4294967295"/>
                                            </p:txEl>
                                          </p:spTgt>
                                        </p:tgtEl>
                                        <p:attrNameLst>
                                          <p:attrName>style.visibility</p:attrName>
                                        </p:attrNameLst>
                                      </p:cBhvr>
                                      <p:to>
                                        <p:strVal val="visible"/>
                                      </p:to>
                                    </p:set>
                                  </p:childTnLst>
                                </p:cTn>
                              </p:par>
                            </p:childTnLst>
                          </p:cTn>
                        </p:par>
                        <p:par>
                          <p:cTn id="7" fill="hold">
                            <p:stCondLst>
                              <p:cond delay="2380"/>
                            </p:stCondLst>
                            <p:childTnLst>
                              <p:par>
                                <p:cTn id="8" presetID="10" presetClass="entr" presetSubtype="0" fill="hold" grpId="0" nodeType="afterEffect">
                                  <p:stCondLst>
                                    <p:cond delay="400"/>
                                  </p:stCondLst>
                                  <p:childTnLst>
                                    <p:set>
                                      <p:cBhvr>
                                        <p:cTn id="9" dur="1" fill="hold">
                                          <p:stCondLst>
                                            <p:cond delay="0"/>
                                          </p:stCondLst>
                                        </p:cTn>
                                        <p:tgtEl>
                                          <p:spTgt spid="3187"/>
                                        </p:tgtEl>
                                        <p:attrNameLst>
                                          <p:attrName>style.visibility</p:attrName>
                                        </p:attrNameLst>
                                      </p:cBhvr>
                                      <p:to>
                                        <p:strVal val="visible"/>
                                      </p:to>
                                    </p:set>
                                    <p:animEffect transition="in" filter="fade">
                                      <p:cBhvr>
                                        <p:cTn id="10" dur="1000"/>
                                        <p:tgtEl>
                                          <p:spTgt spid="3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7" grpId="0" animBg="1" advAuto="0"/>
      <p:bldP spid="3188" grpId="0" autoUpdateAnimBg="0"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FB5DC9-F20D-453A-8D78-0B4113F016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5448" y="1445863"/>
            <a:ext cx="12825103" cy="8036916"/>
          </a:xfrm>
          <a:prstGeom prst="rect">
            <a:avLst/>
          </a:prstGeom>
        </p:spPr>
      </p:pic>
      <p:sp>
        <p:nvSpPr>
          <p:cNvPr id="5" name="Title 1">
            <a:extLst>
              <a:ext uri="{FF2B5EF4-FFF2-40B4-BE49-F238E27FC236}">
                <a16:creationId xmlns:a16="http://schemas.microsoft.com/office/drawing/2014/main" id="{5212B220-95C9-4440-88FB-3272217BD7D6}"/>
              </a:ext>
            </a:extLst>
          </p:cNvPr>
          <p:cNvSpPr>
            <a:spLocks noGrp="1"/>
          </p:cNvSpPr>
          <p:nvPr>
            <p:ph type="title"/>
          </p:nvPr>
        </p:nvSpPr>
        <p:spPr>
          <a:xfrm>
            <a:off x="4004064" y="0"/>
            <a:ext cx="15012786" cy="1162050"/>
          </a:xfrm>
        </p:spPr>
        <p:txBody>
          <a:bodyPr>
            <a:normAutofit/>
          </a:bodyPr>
          <a:lstStyle/>
          <a:p>
            <a:r>
              <a:rPr lang="en-US" dirty="0"/>
              <a:t>Typical NJ GHG Emissions</a:t>
            </a:r>
            <a:endParaRPr lang="en-US" dirty="0">
              <a:solidFill>
                <a:srgbClr val="92D050"/>
              </a:solidFill>
            </a:endParaRPr>
          </a:p>
        </p:txBody>
      </p:sp>
      <p:sp>
        <p:nvSpPr>
          <p:cNvPr id="6" name="Text Placeholder 2">
            <a:extLst>
              <a:ext uri="{FF2B5EF4-FFF2-40B4-BE49-F238E27FC236}">
                <a16:creationId xmlns:a16="http://schemas.microsoft.com/office/drawing/2014/main" id="{88191335-C4B5-4F59-B1E9-71F69E96EB97}"/>
              </a:ext>
            </a:extLst>
          </p:cNvPr>
          <p:cNvSpPr txBox="1">
            <a:spLocks/>
          </p:cNvSpPr>
          <p:nvPr/>
        </p:nvSpPr>
        <p:spPr>
          <a:xfrm>
            <a:off x="-1469965" y="874363"/>
            <a:ext cx="18899676" cy="1143000"/>
          </a:xfrm>
          <a:prstGeom prst="rect">
            <a:avLst/>
          </a:prstGeom>
        </p:spPr>
        <p:txBody>
          <a:bodyPr/>
          <a:lstStyle>
            <a:lvl1pPr marL="0" marR="0" indent="0" algn="l" defTabSz="546100"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1pPr>
            <a:lvl2pPr marL="0" marR="0" indent="228600" algn="l" defTabSz="546100"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2pPr>
            <a:lvl3pPr marL="0" marR="0" indent="457200" algn="l" defTabSz="546100"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3pPr>
            <a:lvl4pPr marL="0" marR="0" indent="685800" algn="l" defTabSz="546100"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4pPr>
            <a:lvl5pPr marL="0" marR="0" indent="914400" algn="l" defTabSz="546100"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5pPr>
            <a:lvl6pPr marL="0" marR="0" indent="1143000" algn="l" defTabSz="546100"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6pPr>
            <a:lvl7pPr marL="0" marR="0" indent="1371600" algn="l" defTabSz="546100"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7pPr>
            <a:lvl8pPr marL="0" marR="0" indent="1600200" algn="l" defTabSz="546100"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8pPr>
            <a:lvl9pPr marL="0" marR="0" indent="1828800" algn="l" defTabSz="546100"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9pPr>
          </a:lstStyle>
          <a:p>
            <a:pPr marL="25400" algn="ctr" hangingPunct="1"/>
            <a:r>
              <a:rPr lang="en-US">
                <a:solidFill>
                  <a:srgbClr val="92D050"/>
                </a:solidFill>
                <a:latin typeface="Arial" panose="020B0604020202020204" pitchFamily="34" charset="0"/>
                <a:cs typeface="Arial" panose="020B0604020202020204" pitchFamily="34" charset="0"/>
              </a:rPr>
              <a:t>“</a:t>
            </a:r>
            <a:r>
              <a:rPr lang="en-US" sz="3600">
                <a:solidFill>
                  <a:srgbClr val="92D050"/>
                </a:solidFill>
                <a:latin typeface="Arial" panose="020B0604020202020204" pitchFamily="34" charset="0"/>
                <a:cs typeface="Arial" panose="020B0604020202020204" pitchFamily="34" charset="0"/>
              </a:rPr>
              <a:t>Reducing NJ Greenhouse Gas Emissions”, Rutgers, Jan 2018</a:t>
            </a:r>
            <a:endParaRPr lang="en-US" sz="3600" dirty="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9279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7" name="Powertrain Cost Comparison"/>
          <p:cNvSpPr txBox="1">
            <a:spLocks noGrp="1"/>
          </p:cNvSpPr>
          <p:nvPr>
            <p:ph type="title"/>
          </p:nvPr>
        </p:nvSpPr>
        <p:spPr>
          <a:xfrm>
            <a:off x="4597573" y="596900"/>
            <a:ext cx="8921879" cy="762000"/>
          </a:xfrm>
          <a:prstGeom prst="rect">
            <a:avLst/>
          </a:prstGeom>
        </p:spPr>
        <p:txBody>
          <a:bodyPr/>
          <a:lstStyle/>
          <a:p>
            <a:r>
              <a:t>Powertrain Cost Comparison</a:t>
            </a:r>
          </a:p>
        </p:txBody>
      </p:sp>
      <p:sp>
        <p:nvSpPr>
          <p:cNvPr id="5308" name="600kWh / 500km Range Without Subsidies"/>
          <p:cNvSpPr txBox="1">
            <a:spLocks noGrp="1"/>
          </p:cNvSpPr>
          <p:nvPr>
            <p:ph type="body" sz="quarter" idx="1"/>
          </p:nvPr>
        </p:nvSpPr>
        <p:spPr>
          <a:xfrm>
            <a:off x="4739781" y="1270000"/>
            <a:ext cx="8637463" cy="626236"/>
          </a:xfrm>
          <a:prstGeom prst="rect">
            <a:avLst/>
          </a:prstGeom>
        </p:spPr>
        <p:txBody>
          <a:bodyPr/>
          <a:lstStyle/>
          <a:p>
            <a:r>
              <a:t>600kWh / 500km Range Without Subsidies</a:t>
            </a:r>
          </a:p>
        </p:txBody>
      </p:sp>
      <p:sp>
        <p:nvSpPr>
          <p:cNvPr id="5309" name="Data: Bernstein, September 2017"/>
          <p:cNvSpPr txBox="1"/>
          <p:nvPr/>
        </p:nvSpPr>
        <p:spPr>
          <a:xfrm>
            <a:off x="914400" y="8686800"/>
            <a:ext cx="3190979" cy="235962"/>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1200">
                <a:solidFill>
                  <a:srgbClr val="FFFFFF">
                    <a:alpha val="50000"/>
                  </a:srgbClr>
                </a:solidFill>
              </a:defRPr>
            </a:lvl1pPr>
          </a:lstStyle>
          <a:p>
            <a:r>
              <a:rPr dirty="0"/>
              <a:t>Data: Bernstein, September 2017</a:t>
            </a:r>
          </a:p>
        </p:txBody>
      </p:sp>
      <p:sp>
        <p:nvSpPr>
          <p:cNvPr id="5310" name="Powertrain Cost ($ US)"/>
          <p:cNvSpPr txBox="1"/>
          <p:nvPr/>
        </p:nvSpPr>
        <p:spPr>
          <a:xfrm rot="16200000">
            <a:off x="-1313443" y="4791896"/>
            <a:ext cx="4178599" cy="408714"/>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spAutoFit/>
          </a:bodyPr>
          <a:lstStyle>
            <a:lvl1pPr algn="ctr">
              <a:defRPr sz="2500"/>
            </a:lvl1p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sz="2500" b="1" i="0" u="none" strike="noStrike" kern="0" cap="none" spc="0" normalizeH="0" baseline="0" noProof="0">
                <a:ln>
                  <a:noFill/>
                </a:ln>
                <a:solidFill>
                  <a:srgbClr val="FFFFFF"/>
                </a:solidFill>
                <a:effectLst/>
                <a:uLnTx/>
                <a:uFillTx/>
                <a:latin typeface="Arial"/>
                <a:cs typeface="Arial"/>
                <a:sym typeface="Arial"/>
              </a:rPr>
              <a:t>Powertrain Cost ($ US)</a:t>
            </a:r>
          </a:p>
        </p:txBody>
      </p:sp>
      <p:graphicFrame>
        <p:nvGraphicFramePr>
          <p:cNvPr id="5311" name="2D Line Chart"/>
          <p:cNvGraphicFramePr/>
          <p:nvPr/>
        </p:nvGraphicFramePr>
        <p:xfrm>
          <a:off x="1333287" y="1594523"/>
          <a:ext cx="14611563" cy="6940481"/>
        </p:xfrm>
        <a:graphic>
          <a:graphicData uri="http://schemas.openxmlformats.org/drawingml/2006/chart">
            <c:chart xmlns:c="http://schemas.openxmlformats.org/drawingml/2006/chart" xmlns:r="http://schemas.openxmlformats.org/officeDocument/2006/relationships" r:id="rId3"/>
          </a:graphicData>
        </a:graphic>
      </p:graphicFrame>
      <p:grpSp>
        <p:nvGrpSpPr>
          <p:cNvPr id="5314" name="Group"/>
          <p:cNvGrpSpPr/>
          <p:nvPr/>
        </p:nvGrpSpPr>
        <p:grpSpPr>
          <a:xfrm>
            <a:off x="2603674" y="4468678"/>
            <a:ext cx="12943887" cy="2432856"/>
            <a:chOff x="0" y="0"/>
            <a:chExt cx="12943886" cy="2432854"/>
          </a:xfrm>
        </p:grpSpPr>
        <p:sp>
          <p:nvSpPr>
            <p:cNvPr id="5312" name="Line"/>
            <p:cNvSpPr/>
            <p:nvPr/>
          </p:nvSpPr>
          <p:spPr>
            <a:xfrm>
              <a:off x="0" y="0"/>
              <a:ext cx="12943887" cy="243285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57" y="18258"/>
                  </a:lnTo>
                  <a:lnTo>
                    <a:pt x="9637" y="14741"/>
                  </a:lnTo>
                  <a:lnTo>
                    <a:pt x="13222" y="11423"/>
                  </a:lnTo>
                  <a:lnTo>
                    <a:pt x="17356" y="6371"/>
                  </a:lnTo>
                  <a:lnTo>
                    <a:pt x="21600" y="0"/>
                  </a:lnTo>
                </a:path>
              </a:pathLst>
            </a:custGeom>
            <a:noFill/>
            <a:ln w="50800" cap="flat">
              <a:solidFill>
                <a:srgbClr val="9DA9A9"/>
              </a:solidFill>
              <a:prstDash val="solid"/>
              <a:miter lim="400000"/>
            </a:ln>
            <a:effectLst>
              <a:outerShdw blurRad="38100" dist="38100" dir="5400000" rotWithShape="0">
                <a:srgbClr val="000000">
                  <a:alpha val="70000"/>
                </a:srgbClr>
              </a:outerShdw>
            </a:effectLst>
          </p:spPr>
          <p:txBody>
            <a:bodyPr wrap="square" lIns="0" tIns="0" rIns="0" bIns="0" numCol="1" anchor="t">
              <a:no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sz="1200" b="1" i="0" u="none" strike="noStrike" kern="0" cap="none" spc="0" normalizeH="0" baseline="0" noProof="0">
                <a:ln>
                  <a:noFill/>
                </a:ln>
                <a:solidFill>
                  <a:srgbClr val="FFFFFF"/>
                </a:solidFill>
                <a:effectLst/>
                <a:uLnTx/>
                <a:uFillTx/>
                <a:latin typeface="Arial"/>
                <a:cs typeface="Arial"/>
                <a:sym typeface="Arial"/>
              </a:endParaRPr>
            </a:p>
          </p:txBody>
        </p:sp>
        <p:sp>
          <p:nvSpPr>
            <p:cNvPr id="5313" name="Efficient Fossil Fuel-Powered Cars"/>
            <p:cNvSpPr txBox="1"/>
            <p:nvPr/>
          </p:nvSpPr>
          <p:spPr>
            <a:xfrm>
              <a:off x="314441" y="1189554"/>
              <a:ext cx="3039957" cy="8028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spAutoFit/>
            </a:bodyPr>
            <a:lstStyle>
              <a:lvl1pPr algn="ctr">
                <a:defRPr sz="2400"/>
              </a:lvl1p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sz="2400" b="1" i="0" u="none" strike="noStrike" kern="0" cap="none" spc="0" normalizeH="0" baseline="0" noProof="0">
                  <a:ln>
                    <a:noFill/>
                  </a:ln>
                  <a:solidFill>
                    <a:srgbClr val="FFFFFF"/>
                  </a:solidFill>
                  <a:effectLst/>
                  <a:uLnTx/>
                  <a:uFillTx/>
                  <a:latin typeface="Arial"/>
                  <a:cs typeface="Arial"/>
                  <a:sym typeface="Arial"/>
                </a:rPr>
                <a:t>Efficient Fossil Fuel-Powered Cars</a:t>
              </a:r>
            </a:p>
          </p:txBody>
        </p:sp>
      </p:grpSp>
      <p:grpSp>
        <p:nvGrpSpPr>
          <p:cNvPr id="5317" name="Group"/>
          <p:cNvGrpSpPr/>
          <p:nvPr/>
        </p:nvGrpSpPr>
        <p:grpSpPr>
          <a:xfrm>
            <a:off x="3560411" y="1960838"/>
            <a:ext cx="11995428" cy="4956814"/>
            <a:chOff x="0" y="0"/>
            <a:chExt cx="11995426" cy="4956812"/>
          </a:xfrm>
        </p:grpSpPr>
        <p:sp>
          <p:nvSpPr>
            <p:cNvPr id="5315" name="Mainstream Battery-Electric Cars"/>
            <p:cNvSpPr txBox="1"/>
            <p:nvPr/>
          </p:nvSpPr>
          <p:spPr>
            <a:xfrm>
              <a:off x="1295957" y="726584"/>
              <a:ext cx="3208675" cy="8028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spAutoFit/>
            </a:bodyPr>
            <a:lstStyle>
              <a:lvl1pPr algn="ctr">
                <a:defRPr sz="2400"/>
              </a:lvl1p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sz="2400" b="1" i="0" u="none" strike="noStrike" kern="0" cap="none" spc="0" normalizeH="0" baseline="0" noProof="0">
                  <a:ln>
                    <a:noFill/>
                  </a:ln>
                  <a:solidFill>
                    <a:srgbClr val="FFFFFF"/>
                  </a:solidFill>
                  <a:effectLst/>
                  <a:uLnTx/>
                  <a:uFillTx/>
                  <a:latin typeface="Arial"/>
                  <a:cs typeface="Arial"/>
                  <a:sym typeface="Arial"/>
                </a:rPr>
                <a:t>Mainstream Battery-Electric Cars</a:t>
              </a:r>
            </a:p>
          </p:txBody>
        </p:sp>
        <p:sp>
          <p:nvSpPr>
            <p:cNvPr id="5316" name="Line"/>
            <p:cNvSpPr/>
            <p:nvPr/>
          </p:nvSpPr>
          <p:spPr>
            <a:xfrm>
              <a:off x="0" y="0"/>
              <a:ext cx="11995427" cy="49568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77" y="933"/>
                  </a:lnTo>
                  <a:lnTo>
                    <a:pt x="1312" y="2689"/>
                  </a:lnTo>
                  <a:lnTo>
                    <a:pt x="2351" y="5116"/>
                  </a:lnTo>
                  <a:lnTo>
                    <a:pt x="3427" y="8851"/>
                  </a:lnTo>
                  <a:lnTo>
                    <a:pt x="4393" y="11502"/>
                  </a:lnTo>
                  <a:lnTo>
                    <a:pt x="6329" y="14598"/>
                  </a:lnTo>
                  <a:lnTo>
                    <a:pt x="7415" y="16132"/>
                  </a:lnTo>
                  <a:lnTo>
                    <a:pt x="8973" y="17207"/>
                  </a:lnTo>
                  <a:lnTo>
                    <a:pt x="10373" y="18125"/>
                  </a:lnTo>
                  <a:lnTo>
                    <a:pt x="12869" y="19147"/>
                  </a:lnTo>
                  <a:lnTo>
                    <a:pt x="15573" y="20003"/>
                  </a:lnTo>
                  <a:lnTo>
                    <a:pt x="21600" y="21600"/>
                  </a:lnTo>
                </a:path>
              </a:pathLst>
            </a:custGeom>
            <a:noFill/>
            <a:ln w="50800" cap="flat">
              <a:solidFill>
                <a:srgbClr val="3DB3AA"/>
              </a:solidFill>
              <a:prstDash val="solid"/>
              <a:miter lim="400000"/>
            </a:ln>
            <a:effectLst>
              <a:outerShdw blurRad="38100" dist="38100" dir="5400000" rotWithShape="0">
                <a:srgbClr val="000000">
                  <a:alpha val="70000"/>
                </a:srgbClr>
              </a:outerShdw>
            </a:effectLst>
          </p:spPr>
          <p:txBody>
            <a:bodyPr wrap="square" lIns="0" tIns="0" rIns="0" bIns="0" numCol="1" anchor="t">
              <a:no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sz="1200" b="1" i="0" u="none" strike="noStrike" kern="0" cap="none" spc="0" normalizeH="0" baseline="0" noProof="0">
                <a:ln>
                  <a:noFill/>
                </a:ln>
                <a:solidFill>
                  <a:srgbClr val="FFFFFF"/>
                </a:solidFill>
                <a:effectLst/>
                <a:uLnTx/>
                <a:uFillTx/>
                <a:latin typeface="Arial"/>
                <a:cs typeface="Arial"/>
                <a:sym typeface="Arial"/>
              </a:endParaRPr>
            </a:p>
          </p:txBody>
        </p:sp>
      </p:grpSp>
      <p:grpSp>
        <p:nvGrpSpPr>
          <p:cNvPr id="5320" name="Group"/>
          <p:cNvGrpSpPr/>
          <p:nvPr/>
        </p:nvGrpSpPr>
        <p:grpSpPr>
          <a:xfrm>
            <a:off x="9122818" y="2037815"/>
            <a:ext cx="6130830" cy="2181339"/>
            <a:chOff x="277107" y="0"/>
            <a:chExt cx="6130829" cy="2181337"/>
          </a:xfrm>
        </p:grpSpPr>
        <p:sp>
          <p:nvSpPr>
            <p:cNvPr id="5318" name="Rectangle"/>
            <p:cNvSpPr/>
            <p:nvPr/>
          </p:nvSpPr>
          <p:spPr>
            <a:xfrm>
              <a:off x="277107" y="0"/>
              <a:ext cx="6130830" cy="2181338"/>
            </a:xfrm>
            <a:prstGeom prst="rect">
              <a:avLst/>
            </a:prstGeom>
            <a:gradFill flip="none" rotWithShape="1">
              <a:gsLst>
                <a:gs pos="0">
                  <a:schemeClr val="accent1">
                    <a:satOff val="-3355"/>
                    <a:lumOff val="26614"/>
                  </a:schemeClr>
                </a:gs>
                <a:gs pos="100000">
                  <a:schemeClr val="accent1"/>
                </a:gs>
              </a:gsLst>
              <a:lin ang="5400000" scaled="0"/>
            </a:gradFill>
            <a:ln w="25400" cap="flat">
              <a:noFill/>
              <a:miter lim="400000"/>
            </a:ln>
            <a:effectLst/>
          </p:spPr>
          <p:txBody>
            <a:bodyPr wrap="square" lIns="38100" tIns="38100" rIns="38100" bIns="38100" numCol="1" anchor="t">
              <a:no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sz="1200" b="1" i="0" u="none" strike="noStrike" kern="0" cap="none" spc="0" normalizeH="0" baseline="0" noProof="0">
                <a:ln>
                  <a:noFill/>
                </a:ln>
                <a:solidFill>
                  <a:srgbClr val="FFFFFF"/>
                </a:solidFill>
                <a:effectLst/>
                <a:uLnTx/>
                <a:uFillTx/>
                <a:latin typeface="Arial"/>
                <a:cs typeface="Arial"/>
                <a:sym typeface="Arial"/>
              </a:endParaRPr>
            </a:p>
          </p:txBody>
        </p:sp>
        <p:sp>
          <p:nvSpPr>
            <p:cNvPr id="5319" name="Mainstream Battery-Electric cars are projected to achieve cost parity with efficient fossil fuel cars in 2023-24."/>
            <p:cNvSpPr txBox="1"/>
            <p:nvPr/>
          </p:nvSpPr>
          <p:spPr>
            <a:xfrm>
              <a:off x="531867" y="164737"/>
              <a:ext cx="5621311" cy="1816337"/>
            </a:xfrm>
            <a:prstGeom prst="rect">
              <a:avLst/>
            </a:prstGeom>
            <a:noFill/>
            <a:ln w="12700" cap="flat">
              <a:noFill/>
              <a:miter lim="400000"/>
            </a:ln>
            <a:effectLst>
              <a:outerShdw blurRad="25400" dist="25400" dir="5400000" rotWithShape="0">
                <a:srgbClr val="000000">
                  <a:alpha val="80000"/>
                </a:srgbClr>
              </a:outerShdw>
            </a:effectLst>
            <a:extLst>
              <a:ext uri="{C572A759-6A51-4108-AA02-DFA0A04FC94B}">
                <ma14:wrappingTextBoxFlag xmlns:ma14="http://schemas.microsoft.com/office/mac/drawingml/2011/main" xmlns="" val="1"/>
              </a:ext>
            </a:extLst>
          </p:spPr>
          <p:txBody>
            <a:bodyPr wrap="square" lIns="50800" tIns="50800" rIns="50800" bIns="50800" numCol="1" anchor="t">
              <a:spAutoFit/>
            </a:bodyPr>
            <a:lstStyle>
              <a:lvl1pPr algn="ctr">
                <a:defRPr sz="3000"/>
              </a:lvl1p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sz="3000" b="1" i="0" u="none" strike="noStrike" kern="0" cap="none" spc="0" normalizeH="0" baseline="0" noProof="0" dirty="0">
                  <a:ln>
                    <a:noFill/>
                  </a:ln>
                  <a:solidFill>
                    <a:srgbClr val="FFFFFF"/>
                  </a:solidFill>
                  <a:effectLst/>
                  <a:uLnTx/>
                  <a:uFillTx/>
                  <a:latin typeface="Arial"/>
                  <a:cs typeface="Arial"/>
                  <a:sym typeface="Arial"/>
                </a:rPr>
                <a:t>Mainstream Battery-Electric cars are projected to achieve cost parity with efficient fossil fuel cars in 2023-24.</a:t>
              </a:r>
            </a:p>
          </p:txBody>
        </p:sp>
      </p:grpSp>
      <p:sp>
        <p:nvSpPr>
          <p:cNvPr id="5321" name="Line"/>
          <p:cNvSpPr/>
          <p:nvPr/>
        </p:nvSpPr>
        <p:spPr>
          <a:xfrm flipH="1" flipV="1">
            <a:off x="8954262" y="6078215"/>
            <a:ext cx="0" cy="1905199"/>
          </a:xfrm>
          <a:prstGeom prst="line">
            <a:avLst/>
          </a:prstGeom>
          <a:ln w="41275">
            <a:solidFill>
              <a:srgbClr val="FFFFFF"/>
            </a:solidFill>
            <a:miter lim="400000"/>
            <a:tailEnd type="stealth" w="med" len="lg"/>
          </a:ln>
        </p:spPr>
        <p:txBody>
          <a:bodyPr lIns="0" tIns="0" rIns="0" bIns="0"/>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sz="1200" b="1" i="0" u="none" strike="noStrike" kern="0" cap="none" spc="0" normalizeH="0" baseline="0" noProof="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3852341758"/>
      </p:ext>
    </p:extLst>
  </p:cSld>
  <p:clrMapOvr>
    <a:masterClrMapping/>
  </p:clrMapOvr>
  <p:transition spd="med">
    <p:fade/>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5314"/>
                                        </p:tgtEl>
                                        <p:attrNameLst>
                                          <p:attrName>style.visibility</p:attrName>
                                        </p:attrNameLst>
                                      </p:cBhvr>
                                      <p:to>
                                        <p:strVal val="visible"/>
                                      </p:to>
                                    </p:set>
                                    <p:animEffect transition="in" filter="wipe(left)">
                                      <p:cBhvr>
                                        <p:cTn id="7" dur="1000"/>
                                        <p:tgtEl>
                                          <p:spTgt spid="53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p:tmAbs val="0"/>
                                  </p:iterate>
                                  <p:childTnLst>
                                    <p:set>
                                      <p:cBhvr>
                                        <p:cTn id="11" fill="hold"/>
                                        <p:tgtEl>
                                          <p:spTgt spid="5317"/>
                                        </p:tgtEl>
                                        <p:attrNameLst>
                                          <p:attrName>style.visibility</p:attrName>
                                        </p:attrNameLst>
                                      </p:cBhvr>
                                      <p:to>
                                        <p:strVal val="visible"/>
                                      </p:to>
                                    </p:set>
                                    <p:animEffect transition="in" filter="wipe(left)">
                                      <p:cBhvr>
                                        <p:cTn id="12" dur="1000"/>
                                        <p:tgtEl>
                                          <p:spTgt spid="5317"/>
                                        </p:tgtEl>
                                      </p:cBhvr>
                                    </p:animEffect>
                                  </p:childTnLst>
                                </p:cTn>
                              </p:par>
                            </p:childTnLst>
                          </p:cTn>
                        </p:par>
                        <p:par>
                          <p:cTn id="13" fill="hold">
                            <p:stCondLst>
                              <p:cond delay="1000"/>
                            </p:stCondLst>
                            <p:childTnLst>
                              <p:par>
                                <p:cTn id="14" presetID="10" presetClass="entr" presetSubtype="0" fill="hold" grpId="0" nodeType="afterEffect">
                                  <p:stCondLst>
                                    <p:cond delay="500"/>
                                  </p:stCondLst>
                                  <p:childTnLst>
                                    <p:set>
                                      <p:cBhvr>
                                        <p:cTn id="15" dur="1" fill="hold">
                                          <p:stCondLst>
                                            <p:cond delay="0"/>
                                          </p:stCondLst>
                                        </p:cTn>
                                        <p:tgtEl>
                                          <p:spTgt spid="5320"/>
                                        </p:tgtEl>
                                        <p:attrNameLst>
                                          <p:attrName>style.visibility</p:attrName>
                                        </p:attrNameLst>
                                      </p:cBhvr>
                                      <p:to>
                                        <p:strVal val="visible"/>
                                      </p:to>
                                    </p:set>
                                    <p:animEffect transition="in" filter="fade">
                                      <p:cBhvr>
                                        <p:cTn id="16" dur="700"/>
                                        <p:tgtEl>
                                          <p:spTgt spid="5320"/>
                                        </p:tgtEl>
                                      </p:cBhvr>
                                    </p:animEffect>
                                  </p:childTnLst>
                                </p:cTn>
                              </p:par>
                              <p:par>
                                <p:cTn id="17" presetID="22" presetClass="entr" presetSubtype="4" fill="hold" grpId="0" nodeType="withEffect">
                                  <p:stCondLst>
                                    <p:cond delay="500"/>
                                  </p:stCondLst>
                                  <p:iterate>
                                    <p:tmAbs val="0"/>
                                  </p:iterate>
                                  <p:childTnLst>
                                    <p:set>
                                      <p:cBhvr>
                                        <p:cTn id="18" fill="hold"/>
                                        <p:tgtEl>
                                          <p:spTgt spid="5321"/>
                                        </p:tgtEl>
                                        <p:attrNameLst>
                                          <p:attrName>style.visibility</p:attrName>
                                        </p:attrNameLst>
                                      </p:cBhvr>
                                      <p:to>
                                        <p:strVal val="visible"/>
                                      </p:to>
                                    </p:set>
                                    <p:animEffect transition="in" filter="wipe(down)">
                                      <p:cBhvr>
                                        <p:cTn id="19" dur="600"/>
                                        <p:tgtEl>
                                          <p:spTgt spid="5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14" grpId="0" animBg="1" advAuto="0"/>
      <p:bldP spid="5317" grpId="0" animBg="1" advAuto="0"/>
      <p:bldP spid="5320" grpId="0" animBg="1" advAuto="0"/>
      <p:bldP spid="5321"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789" name="Shape"/>
          <p:cNvSpPr/>
          <p:nvPr/>
        </p:nvSpPr>
        <p:spPr>
          <a:xfrm>
            <a:off x="422548" y="6587011"/>
            <a:ext cx="3015474" cy="2025110"/>
          </a:xfrm>
          <a:custGeom>
            <a:avLst/>
            <a:gdLst/>
            <a:ahLst/>
            <a:cxnLst>
              <a:cxn ang="0">
                <a:pos x="wd2" y="hd2"/>
              </a:cxn>
              <a:cxn ang="5400000">
                <a:pos x="wd2" y="hd2"/>
              </a:cxn>
              <a:cxn ang="10800000">
                <a:pos x="wd2" y="hd2"/>
              </a:cxn>
              <a:cxn ang="16200000">
                <a:pos x="wd2" y="hd2"/>
              </a:cxn>
            </a:cxnLst>
            <a:rect l="0" t="0" r="r" b="b"/>
            <a:pathLst>
              <a:path w="21600" h="21600" extrusionOk="0">
                <a:moveTo>
                  <a:pt x="3106" y="21337"/>
                </a:moveTo>
                <a:lnTo>
                  <a:pt x="3106" y="21337"/>
                </a:lnTo>
                <a:lnTo>
                  <a:pt x="3106" y="21390"/>
                </a:lnTo>
                <a:lnTo>
                  <a:pt x="3035" y="21390"/>
                </a:lnTo>
                <a:lnTo>
                  <a:pt x="3035" y="21390"/>
                </a:lnTo>
                <a:lnTo>
                  <a:pt x="2965" y="21337"/>
                </a:lnTo>
                <a:lnTo>
                  <a:pt x="2859" y="21285"/>
                </a:lnTo>
                <a:lnTo>
                  <a:pt x="2824" y="21232"/>
                </a:lnTo>
                <a:lnTo>
                  <a:pt x="2824" y="21285"/>
                </a:lnTo>
                <a:lnTo>
                  <a:pt x="2824" y="21285"/>
                </a:lnTo>
                <a:lnTo>
                  <a:pt x="2859" y="21390"/>
                </a:lnTo>
                <a:lnTo>
                  <a:pt x="2859" y="21495"/>
                </a:lnTo>
                <a:lnTo>
                  <a:pt x="2753" y="21547"/>
                </a:lnTo>
                <a:lnTo>
                  <a:pt x="2753" y="21547"/>
                </a:lnTo>
                <a:lnTo>
                  <a:pt x="2753" y="21390"/>
                </a:lnTo>
                <a:lnTo>
                  <a:pt x="2788" y="21285"/>
                </a:lnTo>
                <a:lnTo>
                  <a:pt x="2929" y="21074"/>
                </a:lnTo>
                <a:lnTo>
                  <a:pt x="2929" y="21074"/>
                </a:lnTo>
                <a:lnTo>
                  <a:pt x="2859" y="21074"/>
                </a:lnTo>
                <a:lnTo>
                  <a:pt x="2929" y="21127"/>
                </a:lnTo>
                <a:lnTo>
                  <a:pt x="3000" y="21074"/>
                </a:lnTo>
                <a:lnTo>
                  <a:pt x="3000" y="21074"/>
                </a:lnTo>
                <a:lnTo>
                  <a:pt x="3035" y="21022"/>
                </a:lnTo>
                <a:lnTo>
                  <a:pt x="3106" y="20969"/>
                </a:lnTo>
                <a:lnTo>
                  <a:pt x="3106" y="20969"/>
                </a:lnTo>
                <a:lnTo>
                  <a:pt x="3176" y="20864"/>
                </a:lnTo>
                <a:lnTo>
                  <a:pt x="3176" y="20812"/>
                </a:lnTo>
                <a:lnTo>
                  <a:pt x="3282" y="20707"/>
                </a:lnTo>
                <a:lnTo>
                  <a:pt x="3282" y="20707"/>
                </a:lnTo>
                <a:lnTo>
                  <a:pt x="3388" y="20496"/>
                </a:lnTo>
                <a:lnTo>
                  <a:pt x="3565" y="20391"/>
                </a:lnTo>
                <a:lnTo>
                  <a:pt x="3918" y="20181"/>
                </a:lnTo>
                <a:lnTo>
                  <a:pt x="3918" y="20181"/>
                </a:lnTo>
                <a:lnTo>
                  <a:pt x="3918" y="20181"/>
                </a:lnTo>
                <a:lnTo>
                  <a:pt x="3953" y="20181"/>
                </a:lnTo>
                <a:lnTo>
                  <a:pt x="4129" y="20181"/>
                </a:lnTo>
                <a:lnTo>
                  <a:pt x="4129" y="20181"/>
                </a:lnTo>
                <a:lnTo>
                  <a:pt x="4094" y="20286"/>
                </a:lnTo>
                <a:lnTo>
                  <a:pt x="4165" y="20496"/>
                </a:lnTo>
                <a:lnTo>
                  <a:pt x="4165" y="20496"/>
                </a:lnTo>
                <a:lnTo>
                  <a:pt x="4235" y="20496"/>
                </a:lnTo>
                <a:lnTo>
                  <a:pt x="4235" y="20444"/>
                </a:lnTo>
                <a:lnTo>
                  <a:pt x="4271" y="20286"/>
                </a:lnTo>
                <a:lnTo>
                  <a:pt x="4271" y="20286"/>
                </a:lnTo>
                <a:lnTo>
                  <a:pt x="4306" y="20286"/>
                </a:lnTo>
                <a:lnTo>
                  <a:pt x="4482" y="20444"/>
                </a:lnTo>
                <a:lnTo>
                  <a:pt x="4482" y="20444"/>
                </a:lnTo>
                <a:lnTo>
                  <a:pt x="4482" y="20391"/>
                </a:lnTo>
                <a:lnTo>
                  <a:pt x="4482" y="20391"/>
                </a:lnTo>
                <a:lnTo>
                  <a:pt x="4376" y="20234"/>
                </a:lnTo>
                <a:lnTo>
                  <a:pt x="4341" y="20128"/>
                </a:lnTo>
                <a:lnTo>
                  <a:pt x="4376" y="19971"/>
                </a:lnTo>
                <a:lnTo>
                  <a:pt x="4518" y="19813"/>
                </a:lnTo>
                <a:lnTo>
                  <a:pt x="4729" y="19603"/>
                </a:lnTo>
                <a:lnTo>
                  <a:pt x="4871" y="19445"/>
                </a:lnTo>
                <a:lnTo>
                  <a:pt x="4871" y="19445"/>
                </a:lnTo>
                <a:lnTo>
                  <a:pt x="5188" y="19235"/>
                </a:lnTo>
                <a:lnTo>
                  <a:pt x="5188" y="19235"/>
                </a:lnTo>
                <a:lnTo>
                  <a:pt x="5259" y="19235"/>
                </a:lnTo>
                <a:lnTo>
                  <a:pt x="5400" y="19235"/>
                </a:lnTo>
                <a:lnTo>
                  <a:pt x="5400" y="19235"/>
                </a:lnTo>
                <a:lnTo>
                  <a:pt x="5435" y="19235"/>
                </a:lnTo>
                <a:lnTo>
                  <a:pt x="5435" y="19130"/>
                </a:lnTo>
                <a:lnTo>
                  <a:pt x="5435" y="19025"/>
                </a:lnTo>
                <a:lnTo>
                  <a:pt x="5435" y="19025"/>
                </a:lnTo>
                <a:lnTo>
                  <a:pt x="5435" y="18867"/>
                </a:lnTo>
                <a:lnTo>
                  <a:pt x="5506" y="18762"/>
                </a:lnTo>
                <a:lnTo>
                  <a:pt x="5647" y="18657"/>
                </a:lnTo>
                <a:lnTo>
                  <a:pt x="5647" y="18657"/>
                </a:lnTo>
                <a:lnTo>
                  <a:pt x="5788" y="18447"/>
                </a:lnTo>
                <a:lnTo>
                  <a:pt x="5859" y="18289"/>
                </a:lnTo>
                <a:lnTo>
                  <a:pt x="5965" y="18289"/>
                </a:lnTo>
                <a:lnTo>
                  <a:pt x="5965" y="18289"/>
                </a:lnTo>
                <a:lnTo>
                  <a:pt x="6000" y="18394"/>
                </a:lnTo>
                <a:lnTo>
                  <a:pt x="6071" y="18394"/>
                </a:lnTo>
                <a:lnTo>
                  <a:pt x="6141" y="18394"/>
                </a:lnTo>
                <a:lnTo>
                  <a:pt x="6141" y="18289"/>
                </a:lnTo>
                <a:lnTo>
                  <a:pt x="6141" y="18289"/>
                </a:lnTo>
                <a:lnTo>
                  <a:pt x="6141" y="18394"/>
                </a:lnTo>
                <a:lnTo>
                  <a:pt x="6035" y="18394"/>
                </a:lnTo>
                <a:lnTo>
                  <a:pt x="6035" y="18394"/>
                </a:lnTo>
                <a:lnTo>
                  <a:pt x="6035" y="18289"/>
                </a:lnTo>
                <a:lnTo>
                  <a:pt x="6035" y="18236"/>
                </a:lnTo>
                <a:lnTo>
                  <a:pt x="5965" y="18026"/>
                </a:lnTo>
                <a:lnTo>
                  <a:pt x="5965" y="18026"/>
                </a:lnTo>
                <a:lnTo>
                  <a:pt x="6000" y="17921"/>
                </a:lnTo>
                <a:lnTo>
                  <a:pt x="6000" y="17816"/>
                </a:lnTo>
                <a:lnTo>
                  <a:pt x="6000" y="17816"/>
                </a:lnTo>
                <a:lnTo>
                  <a:pt x="6000" y="17658"/>
                </a:lnTo>
                <a:lnTo>
                  <a:pt x="6035" y="17553"/>
                </a:lnTo>
                <a:lnTo>
                  <a:pt x="6141" y="17448"/>
                </a:lnTo>
                <a:lnTo>
                  <a:pt x="6247" y="17553"/>
                </a:lnTo>
                <a:lnTo>
                  <a:pt x="6247" y="17553"/>
                </a:lnTo>
                <a:lnTo>
                  <a:pt x="6176" y="17448"/>
                </a:lnTo>
                <a:lnTo>
                  <a:pt x="6071" y="17553"/>
                </a:lnTo>
                <a:lnTo>
                  <a:pt x="6071" y="17553"/>
                </a:lnTo>
                <a:lnTo>
                  <a:pt x="6000" y="17291"/>
                </a:lnTo>
                <a:lnTo>
                  <a:pt x="6035" y="17133"/>
                </a:lnTo>
                <a:lnTo>
                  <a:pt x="6071" y="17080"/>
                </a:lnTo>
                <a:lnTo>
                  <a:pt x="6176" y="17028"/>
                </a:lnTo>
                <a:lnTo>
                  <a:pt x="6176" y="17028"/>
                </a:lnTo>
                <a:lnTo>
                  <a:pt x="6282" y="16818"/>
                </a:lnTo>
                <a:lnTo>
                  <a:pt x="6353" y="16712"/>
                </a:lnTo>
                <a:lnTo>
                  <a:pt x="6388" y="16502"/>
                </a:lnTo>
                <a:lnTo>
                  <a:pt x="6459" y="16397"/>
                </a:lnTo>
                <a:lnTo>
                  <a:pt x="6459" y="16397"/>
                </a:lnTo>
                <a:lnTo>
                  <a:pt x="6424" y="16450"/>
                </a:lnTo>
                <a:lnTo>
                  <a:pt x="6388" y="16502"/>
                </a:lnTo>
                <a:lnTo>
                  <a:pt x="6282" y="16607"/>
                </a:lnTo>
                <a:lnTo>
                  <a:pt x="6282" y="16607"/>
                </a:lnTo>
                <a:lnTo>
                  <a:pt x="6035" y="16818"/>
                </a:lnTo>
                <a:lnTo>
                  <a:pt x="6035" y="16818"/>
                </a:lnTo>
                <a:lnTo>
                  <a:pt x="5859" y="16975"/>
                </a:lnTo>
                <a:lnTo>
                  <a:pt x="5753" y="17028"/>
                </a:lnTo>
                <a:lnTo>
                  <a:pt x="5612" y="16975"/>
                </a:lnTo>
                <a:lnTo>
                  <a:pt x="5612" y="16975"/>
                </a:lnTo>
                <a:lnTo>
                  <a:pt x="5576" y="16870"/>
                </a:lnTo>
                <a:lnTo>
                  <a:pt x="5471" y="16765"/>
                </a:lnTo>
                <a:lnTo>
                  <a:pt x="5471" y="16765"/>
                </a:lnTo>
                <a:lnTo>
                  <a:pt x="5471" y="16712"/>
                </a:lnTo>
                <a:lnTo>
                  <a:pt x="5471" y="16607"/>
                </a:lnTo>
                <a:lnTo>
                  <a:pt x="5506" y="16555"/>
                </a:lnTo>
                <a:lnTo>
                  <a:pt x="5506" y="16555"/>
                </a:lnTo>
                <a:lnTo>
                  <a:pt x="5506" y="16555"/>
                </a:lnTo>
                <a:lnTo>
                  <a:pt x="5612" y="16502"/>
                </a:lnTo>
                <a:lnTo>
                  <a:pt x="5647" y="16502"/>
                </a:lnTo>
                <a:lnTo>
                  <a:pt x="5753" y="16607"/>
                </a:lnTo>
                <a:lnTo>
                  <a:pt x="5753" y="16607"/>
                </a:lnTo>
                <a:lnTo>
                  <a:pt x="5788" y="16607"/>
                </a:lnTo>
                <a:lnTo>
                  <a:pt x="5753" y="16502"/>
                </a:lnTo>
                <a:lnTo>
                  <a:pt x="5753" y="16502"/>
                </a:lnTo>
                <a:lnTo>
                  <a:pt x="5612" y="16450"/>
                </a:lnTo>
                <a:lnTo>
                  <a:pt x="5471" y="16292"/>
                </a:lnTo>
                <a:lnTo>
                  <a:pt x="5471" y="16292"/>
                </a:lnTo>
                <a:lnTo>
                  <a:pt x="5506" y="16450"/>
                </a:lnTo>
                <a:lnTo>
                  <a:pt x="5471" y="16555"/>
                </a:lnTo>
                <a:lnTo>
                  <a:pt x="5471" y="16555"/>
                </a:lnTo>
                <a:lnTo>
                  <a:pt x="5400" y="16712"/>
                </a:lnTo>
                <a:lnTo>
                  <a:pt x="5329" y="16712"/>
                </a:lnTo>
                <a:lnTo>
                  <a:pt x="5329" y="16555"/>
                </a:lnTo>
                <a:lnTo>
                  <a:pt x="5329" y="16555"/>
                </a:lnTo>
                <a:lnTo>
                  <a:pt x="5294" y="16765"/>
                </a:lnTo>
                <a:lnTo>
                  <a:pt x="5294" y="16870"/>
                </a:lnTo>
                <a:lnTo>
                  <a:pt x="5294" y="17028"/>
                </a:lnTo>
                <a:lnTo>
                  <a:pt x="5294" y="17028"/>
                </a:lnTo>
                <a:lnTo>
                  <a:pt x="5329" y="17238"/>
                </a:lnTo>
                <a:lnTo>
                  <a:pt x="5329" y="17291"/>
                </a:lnTo>
                <a:lnTo>
                  <a:pt x="5259" y="17291"/>
                </a:lnTo>
                <a:lnTo>
                  <a:pt x="5259" y="17291"/>
                </a:lnTo>
                <a:lnTo>
                  <a:pt x="5188" y="17133"/>
                </a:lnTo>
                <a:lnTo>
                  <a:pt x="5047" y="16975"/>
                </a:lnTo>
                <a:lnTo>
                  <a:pt x="4941" y="16818"/>
                </a:lnTo>
                <a:lnTo>
                  <a:pt x="4871" y="16765"/>
                </a:lnTo>
                <a:lnTo>
                  <a:pt x="4871" y="16765"/>
                </a:lnTo>
                <a:lnTo>
                  <a:pt x="4871" y="16712"/>
                </a:lnTo>
                <a:lnTo>
                  <a:pt x="4871" y="16712"/>
                </a:lnTo>
                <a:lnTo>
                  <a:pt x="4800" y="16607"/>
                </a:lnTo>
                <a:lnTo>
                  <a:pt x="4729" y="16712"/>
                </a:lnTo>
                <a:lnTo>
                  <a:pt x="4694" y="16818"/>
                </a:lnTo>
                <a:lnTo>
                  <a:pt x="4694" y="16818"/>
                </a:lnTo>
                <a:lnTo>
                  <a:pt x="4659" y="16712"/>
                </a:lnTo>
                <a:lnTo>
                  <a:pt x="4659" y="16712"/>
                </a:lnTo>
                <a:lnTo>
                  <a:pt x="4553" y="16712"/>
                </a:lnTo>
                <a:lnTo>
                  <a:pt x="4482" y="16555"/>
                </a:lnTo>
                <a:lnTo>
                  <a:pt x="4482" y="16555"/>
                </a:lnTo>
                <a:lnTo>
                  <a:pt x="4518" y="16502"/>
                </a:lnTo>
                <a:lnTo>
                  <a:pt x="4518" y="16502"/>
                </a:lnTo>
                <a:lnTo>
                  <a:pt x="4376" y="16502"/>
                </a:lnTo>
                <a:lnTo>
                  <a:pt x="4306" y="16502"/>
                </a:lnTo>
                <a:lnTo>
                  <a:pt x="4165" y="16555"/>
                </a:lnTo>
                <a:lnTo>
                  <a:pt x="4094" y="16712"/>
                </a:lnTo>
                <a:lnTo>
                  <a:pt x="3953" y="16765"/>
                </a:lnTo>
                <a:lnTo>
                  <a:pt x="3953" y="16765"/>
                </a:lnTo>
                <a:lnTo>
                  <a:pt x="3918" y="16818"/>
                </a:lnTo>
                <a:lnTo>
                  <a:pt x="3882" y="16870"/>
                </a:lnTo>
                <a:lnTo>
                  <a:pt x="3812" y="16975"/>
                </a:lnTo>
                <a:lnTo>
                  <a:pt x="3776" y="17028"/>
                </a:lnTo>
                <a:lnTo>
                  <a:pt x="3776" y="17028"/>
                </a:lnTo>
                <a:lnTo>
                  <a:pt x="3706" y="17080"/>
                </a:lnTo>
                <a:lnTo>
                  <a:pt x="3706" y="17080"/>
                </a:lnTo>
                <a:lnTo>
                  <a:pt x="3600" y="17028"/>
                </a:lnTo>
                <a:lnTo>
                  <a:pt x="3494" y="17028"/>
                </a:lnTo>
                <a:lnTo>
                  <a:pt x="3494" y="17028"/>
                </a:lnTo>
                <a:lnTo>
                  <a:pt x="3529" y="16975"/>
                </a:lnTo>
                <a:lnTo>
                  <a:pt x="3600" y="16870"/>
                </a:lnTo>
                <a:lnTo>
                  <a:pt x="3706" y="16818"/>
                </a:lnTo>
                <a:lnTo>
                  <a:pt x="3706" y="16818"/>
                </a:lnTo>
                <a:lnTo>
                  <a:pt x="3706" y="16765"/>
                </a:lnTo>
                <a:lnTo>
                  <a:pt x="3706" y="16765"/>
                </a:lnTo>
                <a:lnTo>
                  <a:pt x="3671" y="16555"/>
                </a:lnTo>
                <a:lnTo>
                  <a:pt x="3671" y="16502"/>
                </a:lnTo>
                <a:lnTo>
                  <a:pt x="3776" y="16397"/>
                </a:lnTo>
                <a:lnTo>
                  <a:pt x="3776" y="16397"/>
                </a:lnTo>
                <a:lnTo>
                  <a:pt x="3671" y="16397"/>
                </a:lnTo>
                <a:lnTo>
                  <a:pt x="3565" y="16450"/>
                </a:lnTo>
                <a:lnTo>
                  <a:pt x="3565" y="16450"/>
                </a:lnTo>
                <a:lnTo>
                  <a:pt x="3494" y="16239"/>
                </a:lnTo>
                <a:lnTo>
                  <a:pt x="3529" y="16134"/>
                </a:lnTo>
                <a:lnTo>
                  <a:pt x="3600" y="16029"/>
                </a:lnTo>
                <a:lnTo>
                  <a:pt x="3671" y="15924"/>
                </a:lnTo>
                <a:lnTo>
                  <a:pt x="3671" y="15924"/>
                </a:lnTo>
                <a:lnTo>
                  <a:pt x="3565" y="15714"/>
                </a:lnTo>
                <a:lnTo>
                  <a:pt x="3424" y="15451"/>
                </a:lnTo>
                <a:lnTo>
                  <a:pt x="3424" y="15451"/>
                </a:lnTo>
                <a:lnTo>
                  <a:pt x="3388" y="15188"/>
                </a:lnTo>
                <a:lnTo>
                  <a:pt x="3388" y="15031"/>
                </a:lnTo>
                <a:lnTo>
                  <a:pt x="3388" y="15031"/>
                </a:lnTo>
                <a:lnTo>
                  <a:pt x="3353" y="15083"/>
                </a:lnTo>
                <a:lnTo>
                  <a:pt x="3318" y="15083"/>
                </a:lnTo>
                <a:lnTo>
                  <a:pt x="3318" y="15083"/>
                </a:lnTo>
                <a:lnTo>
                  <a:pt x="3318" y="14873"/>
                </a:lnTo>
                <a:lnTo>
                  <a:pt x="3353" y="14715"/>
                </a:lnTo>
                <a:lnTo>
                  <a:pt x="3565" y="14453"/>
                </a:lnTo>
                <a:lnTo>
                  <a:pt x="3565" y="14453"/>
                </a:lnTo>
                <a:lnTo>
                  <a:pt x="3494" y="14505"/>
                </a:lnTo>
                <a:lnTo>
                  <a:pt x="3494" y="14453"/>
                </a:lnTo>
                <a:lnTo>
                  <a:pt x="3388" y="14347"/>
                </a:lnTo>
                <a:lnTo>
                  <a:pt x="3388" y="14347"/>
                </a:lnTo>
                <a:lnTo>
                  <a:pt x="3388" y="14505"/>
                </a:lnTo>
                <a:lnTo>
                  <a:pt x="3282" y="14715"/>
                </a:lnTo>
                <a:lnTo>
                  <a:pt x="3176" y="14873"/>
                </a:lnTo>
                <a:lnTo>
                  <a:pt x="3176" y="15031"/>
                </a:lnTo>
                <a:lnTo>
                  <a:pt x="3176" y="15031"/>
                </a:lnTo>
                <a:lnTo>
                  <a:pt x="3282" y="15136"/>
                </a:lnTo>
                <a:lnTo>
                  <a:pt x="3282" y="15188"/>
                </a:lnTo>
                <a:lnTo>
                  <a:pt x="3212" y="15293"/>
                </a:lnTo>
                <a:lnTo>
                  <a:pt x="3141" y="15346"/>
                </a:lnTo>
                <a:lnTo>
                  <a:pt x="2965" y="15399"/>
                </a:lnTo>
                <a:lnTo>
                  <a:pt x="2576" y="15556"/>
                </a:lnTo>
                <a:lnTo>
                  <a:pt x="2329" y="15556"/>
                </a:lnTo>
                <a:lnTo>
                  <a:pt x="2329" y="15556"/>
                </a:lnTo>
                <a:lnTo>
                  <a:pt x="2259" y="15399"/>
                </a:lnTo>
                <a:lnTo>
                  <a:pt x="2259" y="15346"/>
                </a:lnTo>
                <a:lnTo>
                  <a:pt x="2329" y="15293"/>
                </a:lnTo>
                <a:lnTo>
                  <a:pt x="2329" y="15293"/>
                </a:lnTo>
                <a:lnTo>
                  <a:pt x="2188" y="15188"/>
                </a:lnTo>
                <a:lnTo>
                  <a:pt x="2082" y="15083"/>
                </a:lnTo>
                <a:lnTo>
                  <a:pt x="2012" y="14978"/>
                </a:lnTo>
                <a:lnTo>
                  <a:pt x="2012" y="14873"/>
                </a:lnTo>
                <a:lnTo>
                  <a:pt x="2012" y="14873"/>
                </a:lnTo>
                <a:lnTo>
                  <a:pt x="1976" y="14978"/>
                </a:lnTo>
                <a:lnTo>
                  <a:pt x="1906" y="14978"/>
                </a:lnTo>
                <a:lnTo>
                  <a:pt x="1835" y="14873"/>
                </a:lnTo>
                <a:lnTo>
                  <a:pt x="1800" y="14768"/>
                </a:lnTo>
                <a:lnTo>
                  <a:pt x="1800" y="14715"/>
                </a:lnTo>
                <a:lnTo>
                  <a:pt x="1800" y="14715"/>
                </a:lnTo>
                <a:lnTo>
                  <a:pt x="1800" y="14715"/>
                </a:lnTo>
                <a:lnTo>
                  <a:pt x="1659" y="14715"/>
                </a:lnTo>
                <a:lnTo>
                  <a:pt x="1659" y="14715"/>
                </a:lnTo>
                <a:lnTo>
                  <a:pt x="1659" y="14558"/>
                </a:lnTo>
                <a:lnTo>
                  <a:pt x="1694" y="14505"/>
                </a:lnTo>
                <a:lnTo>
                  <a:pt x="1765" y="14453"/>
                </a:lnTo>
                <a:lnTo>
                  <a:pt x="1835" y="14347"/>
                </a:lnTo>
                <a:lnTo>
                  <a:pt x="1835" y="14347"/>
                </a:lnTo>
                <a:lnTo>
                  <a:pt x="1835" y="14295"/>
                </a:lnTo>
                <a:lnTo>
                  <a:pt x="1835" y="14242"/>
                </a:lnTo>
                <a:lnTo>
                  <a:pt x="1835" y="14242"/>
                </a:lnTo>
                <a:lnTo>
                  <a:pt x="1835" y="14190"/>
                </a:lnTo>
                <a:lnTo>
                  <a:pt x="1871" y="14190"/>
                </a:lnTo>
                <a:lnTo>
                  <a:pt x="1976" y="14190"/>
                </a:lnTo>
                <a:lnTo>
                  <a:pt x="1976" y="14190"/>
                </a:lnTo>
                <a:lnTo>
                  <a:pt x="2012" y="14242"/>
                </a:lnTo>
                <a:lnTo>
                  <a:pt x="2047" y="14295"/>
                </a:lnTo>
                <a:lnTo>
                  <a:pt x="2082" y="14295"/>
                </a:lnTo>
                <a:lnTo>
                  <a:pt x="2188" y="14347"/>
                </a:lnTo>
                <a:lnTo>
                  <a:pt x="2188" y="14347"/>
                </a:lnTo>
                <a:lnTo>
                  <a:pt x="2224" y="14453"/>
                </a:lnTo>
                <a:lnTo>
                  <a:pt x="2188" y="14505"/>
                </a:lnTo>
                <a:lnTo>
                  <a:pt x="2153" y="14558"/>
                </a:lnTo>
                <a:lnTo>
                  <a:pt x="2153" y="14558"/>
                </a:lnTo>
                <a:lnTo>
                  <a:pt x="2188" y="14558"/>
                </a:lnTo>
                <a:lnTo>
                  <a:pt x="2259" y="14453"/>
                </a:lnTo>
                <a:lnTo>
                  <a:pt x="2329" y="14347"/>
                </a:lnTo>
                <a:lnTo>
                  <a:pt x="2400" y="14295"/>
                </a:lnTo>
                <a:lnTo>
                  <a:pt x="2400" y="14295"/>
                </a:lnTo>
                <a:lnTo>
                  <a:pt x="2435" y="14453"/>
                </a:lnTo>
                <a:lnTo>
                  <a:pt x="2471" y="14558"/>
                </a:lnTo>
                <a:lnTo>
                  <a:pt x="2471" y="14558"/>
                </a:lnTo>
                <a:lnTo>
                  <a:pt x="2612" y="14558"/>
                </a:lnTo>
                <a:lnTo>
                  <a:pt x="2647" y="14505"/>
                </a:lnTo>
                <a:lnTo>
                  <a:pt x="2647" y="14453"/>
                </a:lnTo>
                <a:lnTo>
                  <a:pt x="2647" y="14453"/>
                </a:lnTo>
                <a:lnTo>
                  <a:pt x="2647" y="14295"/>
                </a:lnTo>
                <a:lnTo>
                  <a:pt x="2576" y="14295"/>
                </a:lnTo>
                <a:lnTo>
                  <a:pt x="2471" y="14242"/>
                </a:lnTo>
                <a:lnTo>
                  <a:pt x="2471" y="14242"/>
                </a:lnTo>
                <a:lnTo>
                  <a:pt x="2612" y="14190"/>
                </a:lnTo>
                <a:lnTo>
                  <a:pt x="2612" y="14190"/>
                </a:lnTo>
                <a:lnTo>
                  <a:pt x="2541" y="14137"/>
                </a:lnTo>
                <a:lnTo>
                  <a:pt x="2576" y="14032"/>
                </a:lnTo>
                <a:lnTo>
                  <a:pt x="2576" y="14032"/>
                </a:lnTo>
                <a:lnTo>
                  <a:pt x="2435" y="14137"/>
                </a:lnTo>
                <a:lnTo>
                  <a:pt x="2400" y="14190"/>
                </a:lnTo>
                <a:lnTo>
                  <a:pt x="2329" y="14242"/>
                </a:lnTo>
                <a:lnTo>
                  <a:pt x="2188" y="14242"/>
                </a:lnTo>
                <a:lnTo>
                  <a:pt x="2188" y="14242"/>
                </a:lnTo>
                <a:lnTo>
                  <a:pt x="1906" y="14137"/>
                </a:lnTo>
                <a:lnTo>
                  <a:pt x="1835" y="14137"/>
                </a:lnTo>
                <a:lnTo>
                  <a:pt x="1800" y="14190"/>
                </a:lnTo>
                <a:lnTo>
                  <a:pt x="1800" y="14190"/>
                </a:lnTo>
                <a:lnTo>
                  <a:pt x="1765" y="14032"/>
                </a:lnTo>
                <a:lnTo>
                  <a:pt x="1800" y="13980"/>
                </a:lnTo>
                <a:lnTo>
                  <a:pt x="1906" y="13927"/>
                </a:lnTo>
                <a:lnTo>
                  <a:pt x="1906" y="13927"/>
                </a:lnTo>
                <a:lnTo>
                  <a:pt x="1835" y="13927"/>
                </a:lnTo>
                <a:lnTo>
                  <a:pt x="1800" y="13980"/>
                </a:lnTo>
                <a:lnTo>
                  <a:pt x="1800" y="13980"/>
                </a:lnTo>
                <a:lnTo>
                  <a:pt x="1765" y="13874"/>
                </a:lnTo>
                <a:lnTo>
                  <a:pt x="1765" y="13769"/>
                </a:lnTo>
                <a:lnTo>
                  <a:pt x="1765" y="13769"/>
                </a:lnTo>
                <a:lnTo>
                  <a:pt x="1659" y="13874"/>
                </a:lnTo>
                <a:lnTo>
                  <a:pt x="1659" y="13874"/>
                </a:lnTo>
                <a:lnTo>
                  <a:pt x="1659" y="13769"/>
                </a:lnTo>
                <a:lnTo>
                  <a:pt x="1659" y="13717"/>
                </a:lnTo>
                <a:lnTo>
                  <a:pt x="1694" y="13612"/>
                </a:lnTo>
                <a:lnTo>
                  <a:pt x="1694" y="13612"/>
                </a:lnTo>
                <a:lnTo>
                  <a:pt x="1659" y="13612"/>
                </a:lnTo>
                <a:lnTo>
                  <a:pt x="1624" y="13664"/>
                </a:lnTo>
                <a:lnTo>
                  <a:pt x="1624" y="13769"/>
                </a:lnTo>
                <a:lnTo>
                  <a:pt x="1624" y="13927"/>
                </a:lnTo>
                <a:lnTo>
                  <a:pt x="1588" y="13927"/>
                </a:lnTo>
                <a:lnTo>
                  <a:pt x="1518" y="13927"/>
                </a:lnTo>
                <a:lnTo>
                  <a:pt x="1518" y="13927"/>
                </a:lnTo>
                <a:lnTo>
                  <a:pt x="1482" y="13874"/>
                </a:lnTo>
                <a:lnTo>
                  <a:pt x="1447" y="13769"/>
                </a:lnTo>
                <a:lnTo>
                  <a:pt x="1412" y="13717"/>
                </a:lnTo>
                <a:lnTo>
                  <a:pt x="1376" y="13664"/>
                </a:lnTo>
                <a:lnTo>
                  <a:pt x="1376" y="13664"/>
                </a:lnTo>
                <a:lnTo>
                  <a:pt x="1306" y="13612"/>
                </a:lnTo>
                <a:lnTo>
                  <a:pt x="1306" y="13559"/>
                </a:lnTo>
                <a:lnTo>
                  <a:pt x="1376" y="13401"/>
                </a:lnTo>
                <a:lnTo>
                  <a:pt x="1376" y="13401"/>
                </a:lnTo>
                <a:lnTo>
                  <a:pt x="1271" y="13349"/>
                </a:lnTo>
                <a:lnTo>
                  <a:pt x="1200" y="13401"/>
                </a:lnTo>
                <a:lnTo>
                  <a:pt x="1200" y="13401"/>
                </a:lnTo>
                <a:lnTo>
                  <a:pt x="1129" y="13191"/>
                </a:lnTo>
                <a:lnTo>
                  <a:pt x="1200" y="13191"/>
                </a:lnTo>
                <a:lnTo>
                  <a:pt x="1376" y="13191"/>
                </a:lnTo>
                <a:lnTo>
                  <a:pt x="1376" y="13191"/>
                </a:lnTo>
                <a:lnTo>
                  <a:pt x="1271" y="13139"/>
                </a:lnTo>
                <a:lnTo>
                  <a:pt x="1271" y="13086"/>
                </a:lnTo>
                <a:lnTo>
                  <a:pt x="1271" y="13034"/>
                </a:lnTo>
                <a:lnTo>
                  <a:pt x="1376" y="13034"/>
                </a:lnTo>
                <a:lnTo>
                  <a:pt x="1376" y="13034"/>
                </a:lnTo>
                <a:lnTo>
                  <a:pt x="1412" y="12928"/>
                </a:lnTo>
                <a:lnTo>
                  <a:pt x="1447" y="12823"/>
                </a:lnTo>
                <a:lnTo>
                  <a:pt x="1447" y="12718"/>
                </a:lnTo>
                <a:lnTo>
                  <a:pt x="1482" y="12561"/>
                </a:lnTo>
                <a:lnTo>
                  <a:pt x="1482" y="12561"/>
                </a:lnTo>
                <a:lnTo>
                  <a:pt x="1765" y="12193"/>
                </a:lnTo>
                <a:lnTo>
                  <a:pt x="1765" y="12193"/>
                </a:lnTo>
                <a:lnTo>
                  <a:pt x="1800" y="12140"/>
                </a:lnTo>
                <a:lnTo>
                  <a:pt x="1871" y="12140"/>
                </a:lnTo>
                <a:lnTo>
                  <a:pt x="1871" y="12140"/>
                </a:lnTo>
                <a:lnTo>
                  <a:pt x="1906" y="12193"/>
                </a:lnTo>
                <a:lnTo>
                  <a:pt x="1976" y="12193"/>
                </a:lnTo>
                <a:lnTo>
                  <a:pt x="1976" y="12298"/>
                </a:lnTo>
                <a:lnTo>
                  <a:pt x="1976" y="12298"/>
                </a:lnTo>
                <a:lnTo>
                  <a:pt x="2047" y="12193"/>
                </a:lnTo>
                <a:lnTo>
                  <a:pt x="2047" y="12193"/>
                </a:lnTo>
                <a:lnTo>
                  <a:pt x="2012" y="12193"/>
                </a:lnTo>
                <a:lnTo>
                  <a:pt x="1976" y="12140"/>
                </a:lnTo>
                <a:lnTo>
                  <a:pt x="2012" y="11982"/>
                </a:lnTo>
                <a:lnTo>
                  <a:pt x="2153" y="11877"/>
                </a:lnTo>
                <a:lnTo>
                  <a:pt x="2153" y="11877"/>
                </a:lnTo>
                <a:lnTo>
                  <a:pt x="1976" y="11982"/>
                </a:lnTo>
                <a:lnTo>
                  <a:pt x="1976" y="11982"/>
                </a:lnTo>
                <a:lnTo>
                  <a:pt x="1906" y="11772"/>
                </a:lnTo>
                <a:lnTo>
                  <a:pt x="1906" y="11615"/>
                </a:lnTo>
                <a:lnTo>
                  <a:pt x="1976" y="11509"/>
                </a:lnTo>
                <a:lnTo>
                  <a:pt x="2047" y="11457"/>
                </a:lnTo>
                <a:lnTo>
                  <a:pt x="2224" y="11457"/>
                </a:lnTo>
                <a:lnTo>
                  <a:pt x="2224" y="11457"/>
                </a:lnTo>
                <a:lnTo>
                  <a:pt x="2082" y="11352"/>
                </a:lnTo>
                <a:lnTo>
                  <a:pt x="2082" y="11299"/>
                </a:lnTo>
                <a:lnTo>
                  <a:pt x="2153" y="11299"/>
                </a:lnTo>
                <a:lnTo>
                  <a:pt x="2224" y="11194"/>
                </a:lnTo>
                <a:lnTo>
                  <a:pt x="2329" y="11194"/>
                </a:lnTo>
                <a:lnTo>
                  <a:pt x="2329" y="11194"/>
                </a:lnTo>
                <a:lnTo>
                  <a:pt x="2541" y="11299"/>
                </a:lnTo>
                <a:lnTo>
                  <a:pt x="2541" y="11299"/>
                </a:lnTo>
                <a:lnTo>
                  <a:pt x="2612" y="11352"/>
                </a:lnTo>
                <a:lnTo>
                  <a:pt x="2612" y="11404"/>
                </a:lnTo>
                <a:lnTo>
                  <a:pt x="2541" y="11509"/>
                </a:lnTo>
                <a:lnTo>
                  <a:pt x="2541" y="11509"/>
                </a:lnTo>
                <a:lnTo>
                  <a:pt x="2612" y="11457"/>
                </a:lnTo>
                <a:lnTo>
                  <a:pt x="2788" y="11404"/>
                </a:lnTo>
                <a:lnTo>
                  <a:pt x="2965" y="11352"/>
                </a:lnTo>
                <a:lnTo>
                  <a:pt x="3035" y="11299"/>
                </a:lnTo>
                <a:lnTo>
                  <a:pt x="3035" y="11299"/>
                </a:lnTo>
                <a:lnTo>
                  <a:pt x="3176" y="11036"/>
                </a:lnTo>
                <a:lnTo>
                  <a:pt x="3388" y="10826"/>
                </a:lnTo>
                <a:lnTo>
                  <a:pt x="3388" y="10826"/>
                </a:lnTo>
                <a:lnTo>
                  <a:pt x="3424" y="10931"/>
                </a:lnTo>
                <a:lnTo>
                  <a:pt x="3424" y="10931"/>
                </a:lnTo>
                <a:lnTo>
                  <a:pt x="3706" y="10931"/>
                </a:lnTo>
                <a:lnTo>
                  <a:pt x="3918" y="10879"/>
                </a:lnTo>
                <a:lnTo>
                  <a:pt x="4059" y="10774"/>
                </a:lnTo>
                <a:lnTo>
                  <a:pt x="4129" y="10564"/>
                </a:lnTo>
                <a:lnTo>
                  <a:pt x="4129" y="10564"/>
                </a:lnTo>
                <a:lnTo>
                  <a:pt x="4129" y="10353"/>
                </a:lnTo>
                <a:lnTo>
                  <a:pt x="4129" y="10091"/>
                </a:lnTo>
                <a:lnTo>
                  <a:pt x="4129" y="10091"/>
                </a:lnTo>
                <a:lnTo>
                  <a:pt x="3988" y="9775"/>
                </a:lnTo>
                <a:lnTo>
                  <a:pt x="3882" y="9670"/>
                </a:lnTo>
                <a:lnTo>
                  <a:pt x="3812" y="9670"/>
                </a:lnTo>
                <a:lnTo>
                  <a:pt x="3776" y="9670"/>
                </a:lnTo>
                <a:lnTo>
                  <a:pt x="3776" y="9670"/>
                </a:lnTo>
                <a:lnTo>
                  <a:pt x="3918" y="9618"/>
                </a:lnTo>
                <a:lnTo>
                  <a:pt x="4094" y="9460"/>
                </a:lnTo>
                <a:lnTo>
                  <a:pt x="4129" y="9407"/>
                </a:lnTo>
                <a:lnTo>
                  <a:pt x="4165" y="9302"/>
                </a:lnTo>
                <a:lnTo>
                  <a:pt x="4129" y="9145"/>
                </a:lnTo>
                <a:lnTo>
                  <a:pt x="3988" y="9039"/>
                </a:lnTo>
                <a:lnTo>
                  <a:pt x="3988" y="9039"/>
                </a:lnTo>
                <a:lnTo>
                  <a:pt x="4094" y="8934"/>
                </a:lnTo>
                <a:lnTo>
                  <a:pt x="4094" y="8934"/>
                </a:lnTo>
                <a:lnTo>
                  <a:pt x="3988" y="9039"/>
                </a:lnTo>
                <a:lnTo>
                  <a:pt x="3953" y="9092"/>
                </a:lnTo>
                <a:lnTo>
                  <a:pt x="3882" y="9145"/>
                </a:lnTo>
                <a:lnTo>
                  <a:pt x="3882" y="9145"/>
                </a:lnTo>
                <a:lnTo>
                  <a:pt x="3776" y="9197"/>
                </a:lnTo>
                <a:lnTo>
                  <a:pt x="3706" y="9197"/>
                </a:lnTo>
                <a:lnTo>
                  <a:pt x="3600" y="9197"/>
                </a:lnTo>
                <a:lnTo>
                  <a:pt x="3565" y="9302"/>
                </a:lnTo>
                <a:lnTo>
                  <a:pt x="3565" y="9302"/>
                </a:lnTo>
                <a:lnTo>
                  <a:pt x="3600" y="9197"/>
                </a:lnTo>
                <a:lnTo>
                  <a:pt x="3600" y="9302"/>
                </a:lnTo>
                <a:lnTo>
                  <a:pt x="3529" y="9355"/>
                </a:lnTo>
                <a:lnTo>
                  <a:pt x="3529" y="9355"/>
                </a:lnTo>
                <a:lnTo>
                  <a:pt x="3318" y="9407"/>
                </a:lnTo>
                <a:lnTo>
                  <a:pt x="3318" y="9407"/>
                </a:lnTo>
                <a:lnTo>
                  <a:pt x="3282" y="9460"/>
                </a:lnTo>
                <a:lnTo>
                  <a:pt x="3176" y="9618"/>
                </a:lnTo>
                <a:lnTo>
                  <a:pt x="3141" y="9670"/>
                </a:lnTo>
                <a:lnTo>
                  <a:pt x="3106" y="9775"/>
                </a:lnTo>
                <a:lnTo>
                  <a:pt x="3106" y="9775"/>
                </a:lnTo>
                <a:lnTo>
                  <a:pt x="3000" y="9618"/>
                </a:lnTo>
                <a:lnTo>
                  <a:pt x="2929" y="9460"/>
                </a:lnTo>
                <a:lnTo>
                  <a:pt x="2824" y="9407"/>
                </a:lnTo>
                <a:lnTo>
                  <a:pt x="2753" y="9407"/>
                </a:lnTo>
                <a:lnTo>
                  <a:pt x="2753" y="9407"/>
                </a:lnTo>
                <a:lnTo>
                  <a:pt x="2929" y="9512"/>
                </a:lnTo>
                <a:lnTo>
                  <a:pt x="2929" y="9512"/>
                </a:lnTo>
                <a:lnTo>
                  <a:pt x="2859" y="9670"/>
                </a:lnTo>
                <a:lnTo>
                  <a:pt x="2859" y="9670"/>
                </a:lnTo>
                <a:lnTo>
                  <a:pt x="2788" y="9618"/>
                </a:lnTo>
                <a:lnTo>
                  <a:pt x="2788" y="9618"/>
                </a:lnTo>
                <a:lnTo>
                  <a:pt x="2576" y="9460"/>
                </a:lnTo>
                <a:lnTo>
                  <a:pt x="2576" y="9460"/>
                </a:lnTo>
                <a:lnTo>
                  <a:pt x="2365" y="9407"/>
                </a:lnTo>
                <a:lnTo>
                  <a:pt x="2188" y="9460"/>
                </a:lnTo>
                <a:lnTo>
                  <a:pt x="2188" y="9460"/>
                </a:lnTo>
                <a:lnTo>
                  <a:pt x="1906" y="9512"/>
                </a:lnTo>
                <a:lnTo>
                  <a:pt x="1765" y="9618"/>
                </a:lnTo>
                <a:lnTo>
                  <a:pt x="1518" y="9512"/>
                </a:lnTo>
                <a:lnTo>
                  <a:pt x="1518" y="9512"/>
                </a:lnTo>
                <a:lnTo>
                  <a:pt x="1271" y="9460"/>
                </a:lnTo>
                <a:lnTo>
                  <a:pt x="1094" y="9407"/>
                </a:lnTo>
                <a:lnTo>
                  <a:pt x="953" y="9302"/>
                </a:lnTo>
                <a:lnTo>
                  <a:pt x="953" y="9302"/>
                </a:lnTo>
                <a:lnTo>
                  <a:pt x="1024" y="9197"/>
                </a:lnTo>
                <a:lnTo>
                  <a:pt x="1024" y="9145"/>
                </a:lnTo>
                <a:lnTo>
                  <a:pt x="1024" y="9092"/>
                </a:lnTo>
                <a:lnTo>
                  <a:pt x="918" y="9039"/>
                </a:lnTo>
                <a:lnTo>
                  <a:pt x="918" y="9039"/>
                </a:lnTo>
                <a:lnTo>
                  <a:pt x="812" y="8829"/>
                </a:lnTo>
                <a:lnTo>
                  <a:pt x="706" y="8672"/>
                </a:lnTo>
                <a:lnTo>
                  <a:pt x="706" y="8566"/>
                </a:lnTo>
                <a:lnTo>
                  <a:pt x="741" y="8514"/>
                </a:lnTo>
                <a:lnTo>
                  <a:pt x="741" y="8514"/>
                </a:lnTo>
                <a:lnTo>
                  <a:pt x="706" y="8672"/>
                </a:lnTo>
                <a:lnTo>
                  <a:pt x="706" y="8672"/>
                </a:lnTo>
                <a:lnTo>
                  <a:pt x="847" y="8777"/>
                </a:lnTo>
                <a:lnTo>
                  <a:pt x="882" y="8777"/>
                </a:lnTo>
                <a:lnTo>
                  <a:pt x="918" y="8672"/>
                </a:lnTo>
                <a:lnTo>
                  <a:pt x="953" y="8619"/>
                </a:lnTo>
                <a:lnTo>
                  <a:pt x="953" y="8619"/>
                </a:lnTo>
                <a:lnTo>
                  <a:pt x="953" y="8566"/>
                </a:lnTo>
                <a:lnTo>
                  <a:pt x="1059" y="8566"/>
                </a:lnTo>
                <a:lnTo>
                  <a:pt x="1200" y="8566"/>
                </a:lnTo>
                <a:lnTo>
                  <a:pt x="1200" y="8566"/>
                </a:lnTo>
                <a:lnTo>
                  <a:pt x="953" y="8461"/>
                </a:lnTo>
                <a:lnTo>
                  <a:pt x="812" y="8356"/>
                </a:lnTo>
                <a:lnTo>
                  <a:pt x="459" y="8356"/>
                </a:lnTo>
                <a:lnTo>
                  <a:pt x="459" y="8356"/>
                </a:lnTo>
                <a:lnTo>
                  <a:pt x="282" y="8251"/>
                </a:lnTo>
                <a:lnTo>
                  <a:pt x="106" y="8093"/>
                </a:lnTo>
                <a:lnTo>
                  <a:pt x="106" y="8093"/>
                </a:lnTo>
                <a:lnTo>
                  <a:pt x="0" y="7988"/>
                </a:lnTo>
                <a:lnTo>
                  <a:pt x="71" y="7936"/>
                </a:lnTo>
                <a:lnTo>
                  <a:pt x="176" y="7883"/>
                </a:lnTo>
                <a:lnTo>
                  <a:pt x="176" y="7883"/>
                </a:lnTo>
                <a:lnTo>
                  <a:pt x="71" y="7988"/>
                </a:lnTo>
                <a:lnTo>
                  <a:pt x="71" y="7988"/>
                </a:lnTo>
                <a:lnTo>
                  <a:pt x="176" y="8041"/>
                </a:lnTo>
                <a:lnTo>
                  <a:pt x="282" y="7988"/>
                </a:lnTo>
                <a:lnTo>
                  <a:pt x="424" y="7778"/>
                </a:lnTo>
                <a:lnTo>
                  <a:pt x="424" y="7778"/>
                </a:lnTo>
                <a:lnTo>
                  <a:pt x="565" y="7726"/>
                </a:lnTo>
                <a:lnTo>
                  <a:pt x="671" y="7726"/>
                </a:lnTo>
                <a:lnTo>
                  <a:pt x="706" y="7620"/>
                </a:lnTo>
                <a:lnTo>
                  <a:pt x="706" y="7620"/>
                </a:lnTo>
                <a:lnTo>
                  <a:pt x="706" y="7463"/>
                </a:lnTo>
                <a:lnTo>
                  <a:pt x="812" y="7410"/>
                </a:lnTo>
                <a:lnTo>
                  <a:pt x="1024" y="7410"/>
                </a:lnTo>
                <a:lnTo>
                  <a:pt x="1271" y="7410"/>
                </a:lnTo>
                <a:lnTo>
                  <a:pt x="1482" y="7358"/>
                </a:lnTo>
                <a:lnTo>
                  <a:pt x="1482" y="7358"/>
                </a:lnTo>
                <a:lnTo>
                  <a:pt x="1376" y="7253"/>
                </a:lnTo>
                <a:lnTo>
                  <a:pt x="1376" y="7253"/>
                </a:lnTo>
                <a:lnTo>
                  <a:pt x="1306" y="7200"/>
                </a:lnTo>
                <a:lnTo>
                  <a:pt x="1376" y="7095"/>
                </a:lnTo>
                <a:lnTo>
                  <a:pt x="1447" y="7042"/>
                </a:lnTo>
                <a:lnTo>
                  <a:pt x="1765" y="6937"/>
                </a:lnTo>
                <a:lnTo>
                  <a:pt x="1765" y="6937"/>
                </a:lnTo>
                <a:lnTo>
                  <a:pt x="1906" y="6885"/>
                </a:lnTo>
                <a:lnTo>
                  <a:pt x="2082" y="6832"/>
                </a:lnTo>
                <a:lnTo>
                  <a:pt x="2259" y="6780"/>
                </a:lnTo>
                <a:lnTo>
                  <a:pt x="2471" y="6780"/>
                </a:lnTo>
                <a:lnTo>
                  <a:pt x="2471" y="6780"/>
                </a:lnTo>
                <a:lnTo>
                  <a:pt x="2435" y="6780"/>
                </a:lnTo>
                <a:lnTo>
                  <a:pt x="2435" y="6832"/>
                </a:lnTo>
                <a:lnTo>
                  <a:pt x="2435" y="7042"/>
                </a:lnTo>
                <a:lnTo>
                  <a:pt x="2435" y="7042"/>
                </a:lnTo>
                <a:lnTo>
                  <a:pt x="2400" y="7200"/>
                </a:lnTo>
                <a:lnTo>
                  <a:pt x="2259" y="7253"/>
                </a:lnTo>
                <a:lnTo>
                  <a:pt x="2259" y="7253"/>
                </a:lnTo>
                <a:lnTo>
                  <a:pt x="2365" y="7358"/>
                </a:lnTo>
                <a:lnTo>
                  <a:pt x="2435" y="7410"/>
                </a:lnTo>
                <a:lnTo>
                  <a:pt x="2435" y="7410"/>
                </a:lnTo>
                <a:lnTo>
                  <a:pt x="2576" y="7463"/>
                </a:lnTo>
                <a:lnTo>
                  <a:pt x="2647" y="7463"/>
                </a:lnTo>
                <a:lnTo>
                  <a:pt x="2647" y="7463"/>
                </a:lnTo>
                <a:lnTo>
                  <a:pt x="2859" y="7463"/>
                </a:lnTo>
                <a:lnTo>
                  <a:pt x="2859" y="7463"/>
                </a:lnTo>
                <a:lnTo>
                  <a:pt x="3035" y="7410"/>
                </a:lnTo>
                <a:lnTo>
                  <a:pt x="3106" y="7463"/>
                </a:lnTo>
                <a:lnTo>
                  <a:pt x="3106" y="7515"/>
                </a:lnTo>
                <a:lnTo>
                  <a:pt x="3106" y="7515"/>
                </a:lnTo>
                <a:lnTo>
                  <a:pt x="3141" y="7515"/>
                </a:lnTo>
                <a:lnTo>
                  <a:pt x="3176" y="7463"/>
                </a:lnTo>
                <a:lnTo>
                  <a:pt x="3353" y="7515"/>
                </a:lnTo>
                <a:lnTo>
                  <a:pt x="3529" y="7515"/>
                </a:lnTo>
                <a:lnTo>
                  <a:pt x="3671" y="7463"/>
                </a:lnTo>
                <a:lnTo>
                  <a:pt x="3671" y="7463"/>
                </a:lnTo>
                <a:lnTo>
                  <a:pt x="3671" y="7410"/>
                </a:lnTo>
                <a:lnTo>
                  <a:pt x="3706" y="7253"/>
                </a:lnTo>
                <a:lnTo>
                  <a:pt x="3741" y="7200"/>
                </a:lnTo>
                <a:lnTo>
                  <a:pt x="3776" y="7200"/>
                </a:lnTo>
                <a:lnTo>
                  <a:pt x="3882" y="7200"/>
                </a:lnTo>
                <a:lnTo>
                  <a:pt x="3953" y="7253"/>
                </a:lnTo>
                <a:lnTo>
                  <a:pt x="3953" y="7253"/>
                </a:lnTo>
                <a:lnTo>
                  <a:pt x="3988" y="7410"/>
                </a:lnTo>
                <a:lnTo>
                  <a:pt x="3988" y="7410"/>
                </a:lnTo>
                <a:lnTo>
                  <a:pt x="4059" y="7358"/>
                </a:lnTo>
                <a:lnTo>
                  <a:pt x="4059" y="7253"/>
                </a:lnTo>
                <a:lnTo>
                  <a:pt x="3988" y="7147"/>
                </a:lnTo>
                <a:lnTo>
                  <a:pt x="3988" y="7147"/>
                </a:lnTo>
                <a:lnTo>
                  <a:pt x="3812" y="7095"/>
                </a:lnTo>
                <a:lnTo>
                  <a:pt x="3706" y="7042"/>
                </a:lnTo>
                <a:lnTo>
                  <a:pt x="3600" y="7095"/>
                </a:lnTo>
                <a:lnTo>
                  <a:pt x="3529" y="7147"/>
                </a:lnTo>
                <a:lnTo>
                  <a:pt x="3529" y="7147"/>
                </a:lnTo>
                <a:lnTo>
                  <a:pt x="3565" y="6937"/>
                </a:lnTo>
                <a:lnTo>
                  <a:pt x="3565" y="6885"/>
                </a:lnTo>
                <a:lnTo>
                  <a:pt x="3494" y="6780"/>
                </a:lnTo>
                <a:lnTo>
                  <a:pt x="3494" y="6780"/>
                </a:lnTo>
                <a:lnTo>
                  <a:pt x="3318" y="6622"/>
                </a:lnTo>
                <a:lnTo>
                  <a:pt x="3212" y="6569"/>
                </a:lnTo>
                <a:lnTo>
                  <a:pt x="3176" y="6464"/>
                </a:lnTo>
                <a:lnTo>
                  <a:pt x="3176" y="6464"/>
                </a:lnTo>
                <a:lnTo>
                  <a:pt x="3141" y="6359"/>
                </a:lnTo>
                <a:lnTo>
                  <a:pt x="3176" y="6307"/>
                </a:lnTo>
                <a:lnTo>
                  <a:pt x="3318" y="6359"/>
                </a:lnTo>
                <a:lnTo>
                  <a:pt x="3424" y="6517"/>
                </a:lnTo>
                <a:lnTo>
                  <a:pt x="3494" y="6569"/>
                </a:lnTo>
                <a:lnTo>
                  <a:pt x="3494" y="6622"/>
                </a:lnTo>
                <a:lnTo>
                  <a:pt x="3494" y="6622"/>
                </a:lnTo>
                <a:lnTo>
                  <a:pt x="3494" y="6780"/>
                </a:lnTo>
                <a:lnTo>
                  <a:pt x="3529" y="6832"/>
                </a:lnTo>
                <a:lnTo>
                  <a:pt x="3706" y="6885"/>
                </a:lnTo>
                <a:lnTo>
                  <a:pt x="3953" y="6885"/>
                </a:lnTo>
                <a:lnTo>
                  <a:pt x="3953" y="6885"/>
                </a:lnTo>
                <a:lnTo>
                  <a:pt x="4235" y="7042"/>
                </a:lnTo>
                <a:lnTo>
                  <a:pt x="4447" y="7095"/>
                </a:lnTo>
                <a:lnTo>
                  <a:pt x="4482" y="7042"/>
                </a:lnTo>
                <a:lnTo>
                  <a:pt x="4518" y="6937"/>
                </a:lnTo>
                <a:lnTo>
                  <a:pt x="4518" y="6885"/>
                </a:lnTo>
                <a:lnTo>
                  <a:pt x="4447" y="6674"/>
                </a:lnTo>
                <a:lnTo>
                  <a:pt x="4447" y="6674"/>
                </a:lnTo>
                <a:lnTo>
                  <a:pt x="4341" y="6780"/>
                </a:lnTo>
                <a:lnTo>
                  <a:pt x="4341" y="6780"/>
                </a:lnTo>
                <a:lnTo>
                  <a:pt x="4165" y="6674"/>
                </a:lnTo>
                <a:lnTo>
                  <a:pt x="4059" y="6674"/>
                </a:lnTo>
                <a:lnTo>
                  <a:pt x="4059" y="6674"/>
                </a:lnTo>
                <a:lnTo>
                  <a:pt x="3988" y="6780"/>
                </a:lnTo>
                <a:lnTo>
                  <a:pt x="3953" y="6832"/>
                </a:lnTo>
                <a:lnTo>
                  <a:pt x="3918" y="6885"/>
                </a:lnTo>
                <a:lnTo>
                  <a:pt x="3776" y="6832"/>
                </a:lnTo>
                <a:lnTo>
                  <a:pt x="3776" y="6832"/>
                </a:lnTo>
                <a:lnTo>
                  <a:pt x="3706" y="6780"/>
                </a:lnTo>
                <a:lnTo>
                  <a:pt x="3671" y="6674"/>
                </a:lnTo>
                <a:lnTo>
                  <a:pt x="3600" y="6569"/>
                </a:lnTo>
                <a:lnTo>
                  <a:pt x="3600" y="6517"/>
                </a:lnTo>
                <a:lnTo>
                  <a:pt x="3671" y="6359"/>
                </a:lnTo>
                <a:lnTo>
                  <a:pt x="3741" y="6307"/>
                </a:lnTo>
                <a:lnTo>
                  <a:pt x="3741" y="6307"/>
                </a:lnTo>
                <a:lnTo>
                  <a:pt x="3565" y="6201"/>
                </a:lnTo>
                <a:lnTo>
                  <a:pt x="3494" y="6201"/>
                </a:lnTo>
                <a:lnTo>
                  <a:pt x="3424" y="6201"/>
                </a:lnTo>
                <a:lnTo>
                  <a:pt x="3353" y="6096"/>
                </a:lnTo>
                <a:lnTo>
                  <a:pt x="3353" y="6096"/>
                </a:lnTo>
                <a:lnTo>
                  <a:pt x="3318" y="6201"/>
                </a:lnTo>
                <a:lnTo>
                  <a:pt x="3282" y="6254"/>
                </a:lnTo>
                <a:lnTo>
                  <a:pt x="3282" y="6254"/>
                </a:lnTo>
                <a:lnTo>
                  <a:pt x="3282" y="6096"/>
                </a:lnTo>
                <a:lnTo>
                  <a:pt x="3318" y="5991"/>
                </a:lnTo>
                <a:lnTo>
                  <a:pt x="3318" y="5991"/>
                </a:lnTo>
                <a:lnTo>
                  <a:pt x="3282" y="6044"/>
                </a:lnTo>
                <a:lnTo>
                  <a:pt x="3212" y="6044"/>
                </a:lnTo>
                <a:lnTo>
                  <a:pt x="3212" y="6201"/>
                </a:lnTo>
                <a:lnTo>
                  <a:pt x="3212" y="6201"/>
                </a:lnTo>
                <a:lnTo>
                  <a:pt x="3141" y="6201"/>
                </a:lnTo>
                <a:lnTo>
                  <a:pt x="3000" y="6201"/>
                </a:lnTo>
                <a:lnTo>
                  <a:pt x="2753" y="6096"/>
                </a:lnTo>
                <a:lnTo>
                  <a:pt x="2753" y="6096"/>
                </a:lnTo>
                <a:lnTo>
                  <a:pt x="2576" y="6044"/>
                </a:lnTo>
                <a:lnTo>
                  <a:pt x="2541" y="5991"/>
                </a:lnTo>
                <a:lnTo>
                  <a:pt x="2435" y="5676"/>
                </a:lnTo>
                <a:lnTo>
                  <a:pt x="2435" y="5676"/>
                </a:lnTo>
                <a:lnTo>
                  <a:pt x="2329" y="5466"/>
                </a:lnTo>
                <a:lnTo>
                  <a:pt x="2082" y="5203"/>
                </a:lnTo>
                <a:lnTo>
                  <a:pt x="1835" y="4940"/>
                </a:lnTo>
                <a:lnTo>
                  <a:pt x="1624" y="4782"/>
                </a:lnTo>
                <a:lnTo>
                  <a:pt x="1624" y="4782"/>
                </a:lnTo>
                <a:lnTo>
                  <a:pt x="1447" y="4782"/>
                </a:lnTo>
                <a:lnTo>
                  <a:pt x="1271" y="4625"/>
                </a:lnTo>
                <a:lnTo>
                  <a:pt x="1271" y="4625"/>
                </a:lnTo>
                <a:lnTo>
                  <a:pt x="1059" y="4415"/>
                </a:lnTo>
                <a:lnTo>
                  <a:pt x="882" y="4362"/>
                </a:lnTo>
                <a:lnTo>
                  <a:pt x="882" y="4362"/>
                </a:lnTo>
                <a:lnTo>
                  <a:pt x="1024" y="4309"/>
                </a:lnTo>
                <a:lnTo>
                  <a:pt x="1094" y="4204"/>
                </a:lnTo>
                <a:lnTo>
                  <a:pt x="1129" y="4047"/>
                </a:lnTo>
                <a:lnTo>
                  <a:pt x="1129" y="3836"/>
                </a:lnTo>
                <a:lnTo>
                  <a:pt x="1129" y="3836"/>
                </a:lnTo>
                <a:lnTo>
                  <a:pt x="1200" y="3784"/>
                </a:lnTo>
                <a:lnTo>
                  <a:pt x="1235" y="3731"/>
                </a:lnTo>
                <a:lnTo>
                  <a:pt x="1376" y="3679"/>
                </a:lnTo>
                <a:lnTo>
                  <a:pt x="1694" y="3574"/>
                </a:lnTo>
                <a:lnTo>
                  <a:pt x="1694" y="3574"/>
                </a:lnTo>
                <a:lnTo>
                  <a:pt x="2082" y="3521"/>
                </a:lnTo>
                <a:lnTo>
                  <a:pt x="2400" y="3364"/>
                </a:lnTo>
                <a:lnTo>
                  <a:pt x="2647" y="3153"/>
                </a:lnTo>
                <a:lnTo>
                  <a:pt x="2824" y="2891"/>
                </a:lnTo>
                <a:lnTo>
                  <a:pt x="2824" y="2891"/>
                </a:lnTo>
                <a:lnTo>
                  <a:pt x="2824" y="2996"/>
                </a:lnTo>
                <a:lnTo>
                  <a:pt x="2824" y="2996"/>
                </a:lnTo>
                <a:lnTo>
                  <a:pt x="2859" y="2943"/>
                </a:lnTo>
                <a:lnTo>
                  <a:pt x="2929" y="2891"/>
                </a:lnTo>
                <a:lnTo>
                  <a:pt x="2965" y="2628"/>
                </a:lnTo>
                <a:lnTo>
                  <a:pt x="3000" y="2418"/>
                </a:lnTo>
                <a:lnTo>
                  <a:pt x="3106" y="2260"/>
                </a:lnTo>
                <a:lnTo>
                  <a:pt x="3106" y="2260"/>
                </a:lnTo>
                <a:lnTo>
                  <a:pt x="3176" y="2050"/>
                </a:lnTo>
                <a:lnTo>
                  <a:pt x="3282" y="1839"/>
                </a:lnTo>
                <a:lnTo>
                  <a:pt x="3388" y="1682"/>
                </a:lnTo>
                <a:lnTo>
                  <a:pt x="3565" y="1577"/>
                </a:lnTo>
                <a:lnTo>
                  <a:pt x="3565" y="1577"/>
                </a:lnTo>
                <a:lnTo>
                  <a:pt x="3600" y="1682"/>
                </a:lnTo>
                <a:lnTo>
                  <a:pt x="3600" y="1734"/>
                </a:lnTo>
                <a:lnTo>
                  <a:pt x="3600" y="1787"/>
                </a:lnTo>
                <a:lnTo>
                  <a:pt x="3600" y="1787"/>
                </a:lnTo>
                <a:lnTo>
                  <a:pt x="3918" y="1682"/>
                </a:lnTo>
                <a:lnTo>
                  <a:pt x="4059" y="1577"/>
                </a:lnTo>
                <a:lnTo>
                  <a:pt x="4165" y="1524"/>
                </a:lnTo>
                <a:lnTo>
                  <a:pt x="4165" y="1524"/>
                </a:lnTo>
                <a:lnTo>
                  <a:pt x="4341" y="1261"/>
                </a:lnTo>
                <a:lnTo>
                  <a:pt x="4482" y="1209"/>
                </a:lnTo>
                <a:lnTo>
                  <a:pt x="4624" y="1209"/>
                </a:lnTo>
                <a:lnTo>
                  <a:pt x="4624" y="1209"/>
                </a:lnTo>
                <a:lnTo>
                  <a:pt x="4624" y="1366"/>
                </a:lnTo>
                <a:lnTo>
                  <a:pt x="4518" y="1366"/>
                </a:lnTo>
                <a:lnTo>
                  <a:pt x="4518" y="1366"/>
                </a:lnTo>
                <a:lnTo>
                  <a:pt x="4624" y="1366"/>
                </a:lnTo>
                <a:lnTo>
                  <a:pt x="4659" y="1419"/>
                </a:lnTo>
                <a:lnTo>
                  <a:pt x="4553" y="1524"/>
                </a:lnTo>
                <a:lnTo>
                  <a:pt x="4553" y="1524"/>
                </a:lnTo>
                <a:lnTo>
                  <a:pt x="4624" y="1524"/>
                </a:lnTo>
                <a:lnTo>
                  <a:pt x="4659" y="1524"/>
                </a:lnTo>
                <a:lnTo>
                  <a:pt x="4729" y="1682"/>
                </a:lnTo>
                <a:lnTo>
                  <a:pt x="4729" y="1682"/>
                </a:lnTo>
                <a:lnTo>
                  <a:pt x="4729" y="1366"/>
                </a:lnTo>
                <a:lnTo>
                  <a:pt x="4729" y="1366"/>
                </a:lnTo>
                <a:lnTo>
                  <a:pt x="4800" y="1366"/>
                </a:lnTo>
                <a:lnTo>
                  <a:pt x="4871" y="1366"/>
                </a:lnTo>
                <a:lnTo>
                  <a:pt x="5047" y="1261"/>
                </a:lnTo>
                <a:lnTo>
                  <a:pt x="5047" y="1261"/>
                </a:lnTo>
                <a:lnTo>
                  <a:pt x="4906" y="1261"/>
                </a:lnTo>
                <a:lnTo>
                  <a:pt x="4835" y="1366"/>
                </a:lnTo>
                <a:lnTo>
                  <a:pt x="4835" y="1366"/>
                </a:lnTo>
                <a:lnTo>
                  <a:pt x="4659" y="1156"/>
                </a:lnTo>
                <a:lnTo>
                  <a:pt x="4624" y="1156"/>
                </a:lnTo>
                <a:lnTo>
                  <a:pt x="4553" y="1156"/>
                </a:lnTo>
                <a:lnTo>
                  <a:pt x="4553" y="1156"/>
                </a:lnTo>
                <a:lnTo>
                  <a:pt x="4659" y="999"/>
                </a:lnTo>
                <a:lnTo>
                  <a:pt x="4800" y="946"/>
                </a:lnTo>
                <a:lnTo>
                  <a:pt x="5047" y="841"/>
                </a:lnTo>
                <a:lnTo>
                  <a:pt x="5047" y="841"/>
                </a:lnTo>
                <a:lnTo>
                  <a:pt x="5012" y="893"/>
                </a:lnTo>
                <a:lnTo>
                  <a:pt x="4941" y="893"/>
                </a:lnTo>
                <a:lnTo>
                  <a:pt x="4941" y="893"/>
                </a:lnTo>
                <a:lnTo>
                  <a:pt x="5294" y="946"/>
                </a:lnTo>
                <a:lnTo>
                  <a:pt x="5576" y="946"/>
                </a:lnTo>
                <a:lnTo>
                  <a:pt x="5788" y="841"/>
                </a:lnTo>
                <a:lnTo>
                  <a:pt x="5965" y="683"/>
                </a:lnTo>
                <a:lnTo>
                  <a:pt x="5965" y="683"/>
                </a:lnTo>
                <a:lnTo>
                  <a:pt x="6141" y="578"/>
                </a:lnTo>
                <a:lnTo>
                  <a:pt x="6247" y="368"/>
                </a:lnTo>
                <a:lnTo>
                  <a:pt x="6424" y="158"/>
                </a:lnTo>
                <a:lnTo>
                  <a:pt x="6600" y="0"/>
                </a:lnTo>
                <a:lnTo>
                  <a:pt x="6600" y="0"/>
                </a:lnTo>
                <a:lnTo>
                  <a:pt x="6565" y="53"/>
                </a:lnTo>
                <a:lnTo>
                  <a:pt x="6565" y="158"/>
                </a:lnTo>
                <a:lnTo>
                  <a:pt x="6565" y="158"/>
                </a:lnTo>
                <a:lnTo>
                  <a:pt x="6812" y="263"/>
                </a:lnTo>
                <a:lnTo>
                  <a:pt x="6988" y="315"/>
                </a:lnTo>
                <a:lnTo>
                  <a:pt x="7094" y="420"/>
                </a:lnTo>
                <a:lnTo>
                  <a:pt x="7094" y="420"/>
                </a:lnTo>
                <a:lnTo>
                  <a:pt x="7094" y="526"/>
                </a:lnTo>
                <a:lnTo>
                  <a:pt x="7094" y="578"/>
                </a:lnTo>
                <a:lnTo>
                  <a:pt x="7024" y="683"/>
                </a:lnTo>
                <a:lnTo>
                  <a:pt x="6776" y="683"/>
                </a:lnTo>
                <a:lnTo>
                  <a:pt x="6776" y="683"/>
                </a:lnTo>
                <a:lnTo>
                  <a:pt x="6847" y="893"/>
                </a:lnTo>
                <a:lnTo>
                  <a:pt x="6918" y="946"/>
                </a:lnTo>
                <a:lnTo>
                  <a:pt x="6918" y="946"/>
                </a:lnTo>
                <a:lnTo>
                  <a:pt x="7024" y="841"/>
                </a:lnTo>
                <a:lnTo>
                  <a:pt x="7129" y="683"/>
                </a:lnTo>
                <a:lnTo>
                  <a:pt x="7129" y="683"/>
                </a:lnTo>
                <a:lnTo>
                  <a:pt x="7235" y="526"/>
                </a:lnTo>
                <a:lnTo>
                  <a:pt x="7235" y="526"/>
                </a:lnTo>
                <a:lnTo>
                  <a:pt x="7341" y="368"/>
                </a:lnTo>
                <a:lnTo>
                  <a:pt x="7376" y="368"/>
                </a:lnTo>
                <a:lnTo>
                  <a:pt x="7412" y="526"/>
                </a:lnTo>
                <a:lnTo>
                  <a:pt x="7412" y="526"/>
                </a:lnTo>
                <a:lnTo>
                  <a:pt x="7482" y="420"/>
                </a:lnTo>
                <a:lnTo>
                  <a:pt x="7518" y="420"/>
                </a:lnTo>
                <a:lnTo>
                  <a:pt x="7588" y="526"/>
                </a:lnTo>
                <a:lnTo>
                  <a:pt x="7588" y="526"/>
                </a:lnTo>
                <a:lnTo>
                  <a:pt x="7694" y="631"/>
                </a:lnTo>
                <a:lnTo>
                  <a:pt x="7659" y="683"/>
                </a:lnTo>
                <a:lnTo>
                  <a:pt x="7553" y="736"/>
                </a:lnTo>
                <a:lnTo>
                  <a:pt x="7553" y="736"/>
                </a:lnTo>
                <a:lnTo>
                  <a:pt x="7765" y="893"/>
                </a:lnTo>
                <a:lnTo>
                  <a:pt x="7941" y="893"/>
                </a:lnTo>
                <a:lnTo>
                  <a:pt x="8118" y="736"/>
                </a:lnTo>
                <a:lnTo>
                  <a:pt x="8118" y="736"/>
                </a:lnTo>
                <a:lnTo>
                  <a:pt x="8471" y="683"/>
                </a:lnTo>
                <a:lnTo>
                  <a:pt x="8682" y="736"/>
                </a:lnTo>
                <a:lnTo>
                  <a:pt x="8894" y="841"/>
                </a:lnTo>
                <a:lnTo>
                  <a:pt x="8894" y="841"/>
                </a:lnTo>
                <a:lnTo>
                  <a:pt x="8929" y="893"/>
                </a:lnTo>
                <a:lnTo>
                  <a:pt x="8929" y="946"/>
                </a:lnTo>
                <a:lnTo>
                  <a:pt x="8859" y="1156"/>
                </a:lnTo>
                <a:lnTo>
                  <a:pt x="8859" y="1156"/>
                </a:lnTo>
                <a:lnTo>
                  <a:pt x="9071" y="1209"/>
                </a:lnTo>
                <a:lnTo>
                  <a:pt x="9071" y="1209"/>
                </a:lnTo>
                <a:lnTo>
                  <a:pt x="8929" y="1209"/>
                </a:lnTo>
                <a:lnTo>
                  <a:pt x="8753" y="1209"/>
                </a:lnTo>
                <a:lnTo>
                  <a:pt x="8753" y="1209"/>
                </a:lnTo>
                <a:lnTo>
                  <a:pt x="9035" y="1261"/>
                </a:lnTo>
                <a:lnTo>
                  <a:pt x="9247" y="1209"/>
                </a:lnTo>
                <a:lnTo>
                  <a:pt x="9247" y="1209"/>
                </a:lnTo>
                <a:lnTo>
                  <a:pt x="9212" y="1366"/>
                </a:lnTo>
                <a:lnTo>
                  <a:pt x="9212" y="1366"/>
                </a:lnTo>
                <a:lnTo>
                  <a:pt x="9494" y="1472"/>
                </a:lnTo>
                <a:lnTo>
                  <a:pt x="9671" y="1419"/>
                </a:lnTo>
                <a:lnTo>
                  <a:pt x="9671" y="1419"/>
                </a:lnTo>
                <a:lnTo>
                  <a:pt x="9882" y="1366"/>
                </a:lnTo>
                <a:lnTo>
                  <a:pt x="9882" y="1366"/>
                </a:lnTo>
                <a:lnTo>
                  <a:pt x="9988" y="1261"/>
                </a:lnTo>
                <a:lnTo>
                  <a:pt x="10024" y="1366"/>
                </a:lnTo>
                <a:lnTo>
                  <a:pt x="10059" y="1419"/>
                </a:lnTo>
                <a:lnTo>
                  <a:pt x="10059" y="1419"/>
                </a:lnTo>
                <a:lnTo>
                  <a:pt x="10376" y="1366"/>
                </a:lnTo>
                <a:lnTo>
                  <a:pt x="10553" y="1366"/>
                </a:lnTo>
                <a:lnTo>
                  <a:pt x="10729" y="1366"/>
                </a:lnTo>
                <a:lnTo>
                  <a:pt x="10729" y="1366"/>
                </a:lnTo>
                <a:lnTo>
                  <a:pt x="10906" y="1419"/>
                </a:lnTo>
                <a:lnTo>
                  <a:pt x="11082" y="1472"/>
                </a:lnTo>
                <a:lnTo>
                  <a:pt x="11082" y="1472"/>
                </a:lnTo>
                <a:lnTo>
                  <a:pt x="11188" y="1524"/>
                </a:lnTo>
                <a:lnTo>
                  <a:pt x="11329" y="1524"/>
                </a:lnTo>
                <a:lnTo>
                  <a:pt x="11400" y="1577"/>
                </a:lnTo>
                <a:lnTo>
                  <a:pt x="11506" y="1577"/>
                </a:lnTo>
                <a:lnTo>
                  <a:pt x="11506" y="1577"/>
                </a:lnTo>
                <a:lnTo>
                  <a:pt x="11788" y="1734"/>
                </a:lnTo>
                <a:lnTo>
                  <a:pt x="11965" y="1787"/>
                </a:lnTo>
                <a:lnTo>
                  <a:pt x="12176" y="1787"/>
                </a:lnTo>
                <a:lnTo>
                  <a:pt x="12353" y="1787"/>
                </a:lnTo>
                <a:lnTo>
                  <a:pt x="12353" y="1787"/>
                </a:lnTo>
                <a:lnTo>
                  <a:pt x="12529" y="1787"/>
                </a:lnTo>
                <a:lnTo>
                  <a:pt x="12635" y="1787"/>
                </a:lnTo>
                <a:lnTo>
                  <a:pt x="12741" y="1945"/>
                </a:lnTo>
                <a:lnTo>
                  <a:pt x="12741" y="1945"/>
                </a:lnTo>
                <a:lnTo>
                  <a:pt x="12812" y="1945"/>
                </a:lnTo>
                <a:lnTo>
                  <a:pt x="12882" y="1945"/>
                </a:lnTo>
                <a:lnTo>
                  <a:pt x="12918" y="1997"/>
                </a:lnTo>
                <a:lnTo>
                  <a:pt x="12918" y="2050"/>
                </a:lnTo>
                <a:lnTo>
                  <a:pt x="12918" y="2050"/>
                </a:lnTo>
                <a:lnTo>
                  <a:pt x="13376" y="2050"/>
                </a:lnTo>
                <a:lnTo>
                  <a:pt x="13376" y="2050"/>
                </a:lnTo>
                <a:lnTo>
                  <a:pt x="13518" y="1997"/>
                </a:lnTo>
                <a:lnTo>
                  <a:pt x="13518" y="1997"/>
                </a:lnTo>
                <a:lnTo>
                  <a:pt x="13624" y="1945"/>
                </a:lnTo>
                <a:lnTo>
                  <a:pt x="13624" y="2050"/>
                </a:lnTo>
                <a:lnTo>
                  <a:pt x="13624" y="2050"/>
                </a:lnTo>
                <a:lnTo>
                  <a:pt x="13624" y="1945"/>
                </a:lnTo>
                <a:lnTo>
                  <a:pt x="13659" y="1839"/>
                </a:lnTo>
                <a:lnTo>
                  <a:pt x="13835" y="1839"/>
                </a:lnTo>
                <a:lnTo>
                  <a:pt x="14082" y="1839"/>
                </a:lnTo>
                <a:lnTo>
                  <a:pt x="14329" y="1945"/>
                </a:lnTo>
                <a:lnTo>
                  <a:pt x="14329" y="1945"/>
                </a:lnTo>
                <a:lnTo>
                  <a:pt x="14576" y="2102"/>
                </a:lnTo>
                <a:lnTo>
                  <a:pt x="14824" y="2312"/>
                </a:lnTo>
                <a:lnTo>
                  <a:pt x="14824" y="2312"/>
                </a:lnTo>
                <a:lnTo>
                  <a:pt x="14965" y="2365"/>
                </a:lnTo>
                <a:lnTo>
                  <a:pt x="15106" y="2523"/>
                </a:lnTo>
                <a:lnTo>
                  <a:pt x="15106" y="2523"/>
                </a:lnTo>
                <a:lnTo>
                  <a:pt x="15176" y="2575"/>
                </a:lnTo>
                <a:lnTo>
                  <a:pt x="15282" y="2575"/>
                </a:lnTo>
                <a:lnTo>
                  <a:pt x="15318" y="2523"/>
                </a:lnTo>
                <a:lnTo>
                  <a:pt x="15353" y="2575"/>
                </a:lnTo>
                <a:lnTo>
                  <a:pt x="15353" y="2575"/>
                </a:lnTo>
                <a:lnTo>
                  <a:pt x="15353" y="3364"/>
                </a:lnTo>
                <a:lnTo>
                  <a:pt x="15353" y="4099"/>
                </a:lnTo>
                <a:lnTo>
                  <a:pt x="15388" y="4940"/>
                </a:lnTo>
                <a:lnTo>
                  <a:pt x="15353" y="5728"/>
                </a:lnTo>
                <a:lnTo>
                  <a:pt x="15353" y="5728"/>
                </a:lnTo>
                <a:lnTo>
                  <a:pt x="15353" y="7358"/>
                </a:lnTo>
                <a:lnTo>
                  <a:pt x="15353" y="8934"/>
                </a:lnTo>
                <a:lnTo>
                  <a:pt x="15353" y="8934"/>
                </a:lnTo>
                <a:lnTo>
                  <a:pt x="15388" y="10564"/>
                </a:lnTo>
                <a:lnTo>
                  <a:pt x="15388" y="12140"/>
                </a:lnTo>
                <a:lnTo>
                  <a:pt x="15388" y="12140"/>
                </a:lnTo>
                <a:lnTo>
                  <a:pt x="15353" y="12876"/>
                </a:lnTo>
                <a:lnTo>
                  <a:pt x="15353" y="13664"/>
                </a:lnTo>
                <a:lnTo>
                  <a:pt x="15353" y="13664"/>
                </a:lnTo>
                <a:lnTo>
                  <a:pt x="15353" y="14032"/>
                </a:lnTo>
                <a:lnTo>
                  <a:pt x="15353" y="14347"/>
                </a:lnTo>
                <a:lnTo>
                  <a:pt x="15353" y="14347"/>
                </a:lnTo>
                <a:lnTo>
                  <a:pt x="15318" y="14610"/>
                </a:lnTo>
                <a:lnTo>
                  <a:pt x="15353" y="14768"/>
                </a:lnTo>
                <a:lnTo>
                  <a:pt x="15388" y="14978"/>
                </a:lnTo>
                <a:lnTo>
                  <a:pt x="15388" y="14978"/>
                </a:lnTo>
                <a:lnTo>
                  <a:pt x="15565" y="15031"/>
                </a:lnTo>
                <a:lnTo>
                  <a:pt x="15671" y="14978"/>
                </a:lnTo>
                <a:lnTo>
                  <a:pt x="15671" y="14978"/>
                </a:lnTo>
                <a:lnTo>
                  <a:pt x="15706" y="14978"/>
                </a:lnTo>
                <a:lnTo>
                  <a:pt x="15776" y="14978"/>
                </a:lnTo>
                <a:lnTo>
                  <a:pt x="15918" y="15031"/>
                </a:lnTo>
                <a:lnTo>
                  <a:pt x="15918" y="15031"/>
                </a:lnTo>
                <a:lnTo>
                  <a:pt x="15988" y="15031"/>
                </a:lnTo>
                <a:lnTo>
                  <a:pt x="16059" y="14978"/>
                </a:lnTo>
                <a:lnTo>
                  <a:pt x="16129" y="14873"/>
                </a:lnTo>
                <a:lnTo>
                  <a:pt x="16129" y="14873"/>
                </a:lnTo>
                <a:lnTo>
                  <a:pt x="16271" y="14873"/>
                </a:lnTo>
                <a:lnTo>
                  <a:pt x="16447" y="14873"/>
                </a:lnTo>
                <a:lnTo>
                  <a:pt x="16447" y="14873"/>
                </a:lnTo>
                <a:lnTo>
                  <a:pt x="16412" y="15031"/>
                </a:lnTo>
                <a:lnTo>
                  <a:pt x="16412" y="15083"/>
                </a:lnTo>
                <a:lnTo>
                  <a:pt x="16412" y="15188"/>
                </a:lnTo>
                <a:lnTo>
                  <a:pt x="16412" y="15188"/>
                </a:lnTo>
                <a:lnTo>
                  <a:pt x="16447" y="15293"/>
                </a:lnTo>
                <a:lnTo>
                  <a:pt x="16518" y="15346"/>
                </a:lnTo>
                <a:lnTo>
                  <a:pt x="16694" y="15556"/>
                </a:lnTo>
                <a:lnTo>
                  <a:pt x="16694" y="15556"/>
                </a:lnTo>
                <a:lnTo>
                  <a:pt x="16906" y="15872"/>
                </a:lnTo>
                <a:lnTo>
                  <a:pt x="17188" y="16134"/>
                </a:lnTo>
                <a:lnTo>
                  <a:pt x="17188" y="16134"/>
                </a:lnTo>
                <a:lnTo>
                  <a:pt x="17294" y="16239"/>
                </a:lnTo>
                <a:lnTo>
                  <a:pt x="17365" y="16397"/>
                </a:lnTo>
                <a:lnTo>
                  <a:pt x="17400" y="16607"/>
                </a:lnTo>
                <a:lnTo>
                  <a:pt x="17400" y="16607"/>
                </a:lnTo>
                <a:lnTo>
                  <a:pt x="17647" y="16450"/>
                </a:lnTo>
                <a:lnTo>
                  <a:pt x="17753" y="16397"/>
                </a:lnTo>
                <a:lnTo>
                  <a:pt x="17859" y="16239"/>
                </a:lnTo>
                <a:lnTo>
                  <a:pt x="17859" y="16239"/>
                </a:lnTo>
                <a:lnTo>
                  <a:pt x="17894" y="16134"/>
                </a:lnTo>
                <a:lnTo>
                  <a:pt x="17965" y="15977"/>
                </a:lnTo>
                <a:lnTo>
                  <a:pt x="17965" y="15977"/>
                </a:lnTo>
                <a:lnTo>
                  <a:pt x="18000" y="15924"/>
                </a:lnTo>
                <a:lnTo>
                  <a:pt x="18000" y="15924"/>
                </a:lnTo>
                <a:lnTo>
                  <a:pt x="18000" y="15872"/>
                </a:lnTo>
                <a:lnTo>
                  <a:pt x="18000" y="15819"/>
                </a:lnTo>
                <a:lnTo>
                  <a:pt x="18000" y="15819"/>
                </a:lnTo>
                <a:lnTo>
                  <a:pt x="18071" y="15714"/>
                </a:lnTo>
                <a:lnTo>
                  <a:pt x="18212" y="15714"/>
                </a:lnTo>
                <a:lnTo>
                  <a:pt x="18212" y="15714"/>
                </a:lnTo>
                <a:lnTo>
                  <a:pt x="18318" y="15609"/>
                </a:lnTo>
                <a:lnTo>
                  <a:pt x="18388" y="15609"/>
                </a:lnTo>
                <a:lnTo>
                  <a:pt x="18459" y="15609"/>
                </a:lnTo>
                <a:lnTo>
                  <a:pt x="18459" y="15609"/>
                </a:lnTo>
                <a:lnTo>
                  <a:pt x="18600" y="15661"/>
                </a:lnTo>
                <a:lnTo>
                  <a:pt x="18706" y="15714"/>
                </a:lnTo>
                <a:lnTo>
                  <a:pt x="18741" y="15924"/>
                </a:lnTo>
                <a:lnTo>
                  <a:pt x="18741" y="16029"/>
                </a:lnTo>
                <a:lnTo>
                  <a:pt x="18776" y="16134"/>
                </a:lnTo>
                <a:lnTo>
                  <a:pt x="18847" y="16187"/>
                </a:lnTo>
                <a:lnTo>
                  <a:pt x="18847" y="16187"/>
                </a:lnTo>
                <a:lnTo>
                  <a:pt x="18988" y="16292"/>
                </a:lnTo>
                <a:lnTo>
                  <a:pt x="19094" y="16450"/>
                </a:lnTo>
                <a:lnTo>
                  <a:pt x="19094" y="16450"/>
                </a:lnTo>
                <a:lnTo>
                  <a:pt x="19165" y="16607"/>
                </a:lnTo>
                <a:lnTo>
                  <a:pt x="19306" y="16765"/>
                </a:lnTo>
                <a:lnTo>
                  <a:pt x="19306" y="16765"/>
                </a:lnTo>
                <a:lnTo>
                  <a:pt x="19482" y="16975"/>
                </a:lnTo>
                <a:lnTo>
                  <a:pt x="19553" y="17080"/>
                </a:lnTo>
                <a:lnTo>
                  <a:pt x="19694" y="17396"/>
                </a:lnTo>
                <a:lnTo>
                  <a:pt x="19694" y="17396"/>
                </a:lnTo>
                <a:lnTo>
                  <a:pt x="20082" y="18184"/>
                </a:lnTo>
                <a:lnTo>
                  <a:pt x="20082" y="18184"/>
                </a:lnTo>
                <a:lnTo>
                  <a:pt x="20259" y="18447"/>
                </a:lnTo>
                <a:lnTo>
                  <a:pt x="20329" y="18709"/>
                </a:lnTo>
                <a:lnTo>
                  <a:pt x="20329" y="18709"/>
                </a:lnTo>
                <a:lnTo>
                  <a:pt x="20329" y="18815"/>
                </a:lnTo>
                <a:lnTo>
                  <a:pt x="20365" y="18867"/>
                </a:lnTo>
                <a:lnTo>
                  <a:pt x="20471" y="18972"/>
                </a:lnTo>
                <a:lnTo>
                  <a:pt x="20471" y="18972"/>
                </a:lnTo>
                <a:lnTo>
                  <a:pt x="20435" y="19025"/>
                </a:lnTo>
                <a:lnTo>
                  <a:pt x="20471" y="19130"/>
                </a:lnTo>
                <a:lnTo>
                  <a:pt x="20612" y="19445"/>
                </a:lnTo>
                <a:lnTo>
                  <a:pt x="20612" y="19445"/>
                </a:lnTo>
                <a:lnTo>
                  <a:pt x="20682" y="19445"/>
                </a:lnTo>
                <a:lnTo>
                  <a:pt x="20859" y="19550"/>
                </a:lnTo>
                <a:lnTo>
                  <a:pt x="21176" y="19708"/>
                </a:lnTo>
                <a:lnTo>
                  <a:pt x="21176" y="19708"/>
                </a:lnTo>
                <a:lnTo>
                  <a:pt x="21388" y="19971"/>
                </a:lnTo>
                <a:lnTo>
                  <a:pt x="21459" y="20076"/>
                </a:lnTo>
                <a:lnTo>
                  <a:pt x="21565" y="20076"/>
                </a:lnTo>
                <a:lnTo>
                  <a:pt x="21565" y="20076"/>
                </a:lnTo>
                <a:lnTo>
                  <a:pt x="21565" y="20181"/>
                </a:lnTo>
                <a:lnTo>
                  <a:pt x="21565" y="20234"/>
                </a:lnTo>
                <a:lnTo>
                  <a:pt x="21494" y="20391"/>
                </a:lnTo>
                <a:lnTo>
                  <a:pt x="21494" y="20391"/>
                </a:lnTo>
                <a:lnTo>
                  <a:pt x="21459" y="20496"/>
                </a:lnTo>
                <a:lnTo>
                  <a:pt x="21494" y="20654"/>
                </a:lnTo>
                <a:lnTo>
                  <a:pt x="21565" y="20969"/>
                </a:lnTo>
                <a:lnTo>
                  <a:pt x="21565" y="20969"/>
                </a:lnTo>
                <a:lnTo>
                  <a:pt x="21600" y="21074"/>
                </a:lnTo>
                <a:lnTo>
                  <a:pt x="21565" y="21127"/>
                </a:lnTo>
                <a:lnTo>
                  <a:pt x="21459" y="21337"/>
                </a:lnTo>
                <a:lnTo>
                  <a:pt x="21176" y="21600"/>
                </a:lnTo>
                <a:lnTo>
                  <a:pt x="21176" y="21600"/>
                </a:lnTo>
                <a:lnTo>
                  <a:pt x="21176" y="21390"/>
                </a:lnTo>
                <a:lnTo>
                  <a:pt x="21176" y="21390"/>
                </a:lnTo>
                <a:lnTo>
                  <a:pt x="21176" y="21547"/>
                </a:lnTo>
                <a:lnTo>
                  <a:pt x="21071" y="21600"/>
                </a:lnTo>
                <a:lnTo>
                  <a:pt x="21071" y="21600"/>
                </a:lnTo>
                <a:lnTo>
                  <a:pt x="21035" y="21495"/>
                </a:lnTo>
                <a:lnTo>
                  <a:pt x="21035" y="21390"/>
                </a:lnTo>
                <a:lnTo>
                  <a:pt x="21106" y="21232"/>
                </a:lnTo>
                <a:lnTo>
                  <a:pt x="21282" y="20969"/>
                </a:lnTo>
                <a:lnTo>
                  <a:pt x="21282" y="20969"/>
                </a:lnTo>
                <a:lnTo>
                  <a:pt x="21176" y="21127"/>
                </a:lnTo>
                <a:lnTo>
                  <a:pt x="21035" y="21232"/>
                </a:lnTo>
                <a:lnTo>
                  <a:pt x="21000" y="21232"/>
                </a:lnTo>
                <a:lnTo>
                  <a:pt x="21000" y="21127"/>
                </a:lnTo>
                <a:lnTo>
                  <a:pt x="21000" y="21127"/>
                </a:lnTo>
                <a:lnTo>
                  <a:pt x="20929" y="21074"/>
                </a:lnTo>
                <a:lnTo>
                  <a:pt x="21000" y="21074"/>
                </a:lnTo>
                <a:lnTo>
                  <a:pt x="21071" y="21022"/>
                </a:lnTo>
                <a:lnTo>
                  <a:pt x="21247" y="21022"/>
                </a:lnTo>
                <a:lnTo>
                  <a:pt x="21247" y="21022"/>
                </a:lnTo>
                <a:lnTo>
                  <a:pt x="21071" y="20969"/>
                </a:lnTo>
                <a:lnTo>
                  <a:pt x="21071" y="20969"/>
                </a:lnTo>
                <a:lnTo>
                  <a:pt x="21071" y="20707"/>
                </a:lnTo>
                <a:lnTo>
                  <a:pt x="21071" y="20549"/>
                </a:lnTo>
                <a:lnTo>
                  <a:pt x="21035" y="20391"/>
                </a:lnTo>
                <a:lnTo>
                  <a:pt x="21035" y="20391"/>
                </a:lnTo>
                <a:lnTo>
                  <a:pt x="20929" y="20234"/>
                </a:lnTo>
                <a:lnTo>
                  <a:pt x="20929" y="20181"/>
                </a:lnTo>
                <a:lnTo>
                  <a:pt x="21035" y="20076"/>
                </a:lnTo>
                <a:lnTo>
                  <a:pt x="21035" y="20076"/>
                </a:lnTo>
                <a:lnTo>
                  <a:pt x="20859" y="20181"/>
                </a:lnTo>
                <a:lnTo>
                  <a:pt x="20753" y="20234"/>
                </a:lnTo>
                <a:lnTo>
                  <a:pt x="20682" y="20234"/>
                </a:lnTo>
                <a:lnTo>
                  <a:pt x="20682" y="20234"/>
                </a:lnTo>
                <a:lnTo>
                  <a:pt x="20753" y="20181"/>
                </a:lnTo>
                <a:lnTo>
                  <a:pt x="20753" y="20181"/>
                </a:lnTo>
                <a:lnTo>
                  <a:pt x="20612" y="20234"/>
                </a:lnTo>
                <a:lnTo>
                  <a:pt x="20506" y="20286"/>
                </a:lnTo>
                <a:lnTo>
                  <a:pt x="20506" y="20391"/>
                </a:lnTo>
                <a:lnTo>
                  <a:pt x="20506" y="20391"/>
                </a:lnTo>
                <a:lnTo>
                  <a:pt x="20541" y="20444"/>
                </a:lnTo>
                <a:lnTo>
                  <a:pt x="20541" y="20496"/>
                </a:lnTo>
                <a:lnTo>
                  <a:pt x="20541" y="20496"/>
                </a:lnTo>
                <a:lnTo>
                  <a:pt x="20506" y="20549"/>
                </a:lnTo>
                <a:lnTo>
                  <a:pt x="20506" y="20549"/>
                </a:lnTo>
                <a:lnTo>
                  <a:pt x="20471" y="20549"/>
                </a:lnTo>
                <a:lnTo>
                  <a:pt x="20471" y="20654"/>
                </a:lnTo>
                <a:lnTo>
                  <a:pt x="20471" y="20654"/>
                </a:lnTo>
                <a:lnTo>
                  <a:pt x="20471" y="20707"/>
                </a:lnTo>
                <a:lnTo>
                  <a:pt x="20435" y="20707"/>
                </a:lnTo>
                <a:lnTo>
                  <a:pt x="20365" y="20707"/>
                </a:lnTo>
                <a:lnTo>
                  <a:pt x="20329" y="20654"/>
                </a:lnTo>
                <a:lnTo>
                  <a:pt x="20329" y="20654"/>
                </a:lnTo>
                <a:lnTo>
                  <a:pt x="20329" y="20444"/>
                </a:lnTo>
                <a:lnTo>
                  <a:pt x="20435" y="20286"/>
                </a:lnTo>
                <a:lnTo>
                  <a:pt x="20435" y="20286"/>
                </a:lnTo>
                <a:lnTo>
                  <a:pt x="20471" y="20181"/>
                </a:lnTo>
                <a:lnTo>
                  <a:pt x="20471" y="19971"/>
                </a:lnTo>
                <a:lnTo>
                  <a:pt x="20471" y="19971"/>
                </a:lnTo>
                <a:lnTo>
                  <a:pt x="20506" y="19918"/>
                </a:lnTo>
                <a:lnTo>
                  <a:pt x="20541" y="19918"/>
                </a:lnTo>
                <a:lnTo>
                  <a:pt x="20682" y="19918"/>
                </a:lnTo>
                <a:lnTo>
                  <a:pt x="20682" y="19918"/>
                </a:lnTo>
                <a:lnTo>
                  <a:pt x="20541" y="19918"/>
                </a:lnTo>
                <a:lnTo>
                  <a:pt x="20506" y="19866"/>
                </a:lnTo>
                <a:lnTo>
                  <a:pt x="20435" y="19813"/>
                </a:lnTo>
                <a:lnTo>
                  <a:pt x="20435" y="19813"/>
                </a:lnTo>
                <a:lnTo>
                  <a:pt x="20471" y="19866"/>
                </a:lnTo>
                <a:lnTo>
                  <a:pt x="20471" y="19918"/>
                </a:lnTo>
                <a:lnTo>
                  <a:pt x="20435" y="19971"/>
                </a:lnTo>
                <a:lnTo>
                  <a:pt x="20365" y="19971"/>
                </a:lnTo>
                <a:lnTo>
                  <a:pt x="20365" y="19971"/>
                </a:lnTo>
                <a:lnTo>
                  <a:pt x="20294" y="19866"/>
                </a:lnTo>
                <a:lnTo>
                  <a:pt x="20259" y="19813"/>
                </a:lnTo>
                <a:lnTo>
                  <a:pt x="20259" y="19603"/>
                </a:lnTo>
                <a:lnTo>
                  <a:pt x="20259" y="19603"/>
                </a:lnTo>
                <a:lnTo>
                  <a:pt x="20329" y="19655"/>
                </a:lnTo>
                <a:lnTo>
                  <a:pt x="20365" y="19708"/>
                </a:lnTo>
                <a:lnTo>
                  <a:pt x="20365" y="19708"/>
                </a:lnTo>
                <a:lnTo>
                  <a:pt x="20294" y="19603"/>
                </a:lnTo>
                <a:lnTo>
                  <a:pt x="20259" y="19445"/>
                </a:lnTo>
                <a:lnTo>
                  <a:pt x="20259" y="19445"/>
                </a:lnTo>
                <a:lnTo>
                  <a:pt x="20153" y="19393"/>
                </a:lnTo>
                <a:lnTo>
                  <a:pt x="20153" y="19393"/>
                </a:lnTo>
                <a:lnTo>
                  <a:pt x="20224" y="19393"/>
                </a:lnTo>
                <a:lnTo>
                  <a:pt x="20224" y="19288"/>
                </a:lnTo>
                <a:lnTo>
                  <a:pt x="20224" y="19235"/>
                </a:lnTo>
                <a:lnTo>
                  <a:pt x="20259" y="19235"/>
                </a:lnTo>
                <a:lnTo>
                  <a:pt x="20259" y="19235"/>
                </a:lnTo>
                <a:lnTo>
                  <a:pt x="20153" y="19235"/>
                </a:lnTo>
                <a:lnTo>
                  <a:pt x="20082" y="19130"/>
                </a:lnTo>
                <a:lnTo>
                  <a:pt x="20082" y="19130"/>
                </a:lnTo>
                <a:lnTo>
                  <a:pt x="19976" y="19077"/>
                </a:lnTo>
                <a:lnTo>
                  <a:pt x="19976" y="19025"/>
                </a:lnTo>
                <a:lnTo>
                  <a:pt x="20047" y="18972"/>
                </a:lnTo>
                <a:lnTo>
                  <a:pt x="20047" y="18867"/>
                </a:lnTo>
                <a:lnTo>
                  <a:pt x="20047" y="18867"/>
                </a:lnTo>
                <a:lnTo>
                  <a:pt x="19976" y="18972"/>
                </a:lnTo>
                <a:lnTo>
                  <a:pt x="19941" y="18867"/>
                </a:lnTo>
                <a:lnTo>
                  <a:pt x="19800" y="18762"/>
                </a:lnTo>
                <a:lnTo>
                  <a:pt x="19800" y="18762"/>
                </a:lnTo>
                <a:lnTo>
                  <a:pt x="19765" y="18815"/>
                </a:lnTo>
                <a:lnTo>
                  <a:pt x="19729" y="18815"/>
                </a:lnTo>
                <a:lnTo>
                  <a:pt x="19659" y="18709"/>
                </a:lnTo>
                <a:lnTo>
                  <a:pt x="19694" y="18657"/>
                </a:lnTo>
                <a:lnTo>
                  <a:pt x="19694" y="18657"/>
                </a:lnTo>
                <a:lnTo>
                  <a:pt x="19729" y="18552"/>
                </a:lnTo>
                <a:lnTo>
                  <a:pt x="19765" y="18552"/>
                </a:lnTo>
                <a:lnTo>
                  <a:pt x="19906" y="18552"/>
                </a:lnTo>
                <a:lnTo>
                  <a:pt x="19906" y="18552"/>
                </a:lnTo>
                <a:lnTo>
                  <a:pt x="19800" y="18552"/>
                </a:lnTo>
                <a:lnTo>
                  <a:pt x="19694" y="18552"/>
                </a:lnTo>
                <a:lnTo>
                  <a:pt x="19694" y="18552"/>
                </a:lnTo>
                <a:lnTo>
                  <a:pt x="19729" y="18499"/>
                </a:lnTo>
                <a:lnTo>
                  <a:pt x="19694" y="18394"/>
                </a:lnTo>
                <a:lnTo>
                  <a:pt x="19659" y="18289"/>
                </a:lnTo>
                <a:lnTo>
                  <a:pt x="19694" y="18236"/>
                </a:lnTo>
                <a:lnTo>
                  <a:pt x="19694" y="18236"/>
                </a:lnTo>
                <a:lnTo>
                  <a:pt x="19659" y="18236"/>
                </a:lnTo>
                <a:lnTo>
                  <a:pt x="19588" y="18236"/>
                </a:lnTo>
                <a:lnTo>
                  <a:pt x="19553" y="18184"/>
                </a:lnTo>
                <a:lnTo>
                  <a:pt x="19553" y="18131"/>
                </a:lnTo>
                <a:lnTo>
                  <a:pt x="19553" y="18131"/>
                </a:lnTo>
                <a:lnTo>
                  <a:pt x="19694" y="18184"/>
                </a:lnTo>
                <a:lnTo>
                  <a:pt x="19800" y="18289"/>
                </a:lnTo>
                <a:lnTo>
                  <a:pt x="19800" y="18289"/>
                </a:lnTo>
                <a:lnTo>
                  <a:pt x="19729" y="18131"/>
                </a:lnTo>
                <a:lnTo>
                  <a:pt x="19588" y="17974"/>
                </a:lnTo>
                <a:lnTo>
                  <a:pt x="19588" y="17974"/>
                </a:lnTo>
                <a:lnTo>
                  <a:pt x="19588" y="17921"/>
                </a:lnTo>
                <a:lnTo>
                  <a:pt x="19659" y="17869"/>
                </a:lnTo>
                <a:lnTo>
                  <a:pt x="19800" y="17921"/>
                </a:lnTo>
                <a:lnTo>
                  <a:pt x="19800" y="17921"/>
                </a:lnTo>
                <a:lnTo>
                  <a:pt x="19694" y="17869"/>
                </a:lnTo>
                <a:lnTo>
                  <a:pt x="19659" y="17869"/>
                </a:lnTo>
                <a:lnTo>
                  <a:pt x="19553" y="17921"/>
                </a:lnTo>
                <a:lnTo>
                  <a:pt x="19553" y="17974"/>
                </a:lnTo>
                <a:lnTo>
                  <a:pt x="19553" y="17974"/>
                </a:lnTo>
                <a:lnTo>
                  <a:pt x="19482" y="17921"/>
                </a:lnTo>
                <a:lnTo>
                  <a:pt x="19482" y="17816"/>
                </a:lnTo>
                <a:lnTo>
                  <a:pt x="19482" y="17658"/>
                </a:lnTo>
                <a:lnTo>
                  <a:pt x="19518" y="17606"/>
                </a:lnTo>
                <a:lnTo>
                  <a:pt x="19518" y="17606"/>
                </a:lnTo>
                <a:lnTo>
                  <a:pt x="19482" y="17711"/>
                </a:lnTo>
                <a:lnTo>
                  <a:pt x="19412" y="17711"/>
                </a:lnTo>
                <a:lnTo>
                  <a:pt x="19376" y="17711"/>
                </a:lnTo>
                <a:lnTo>
                  <a:pt x="19376" y="17711"/>
                </a:lnTo>
                <a:lnTo>
                  <a:pt x="19306" y="17606"/>
                </a:lnTo>
                <a:lnTo>
                  <a:pt x="19306" y="17448"/>
                </a:lnTo>
                <a:lnTo>
                  <a:pt x="19306" y="17448"/>
                </a:lnTo>
                <a:lnTo>
                  <a:pt x="19341" y="17291"/>
                </a:lnTo>
                <a:lnTo>
                  <a:pt x="19482" y="17133"/>
                </a:lnTo>
                <a:lnTo>
                  <a:pt x="19482" y="17133"/>
                </a:lnTo>
                <a:lnTo>
                  <a:pt x="19376" y="17133"/>
                </a:lnTo>
                <a:lnTo>
                  <a:pt x="19306" y="17238"/>
                </a:lnTo>
                <a:lnTo>
                  <a:pt x="19271" y="17396"/>
                </a:lnTo>
                <a:lnTo>
                  <a:pt x="19271" y="17396"/>
                </a:lnTo>
                <a:lnTo>
                  <a:pt x="19271" y="17448"/>
                </a:lnTo>
                <a:lnTo>
                  <a:pt x="19200" y="17448"/>
                </a:lnTo>
                <a:lnTo>
                  <a:pt x="19129" y="17396"/>
                </a:lnTo>
                <a:lnTo>
                  <a:pt x="19024" y="17343"/>
                </a:lnTo>
                <a:lnTo>
                  <a:pt x="18918" y="17291"/>
                </a:lnTo>
                <a:lnTo>
                  <a:pt x="18918" y="17291"/>
                </a:lnTo>
                <a:lnTo>
                  <a:pt x="18847" y="17133"/>
                </a:lnTo>
                <a:lnTo>
                  <a:pt x="18776" y="17028"/>
                </a:lnTo>
                <a:lnTo>
                  <a:pt x="18776" y="17028"/>
                </a:lnTo>
                <a:lnTo>
                  <a:pt x="18776" y="16870"/>
                </a:lnTo>
                <a:lnTo>
                  <a:pt x="18776" y="16765"/>
                </a:lnTo>
                <a:lnTo>
                  <a:pt x="18776" y="16765"/>
                </a:lnTo>
                <a:lnTo>
                  <a:pt x="18776" y="16818"/>
                </a:lnTo>
                <a:lnTo>
                  <a:pt x="18741" y="16818"/>
                </a:lnTo>
                <a:lnTo>
                  <a:pt x="18706" y="16712"/>
                </a:lnTo>
                <a:lnTo>
                  <a:pt x="18600" y="16450"/>
                </a:lnTo>
                <a:lnTo>
                  <a:pt x="18600" y="16450"/>
                </a:lnTo>
                <a:lnTo>
                  <a:pt x="18565" y="16187"/>
                </a:lnTo>
                <a:lnTo>
                  <a:pt x="18565" y="15977"/>
                </a:lnTo>
                <a:lnTo>
                  <a:pt x="18565" y="15977"/>
                </a:lnTo>
                <a:lnTo>
                  <a:pt x="18565" y="16029"/>
                </a:lnTo>
                <a:lnTo>
                  <a:pt x="18529" y="16134"/>
                </a:lnTo>
                <a:lnTo>
                  <a:pt x="18529" y="16134"/>
                </a:lnTo>
                <a:lnTo>
                  <a:pt x="18529" y="16187"/>
                </a:lnTo>
                <a:lnTo>
                  <a:pt x="18529" y="16239"/>
                </a:lnTo>
                <a:lnTo>
                  <a:pt x="18600" y="16397"/>
                </a:lnTo>
                <a:lnTo>
                  <a:pt x="18600" y="16397"/>
                </a:lnTo>
                <a:lnTo>
                  <a:pt x="18529" y="16292"/>
                </a:lnTo>
                <a:lnTo>
                  <a:pt x="18459" y="16397"/>
                </a:lnTo>
                <a:lnTo>
                  <a:pt x="18565" y="16555"/>
                </a:lnTo>
                <a:lnTo>
                  <a:pt x="18565" y="16555"/>
                </a:lnTo>
                <a:lnTo>
                  <a:pt x="18600" y="16818"/>
                </a:lnTo>
                <a:lnTo>
                  <a:pt x="18635" y="17028"/>
                </a:lnTo>
                <a:lnTo>
                  <a:pt x="18635" y="17028"/>
                </a:lnTo>
                <a:lnTo>
                  <a:pt x="18741" y="17343"/>
                </a:lnTo>
                <a:lnTo>
                  <a:pt x="18741" y="17396"/>
                </a:lnTo>
                <a:lnTo>
                  <a:pt x="18706" y="17448"/>
                </a:lnTo>
                <a:lnTo>
                  <a:pt x="18706" y="17448"/>
                </a:lnTo>
                <a:lnTo>
                  <a:pt x="18600" y="17448"/>
                </a:lnTo>
                <a:lnTo>
                  <a:pt x="18565" y="17396"/>
                </a:lnTo>
                <a:lnTo>
                  <a:pt x="18529" y="17238"/>
                </a:lnTo>
                <a:lnTo>
                  <a:pt x="18529" y="17238"/>
                </a:lnTo>
                <a:lnTo>
                  <a:pt x="18459" y="17291"/>
                </a:lnTo>
                <a:lnTo>
                  <a:pt x="18424" y="17291"/>
                </a:lnTo>
                <a:lnTo>
                  <a:pt x="18247" y="17291"/>
                </a:lnTo>
                <a:lnTo>
                  <a:pt x="18247" y="17291"/>
                </a:lnTo>
                <a:lnTo>
                  <a:pt x="18212" y="16870"/>
                </a:lnTo>
                <a:lnTo>
                  <a:pt x="18247" y="16765"/>
                </a:lnTo>
                <a:lnTo>
                  <a:pt x="18318" y="16712"/>
                </a:lnTo>
                <a:lnTo>
                  <a:pt x="18318" y="16712"/>
                </a:lnTo>
                <a:lnTo>
                  <a:pt x="18212" y="16607"/>
                </a:lnTo>
                <a:lnTo>
                  <a:pt x="18212" y="16712"/>
                </a:lnTo>
                <a:lnTo>
                  <a:pt x="18212" y="16712"/>
                </a:lnTo>
                <a:lnTo>
                  <a:pt x="18176" y="16607"/>
                </a:lnTo>
                <a:lnTo>
                  <a:pt x="18141" y="16607"/>
                </a:lnTo>
                <a:lnTo>
                  <a:pt x="18071" y="16818"/>
                </a:lnTo>
                <a:lnTo>
                  <a:pt x="18071" y="16818"/>
                </a:lnTo>
                <a:lnTo>
                  <a:pt x="18035" y="16818"/>
                </a:lnTo>
                <a:lnTo>
                  <a:pt x="17965" y="16712"/>
                </a:lnTo>
                <a:lnTo>
                  <a:pt x="17824" y="16502"/>
                </a:lnTo>
                <a:lnTo>
                  <a:pt x="17824" y="16502"/>
                </a:lnTo>
                <a:lnTo>
                  <a:pt x="17824" y="16607"/>
                </a:lnTo>
                <a:lnTo>
                  <a:pt x="17824" y="16607"/>
                </a:lnTo>
                <a:lnTo>
                  <a:pt x="17647" y="16502"/>
                </a:lnTo>
                <a:lnTo>
                  <a:pt x="17647" y="16502"/>
                </a:lnTo>
                <a:lnTo>
                  <a:pt x="17682" y="16555"/>
                </a:lnTo>
                <a:lnTo>
                  <a:pt x="17647" y="16607"/>
                </a:lnTo>
                <a:lnTo>
                  <a:pt x="17576" y="16765"/>
                </a:lnTo>
                <a:lnTo>
                  <a:pt x="17576" y="16765"/>
                </a:lnTo>
                <a:lnTo>
                  <a:pt x="17682" y="16712"/>
                </a:lnTo>
                <a:lnTo>
                  <a:pt x="17824" y="16712"/>
                </a:lnTo>
                <a:lnTo>
                  <a:pt x="17824" y="16712"/>
                </a:lnTo>
                <a:lnTo>
                  <a:pt x="17894" y="16870"/>
                </a:lnTo>
                <a:lnTo>
                  <a:pt x="17965" y="16975"/>
                </a:lnTo>
                <a:lnTo>
                  <a:pt x="18000" y="16870"/>
                </a:lnTo>
                <a:lnTo>
                  <a:pt x="18000" y="16870"/>
                </a:lnTo>
                <a:lnTo>
                  <a:pt x="17965" y="16975"/>
                </a:lnTo>
                <a:lnTo>
                  <a:pt x="17894" y="17028"/>
                </a:lnTo>
                <a:lnTo>
                  <a:pt x="17894" y="17028"/>
                </a:lnTo>
                <a:lnTo>
                  <a:pt x="18000" y="16975"/>
                </a:lnTo>
                <a:lnTo>
                  <a:pt x="18035" y="17028"/>
                </a:lnTo>
                <a:lnTo>
                  <a:pt x="18141" y="17080"/>
                </a:lnTo>
                <a:lnTo>
                  <a:pt x="18141" y="17080"/>
                </a:lnTo>
                <a:lnTo>
                  <a:pt x="18071" y="17080"/>
                </a:lnTo>
                <a:lnTo>
                  <a:pt x="18141" y="17133"/>
                </a:lnTo>
                <a:lnTo>
                  <a:pt x="18176" y="17238"/>
                </a:lnTo>
                <a:lnTo>
                  <a:pt x="18176" y="17238"/>
                </a:lnTo>
                <a:lnTo>
                  <a:pt x="18176" y="17291"/>
                </a:lnTo>
                <a:lnTo>
                  <a:pt x="18176" y="17343"/>
                </a:lnTo>
                <a:lnTo>
                  <a:pt x="18035" y="17396"/>
                </a:lnTo>
                <a:lnTo>
                  <a:pt x="18035" y="17396"/>
                </a:lnTo>
                <a:lnTo>
                  <a:pt x="18035" y="17291"/>
                </a:lnTo>
                <a:lnTo>
                  <a:pt x="18000" y="17291"/>
                </a:lnTo>
                <a:lnTo>
                  <a:pt x="17894" y="17291"/>
                </a:lnTo>
                <a:lnTo>
                  <a:pt x="17894" y="17291"/>
                </a:lnTo>
                <a:lnTo>
                  <a:pt x="17965" y="17343"/>
                </a:lnTo>
                <a:lnTo>
                  <a:pt x="17859" y="17343"/>
                </a:lnTo>
                <a:lnTo>
                  <a:pt x="17859" y="17343"/>
                </a:lnTo>
                <a:lnTo>
                  <a:pt x="17859" y="17343"/>
                </a:lnTo>
                <a:lnTo>
                  <a:pt x="17859" y="17396"/>
                </a:lnTo>
                <a:lnTo>
                  <a:pt x="17859" y="17448"/>
                </a:lnTo>
                <a:lnTo>
                  <a:pt x="17824" y="17448"/>
                </a:lnTo>
                <a:lnTo>
                  <a:pt x="17824" y="17448"/>
                </a:lnTo>
                <a:lnTo>
                  <a:pt x="17753" y="17343"/>
                </a:lnTo>
                <a:lnTo>
                  <a:pt x="17576" y="17238"/>
                </a:lnTo>
                <a:lnTo>
                  <a:pt x="17400" y="17080"/>
                </a:lnTo>
                <a:lnTo>
                  <a:pt x="17365" y="17028"/>
                </a:lnTo>
                <a:lnTo>
                  <a:pt x="17365" y="16975"/>
                </a:lnTo>
                <a:lnTo>
                  <a:pt x="17365" y="16975"/>
                </a:lnTo>
                <a:lnTo>
                  <a:pt x="17294" y="16975"/>
                </a:lnTo>
                <a:lnTo>
                  <a:pt x="17224" y="16870"/>
                </a:lnTo>
                <a:lnTo>
                  <a:pt x="17118" y="16765"/>
                </a:lnTo>
                <a:lnTo>
                  <a:pt x="17118" y="16765"/>
                </a:lnTo>
                <a:lnTo>
                  <a:pt x="16941" y="16502"/>
                </a:lnTo>
                <a:lnTo>
                  <a:pt x="16800" y="16397"/>
                </a:lnTo>
                <a:lnTo>
                  <a:pt x="16800" y="16397"/>
                </a:lnTo>
                <a:lnTo>
                  <a:pt x="16835" y="16292"/>
                </a:lnTo>
                <a:lnTo>
                  <a:pt x="16835" y="16292"/>
                </a:lnTo>
                <a:lnTo>
                  <a:pt x="16624" y="16292"/>
                </a:lnTo>
                <a:lnTo>
                  <a:pt x="16482" y="16239"/>
                </a:lnTo>
                <a:lnTo>
                  <a:pt x="16341" y="16029"/>
                </a:lnTo>
                <a:lnTo>
                  <a:pt x="16341" y="16029"/>
                </a:lnTo>
                <a:lnTo>
                  <a:pt x="16341" y="16134"/>
                </a:lnTo>
                <a:lnTo>
                  <a:pt x="16271" y="16029"/>
                </a:lnTo>
                <a:lnTo>
                  <a:pt x="16094" y="15924"/>
                </a:lnTo>
                <a:lnTo>
                  <a:pt x="16094" y="15924"/>
                </a:lnTo>
                <a:lnTo>
                  <a:pt x="16094" y="15872"/>
                </a:lnTo>
                <a:lnTo>
                  <a:pt x="16129" y="15819"/>
                </a:lnTo>
                <a:lnTo>
                  <a:pt x="16165" y="15714"/>
                </a:lnTo>
                <a:lnTo>
                  <a:pt x="16165" y="15661"/>
                </a:lnTo>
                <a:lnTo>
                  <a:pt x="16165" y="15661"/>
                </a:lnTo>
                <a:lnTo>
                  <a:pt x="16129" y="15451"/>
                </a:lnTo>
                <a:lnTo>
                  <a:pt x="16129" y="15399"/>
                </a:lnTo>
                <a:lnTo>
                  <a:pt x="16165" y="15346"/>
                </a:lnTo>
                <a:lnTo>
                  <a:pt x="16165" y="15346"/>
                </a:lnTo>
                <a:lnTo>
                  <a:pt x="16235" y="15346"/>
                </a:lnTo>
                <a:lnTo>
                  <a:pt x="16271" y="15346"/>
                </a:lnTo>
                <a:lnTo>
                  <a:pt x="16306" y="15556"/>
                </a:lnTo>
                <a:lnTo>
                  <a:pt x="16341" y="15819"/>
                </a:lnTo>
                <a:lnTo>
                  <a:pt x="16341" y="15819"/>
                </a:lnTo>
                <a:lnTo>
                  <a:pt x="16341" y="15661"/>
                </a:lnTo>
                <a:lnTo>
                  <a:pt x="16341" y="15556"/>
                </a:lnTo>
                <a:lnTo>
                  <a:pt x="16412" y="15451"/>
                </a:lnTo>
                <a:lnTo>
                  <a:pt x="16518" y="15556"/>
                </a:lnTo>
                <a:lnTo>
                  <a:pt x="16518" y="15556"/>
                </a:lnTo>
                <a:lnTo>
                  <a:pt x="16341" y="15399"/>
                </a:lnTo>
                <a:lnTo>
                  <a:pt x="16235" y="15293"/>
                </a:lnTo>
                <a:lnTo>
                  <a:pt x="16165" y="15293"/>
                </a:lnTo>
                <a:lnTo>
                  <a:pt x="16165" y="15293"/>
                </a:lnTo>
                <a:lnTo>
                  <a:pt x="16094" y="15399"/>
                </a:lnTo>
                <a:lnTo>
                  <a:pt x="15988" y="15556"/>
                </a:lnTo>
                <a:lnTo>
                  <a:pt x="15988" y="15556"/>
                </a:lnTo>
                <a:lnTo>
                  <a:pt x="15847" y="15609"/>
                </a:lnTo>
                <a:lnTo>
                  <a:pt x="15671" y="15661"/>
                </a:lnTo>
                <a:lnTo>
                  <a:pt x="15424" y="15609"/>
                </a:lnTo>
                <a:lnTo>
                  <a:pt x="15141" y="15451"/>
                </a:lnTo>
                <a:lnTo>
                  <a:pt x="15141" y="15451"/>
                </a:lnTo>
                <a:lnTo>
                  <a:pt x="15212" y="15346"/>
                </a:lnTo>
                <a:lnTo>
                  <a:pt x="15212" y="15293"/>
                </a:lnTo>
                <a:lnTo>
                  <a:pt x="15141" y="15136"/>
                </a:lnTo>
                <a:lnTo>
                  <a:pt x="15141" y="15136"/>
                </a:lnTo>
                <a:lnTo>
                  <a:pt x="15106" y="15188"/>
                </a:lnTo>
                <a:lnTo>
                  <a:pt x="15035" y="15293"/>
                </a:lnTo>
                <a:lnTo>
                  <a:pt x="15035" y="15293"/>
                </a:lnTo>
                <a:lnTo>
                  <a:pt x="14965" y="15346"/>
                </a:lnTo>
                <a:lnTo>
                  <a:pt x="14965" y="15346"/>
                </a:lnTo>
                <a:lnTo>
                  <a:pt x="14400" y="15136"/>
                </a:lnTo>
                <a:lnTo>
                  <a:pt x="14400" y="15136"/>
                </a:lnTo>
                <a:lnTo>
                  <a:pt x="14188" y="15136"/>
                </a:lnTo>
                <a:lnTo>
                  <a:pt x="14012" y="15293"/>
                </a:lnTo>
                <a:lnTo>
                  <a:pt x="13835" y="15346"/>
                </a:lnTo>
                <a:lnTo>
                  <a:pt x="13624" y="15293"/>
                </a:lnTo>
                <a:lnTo>
                  <a:pt x="13624" y="15293"/>
                </a:lnTo>
                <a:lnTo>
                  <a:pt x="13624" y="15188"/>
                </a:lnTo>
                <a:lnTo>
                  <a:pt x="13624" y="15188"/>
                </a:lnTo>
                <a:lnTo>
                  <a:pt x="13447" y="15083"/>
                </a:lnTo>
                <a:lnTo>
                  <a:pt x="13129" y="14978"/>
                </a:lnTo>
                <a:lnTo>
                  <a:pt x="13129" y="14978"/>
                </a:lnTo>
                <a:lnTo>
                  <a:pt x="13129" y="14768"/>
                </a:lnTo>
                <a:lnTo>
                  <a:pt x="13235" y="14610"/>
                </a:lnTo>
                <a:lnTo>
                  <a:pt x="13271" y="14558"/>
                </a:lnTo>
                <a:lnTo>
                  <a:pt x="13306" y="14453"/>
                </a:lnTo>
                <a:lnTo>
                  <a:pt x="13306" y="14453"/>
                </a:lnTo>
                <a:lnTo>
                  <a:pt x="13235" y="14453"/>
                </a:lnTo>
                <a:lnTo>
                  <a:pt x="13129" y="14558"/>
                </a:lnTo>
                <a:lnTo>
                  <a:pt x="13024" y="14768"/>
                </a:lnTo>
                <a:lnTo>
                  <a:pt x="13024" y="14768"/>
                </a:lnTo>
                <a:lnTo>
                  <a:pt x="12988" y="14820"/>
                </a:lnTo>
                <a:lnTo>
                  <a:pt x="12882" y="14820"/>
                </a:lnTo>
                <a:lnTo>
                  <a:pt x="12882" y="14820"/>
                </a:lnTo>
                <a:lnTo>
                  <a:pt x="12741" y="14768"/>
                </a:lnTo>
                <a:lnTo>
                  <a:pt x="12671" y="14715"/>
                </a:lnTo>
                <a:lnTo>
                  <a:pt x="12635" y="14715"/>
                </a:lnTo>
                <a:lnTo>
                  <a:pt x="12635" y="14715"/>
                </a:lnTo>
                <a:lnTo>
                  <a:pt x="12671" y="14558"/>
                </a:lnTo>
                <a:lnTo>
                  <a:pt x="12741" y="14505"/>
                </a:lnTo>
                <a:lnTo>
                  <a:pt x="12741" y="14505"/>
                </a:lnTo>
                <a:lnTo>
                  <a:pt x="12635" y="14505"/>
                </a:lnTo>
                <a:lnTo>
                  <a:pt x="12529" y="14505"/>
                </a:lnTo>
                <a:lnTo>
                  <a:pt x="12565" y="14453"/>
                </a:lnTo>
                <a:lnTo>
                  <a:pt x="12565" y="14453"/>
                </a:lnTo>
                <a:lnTo>
                  <a:pt x="12424" y="14505"/>
                </a:lnTo>
                <a:lnTo>
                  <a:pt x="12424" y="14505"/>
                </a:lnTo>
                <a:lnTo>
                  <a:pt x="12459" y="14453"/>
                </a:lnTo>
                <a:lnTo>
                  <a:pt x="12529" y="14347"/>
                </a:lnTo>
                <a:lnTo>
                  <a:pt x="12529" y="14347"/>
                </a:lnTo>
                <a:lnTo>
                  <a:pt x="12353" y="14453"/>
                </a:lnTo>
                <a:lnTo>
                  <a:pt x="12282" y="14453"/>
                </a:lnTo>
                <a:lnTo>
                  <a:pt x="12176" y="14453"/>
                </a:lnTo>
                <a:lnTo>
                  <a:pt x="12176" y="14453"/>
                </a:lnTo>
                <a:lnTo>
                  <a:pt x="12247" y="14347"/>
                </a:lnTo>
                <a:lnTo>
                  <a:pt x="12318" y="14295"/>
                </a:lnTo>
                <a:lnTo>
                  <a:pt x="12424" y="14242"/>
                </a:lnTo>
                <a:lnTo>
                  <a:pt x="12494" y="14242"/>
                </a:lnTo>
                <a:lnTo>
                  <a:pt x="12494" y="14242"/>
                </a:lnTo>
                <a:lnTo>
                  <a:pt x="12424" y="14242"/>
                </a:lnTo>
                <a:lnTo>
                  <a:pt x="12353" y="14242"/>
                </a:lnTo>
                <a:lnTo>
                  <a:pt x="12282" y="14242"/>
                </a:lnTo>
                <a:lnTo>
                  <a:pt x="12176" y="14242"/>
                </a:lnTo>
                <a:lnTo>
                  <a:pt x="12176" y="14242"/>
                </a:lnTo>
                <a:lnTo>
                  <a:pt x="12141" y="14190"/>
                </a:lnTo>
                <a:lnTo>
                  <a:pt x="12141" y="14137"/>
                </a:lnTo>
                <a:lnTo>
                  <a:pt x="12176" y="14032"/>
                </a:lnTo>
                <a:lnTo>
                  <a:pt x="12282" y="13980"/>
                </a:lnTo>
                <a:lnTo>
                  <a:pt x="12424" y="13927"/>
                </a:lnTo>
                <a:lnTo>
                  <a:pt x="12424" y="13927"/>
                </a:lnTo>
                <a:lnTo>
                  <a:pt x="12282" y="13874"/>
                </a:lnTo>
                <a:lnTo>
                  <a:pt x="12176" y="13927"/>
                </a:lnTo>
                <a:lnTo>
                  <a:pt x="12106" y="13927"/>
                </a:lnTo>
                <a:lnTo>
                  <a:pt x="12071" y="13980"/>
                </a:lnTo>
                <a:lnTo>
                  <a:pt x="12071" y="13980"/>
                </a:lnTo>
                <a:lnTo>
                  <a:pt x="12035" y="14032"/>
                </a:lnTo>
                <a:lnTo>
                  <a:pt x="11929" y="14137"/>
                </a:lnTo>
                <a:lnTo>
                  <a:pt x="11753" y="14190"/>
                </a:lnTo>
                <a:lnTo>
                  <a:pt x="11753" y="14190"/>
                </a:lnTo>
                <a:lnTo>
                  <a:pt x="11753" y="14032"/>
                </a:lnTo>
                <a:lnTo>
                  <a:pt x="11753" y="14032"/>
                </a:lnTo>
                <a:lnTo>
                  <a:pt x="11682" y="14190"/>
                </a:lnTo>
                <a:lnTo>
                  <a:pt x="11682" y="14190"/>
                </a:lnTo>
                <a:lnTo>
                  <a:pt x="11682" y="13980"/>
                </a:lnTo>
                <a:lnTo>
                  <a:pt x="11682" y="13874"/>
                </a:lnTo>
                <a:lnTo>
                  <a:pt x="11682" y="13874"/>
                </a:lnTo>
                <a:lnTo>
                  <a:pt x="11682" y="13927"/>
                </a:lnTo>
                <a:lnTo>
                  <a:pt x="11682" y="14032"/>
                </a:lnTo>
                <a:lnTo>
                  <a:pt x="11612" y="14190"/>
                </a:lnTo>
                <a:lnTo>
                  <a:pt x="11576" y="14242"/>
                </a:lnTo>
                <a:lnTo>
                  <a:pt x="11576" y="14242"/>
                </a:lnTo>
                <a:lnTo>
                  <a:pt x="11576" y="14137"/>
                </a:lnTo>
                <a:lnTo>
                  <a:pt x="11576" y="14137"/>
                </a:lnTo>
                <a:lnTo>
                  <a:pt x="11541" y="14190"/>
                </a:lnTo>
                <a:lnTo>
                  <a:pt x="11541" y="14242"/>
                </a:lnTo>
                <a:lnTo>
                  <a:pt x="11541" y="14242"/>
                </a:lnTo>
                <a:lnTo>
                  <a:pt x="11471" y="14190"/>
                </a:lnTo>
                <a:lnTo>
                  <a:pt x="11471" y="14137"/>
                </a:lnTo>
                <a:lnTo>
                  <a:pt x="11471" y="13927"/>
                </a:lnTo>
                <a:lnTo>
                  <a:pt x="11576" y="13717"/>
                </a:lnTo>
                <a:lnTo>
                  <a:pt x="11576" y="13717"/>
                </a:lnTo>
                <a:lnTo>
                  <a:pt x="11471" y="13769"/>
                </a:lnTo>
                <a:lnTo>
                  <a:pt x="11400" y="13980"/>
                </a:lnTo>
                <a:lnTo>
                  <a:pt x="11400" y="13980"/>
                </a:lnTo>
                <a:lnTo>
                  <a:pt x="11365" y="13980"/>
                </a:lnTo>
                <a:lnTo>
                  <a:pt x="11294" y="13980"/>
                </a:lnTo>
                <a:lnTo>
                  <a:pt x="11188" y="13980"/>
                </a:lnTo>
                <a:lnTo>
                  <a:pt x="11153" y="14032"/>
                </a:lnTo>
                <a:lnTo>
                  <a:pt x="11153" y="14032"/>
                </a:lnTo>
                <a:lnTo>
                  <a:pt x="11329" y="13980"/>
                </a:lnTo>
                <a:lnTo>
                  <a:pt x="11329" y="13980"/>
                </a:lnTo>
                <a:lnTo>
                  <a:pt x="11294" y="14137"/>
                </a:lnTo>
                <a:lnTo>
                  <a:pt x="11188" y="14190"/>
                </a:lnTo>
                <a:lnTo>
                  <a:pt x="11118" y="14242"/>
                </a:lnTo>
                <a:lnTo>
                  <a:pt x="11082" y="14295"/>
                </a:lnTo>
                <a:lnTo>
                  <a:pt x="11082" y="14295"/>
                </a:lnTo>
                <a:lnTo>
                  <a:pt x="11118" y="14295"/>
                </a:lnTo>
                <a:lnTo>
                  <a:pt x="11118" y="14295"/>
                </a:lnTo>
                <a:lnTo>
                  <a:pt x="11012" y="14453"/>
                </a:lnTo>
                <a:lnTo>
                  <a:pt x="11012" y="14453"/>
                </a:lnTo>
                <a:lnTo>
                  <a:pt x="11082" y="14347"/>
                </a:lnTo>
                <a:lnTo>
                  <a:pt x="11153" y="14295"/>
                </a:lnTo>
                <a:lnTo>
                  <a:pt x="11153" y="14295"/>
                </a:lnTo>
                <a:lnTo>
                  <a:pt x="11188" y="14453"/>
                </a:lnTo>
                <a:lnTo>
                  <a:pt x="11188" y="14453"/>
                </a:lnTo>
                <a:lnTo>
                  <a:pt x="11224" y="14347"/>
                </a:lnTo>
                <a:lnTo>
                  <a:pt x="11224" y="14347"/>
                </a:lnTo>
                <a:lnTo>
                  <a:pt x="11294" y="14453"/>
                </a:lnTo>
                <a:lnTo>
                  <a:pt x="11294" y="14505"/>
                </a:lnTo>
                <a:lnTo>
                  <a:pt x="11188" y="14610"/>
                </a:lnTo>
                <a:lnTo>
                  <a:pt x="11118" y="14610"/>
                </a:lnTo>
                <a:lnTo>
                  <a:pt x="11012" y="14715"/>
                </a:lnTo>
                <a:lnTo>
                  <a:pt x="11012" y="14715"/>
                </a:lnTo>
                <a:lnTo>
                  <a:pt x="11329" y="14558"/>
                </a:lnTo>
                <a:lnTo>
                  <a:pt x="11329" y="14558"/>
                </a:lnTo>
                <a:lnTo>
                  <a:pt x="11400" y="14610"/>
                </a:lnTo>
                <a:lnTo>
                  <a:pt x="11400" y="14768"/>
                </a:lnTo>
                <a:lnTo>
                  <a:pt x="11329" y="14820"/>
                </a:lnTo>
                <a:lnTo>
                  <a:pt x="11224" y="14978"/>
                </a:lnTo>
                <a:lnTo>
                  <a:pt x="11188" y="14978"/>
                </a:lnTo>
                <a:lnTo>
                  <a:pt x="11188" y="15031"/>
                </a:lnTo>
                <a:lnTo>
                  <a:pt x="11188" y="15031"/>
                </a:lnTo>
                <a:lnTo>
                  <a:pt x="11294" y="14978"/>
                </a:lnTo>
                <a:lnTo>
                  <a:pt x="11294" y="14978"/>
                </a:lnTo>
                <a:lnTo>
                  <a:pt x="11294" y="15083"/>
                </a:lnTo>
                <a:lnTo>
                  <a:pt x="11294" y="15083"/>
                </a:lnTo>
                <a:lnTo>
                  <a:pt x="11329" y="15031"/>
                </a:lnTo>
                <a:lnTo>
                  <a:pt x="11329" y="15031"/>
                </a:lnTo>
                <a:lnTo>
                  <a:pt x="11294" y="15188"/>
                </a:lnTo>
                <a:lnTo>
                  <a:pt x="11188" y="15293"/>
                </a:lnTo>
                <a:lnTo>
                  <a:pt x="11188" y="15293"/>
                </a:lnTo>
                <a:lnTo>
                  <a:pt x="11082" y="15346"/>
                </a:lnTo>
                <a:lnTo>
                  <a:pt x="11082" y="15346"/>
                </a:lnTo>
                <a:lnTo>
                  <a:pt x="11012" y="15399"/>
                </a:lnTo>
                <a:lnTo>
                  <a:pt x="10941" y="15399"/>
                </a:lnTo>
                <a:lnTo>
                  <a:pt x="10765" y="15346"/>
                </a:lnTo>
                <a:lnTo>
                  <a:pt x="10765" y="15346"/>
                </a:lnTo>
                <a:lnTo>
                  <a:pt x="10800" y="15293"/>
                </a:lnTo>
                <a:lnTo>
                  <a:pt x="10800" y="15293"/>
                </a:lnTo>
                <a:lnTo>
                  <a:pt x="10765" y="15293"/>
                </a:lnTo>
                <a:lnTo>
                  <a:pt x="10729" y="15346"/>
                </a:lnTo>
                <a:lnTo>
                  <a:pt x="10659" y="15451"/>
                </a:lnTo>
                <a:lnTo>
                  <a:pt x="10659" y="15451"/>
                </a:lnTo>
                <a:lnTo>
                  <a:pt x="10624" y="15136"/>
                </a:lnTo>
                <a:lnTo>
                  <a:pt x="10624" y="15136"/>
                </a:lnTo>
                <a:lnTo>
                  <a:pt x="10588" y="15188"/>
                </a:lnTo>
                <a:lnTo>
                  <a:pt x="10553" y="15346"/>
                </a:lnTo>
                <a:lnTo>
                  <a:pt x="10518" y="15451"/>
                </a:lnTo>
                <a:lnTo>
                  <a:pt x="10553" y="15609"/>
                </a:lnTo>
                <a:lnTo>
                  <a:pt x="10553" y="15609"/>
                </a:lnTo>
                <a:lnTo>
                  <a:pt x="10447" y="15556"/>
                </a:lnTo>
                <a:lnTo>
                  <a:pt x="10447" y="15399"/>
                </a:lnTo>
                <a:lnTo>
                  <a:pt x="10447" y="15399"/>
                </a:lnTo>
                <a:lnTo>
                  <a:pt x="10412" y="15451"/>
                </a:lnTo>
                <a:lnTo>
                  <a:pt x="10376" y="15451"/>
                </a:lnTo>
                <a:lnTo>
                  <a:pt x="10376" y="15451"/>
                </a:lnTo>
                <a:lnTo>
                  <a:pt x="10376" y="15609"/>
                </a:lnTo>
                <a:lnTo>
                  <a:pt x="10412" y="15714"/>
                </a:lnTo>
                <a:lnTo>
                  <a:pt x="10412" y="15714"/>
                </a:lnTo>
                <a:lnTo>
                  <a:pt x="10341" y="15609"/>
                </a:lnTo>
                <a:lnTo>
                  <a:pt x="10271" y="15609"/>
                </a:lnTo>
                <a:lnTo>
                  <a:pt x="10271" y="15714"/>
                </a:lnTo>
                <a:lnTo>
                  <a:pt x="10271" y="15714"/>
                </a:lnTo>
                <a:lnTo>
                  <a:pt x="10200" y="15872"/>
                </a:lnTo>
                <a:lnTo>
                  <a:pt x="10059" y="15977"/>
                </a:lnTo>
                <a:lnTo>
                  <a:pt x="10059" y="15977"/>
                </a:lnTo>
                <a:lnTo>
                  <a:pt x="10094" y="15819"/>
                </a:lnTo>
                <a:lnTo>
                  <a:pt x="10165" y="15661"/>
                </a:lnTo>
                <a:lnTo>
                  <a:pt x="10165" y="15661"/>
                </a:lnTo>
                <a:lnTo>
                  <a:pt x="10094" y="15714"/>
                </a:lnTo>
                <a:lnTo>
                  <a:pt x="10059" y="15819"/>
                </a:lnTo>
                <a:lnTo>
                  <a:pt x="10024" y="15977"/>
                </a:lnTo>
                <a:lnTo>
                  <a:pt x="10024" y="15977"/>
                </a:lnTo>
                <a:lnTo>
                  <a:pt x="9988" y="15872"/>
                </a:lnTo>
                <a:lnTo>
                  <a:pt x="9988" y="15872"/>
                </a:lnTo>
                <a:lnTo>
                  <a:pt x="9882" y="15872"/>
                </a:lnTo>
                <a:lnTo>
                  <a:pt x="9882" y="15924"/>
                </a:lnTo>
                <a:lnTo>
                  <a:pt x="9882" y="15977"/>
                </a:lnTo>
                <a:lnTo>
                  <a:pt x="9847" y="16029"/>
                </a:lnTo>
                <a:lnTo>
                  <a:pt x="9847" y="16029"/>
                </a:lnTo>
                <a:lnTo>
                  <a:pt x="9776" y="16187"/>
                </a:lnTo>
                <a:lnTo>
                  <a:pt x="9600" y="16134"/>
                </a:lnTo>
                <a:lnTo>
                  <a:pt x="9600" y="16134"/>
                </a:lnTo>
                <a:lnTo>
                  <a:pt x="9671" y="16239"/>
                </a:lnTo>
                <a:lnTo>
                  <a:pt x="9671" y="16239"/>
                </a:lnTo>
                <a:lnTo>
                  <a:pt x="9565" y="16239"/>
                </a:lnTo>
                <a:lnTo>
                  <a:pt x="9565" y="16239"/>
                </a:lnTo>
                <a:lnTo>
                  <a:pt x="9459" y="16239"/>
                </a:lnTo>
                <a:lnTo>
                  <a:pt x="9388" y="16292"/>
                </a:lnTo>
                <a:lnTo>
                  <a:pt x="9388" y="16292"/>
                </a:lnTo>
                <a:lnTo>
                  <a:pt x="9282" y="16292"/>
                </a:lnTo>
                <a:lnTo>
                  <a:pt x="9141" y="16187"/>
                </a:lnTo>
                <a:lnTo>
                  <a:pt x="9141" y="16187"/>
                </a:lnTo>
                <a:lnTo>
                  <a:pt x="9212" y="16134"/>
                </a:lnTo>
                <a:lnTo>
                  <a:pt x="9212" y="16029"/>
                </a:lnTo>
                <a:lnTo>
                  <a:pt x="9212" y="16029"/>
                </a:lnTo>
                <a:lnTo>
                  <a:pt x="9459" y="15872"/>
                </a:lnTo>
                <a:lnTo>
                  <a:pt x="9671" y="15609"/>
                </a:lnTo>
                <a:lnTo>
                  <a:pt x="9671" y="15609"/>
                </a:lnTo>
                <a:lnTo>
                  <a:pt x="9600" y="15609"/>
                </a:lnTo>
                <a:lnTo>
                  <a:pt x="9565" y="15661"/>
                </a:lnTo>
                <a:lnTo>
                  <a:pt x="9459" y="15714"/>
                </a:lnTo>
                <a:lnTo>
                  <a:pt x="9318" y="15661"/>
                </a:lnTo>
                <a:lnTo>
                  <a:pt x="9318" y="15661"/>
                </a:lnTo>
                <a:lnTo>
                  <a:pt x="9247" y="15609"/>
                </a:lnTo>
                <a:lnTo>
                  <a:pt x="9247" y="15556"/>
                </a:lnTo>
                <a:lnTo>
                  <a:pt x="9282" y="15346"/>
                </a:lnTo>
                <a:lnTo>
                  <a:pt x="9424" y="15083"/>
                </a:lnTo>
                <a:lnTo>
                  <a:pt x="9424" y="15083"/>
                </a:lnTo>
                <a:lnTo>
                  <a:pt x="9494" y="14873"/>
                </a:lnTo>
                <a:lnTo>
                  <a:pt x="9565" y="14768"/>
                </a:lnTo>
                <a:lnTo>
                  <a:pt x="9565" y="14768"/>
                </a:lnTo>
                <a:lnTo>
                  <a:pt x="9494" y="14558"/>
                </a:lnTo>
                <a:lnTo>
                  <a:pt x="9459" y="14453"/>
                </a:lnTo>
                <a:lnTo>
                  <a:pt x="9494" y="14347"/>
                </a:lnTo>
                <a:lnTo>
                  <a:pt x="9494" y="14347"/>
                </a:lnTo>
                <a:lnTo>
                  <a:pt x="10024" y="13980"/>
                </a:lnTo>
                <a:lnTo>
                  <a:pt x="10024" y="13980"/>
                </a:lnTo>
                <a:lnTo>
                  <a:pt x="10165" y="14137"/>
                </a:lnTo>
                <a:lnTo>
                  <a:pt x="10200" y="14190"/>
                </a:lnTo>
                <a:lnTo>
                  <a:pt x="10341" y="14137"/>
                </a:lnTo>
                <a:lnTo>
                  <a:pt x="10341" y="14137"/>
                </a:lnTo>
                <a:lnTo>
                  <a:pt x="10412" y="14137"/>
                </a:lnTo>
                <a:lnTo>
                  <a:pt x="10553" y="14137"/>
                </a:lnTo>
                <a:lnTo>
                  <a:pt x="10800" y="14242"/>
                </a:lnTo>
                <a:lnTo>
                  <a:pt x="10800" y="14242"/>
                </a:lnTo>
                <a:lnTo>
                  <a:pt x="10624" y="14137"/>
                </a:lnTo>
                <a:lnTo>
                  <a:pt x="10412" y="13980"/>
                </a:lnTo>
                <a:lnTo>
                  <a:pt x="10271" y="13874"/>
                </a:lnTo>
                <a:lnTo>
                  <a:pt x="10271" y="13769"/>
                </a:lnTo>
                <a:lnTo>
                  <a:pt x="10271" y="13717"/>
                </a:lnTo>
                <a:lnTo>
                  <a:pt x="10271" y="13717"/>
                </a:lnTo>
                <a:lnTo>
                  <a:pt x="10376" y="13612"/>
                </a:lnTo>
                <a:lnTo>
                  <a:pt x="10447" y="13559"/>
                </a:lnTo>
                <a:lnTo>
                  <a:pt x="10659" y="13454"/>
                </a:lnTo>
                <a:lnTo>
                  <a:pt x="10659" y="13454"/>
                </a:lnTo>
                <a:lnTo>
                  <a:pt x="10518" y="13401"/>
                </a:lnTo>
                <a:lnTo>
                  <a:pt x="10412" y="13454"/>
                </a:lnTo>
                <a:lnTo>
                  <a:pt x="10271" y="13664"/>
                </a:lnTo>
                <a:lnTo>
                  <a:pt x="10271" y="13664"/>
                </a:lnTo>
                <a:lnTo>
                  <a:pt x="10165" y="13717"/>
                </a:lnTo>
                <a:lnTo>
                  <a:pt x="10059" y="13717"/>
                </a:lnTo>
                <a:lnTo>
                  <a:pt x="9953" y="13612"/>
                </a:lnTo>
                <a:lnTo>
                  <a:pt x="9953" y="13612"/>
                </a:lnTo>
                <a:lnTo>
                  <a:pt x="9953" y="13664"/>
                </a:lnTo>
                <a:lnTo>
                  <a:pt x="9882" y="13717"/>
                </a:lnTo>
                <a:lnTo>
                  <a:pt x="9776" y="13769"/>
                </a:lnTo>
                <a:lnTo>
                  <a:pt x="9776" y="13769"/>
                </a:lnTo>
                <a:lnTo>
                  <a:pt x="9671" y="13769"/>
                </a:lnTo>
                <a:lnTo>
                  <a:pt x="9635" y="13927"/>
                </a:lnTo>
                <a:lnTo>
                  <a:pt x="9635" y="13980"/>
                </a:lnTo>
                <a:lnTo>
                  <a:pt x="9565" y="14032"/>
                </a:lnTo>
                <a:lnTo>
                  <a:pt x="9565" y="14032"/>
                </a:lnTo>
                <a:lnTo>
                  <a:pt x="9424" y="14032"/>
                </a:lnTo>
                <a:lnTo>
                  <a:pt x="9388" y="14137"/>
                </a:lnTo>
                <a:lnTo>
                  <a:pt x="9318" y="14190"/>
                </a:lnTo>
                <a:lnTo>
                  <a:pt x="9318" y="14190"/>
                </a:lnTo>
                <a:lnTo>
                  <a:pt x="9282" y="14295"/>
                </a:lnTo>
                <a:lnTo>
                  <a:pt x="9212" y="14453"/>
                </a:lnTo>
                <a:lnTo>
                  <a:pt x="9212" y="14453"/>
                </a:lnTo>
                <a:lnTo>
                  <a:pt x="9035" y="14558"/>
                </a:lnTo>
                <a:lnTo>
                  <a:pt x="9000" y="14610"/>
                </a:lnTo>
                <a:lnTo>
                  <a:pt x="9000" y="14768"/>
                </a:lnTo>
                <a:lnTo>
                  <a:pt x="9000" y="14768"/>
                </a:lnTo>
                <a:lnTo>
                  <a:pt x="9000" y="14820"/>
                </a:lnTo>
                <a:lnTo>
                  <a:pt x="8929" y="14873"/>
                </a:lnTo>
                <a:lnTo>
                  <a:pt x="8824" y="15031"/>
                </a:lnTo>
                <a:lnTo>
                  <a:pt x="8824" y="15031"/>
                </a:lnTo>
                <a:lnTo>
                  <a:pt x="8753" y="15031"/>
                </a:lnTo>
                <a:lnTo>
                  <a:pt x="8682" y="14978"/>
                </a:lnTo>
                <a:lnTo>
                  <a:pt x="8612" y="14873"/>
                </a:lnTo>
                <a:lnTo>
                  <a:pt x="8506" y="14978"/>
                </a:lnTo>
                <a:lnTo>
                  <a:pt x="8506" y="14978"/>
                </a:lnTo>
                <a:lnTo>
                  <a:pt x="8647" y="14978"/>
                </a:lnTo>
                <a:lnTo>
                  <a:pt x="8718" y="15083"/>
                </a:lnTo>
                <a:lnTo>
                  <a:pt x="8753" y="15188"/>
                </a:lnTo>
                <a:lnTo>
                  <a:pt x="8824" y="15293"/>
                </a:lnTo>
                <a:lnTo>
                  <a:pt x="8824" y="15293"/>
                </a:lnTo>
                <a:lnTo>
                  <a:pt x="8718" y="15346"/>
                </a:lnTo>
                <a:lnTo>
                  <a:pt x="8647" y="15399"/>
                </a:lnTo>
                <a:lnTo>
                  <a:pt x="8435" y="15451"/>
                </a:lnTo>
                <a:lnTo>
                  <a:pt x="8435" y="15451"/>
                </a:lnTo>
                <a:lnTo>
                  <a:pt x="8506" y="15556"/>
                </a:lnTo>
                <a:lnTo>
                  <a:pt x="8541" y="15609"/>
                </a:lnTo>
                <a:lnTo>
                  <a:pt x="8541" y="15661"/>
                </a:lnTo>
                <a:lnTo>
                  <a:pt x="8541" y="15661"/>
                </a:lnTo>
                <a:lnTo>
                  <a:pt x="8541" y="15661"/>
                </a:lnTo>
                <a:lnTo>
                  <a:pt x="8471" y="15714"/>
                </a:lnTo>
                <a:lnTo>
                  <a:pt x="8365" y="15714"/>
                </a:lnTo>
                <a:lnTo>
                  <a:pt x="8365" y="15714"/>
                </a:lnTo>
                <a:lnTo>
                  <a:pt x="8365" y="15714"/>
                </a:lnTo>
                <a:lnTo>
                  <a:pt x="8365" y="15661"/>
                </a:lnTo>
                <a:lnTo>
                  <a:pt x="8329" y="15661"/>
                </a:lnTo>
                <a:lnTo>
                  <a:pt x="8294" y="15714"/>
                </a:lnTo>
                <a:lnTo>
                  <a:pt x="8294" y="15714"/>
                </a:lnTo>
                <a:lnTo>
                  <a:pt x="8188" y="15819"/>
                </a:lnTo>
                <a:lnTo>
                  <a:pt x="8118" y="15872"/>
                </a:lnTo>
                <a:lnTo>
                  <a:pt x="8118" y="15872"/>
                </a:lnTo>
                <a:lnTo>
                  <a:pt x="8153" y="15977"/>
                </a:lnTo>
                <a:lnTo>
                  <a:pt x="8153" y="15977"/>
                </a:lnTo>
                <a:lnTo>
                  <a:pt x="8082" y="16029"/>
                </a:lnTo>
                <a:lnTo>
                  <a:pt x="7976" y="16029"/>
                </a:lnTo>
                <a:lnTo>
                  <a:pt x="7976" y="16029"/>
                </a:lnTo>
                <a:lnTo>
                  <a:pt x="8047" y="16134"/>
                </a:lnTo>
                <a:lnTo>
                  <a:pt x="8047" y="16134"/>
                </a:lnTo>
                <a:lnTo>
                  <a:pt x="7941" y="16187"/>
                </a:lnTo>
                <a:lnTo>
                  <a:pt x="7941" y="16187"/>
                </a:lnTo>
                <a:lnTo>
                  <a:pt x="7906" y="16292"/>
                </a:lnTo>
                <a:lnTo>
                  <a:pt x="7906" y="16397"/>
                </a:lnTo>
                <a:lnTo>
                  <a:pt x="7941" y="16450"/>
                </a:lnTo>
                <a:lnTo>
                  <a:pt x="7941" y="16450"/>
                </a:lnTo>
                <a:lnTo>
                  <a:pt x="8082" y="16450"/>
                </a:lnTo>
                <a:lnTo>
                  <a:pt x="8153" y="16450"/>
                </a:lnTo>
                <a:lnTo>
                  <a:pt x="8294" y="16502"/>
                </a:lnTo>
                <a:lnTo>
                  <a:pt x="8294" y="16502"/>
                </a:lnTo>
                <a:lnTo>
                  <a:pt x="8435" y="16607"/>
                </a:lnTo>
                <a:lnTo>
                  <a:pt x="8435" y="16765"/>
                </a:lnTo>
                <a:lnTo>
                  <a:pt x="8365" y="16818"/>
                </a:lnTo>
                <a:lnTo>
                  <a:pt x="8329" y="16870"/>
                </a:lnTo>
                <a:lnTo>
                  <a:pt x="8329" y="16870"/>
                </a:lnTo>
                <a:lnTo>
                  <a:pt x="8153" y="16975"/>
                </a:lnTo>
                <a:lnTo>
                  <a:pt x="8118" y="17028"/>
                </a:lnTo>
                <a:lnTo>
                  <a:pt x="8082" y="17080"/>
                </a:lnTo>
                <a:lnTo>
                  <a:pt x="8082" y="17080"/>
                </a:lnTo>
                <a:lnTo>
                  <a:pt x="8047" y="17133"/>
                </a:lnTo>
                <a:lnTo>
                  <a:pt x="7976" y="17238"/>
                </a:lnTo>
                <a:lnTo>
                  <a:pt x="7976" y="17238"/>
                </a:lnTo>
                <a:lnTo>
                  <a:pt x="7976" y="17238"/>
                </a:lnTo>
                <a:lnTo>
                  <a:pt x="7976" y="17291"/>
                </a:lnTo>
                <a:lnTo>
                  <a:pt x="7906" y="17343"/>
                </a:lnTo>
                <a:lnTo>
                  <a:pt x="7871" y="17396"/>
                </a:lnTo>
                <a:lnTo>
                  <a:pt x="7871" y="17396"/>
                </a:lnTo>
                <a:lnTo>
                  <a:pt x="7871" y="17396"/>
                </a:lnTo>
                <a:lnTo>
                  <a:pt x="7941" y="17343"/>
                </a:lnTo>
                <a:lnTo>
                  <a:pt x="7941" y="17343"/>
                </a:lnTo>
                <a:lnTo>
                  <a:pt x="7906" y="17606"/>
                </a:lnTo>
                <a:lnTo>
                  <a:pt x="7871" y="17606"/>
                </a:lnTo>
                <a:lnTo>
                  <a:pt x="7765" y="17553"/>
                </a:lnTo>
                <a:lnTo>
                  <a:pt x="7765" y="17553"/>
                </a:lnTo>
                <a:lnTo>
                  <a:pt x="7765" y="17606"/>
                </a:lnTo>
                <a:lnTo>
                  <a:pt x="7729" y="17658"/>
                </a:lnTo>
                <a:lnTo>
                  <a:pt x="7553" y="17711"/>
                </a:lnTo>
                <a:lnTo>
                  <a:pt x="7553" y="17711"/>
                </a:lnTo>
                <a:lnTo>
                  <a:pt x="7482" y="17816"/>
                </a:lnTo>
                <a:lnTo>
                  <a:pt x="7376" y="17921"/>
                </a:lnTo>
                <a:lnTo>
                  <a:pt x="7376" y="17921"/>
                </a:lnTo>
                <a:lnTo>
                  <a:pt x="7306" y="17974"/>
                </a:lnTo>
                <a:lnTo>
                  <a:pt x="7165" y="18026"/>
                </a:lnTo>
                <a:lnTo>
                  <a:pt x="7165" y="18026"/>
                </a:lnTo>
                <a:lnTo>
                  <a:pt x="7094" y="18236"/>
                </a:lnTo>
                <a:lnTo>
                  <a:pt x="7024" y="18289"/>
                </a:lnTo>
                <a:lnTo>
                  <a:pt x="6953" y="18289"/>
                </a:lnTo>
                <a:lnTo>
                  <a:pt x="6953" y="18289"/>
                </a:lnTo>
                <a:lnTo>
                  <a:pt x="6918" y="18289"/>
                </a:lnTo>
                <a:lnTo>
                  <a:pt x="6918" y="18394"/>
                </a:lnTo>
                <a:lnTo>
                  <a:pt x="6918" y="18447"/>
                </a:lnTo>
                <a:lnTo>
                  <a:pt x="6847" y="18394"/>
                </a:lnTo>
                <a:lnTo>
                  <a:pt x="6847" y="18394"/>
                </a:lnTo>
                <a:lnTo>
                  <a:pt x="6776" y="18447"/>
                </a:lnTo>
                <a:lnTo>
                  <a:pt x="6741" y="18447"/>
                </a:lnTo>
                <a:lnTo>
                  <a:pt x="6635" y="18552"/>
                </a:lnTo>
                <a:lnTo>
                  <a:pt x="6635" y="18552"/>
                </a:lnTo>
                <a:lnTo>
                  <a:pt x="6706" y="18657"/>
                </a:lnTo>
                <a:lnTo>
                  <a:pt x="6741" y="18657"/>
                </a:lnTo>
                <a:lnTo>
                  <a:pt x="6706" y="18762"/>
                </a:lnTo>
                <a:lnTo>
                  <a:pt x="6706" y="18762"/>
                </a:lnTo>
                <a:lnTo>
                  <a:pt x="6635" y="18867"/>
                </a:lnTo>
                <a:lnTo>
                  <a:pt x="6565" y="18972"/>
                </a:lnTo>
                <a:lnTo>
                  <a:pt x="6565" y="18972"/>
                </a:lnTo>
                <a:lnTo>
                  <a:pt x="6529" y="19025"/>
                </a:lnTo>
                <a:lnTo>
                  <a:pt x="6388" y="19025"/>
                </a:lnTo>
                <a:lnTo>
                  <a:pt x="6388" y="19025"/>
                </a:lnTo>
                <a:lnTo>
                  <a:pt x="6353" y="19077"/>
                </a:lnTo>
                <a:lnTo>
                  <a:pt x="6353" y="19130"/>
                </a:lnTo>
                <a:lnTo>
                  <a:pt x="6247" y="19235"/>
                </a:lnTo>
                <a:lnTo>
                  <a:pt x="6247" y="19235"/>
                </a:lnTo>
                <a:lnTo>
                  <a:pt x="6212" y="19235"/>
                </a:lnTo>
                <a:lnTo>
                  <a:pt x="6141" y="19130"/>
                </a:lnTo>
                <a:lnTo>
                  <a:pt x="6141" y="19130"/>
                </a:lnTo>
                <a:lnTo>
                  <a:pt x="6071" y="19235"/>
                </a:lnTo>
                <a:lnTo>
                  <a:pt x="6035" y="19288"/>
                </a:lnTo>
                <a:lnTo>
                  <a:pt x="6035" y="19340"/>
                </a:lnTo>
                <a:lnTo>
                  <a:pt x="6035" y="19340"/>
                </a:lnTo>
                <a:lnTo>
                  <a:pt x="6071" y="19393"/>
                </a:lnTo>
                <a:lnTo>
                  <a:pt x="6035" y="19393"/>
                </a:lnTo>
                <a:lnTo>
                  <a:pt x="5965" y="19393"/>
                </a:lnTo>
                <a:lnTo>
                  <a:pt x="5965" y="19393"/>
                </a:lnTo>
                <a:lnTo>
                  <a:pt x="5824" y="19393"/>
                </a:lnTo>
                <a:lnTo>
                  <a:pt x="5753" y="19445"/>
                </a:lnTo>
                <a:lnTo>
                  <a:pt x="5753" y="19445"/>
                </a:lnTo>
                <a:lnTo>
                  <a:pt x="5824" y="19550"/>
                </a:lnTo>
                <a:lnTo>
                  <a:pt x="5788" y="19550"/>
                </a:lnTo>
                <a:lnTo>
                  <a:pt x="5647" y="19603"/>
                </a:lnTo>
                <a:lnTo>
                  <a:pt x="5647" y="19603"/>
                </a:lnTo>
                <a:lnTo>
                  <a:pt x="5576" y="19603"/>
                </a:lnTo>
                <a:lnTo>
                  <a:pt x="5506" y="19655"/>
                </a:lnTo>
                <a:lnTo>
                  <a:pt x="5400" y="19866"/>
                </a:lnTo>
                <a:lnTo>
                  <a:pt x="5400" y="19866"/>
                </a:lnTo>
                <a:lnTo>
                  <a:pt x="5471" y="19813"/>
                </a:lnTo>
                <a:lnTo>
                  <a:pt x="5506" y="19813"/>
                </a:lnTo>
                <a:lnTo>
                  <a:pt x="5576" y="19813"/>
                </a:lnTo>
                <a:lnTo>
                  <a:pt x="5576" y="19813"/>
                </a:lnTo>
                <a:lnTo>
                  <a:pt x="5576" y="19866"/>
                </a:lnTo>
                <a:lnTo>
                  <a:pt x="5647" y="19918"/>
                </a:lnTo>
                <a:lnTo>
                  <a:pt x="5647" y="19918"/>
                </a:lnTo>
                <a:lnTo>
                  <a:pt x="5612" y="19971"/>
                </a:lnTo>
                <a:lnTo>
                  <a:pt x="5506" y="19971"/>
                </a:lnTo>
                <a:lnTo>
                  <a:pt x="5506" y="19971"/>
                </a:lnTo>
                <a:lnTo>
                  <a:pt x="5506" y="20128"/>
                </a:lnTo>
                <a:lnTo>
                  <a:pt x="5506" y="20181"/>
                </a:lnTo>
                <a:lnTo>
                  <a:pt x="5471" y="20181"/>
                </a:lnTo>
                <a:lnTo>
                  <a:pt x="5471" y="20181"/>
                </a:lnTo>
                <a:lnTo>
                  <a:pt x="5435" y="20076"/>
                </a:lnTo>
                <a:lnTo>
                  <a:pt x="5471" y="19971"/>
                </a:lnTo>
                <a:lnTo>
                  <a:pt x="5471" y="19971"/>
                </a:lnTo>
                <a:lnTo>
                  <a:pt x="5435" y="19918"/>
                </a:lnTo>
                <a:lnTo>
                  <a:pt x="5400" y="19971"/>
                </a:lnTo>
                <a:lnTo>
                  <a:pt x="5400" y="20128"/>
                </a:lnTo>
                <a:lnTo>
                  <a:pt x="5400" y="20128"/>
                </a:lnTo>
                <a:lnTo>
                  <a:pt x="5329" y="20181"/>
                </a:lnTo>
                <a:lnTo>
                  <a:pt x="5294" y="20234"/>
                </a:lnTo>
                <a:lnTo>
                  <a:pt x="5188" y="20286"/>
                </a:lnTo>
                <a:lnTo>
                  <a:pt x="5188" y="20286"/>
                </a:lnTo>
                <a:lnTo>
                  <a:pt x="5047" y="20286"/>
                </a:lnTo>
                <a:lnTo>
                  <a:pt x="4941" y="20286"/>
                </a:lnTo>
                <a:lnTo>
                  <a:pt x="4906" y="20391"/>
                </a:lnTo>
                <a:lnTo>
                  <a:pt x="4906" y="20391"/>
                </a:lnTo>
                <a:lnTo>
                  <a:pt x="4871" y="20549"/>
                </a:lnTo>
                <a:lnTo>
                  <a:pt x="4871" y="20654"/>
                </a:lnTo>
                <a:lnTo>
                  <a:pt x="4800" y="20707"/>
                </a:lnTo>
                <a:lnTo>
                  <a:pt x="4800" y="20707"/>
                </a:lnTo>
                <a:lnTo>
                  <a:pt x="4835" y="20549"/>
                </a:lnTo>
                <a:lnTo>
                  <a:pt x="4835" y="20444"/>
                </a:lnTo>
                <a:lnTo>
                  <a:pt x="4835" y="20444"/>
                </a:lnTo>
                <a:lnTo>
                  <a:pt x="4729" y="20391"/>
                </a:lnTo>
                <a:lnTo>
                  <a:pt x="4659" y="20444"/>
                </a:lnTo>
                <a:lnTo>
                  <a:pt x="4553" y="20496"/>
                </a:lnTo>
                <a:lnTo>
                  <a:pt x="4553" y="20496"/>
                </a:lnTo>
                <a:lnTo>
                  <a:pt x="4518" y="20549"/>
                </a:lnTo>
                <a:lnTo>
                  <a:pt x="4447" y="20549"/>
                </a:lnTo>
                <a:lnTo>
                  <a:pt x="4447" y="20549"/>
                </a:lnTo>
                <a:lnTo>
                  <a:pt x="4376" y="20654"/>
                </a:lnTo>
                <a:lnTo>
                  <a:pt x="4376" y="20654"/>
                </a:lnTo>
                <a:lnTo>
                  <a:pt x="4341" y="20759"/>
                </a:lnTo>
                <a:lnTo>
                  <a:pt x="4341" y="20759"/>
                </a:lnTo>
                <a:lnTo>
                  <a:pt x="4306" y="20707"/>
                </a:lnTo>
                <a:lnTo>
                  <a:pt x="4271" y="20707"/>
                </a:lnTo>
                <a:lnTo>
                  <a:pt x="4271" y="20759"/>
                </a:lnTo>
                <a:lnTo>
                  <a:pt x="4271" y="20759"/>
                </a:lnTo>
                <a:lnTo>
                  <a:pt x="4235" y="20812"/>
                </a:lnTo>
                <a:lnTo>
                  <a:pt x="4129" y="20759"/>
                </a:lnTo>
                <a:lnTo>
                  <a:pt x="4129" y="20759"/>
                </a:lnTo>
                <a:lnTo>
                  <a:pt x="4059" y="20812"/>
                </a:lnTo>
                <a:lnTo>
                  <a:pt x="3988" y="20864"/>
                </a:lnTo>
                <a:lnTo>
                  <a:pt x="3988" y="20864"/>
                </a:lnTo>
                <a:lnTo>
                  <a:pt x="3918" y="20864"/>
                </a:lnTo>
                <a:lnTo>
                  <a:pt x="3776" y="20969"/>
                </a:lnTo>
                <a:lnTo>
                  <a:pt x="3776" y="20969"/>
                </a:lnTo>
                <a:lnTo>
                  <a:pt x="3776" y="20812"/>
                </a:lnTo>
                <a:lnTo>
                  <a:pt x="3812" y="20759"/>
                </a:lnTo>
                <a:lnTo>
                  <a:pt x="3988" y="20707"/>
                </a:lnTo>
                <a:lnTo>
                  <a:pt x="3988" y="20707"/>
                </a:lnTo>
                <a:lnTo>
                  <a:pt x="3882" y="20654"/>
                </a:lnTo>
                <a:lnTo>
                  <a:pt x="3776" y="20654"/>
                </a:lnTo>
                <a:lnTo>
                  <a:pt x="3741" y="20654"/>
                </a:lnTo>
                <a:lnTo>
                  <a:pt x="3706" y="20707"/>
                </a:lnTo>
                <a:lnTo>
                  <a:pt x="3671" y="20812"/>
                </a:lnTo>
                <a:lnTo>
                  <a:pt x="3600" y="20969"/>
                </a:lnTo>
                <a:lnTo>
                  <a:pt x="3600" y="20969"/>
                </a:lnTo>
                <a:lnTo>
                  <a:pt x="3565" y="21022"/>
                </a:lnTo>
                <a:lnTo>
                  <a:pt x="3494" y="21074"/>
                </a:lnTo>
                <a:lnTo>
                  <a:pt x="3494" y="21074"/>
                </a:lnTo>
                <a:lnTo>
                  <a:pt x="3494" y="21127"/>
                </a:lnTo>
                <a:lnTo>
                  <a:pt x="3494" y="21285"/>
                </a:lnTo>
                <a:lnTo>
                  <a:pt x="3494" y="21285"/>
                </a:lnTo>
                <a:lnTo>
                  <a:pt x="3424" y="21232"/>
                </a:lnTo>
                <a:lnTo>
                  <a:pt x="3388" y="21232"/>
                </a:lnTo>
                <a:lnTo>
                  <a:pt x="3388" y="21285"/>
                </a:lnTo>
                <a:lnTo>
                  <a:pt x="3388" y="21285"/>
                </a:lnTo>
                <a:lnTo>
                  <a:pt x="3388" y="21285"/>
                </a:lnTo>
                <a:lnTo>
                  <a:pt x="3353" y="21337"/>
                </a:lnTo>
                <a:lnTo>
                  <a:pt x="3282" y="21285"/>
                </a:lnTo>
                <a:lnTo>
                  <a:pt x="3282" y="21285"/>
                </a:lnTo>
                <a:lnTo>
                  <a:pt x="3282" y="21285"/>
                </a:lnTo>
                <a:lnTo>
                  <a:pt x="3282" y="21232"/>
                </a:lnTo>
                <a:lnTo>
                  <a:pt x="3176" y="21022"/>
                </a:lnTo>
                <a:lnTo>
                  <a:pt x="3176" y="21022"/>
                </a:lnTo>
                <a:lnTo>
                  <a:pt x="3141" y="21022"/>
                </a:lnTo>
                <a:lnTo>
                  <a:pt x="3141" y="21074"/>
                </a:lnTo>
                <a:lnTo>
                  <a:pt x="3141" y="21232"/>
                </a:lnTo>
                <a:lnTo>
                  <a:pt x="3176" y="21337"/>
                </a:lnTo>
                <a:lnTo>
                  <a:pt x="3141" y="21337"/>
                </a:lnTo>
                <a:lnTo>
                  <a:pt x="3106" y="21337"/>
                </a:lnTo>
              </a:path>
            </a:pathLst>
          </a:custGeom>
          <a:solidFill>
            <a:srgbClr val="5D6464"/>
          </a:solidFill>
          <a:ln w="12700">
            <a:solidFill>
              <a:srgbClr val="8E9898"/>
            </a:solidFill>
          </a:ln>
        </p:spPr>
        <p:txBody>
          <a:bodyPr lIns="0" tIns="0" rIns="0" bIns="0"/>
          <a:lstStyle/>
          <a:p>
            <a:pPr defTabSz="647700">
              <a:defRPr sz="1600" b="0">
                <a:solidFill>
                  <a:srgbClr val="000000"/>
                </a:solidFill>
              </a:defRPr>
            </a:pPr>
            <a:endParaRPr/>
          </a:p>
        </p:txBody>
      </p:sp>
      <p:sp>
        <p:nvSpPr>
          <p:cNvPr id="8790" name="Rectangle"/>
          <p:cNvSpPr/>
          <p:nvPr/>
        </p:nvSpPr>
        <p:spPr>
          <a:xfrm>
            <a:off x="12085059" y="5948036"/>
            <a:ext cx="3639389" cy="1699792"/>
          </a:xfrm>
          <a:prstGeom prst="rect">
            <a:avLst/>
          </a:prstGeom>
          <a:solidFill>
            <a:srgbClr val="686E70"/>
          </a:solidFill>
          <a:ln w="25400">
            <a:miter lim="400000"/>
          </a:ln>
        </p:spPr>
        <p:txBody>
          <a:bodyPr lIns="38100" tIns="38100" rIns="38100" bIns="38100"/>
          <a:lstStyle/>
          <a:p>
            <a:endParaRPr/>
          </a:p>
        </p:txBody>
      </p:sp>
      <p:grpSp>
        <p:nvGrpSpPr>
          <p:cNvPr id="8793" name="Group"/>
          <p:cNvGrpSpPr/>
          <p:nvPr/>
        </p:nvGrpSpPr>
        <p:grpSpPr>
          <a:xfrm>
            <a:off x="906836" y="1258813"/>
            <a:ext cx="11861318" cy="7624402"/>
            <a:chOff x="0" y="0"/>
            <a:chExt cx="11861317" cy="7624401"/>
          </a:xfrm>
        </p:grpSpPr>
        <p:pic>
          <p:nvPicPr>
            <p:cNvPr id="8791" name="US Map.png" descr="US Map.png"/>
            <p:cNvPicPr>
              <a:picLocks noChangeAspect="1"/>
            </p:cNvPicPr>
            <p:nvPr/>
          </p:nvPicPr>
          <p:blipFill>
            <a:blip r:embed="rId3"/>
            <a:stretch>
              <a:fillRect/>
            </a:stretch>
          </p:blipFill>
          <p:spPr>
            <a:xfrm>
              <a:off x="0" y="0"/>
              <a:ext cx="11861318" cy="7624402"/>
            </a:xfrm>
            <a:prstGeom prst="rect">
              <a:avLst/>
            </a:prstGeom>
            <a:ln w="12700" cap="flat">
              <a:noFill/>
              <a:miter lim="400000"/>
            </a:ln>
            <a:effectLst/>
          </p:spPr>
        </p:pic>
        <p:sp>
          <p:nvSpPr>
            <p:cNvPr id="8792" name="Shape"/>
            <p:cNvSpPr/>
            <p:nvPr/>
          </p:nvSpPr>
          <p:spPr>
            <a:xfrm>
              <a:off x="9416241" y="6699746"/>
              <a:ext cx="270252" cy="256709"/>
            </a:xfrm>
            <a:custGeom>
              <a:avLst/>
              <a:gdLst/>
              <a:ahLst/>
              <a:cxnLst>
                <a:cxn ang="0">
                  <a:pos x="wd2" y="hd2"/>
                </a:cxn>
                <a:cxn ang="5400000">
                  <a:pos x="wd2" y="hd2"/>
                </a:cxn>
                <a:cxn ang="10800000">
                  <a:pos x="wd2" y="hd2"/>
                </a:cxn>
                <a:cxn ang="16200000">
                  <a:pos x="wd2" y="hd2"/>
                </a:cxn>
              </a:cxnLst>
              <a:rect l="0" t="0" r="r" b="b"/>
              <a:pathLst>
                <a:path w="20655" h="20754" extrusionOk="0">
                  <a:moveTo>
                    <a:pt x="0" y="12083"/>
                  </a:moveTo>
                  <a:cubicBezTo>
                    <a:pt x="3551" y="13571"/>
                    <a:pt x="7601" y="12594"/>
                    <a:pt x="10192" y="9626"/>
                  </a:cubicBezTo>
                  <a:cubicBezTo>
                    <a:pt x="12454" y="7034"/>
                    <a:pt x="13198" y="3343"/>
                    <a:pt x="12133" y="0"/>
                  </a:cubicBezTo>
                  <a:cubicBezTo>
                    <a:pt x="15403" y="377"/>
                    <a:pt x="18258" y="2512"/>
                    <a:pt x="19684" y="5647"/>
                  </a:cubicBezTo>
                  <a:cubicBezTo>
                    <a:pt x="21600" y="9856"/>
                    <a:pt x="20618" y="14901"/>
                    <a:pt x="17287" y="17968"/>
                  </a:cubicBezTo>
                  <a:cubicBezTo>
                    <a:pt x="14062" y="20950"/>
                    <a:pt x="9462" y="21600"/>
                    <a:pt x="5610" y="19617"/>
                  </a:cubicBezTo>
                  <a:cubicBezTo>
                    <a:pt x="2750" y="18145"/>
                    <a:pt x="683" y="15370"/>
                    <a:pt x="0" y="12083"/>
                  </a:cubicBezTo>
                  <a:close/>
                </a:path>
              </a:pathLst>
            </a:custGeom>
            <a:solidFill>
              <a:srgbClr val="5D6464"/>
            </a:solidFill>
            <a:ln w="12700" cap="flat">
              <a:noFill/>
              <a:miter lim="400000"/>
            </a:ln>
            <a:effectLst/>
          </p:spPr>
          <p:txBody>
            <a:bodyPr wrap="square" lIns="0" tIns="0" rIns="0" bIns="0" numCol="1" anchor="t">
              <a:noAutofit/>
            </a:bodyPr>
            <a:lstStyle/>
            <a:p>
              <a:endParaRPr/>
            </a:p>
          </p:txBody>
        </p:sp>
      </p:grpSp>
      <p:sp>
        <p:nvSpPr>
          <p:cNvPr id="8794" name="U.S. Commitments to 100% Renewable Electricity"/>
          <p:cNvSpPr txBox="1">
            <a:spLocks noGrp="1"/>
          </p:cNvSpPr>
          <p:nvPr>
            <p:ph type="title"/>
          </p:nvPr>
        </p:nvSpPr>
        <p:spPr>
          <a:prstGeom prst="rect">
            <a:avLst/>
          </a:prstGeom>
        </p:spPr>
        <p:txBody>
          <a:bodyPr>
            <a:normAutofit/>
          </a:bodyPr>
          <a:lstStyle/>
          <a:p>
            <a:r>
              <a:t>U.S. Commitments to 100% Renewable Electricity</a:t>
            </a:r>
          </a:p>
        </p:txBody>
      </p:sp>
      <p:grpSp>
        <p:nvGrpSpPr>
          <p:cNvPr id="8797" name="Group"/>
          <p:cNvGrpSpPr/>
          <p:nvPr/>
        </p:nvGrpSpPr>
        <p:grpSpPr>
          <a:xfrm>
            <a:off x="12427765" y="6889161"/>
            <a:ext cx="3157693" cy="564257"/>
            <a:chOff x="0" y="-21659"/>
            <a:chExt cx="3157691" cy="564255"/>
          </a:xfrm>
        </p:grpSpPr>
        <p:sp>
          <p:nvSpPr>
            <p:cNvPr id="8795" name="Circle"/>
            <p:cNvSpPr/>
            <p:nvPr/>
          </p:nvSpPr>
          <p:spPr>
            <a:xfrm>
              <a:off x="0" y="101717"/>
              <a:ext cx="317500" cy="317501"/>
            </a:xfrm>
            <a:prstGeom prst="ellipse">
              <a:avLst/>
            </a:prstGeom>
            <a:gradFill flip="none" rotWithShape="1">
              <a:gsLst>
                <a:gs pos="0">
                  <a:srgbClr val="88C616"/>
                </a:gs>
                <a:gs pos="100000">
                  <a:srgbClr val="759B0F"/>
                </a:gs>
              </a:gsLst>
              <a:lin ang="5400000" scaled="0"/>
            </a:gradFill>
            <a:ln w="38100" cap="flat">
              <a:solidFill>
                <a:srgbClr val="FFFFFF"/>
              </a:solidFill>
              <a:prstDash val="solid"/>
              <a:round/>
            </a:ln>
            <a:effectLst/>
          </p:spPr>
          <p:txBody>
            <a:bodyPr wrap="square" lIns="38100" tIns="38100" rIns="38100" bIns="38100" numCol="1" anchor="t">
              <a:noAutofit/>
            </a:bodyPr>
            <a:lstStyle/>
            <a:p>
              <a:endParaRPr/>
            </a:p>
          </p:txBody>
        </p:sp>
        <p:sp>
          <p:nvSpPr>
            <p:cNvPr id="8796" name="Already There"/>
            <p:cNvSpPr txBox="1"/>
            <p:nvPr/>
          </p:nvSpPr>
          <p:spPr>
            <a:xfrm>
              <a:off x="454202" y="-21659"/>
              <a:ext cx="2703489" cy="564255"/>
            </a:xfrm>
            <a:prstGeom prst="rect">
              <a:avLst/>
            </a:prstGeom>
            <a:noFill/>
            <a:ln w="12700" cap="flat">
              <a:noFill/>
              <a:miter lim="400000"/>
            </a:ln>
            <a:effectLst>
              <a:outerShdw blurRad="38100" dist="381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3000"/>
              </a:lvl1pPr>
            </a:lstStyle>
            <a:p>
              <a:r>
                <a:rPr dirty="0"/>
                <a:t>Already There</a:t>
              </a:r>
            </a:p>
          </p:txBody>
        </p:sp>
      </p:grpSp>
      <p:grpSp>
        <p:nvGrpSpPr>
          <p:cNvPr id="8800" name="Group"/>
          <p:cNvGrpSpPr/>
          <p:nvPr/>
        </p:nvGrpSpPr>
        <p:grpSpPr>
          <a:xfrm>
            <a:off x="12427765" y="6142448"/>
            <a:ext cx="2756565" cy="564257"/>
            <a:chOff x="0" y="-21659"/>
            <a:chExt cx="2756564" cy="564255"/>
          </a:xfrm>
        </p:grpSpPr>
        <p:sp>
          <p:nvSpPr>
            <p:cNvPr id="8798" name="Circle"/>
            <p:cNvSpPr/>
            <p:nvPr/>
          </p:nvSpPr>
          <p:spPr>
            <a:xfrm>
              <a:off x="0" y="101717"/>
              <a:ext cx="317500" cy="317501"/>
            </a:xfrm>
            <a:prstGeom prst="ellipse">
              <a:avLst/>
            </a:prstGeom>
            <a:gradFill flip="none" rotWithShape="1">
              <a:gsLst>
                <a:gs pos="0">
                  <a:srgbClr val="258CE4"/>
                </a:gs>
                <a:gs pos="100000">
                  <a:srgbClr val="005698"/>
                </a:gs>
              </a:gsLst>
              <a:lin ang="5400000" scaled="0"/>
            </a:gradFill>
            <a:ln w="38100" cap="flat">
              <a:solidFill>
                <a:srgbClr val="FFFFFF"/>
              </a:solidFill>
              <a:prstDash val="solid"/>
              <a:round/>
            </a:ln>
            <a:effectLst/>
          </p:spPr>
          <p:txBody>
            <a:bodyPr wrap="square" lIns="38100" tIns="38100" rIns="38100" bIns="38100" numCol="1" anchor="t">
              <a:noAutofit/>
            </a:bodyPr>
            <a:lstStyle/>
            <a:p>
              <a:endParaRPr/>
            </a:p>
          </p:txBody>
        </p:sp>
        <p:sp>
          <p:nvSpPr>
            <p:cNvPr id="8799" name="Committed"/>
            <p:cNvSpPr txBox="1"/>
            <p:nvPr/>
          </p:nvSpPr>
          <p:spPr>
            <a:xfrm>
              <a:off x="454202" y="-21659"/>
              <a:ext cx="2302362" cy="564255"/>
            </a:xfrm>
            <a:prstGeom prst="rect">
              <a:avLst/>
            </a:prstGeom>
            <a:noFill/>
            <a:ln w="12700" cap="flat">
              <a:noFill/>
              <a:miter lim="400000"/>
            </a:ln>
            <a:effectLst>
              <a:outerShdw blurRad="38100" dist="381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3000"/>
              </a:lvl1pPr>
            </a:lstStyle>
            <a:p>
              <a:r>
                <a:rPr dirty="0"/>
                <a:t>Committed</a:t>
              </a:r>
            </a:p>
          </p:txBody>
        </p:sp>
      </p:grpSp>
      <p:sp>
        <p:nvSpPr>
          <p:cNvPr id="8801" name="Data: The Sierra Club"/>
          <p:cNvSpPr txBox="1"/>
          <p:nvPr/>
        </p:nvSpPr>
        <p:spPr>
          <a:xfrm>
            <a:off x="914400" y="8686800"/>
            <a:ext cx="1615827" cy="2359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1200">
                <a:solidFill>
                  <a:srgbClr val="FFFFFF">
                    <a:alpha val="50000"/>
                  </a:srgbClr>
                </a:solidFill>
              </a:defRPr>
            </a:lvl1pPr>
          </a:lstStyle>
          <a:p>
            <a:r>
              <a:rPr dirty="0"/>
              <a:t>Data: The Sierra Club</a:t>
            </a:r>
          </a:p>
        </p:txBody>
      </p:sp>
      <p:grpSp>
        <p:nvGrpSpPr>
          <p:cNvPr id="9011" name="Group"/>
          <p:cNvGrpSpPr/>
          <p:nvPr/>
        </p:nvGrpSpPr>
        <p:grpSpPr>
          <a:xfrm>
            <a:off x="-122076" y="1237812"/>
            <a:ext cx="13657855" cy="7050945"/>
            <a:chOff x="0" y="0"/>
            <a:chExt cx="13657853" cy="7050944"/>
          </a:xfrm>
        </p:grpSpPr>
        <p:grpSp>
          <p:nvGrpSpPr>
            <p:cNvPr id="8905" name="Group"/>
            <p:cNvGrpSpPr/>
            <p:nvPr/>
          </p:nvGrpSpPr>
          <p:grpSpPr>
            <a:xfrm>
              <a:off x="1088045" y="81317"/>
              <a:ext cx="11298116" cy="6804409"/>
              <a:chOff x="0" y="0"/>
              <a:chExt cx="11298115" cy="6804408"/>
            </a:xfrm>
          </p:grpSpPr>
          <p:sp>
            <p:nvSpPr>
              <p:cNvPr id="8802" name="Circle"/>
              <p:cNvSpPr/>
              <p:nvPr/>
            </p:nvSpPr>
            <p:spPr>
              <a:xfrm>
                <a:off x="3872862" y="3303862"/>
                <a:ext cx="152030"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03" name="Circle"/>
              <p:cNvSpPr/>
              <p:nvPr/>
            </p:nvSpPr>
            <p:spPr>
              <a:xfrm>
                <a:off x="7354672" y="5999881"/>
                <a:ext cx="152029" cy="152030"/>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04" name="Circle"/>
              <p:cNvSpPr/>
              <p:nvPr/>
            </p:nvSpPr>
            <p:spPr>
              <a:xfrm>
                <a:off x="8679699" y="5042188"/>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05" name="Circle"/>
              <p:cNvSpPr/>
              <p:nvPr/>
            </p:nvSpPr>
            <p:spPr>
              <a:xfrm>
                <a:off x="11146087" y="1893608"/>
                <a:ext cx="152029" cy="152030"/>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06" name="Circle"/>
              <p:cNvSpPr/>
              <p:nvPr/>
            </p:nvSpPr>
            <p:spPr>
              <a:xfrm>
                <a:off x="11030912" y="2420119"/>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07" name="Circle"/>
              <p:cNvSpPr/>
              <p:nvPr/>
            </p:nvSpPr>
            <p:spPr>
              <a:xfrm>
                <a:off x="10800564" y="1548086"/>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08" name="Circle"/>
              <p:cNvSpPr/>
              <p:nvPr/>
            </p:nvSpPr>
            <p:spPr>
              <a:xfrm>
                <a:off x="6464959" y="1953432"/>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09" name="Circle"/>
              <p:cNvSpPr/>
              <p:nvPr/>
            </p:nvSpPr>
            <p:spPr>
              <a:xfrm>
                <a:off x="2789367" y="3497004"/>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10" name="Circle"/>
              <p:cNvSpPr/>
              <p:nvPr/>
            </p:nvSpPr>
            <p:spPr>
              <a:xfrm>
                <a:off x="97848" y="3180583"/>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11" name="Circle"/>
              <p:cNvSpPr/>
              <p:nvPr/>
            </p:nvSpPr>
            <p:spPr>
              <a:xfrm>
                <a:off x="2440091" y="2851567"/>
                <a:ext cx="152030"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12" name="Circle"/>
              <p:cNvSpPr/>
              <p:nvPr/>
            </p:nvSpPr>
            <p:spPr>
              <a:xfrm>
                <a:off x="696026" y="893607"/>
                <a:ext cx="152030"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13" name="Circle"/>
              <p:cNvSpPr/>
              <p:nvPr/>
            </p:nvSpPr>
            <p:spPr>
              <a:xfrm>
                <a:off x="3934492" y="3686623"/>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14" name="Circle"/>
              <p:cNvSpPr/>
              <p:nvPr/>
            </p:nvSpPr>
            <p:spPr>
              <a:xfrm>
                <a:off x="2390731" y="2802206"/>
                <a:ext cx="152029" cy="152030"/>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15" name="Circle"/>
              <p:cNvSpPr/>
              <p:nvPr/>
            </p:nvSpPr>
            <p:spPr>
              <a:xfrm>
                <a:off x="43860" y="3126595"/>
                <a:ext cx="152030"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16" name="Circle"/>
              <p:cNvSpPr/>
              <p:nvPr/>
            </p:nvSpPr>
            <p:spPr>
              <a:xfrm>
                <a:off x="113523" y="3290616"/>
                <a:ext cx="152029" cy="152030"/>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17" name="Circle"/>
              <p:cNvSpPr/>
              <p:nvPr/>
            </p:nvSpPr>
            <p:spPr>
              <a:xfrm>
                <a:off x="633966" y="2898304"/>
                <a:ext cx="152029" cy="152030"/>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18" name="Circle"/>
              <p:cNvSpPr/>
              <p:nvPr/>
            </p:nvSpPr>
            <p:spPr>
              <a:xfrm>
                <a:off x="10948645" y="2485933"/>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19" name="Circle"/>
              <p:cNvSpPr/>
              <p:nvPr/>
            </p:nvSpPr>
            <p:spPr>
              <a:xfrm>
                <a:off x="9222663" y="6588812"/>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20" name="Circle"/>
              <p:cNvSpPr/>
              <p:nvPr/>
            </p:nvSpPr>
            <p:spPr>
              <a:xfrm>
                <a:off x="3669101" y="4255816"/>
                <a:ext cx="152029" cy="152030"/>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21" name="Circle"/>
              <p:cNvSpPr/>
              <p:nvPr/>
            </p:nvSpPr>
            <p:spPr>
              <a:xfrm>
                <a:off x="9272936" y="6652379"/>
                <a:ext cx="152029" cy="152030"/>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22" name="Circle"/>
              <p:cNvSpPr/>
              <p:nvPr/>
            </p:nvSpPr>
            <p:spPr>
              <a:xfrm>
                <a:off x="9387050" y="4846348"/>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23" name="Circle"/>
              <p:cNvSpPr/>
              <p:nvPr/>
            </p:nvSpPr>
            <p:spPr>
              <a:xfrm>
                <a:off x="3638057" y="4465266"/>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24" name="Circle"/>
              <p:cNvSpPr/>
              <p:nvPr/>
            </p:nvSpPr>
            <p:spPr>
              <a:xfrm>
                <a:off x="3797106" y="3261716"/>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25" name="Circle"/>
              <p:cNvSpPr/>
              <p:nvPr/>
            </p:nvSpPr>
            <p:spPr>
              <a:xfrm>
                <a:off x="1035510" y="184150"/>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26" name="Circle"/>
              <p:cNvSpPr/>
              <p:nvPr/>
            </p:nvSpPr>
            <p:spPr>
              <a:xfrm>
                <a:off x="10103373" y="4117880"/>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27" name="Circle"/>
              <p:cNvSpPr/>
              <p:nvPr/>
            </p:nvSpPr>
            <p:spPr>
              <a:xfrm>
                <a:off x="88599" y="3493658"/>
                <a:ext cx="152029" cy="152030"/>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28" name="Circle"/>
              <p:cNvSpPr/>
              <p:nvPr/>
            </p:nvSpPr>
            <p:spPr>
              <a:xfrm>
                <a:off x="26787" y="3218396"/>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29" name="Circle"/>
              <p:cNvSpPr/>
              <p:nvPr/>
            </p:nvSpPr>
            <p:spPr>
              <a:xfrm>
                <a:off x="323850" y="2893415"/>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30" name="Circle"/>
              <p:cNvSpPr/>
              <p:nvPr/>
            </p:nvSpPr>
            <p:spPr>
              <a:xfrm>
                <a:off x="9553805" y="6393026"/>
                <a:ext cx="152030" cy="152030"/>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31" name="Circle"/>
              <p:cNvSpPr/>
              <p:nvPr/>
            </p:nvSpPr>
            <p:spPr>
              <a:xfrm>
                <a:off x="347766" y="4157322"/>
                <a:ext cx="152030"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32" name="Circle"/>
              <p:cNvSpPr/>
              <p:nvPr/>
            </p:nvSpPr>
            <p:spPr>
              <a:xfrm>
                <a:off x="7195132" y="3750518"/>
                <a:ext cx="152030"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33" name="Circle"/>
              <p:cNvSpPr/>
              <p:nvPr/>
            </p:nvSpPr>
            <p:spPr>
              <a:xfrm>
                <a:off x="1054560" y="0"/>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34" name="Circle"/>
              <p:cNvSpPr/>
              <p:nvPr/>
            </p:nvSpPr>
            <p:spPr>
              <a:xfrm>
                <a:off x="778576" y="938057"/>
                <a:ext cx="152030"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35" name="Circle"/>
              <p:cNvSpPr/>
              <p:nvPr/>
            </p:nvSpPr>
            <p:spPr>
              <a:xfrm>
                <a:off x="0" y="2086965"/>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36" name="Circle"/>
              <p:cNvSpPr/>
              <p:nvPr/>
            </p:nvSpPr>
            <p:spPr>
              <a:xfrm>
                <a:off x="621266" y="2771304"/>
                <a:ext cx="152029" cy="152030"/>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37" name="Circle"/>
              <p:cNvSpPr/>
              <p:nvPr/>
            </p:nvSpPr>
            <p:spPr>
              <a:xfrm>
                <a:off x="398566" y="4170022"/>
                <a:ext cx="152030"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38" name="Circle"/>
              <p:cNvSpPr/>
              <p:nvPr/>
            </p:nvSpPr>
            <p:spPr>
              <a:xfrm>
                <a:off x="608116" y="4335122"/>
                <a:ext cx="152030"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39" name="Circle"/>
              <p:cNvSpPr/>
              <p:nvPr/>
            </p:nvSpPr>
            <p:spPr>
              <a:xfrm>
                <a:off x="830463" y="4597327"/>
                <a:ext cx="152030"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40" name="Circle"/>
              <p:cNvSpPr/>
              <p:nvPr/>
            </p:nvSpPr>
            <p:spPr>
              <a:xfrm>
                <a:off x="845760" y="4701806"/>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41" name="Circle"/>
              <p:cNvSpPr/>
              <p:nvPr/>
            </p:nvSpPr>
            <p:spPr>
              <a:xfrm>
                <a:off x="862213" y="4800527"/>
                <a:ext cx="152030"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42" name="Circle"/>
              <p:cNvSpPr/>
              <p:nvPr/>
            </p:nvSpPr>
            <p:spPr>
              <a:xfrm>
                <a:off x="799109" y="4642371"/>
                <a:ext cx="152030"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43" name="Circle"/>
              <p:cNvSpPr/>
              <p:nvPr/>
            </p:nvSpPr>
            <p:spPr>
              <a:xfrm>
                <a:off x="747913" y="4717977"/>
                <a:ext cx="152030"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44" name="Circle"/>
              <p:cNvSpPr/>
              <p:nvPr/>
            </p:nvSpPr>
            <p:spPr>
              <a:xfrm>
                <a:off x="2536781" y="2795856"/>
                <a:ext cx="152029" cy="152030"/>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45" name="Circle"/>
              <p:cNvSpPr/>
              <p:nvPr/>
            </p:nvSpPr>
            <p:spPr>
              <a:xfrm>
                <a:off x="3855978" y="3189710"/>
                <a:ext cx="152030"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46" name="Circle"/>
              <p:cNvSpPr/>
              <p:nvPr/>
            </p:nvSpPr>
            <p:spPr>
              <a:xfrm>
                <a:off x="3716870" y="3252952"/>
                <a:ext cx="152029" cy="152030"/>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47" name="Circle"/>
              <p:cNvSpPr/>
              <p:nvPr/>
            </p:nvSpPr>
            <p:spPr>
              <a:xfrm>
                <a:off x="3579287" y="3267374"/>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48" name="Circle"/>
              <p:cNvSpPr/>
              <p:nvPr/>
            </p:nvSpPr>
            <p:spPr>
              <a:xfrm>
                <a:off x="3789751" y="4262166"/>
                <a:ext cx="152029" cy="152030"/>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49" name="Circle"/>
              <p:cNvSpPr/>
              <p:nvPr/>
            </p:nvSpPr>
            <p:spPr>
              <a:xfrm>
                <a:off x="3707201" y="4359533"/>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50" name="Circle"/>
              <p:cNvSpPr/>
              <p:nvPr/>
            </p:nvSpPr>
            <p:spPr>
              <a:xfrm>
                <a:off x="3779168" y="4395516"/>
                <a:ext cx="152029" cy="152030"/>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51" name="Circle"/>
              <p:cNvSpPr/>
              <p:nvPr/>
            </p:nvSpPr>
            <p:spPr>
              <a:xfrm>
                <a:off x="3775640" y="4494899"/>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52" name="Circle"/>
              <p:cNvSpPr/>
              <p:nvPr/>
            </p:nvSpPr>
            <p:spPr>
              <a:xfrm>
                <a:off x="5583273" y="5413533"/>
                <a:ext cx="152030"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53" name="Circle"/>
              <p:cNvSpPr/>
              <p:nvPr/>
            </p:nvSpPr>
            <p:spPr>
              <a:xfrm>
                <a:off x="5583273" y="4715033"/>
                <a:ext cx="152030"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54" name="Circle"/>
              <p:cNvSpPr/>
              <p:nvPr/>
            </p:nvSpPr>
            <p:spPr>
              <a:xfrm>
                <a:off x="6424291" y="1908711"/>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55" name="Circle"/>
              <p:cNvSpPr/>
              <p:nvPr/>
            </p:nvSpPr>
            <p:spPr>
              <a:xfrm>
                <a:off x="6883259" y="1951406"/>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56" name="Circle"/>
              <p:cNvSpPr/>
              <p:nvPr/>
            </p:nvSpPr>
            <p:spPr>
              <a:xfrm>
                <a:off x="7363574" y="2389027"/>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57" name="Circle"/>
              <p:cNvSpPr/>
              <p:nvPr/>
            </p:nvSpPr>
            <p:spPr>
              <a:xfrm>
                <a:off x="6309217" y="4519022"/>
                <a:ext cx="152030"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58" name="Circle"/>
              <p:cNvSpPr/>
              <p:nvPr/>
            </p:nvSpPr>
            <p:spPr>
              <a:xfrm>
                <a:off x="8637004" y="5084883"/>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59" name="Circle"/>
              <p:cNvSpPr/>
              <p:nvPr/>
            </p:nvSpPr>
            <p:spPr>
              <a:xfrm>
                <a:off x="9066839" y="4430075"/>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60" name="Circle"/>
              <p:cNvSpPr/>
              <p:nvPr/>
            </p:nvSpPr>
            <p:spPr>
              <a:xfrm>
                <a:off x="9601710" y="3915081"/>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61" name="Circle"/>
              <p:cNvSpPr/>
              <p:nvPr/>
            </p:nvSpPr>
            <p:spPr>
              <a:xfrm>
                <a:off x="9559015" y="3851038"/>
                <a:ext cx="152029" cy="152030"/>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62" name="Circle"/>
              <p:cNvSpPr/>
              <p:nvPr/>
            </p:nvSpPr>
            <p:spPr>
              <a:xfrm>
                <a:off x="10317609" y="2978022"/>
                <a:ext cx="152029" cy="152030"/>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63" name="Circle"/>
              <p:cNvSpPr/>
              <p:nvPr/>
            </p:nvSpPr>
            <p:spPr>
              <a:xfrm>
                <a:off x="10360304" y="2924654"/>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64" name="Circle"/>
              <p:cNvSpPr/>
              <p:nvPr/>
            </p:nvSpPr>
            <p:spPr>
              <a:xfrm>
                <a:off x="10296263" y="2860612"/>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65" name="Circle"/>
              <p:cNvSpPr/>
              <p:nvPr/>
            </p:nvSpPr>
            <p:spPr>
              <a:xfrm>
                <a:off x="10381652" y="2807243"/>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66" name="Circle"/>
              <p:cNvSpPr/>
              <p:nvPr/>
            </p:nvSpPr>
            <p:spPr>
              <a:xfrm>
                <a:off x="10879245" y="2000345"/>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67" name="Circle"/>
              <p:cNvSpPr/>
              <p:nvPr/>
            </p:nvSpPr>
            <p:spPr>
              <a:xfrm>
                <a:off x="10836550" y="2053714"/>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68" name="Circle"/>
              <p:cNvSpPr/>
              <p:nvPr/>
            </p:nvSpPr>
            <p:spPr>
              <a:xfrm>
                <a:off x="10821912" y="1601455"/>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69" name="Circle"/>
              <p:cNvSpPr/>
              <p:nvPr/>
            </p:nvSpPr>
            <p:spPr>
              <a:xfrm>
                <a:off x="10832586" y="1676170"/>
                <a:ext cx="152029" cy="152030"/>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70" name="Circle"/>
              <p:cNvSpPr/>
              <p:nvPr/>
            </p:nvSpPr>
            <p:spPr>
              <a:xfrm>
                <a:off x="3872862" y="3405462"/>
                <a:ext cx="152030"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71" name="Circle"/>
              <p:cNvSpPr/>
              <p:nvPr/>
            </p:nvSpPr>
            <p:spPr>
              <a:xfrm>
                <a:off x="3616890" y="4507599"/>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72" name="Circle"/>
              <p:cNvSpPr/>
              <p:nvPr/>
            </p:nvSpPr>
            <p:spPr>
              <a:xfrm>
                <a:off x="7393207" y="2431360"/>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73" name="Circle"/>
              <p:cNvSpPr/>
              <p:nvPr/>
            </p:nvSpPr>
            <p:spPr>
              <a:xfrm>
                <a:off x="10972286" y="1718504"/>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74" name="Circle"/>
              <p:cNvSpPr/>
              <p:nvPr/>
            </p:nvSpPr>
            <p:spPr>
              <a:xfrm>
                <a:off x="9203223" y="5110594"/>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75" name="Circle"/>
              <p:cNvSpPr/>
              <p:nvPr/>
            </p:nvSpPr>
            <p:spPr>
              <a:xfrm>
                <a:off x="8499758" y="3470966"/>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76" name="Circle"/>
              <p:cNvSpPr/>
              <p:nvPr/>
            </p:nvSpPr>
            <p:spPr>
              <a:xfrm>
                <a:off x="8842069" y="2717147"/>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77" name="Circle"/>
              <p:cNvSpPr/>
              <p:nvPr/>
            </p:nvSpPr>
            <p:spPr>
              <a:xfrm>
                <a:off x="9213741" y="6464603"/>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78" name="Circle"/>
              <p:cNvSpPr/>
              <p:nvPr/>
            </p:nvSpPr>
            <p:spPr>
              <a:xfrm>
                <a:off x="10330852" y="2743743"/>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79" name="Circle"/>
              <p:cNvSpPr/>
              <p:nvPr/>
            </p:nvSpPr>
            <p:spPr>
              <a:xfrm>
                <a:off x="7637650" y="2656229"/>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80" name="Circle"/>
              <p:cNvSpPr/>
              <p:nvPr/>
            </p:nvSpPr>
            <p:spPr>
              <a:xfrm>
                <a:off x="3736214" y="3184215"/>
                <a:ext cx="152030"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81" name="Circle"/>
              <p:cNvSpPr/>
              <p:nvPr/>
            </p:nvSpPr>
            <p:spPr>
              <a:xfrm>
                <a:off x="9294931" y="6129835"/>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82" name="Circle"/>
              <p:cNvSpPr/>
              <p:nvPr/>
            </p:nvSpPr>
            <p:spPr>
              <a:xfrm>
                <a:off x="10237312" y="2762513"/>
                <a:ext cx="152029" cy="152030"/>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83" name="Circle"/>
              <p:cNvSpPr/>
              <p:nvPr/>
            </p:nvSpPr>
            <p:spPr>
              <a:xfrm>
                <a:off x="9689017" y="4132446"/>
                <a:ext cx="152030" cy="152030"/>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84" name="Circle"/>
              <p:cNvSpPr/>
              <p:nvPr/>
            </p:nvSpPr>
            <p:spPr>
              <a:xfrm>
                <a:off x="6240480" y="3657089"/>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85" name="Circle"/>
              <p:cNvSpPr/>
              <p:nvPr/>
            </p:nvSpPr>
            <p:spPr>
              <a:xfrm>
                <a:off x="9244131" y="6587035"/>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86" name="Circle"/>
              <p:cNvSpPr/>
              <p:nvPr/>
            </p:nvSpPr>
            <p:spPr>
              <a:xfrm>
                <a:off x="11019087" y="1931708"/>
                <a:ext cx="152029" cy="152030"/>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87" name="Circle"/>
              <p:cNvSpPr/>
              <p:nvPr/>
            </p:nvSpPr>
            <p:spPr>
              <a:xfrm>
                <a:off x="676976" y="963457"/>
                <a:ext cx="152030"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88" name="Circle"/>
              <p:cNvSpPr/>
              <p:nvPr/>
            </p:nvSpPr>
            <p:spPr>
              <a:xfrm>
                <a:off x="10572698" y="2575564"/>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89" name="Circle"/>
              <p:cNvSpPr/>
              <p:nvPr/>
            </p:nvSpPr>
            <p:spPr>
              <a:xfrm>
                <a:off x="487466" y="4246222"/>
                <a:ext cx="152030"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90" name="Circle"/>
              <p:cNvSpPr/>
              <p:nvPr/>
            </p:nvSpPr>
            <p:spPr>
              <a:xfrm>
                <a:off x="684851" y="4355195"/>
                <a:ext cx="152030"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91" name="Circle"/>
              <p:cNvSpPr/>
              <p:nvPr/>
            </p:nvSpPr>
            <p:spPr>
              <a:xfrm>
                <a:off x="64887" y="3294596"/>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92" name="Circle"/>
              <p:cNvSpPr/>
              <p:nvPr/>
            </p:nvSpPr>
            <p:spPr>
              <a:xfrm>
                <a:off x="634051" y="4228195"/>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93" name="Circle"/>
              <p:cNvSpPr/>
              <p:nvPr/>
            </p:nvSpPr>
            <p:spPr>
              <a:xfrm>
                <a:off x="462066" y="4208122"/>
                <a:ext cx="152030"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94" name="Circle"/>
              <p:cNvSpPr/>
              <p:nvPr/>
            </p:nvSpPr>
            <p:spPr>
              <a:xfrm>
                <a:off x="139399" y="3798458"/>
                <a:ext cx="152029" cy="152030"/>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95" name="Circle"/>
              <p:cNvSpPr/>
              <p:nvPr/>
            </p:nvSpPr>
            <p:spPr>
              <a:xfrm>
                <a:off x="646751" y="4393295"/>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96" name="Circle"/>
              <p:cNvSpPr/>
              <p:nvPr/>
            </p:nvSpPr>
            <p:spPr>
              <a:xfrm>
                <a:off x="1798133" y="527573"/>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97" name="Circle"/>
              <p:cNvSpPr/>
              <p:nvPr/>
            </p:nvSpPr>
            <p:spPr>
              <a:xfrm>
                <a:off x="6521930" y="1952637"/>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98" name="Circle"/>
              <p:cNvSpPr/>
              <p:nvPr/>
            </p:nvSpPr>
            <p:spPr>
              <a:xfrm>
                <a:off x="10728665" y="2053484"/>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99" name="Circle"/>
              <p:cNvSpPr/>
              <p:nvPr/>
            </p:nvSpPr>
            <p:spPr>
              <a:xfrm>
                <a:off x="9835591" y="4288807"/>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900" name="Circle"/>
              <p:cNvSpPr/>
              <p:nvPr/>
            </p:nvSpPr>
            <p:spPr>
              <a:xfrm>
                <a:off x="499548" y="4255816"/>
                <a:ext cx="152029" cy="152030"/>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901" name="Circle"/>
              <p:cNvSpPr/>
              <p:nvPr/>
            </p:nvSpPr>
            <p:spPr>
              <a:xfrm>
                <a:off x="525195" y="4167103"/>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902" name="Circle"/>
              <p:cNvSpPr/>
              <p:nvPr/>
            </p:nvSpPr>
            <p:spPr>
              <a:xfrm>
                <a:off x="596137" y="4182105"/>
                <a:ext cx="152030"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903" name="Circle"/>
              <p:cNvSpPr/>
              <p:nvPr/>
            </p:nvSpPr>
            <p:spPr>
              <a:xfrm>
                <a:off x="576181" y="4255816"/>
                <a:ext cx="152029" cy="152030"/>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904" name="Circle"/>
              <p:cNvSpPr/>
              <p:nvPr/>
            </p:nvSpPr>
            <p:spPr>
              <a:xfrm>
                <a:off x="10051998" y="3235964"/>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grpSp>
        <p:sp>
          <p:nvSpPr>
            <p:cNvPr id="8906" name="Whatcom County"/>
            <p:cNvSpPr txBox="1"/>
            <p:nvPr/>
          </p:nvSpPr>
          <p:spPr>
            <a:xfrm>
              <a:off x="2299060" y="-1"/>
              <a:ext cx="1680531"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Whatcom County</a:t>
              </a:r>
            </a:p>
          </p:txBody>
        </p:sp>
        <p:sp>
          <p:nvSpPr>
            <p:cNvPr id="8907" name="Edmonds"/>
            <p:cNvSpPr txBox="1"/>
            <p:nvPr/>
          </p:nvSpPr>
          <p:spPr>
            <a:xfrm>
              <a:off x="2286409" y="189758"/>
              <a:ext cx="982155"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Edmonds</a:t>
              </a:r>
            </a:p>
          </p:txBody>
        </p:sp>
        <p:sp>
          <p:nvSpPr>
            <p:cNvPr id="8908" name="Portland"/>
            <p:cNvSpPr txBox="1"/>
            <p:nvPr/>
          </p:nvSpPr>
          <p:spPr>
            <a:xfrm>
              <a:off x="1881590" y="746384"/>
              <a:ext cx="886905"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Portland</a:t>
              </a:r>
            </a:p>
          </p:txBody>
        </p:sp>
        <p:sp>
          <p:nvSpPr>
            <p:cNvPr id="8909" name="Multnomah County"/>
            <p:cNvSpPr txBox="1"/>
            <p:nvPr/>
          </p:nvSpPr>
          <p:spPr>
            <a:xfrm>
              <a:off x="2020747" y="948793"/>
              <a:ext cx="1839126"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Multnomah County</a:t>
              </a:r>
            </a:p>
          </p:txBody>
        </p:sp>
        <p:sp>
          <p:nvSpPr>
            <p:cNvPr id="8910" name="Eureka"/>
            <p:cNvSpPr txBox="1"/>
            <p:nvPr/>
          </p:nvSpPr>
          <p:spPr>
            <a:xfrm>
              <a:off x="1274362" y="2087346"/>
              <a:ext cx="749704"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Eureka</a:t>
              </a:r>
            </a:p>
          </p:txBody>
        </p:sp>
        <p:sp>
          <p:nvSpPr>
            <p:cNvPr id="8911" name="Truckee"/>
            <p:cNvSpPr txBox="1"/>
            <p:nvPr/>
          </p:nvSpPr>
          <p:spPr>
            <a:xfrm>
              <a:off x="1894241" y="2707224"/>
              <a:ext cx="834443"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Truckee</a:t>
              </a:r>
            </a:p>
          </p:txBody>
        </p:sp>
        <p:sp>
          <p:nvSpPr>
            <p:cNvPr id="8912" name="S. Lake Tahoe"/>
            <p:cNvSpPr txBox="1"/>
            <p:nvPr/>
          </p:nvSpPr>
          <p:spPr>
            <a:xfrm>
              <a:off x="1881590" y="2922284"/>
              <a:ext cx="1381201"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S. Lake Tahoe</a:t>
              </a:r>
            </a:p>
          </p:txBody>
        </p:sp>
        <p:sp>
          <p:nvSpPr>
            <p:cNvPr id="8913" name="Nevada City"/>
            <p:cNvSpPr txBox="1"/>
            <p:nvPr/>
          </p:nvSpPr>
          <p:spPr>
            <a:xfrm>
              <a:off x="375424" y="2681923"/>
              <a:ext cx="1204839"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r">
                <a:defRPr sz="1500"/>
              </a:lvl1pPr>
            </a:lstStyle>
            <a:p>
              <a:r>
                <a:t>Nevada City</a:t>
              </a:r>
            </a:p>
          </p:txBody>
        </p:sp>
        <p:sp>
          <p:nvSpPr>
            <p:cNvPr id="8914" name="Berkeley"/>
            <p:cNvSpPr txBox="1"/>
            <p:nvPr/>
          </p:nvSpPr>
          <p:spPr>
            <a:xfrm>
              <a:off x="1337615" y="3124693"/>
              <a:ext cx="908671"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Berkeley</a:t>
              </a:r>
            </a:p>
          </p:txBody>
        </p:sp>
        <p:sp>
          <p:nvSpPr>
            <p:cNvPr id="8915" name="San Fran."/>
            <p:cNvSpPr txBox="1"/>
            <p:nvPr/>
          </p:nvSpPr>
          <p:spPr>
            <a:xfrm>
              <a:off x="0" y="3004330"/>
              <a:ext cx="1086890" cy="298984"/>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r">
                <a:defRPr sz="1400"/>
              </a:lvl1pPr>
            </a:lstStyle>
            <a:p>
              <a:r>
                <a:t>San Fran.</a:t>
              </a:r>
            </a:p>
          </p:txBody>
        </p:sp>
        <p:sp>
          <p:nvSpPr>
            <p:cNvPr id="8916" name="Menlo Park"/>
            <p:cNvSpPr txBox="1"/>
            <p:nvPr/>
          </p:nvSpPr>
          <p:spPr>
            <a:xfrm>
              <a:off x="396459" y="3192662"/>
              <a:ext cx="673721" cy="462708"/>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r">
                <a:lnSpc>
                  <a:spcPct val="80000"/>
                </a:lnSpc>
                <a:defRPr sz="1400"/>
              </a:lvl1pPr>
            </a:lstStyle>
            <a:p>
              <a:r>
                <a:t>Menlo Park</a:t>
              </a:r>
            </a:p>
          </p:txBody>
        </p:sp>
        <p:sp>
          <p:nvSpPr>
            <p:cNvPr id="8917" name="Palo Alto"/>
            <p:cNvSpPr txBox="1"/>
            <p:nvPr/>
          </p:nvSpPr>
          <p:spPr>
            <a:xfrm>
              <a:off x="1362916" y="3289151"/>
              <a:ext cx="932763" cy="311268"/>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Palo Alto</a:t>
              </a:r>
            </a:p>
          </p:txBody>
        </p:sp>
        <p:sp>
          <p:nvSpPr>
            <p:cNvPr id="8918" name="San Jose"/>
            <p:cNvSpPr txBox="1"/>
            <p:nvPr/>
          </p:nvSpPr>
          <p:spPr>
            <a:xfrm>
              <a:off x="1476771" y="3453608"/>
              <a:ext cx="950809"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San Jose</a:t>
              </a:r>
            </a:p>
          </p:txBody>
        </p:sp>
        <p:sp>
          <p:nvSpPr>
            <p:cNvPr id="8919" name="Line"/>
            <p:cNvSpPr/>
            <p:nvPr/>
          </p:nvSpPr>
          <p:spPr>
            <a:xfrm flipH="1" flipV="1">
              <a:off x="1373115" y="3508543"/>
              <a:ext cx="103656" cy="103656"/>
            </a:xfrm>
            <a:prstGeom prst="line">
              <a:avLst/>
            </a:prstGeom>
            <a:noFill/>
            <a:ln w="25400" cap="flat">
              <a:solidFill>
                <a:srgbClr val="FFFFFF"/>
              </a:solidFill>
              <a:prstDash val="solid"/>
              <a:miter lim="400000"/>
            </a:ln>
            <a:effectLst/>
          </p:spPr>
          <p:txBody>
            <a:bodyPr wrap="square" lIns="0" tIns="0" rIns="0" bIns="0" numCol="1" anchor="t">
              <a:noAutofit/>
            </a:bodyPr>
            <a:lstStyle/>
            <a:p>
              <a:endParaRPr/>
            </a:p>
          </p:txBody>
        </p:sp>
        <p:sp>
          <p:nvSpPr>
            <p:cNvPr id="8920" name="Monterey"/>
            <p:cNvSpPr txBox="1"/>
            <p:nvPr/>
          </p:nvSpPr>
          <p:spPr>
            <a:xfrm>
              <a:off x="1300849" y="3605613"/>
              <a:ext cx="961133"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Monterey</a:t>
              </a:r>
            </a:p>
          </p:txBody>
        </p:sp>
        <p:sp>
          <p:nvSpPr>
            <p:cNvPr id="8921" name="Goleta"/>
            <p:cNvSpPr txBox="1"/>
            <p:nvPr/>
          </p:nvSpPr>
          <p:spPr>
            <a:xfrm>
              <a:off x="763105" y="4005473"/>
              <a:ext cx="707103"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Goleta</a:t>
              </a:r>
            </a:p>
          </p:txBody>
        </p:sp>
        <p:sp>
          <p:nvSpPr>
            <p:cNvPr id="8922" name="Santa Barbara"/>
            <p:cNvSpPr txBox="1"/>
            <p:nvPr/>
          </p:nvSpPr>
          <p:spPr>
            <a:xfrm>
              <a:off x="1424744" y="3947948"/>
              <a:ext cx="1406036" cy="311268"/>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Santa Barbara</a:t>
              </a:r>
            </a:p>
          </p:txBody>
        </p:sp>
        <p:sp>
          <p:nvSpPr>
            <p:cNvPr id="8923" name="Culver City"/>
            <p:cNvSpPr txBox="1"/>
            <p:nvPr/>
          </p:nvSpPr>
          <p:spPr>
            <a:xfrm>
              <a:off x="1874689" y="4294296"/>
              <a:ext cx="1120007"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Culver City</a:t>
              </a:r>
            </a:p>
          </p:txBody>
        </p:sp>
        <p:sp>
          <p:nvSpPr>
            <p:cNvPr id="8924" name="Encinitas"/>
            <p:cNvSpPr txBox="1"/>
            <p:nvPr/>
          </p:nvSpPr>
          <p:spPr>
            <a:xfrm>
              <a:off x="831620" y="4633700"/>
              <a:ext cx="1010147"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r">
                <a:defRPr sz="1500"/>
              </a:lvl1pPr>
            </a:lstStyle>
            <a:p>
              <a:r>
                <a:t>Encinitas</a:t>
              </a:r>
            </a:p>
          </p:txBody>
        </p:sp>
        <p:sp>
          <p:nvSpPr>
            <p:cNvPr id="8925" name="Solana Beach"/>
            <p:cNvSpPr txBox="1"/>
            <p:nvPr/>
          </p:nvSpPr>
          <p:spPr>
            <a:xfrm>
              <a:off x="388622" y="4808043"/>
              <a:ext cx="1455635"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r">
                <a:defRPr sz="1500"/>
              </a:lvl1pPr>
            </a:lstStyle>
            <a:p>
              <a:r>
                <a:t>Solana Beach</a:t>
              </a:r>
            </a:p>
          </p:txBody>
        </p:sp>
        <p:sp>
          <p:nvSpPr>
            <p:cNvPr id="8926" name="Del Mar"/>
            <p:cNvSpPr txBox="1"/>
            <p:nvPr/>
          </p:nvSpPr>
          <p:spPr>
            <a:xfrm>
              <a:off x="619905" y="4975414"/>
              <a:ext cx="1321025" cy="311268"/>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r">
                <a:defRPr sz="1500"/>
              </a:lvl1pPr>
            </a:lstStyle>
            <a:p>
              <a:r>
                <a:t>Del Mar</a:t>
              </a:r>
            </a:p>
          </p:txBody>
        </p:sp>
        <p:sp>
          <p:nvSpPr>
            <p:cNvPr id="8927" name="La Mesa"/>
            <p:cNvSpPr txBox="1"/>
            <p:nvPr/>
          </p:nvSpPr>
          <p:spPr>
            <a:xfrm>
              <a:off x="2091417" y="4648041"/>
              <a:ext cx="866069" cy="311268"/>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La Mesa</a:t>
              </a:r>
            </a:p>
          </p:txBody>
        </p:sp>
        <p:sp>
          <p:nvSpPr>
            <p:cNvPr id="8928" name="San Diego"/>
            <p:cNvSpPr txBox="1"/>
            <p:nvPr/>
          </p:nvSpPr>
          <p:spPr>
            <a:xfrm>
              <a:off x="2073511" y="4822285"/>
              <a:ext cx="1045779"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San Diego</a:t>
              </a:r>
            </a:p>
          </p:txBody>
        </p:sp>
        <p:sp>
          <p:nvSpPr>
            <p:cNvPr id="8929" name="Chula Vista"/>
            <p:cNvSpPr txBox="1"/>
            <p:nvPr/>
          </p:nvSpPr>
          <p:spPr>
            <a:xfrm>
              <a:off x="1923844" y="5018967"/>
              <a:ext cx="1148285"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Chula Vista</a:t>
              </a:r>
            </a:p>
          </p:txBody>
        </p:sp>
        <p:sp>
          <p:nvSpPr>
            <p:cNvPr id="8930" name="Summit County"/>
            <p:cNvSpPr txBox="1"/>
            <p:nvPr/>
          </p:nvSpPr>
          <p:spPr>
            <a:xfrm>
              <a:off x="3753877" y="2719875"/>
              <a:ext cx="1521843"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Summit County</a:t>
              </a:r>
            </a:p>
          </p:txBody>
        </p:sp>
        <p:sp>
          <p:nvSpPr>
            <p:cNvPr id="8931" name="Salt Lake City"/>
            <p:cNvSpPr txBox="1"/>
            <p:nvPr/>
          </p:nvSpPr>
          <p:spPr>
            <a:xfrm>
              <a:off x="2745520" y="2551233"/>
              <a:ext cx="1363620"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Salt Lake City</a:t>
              </a:r>
            </a:p>
          </p:txBody>
        </p:sp>
        <p:sp>
          <p:nvSpPr>
            <p:cNvPr id="8932" name="Park City"/>
            <p:cNvSpPr txBox="1"/>
            <p:nvPr/>
          </p:nvSpPr>
          <p:spPr>
            <a:xfrm>
              <a:off x="3171950" y="3023489"/>
              <a:ext cx="940204"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Park City</a:t>
              </a:r>
            </a:p>
          </p:txBody>
        </p:sp>
        <p:sp>
          <p:nvSpPr>
            <p:cNvPr id="8933" name="Moab"/>
            <p:cNvSpPr txBox="1"/>
            <p:nvPr/>
          </p:nvSpPr>
          <p:spPr>
            <a:xfrm>
              <a:off x="3298456" y="3592765"/>
              <a:ext cx="611666"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Moab</a:t>
              </a:r>
            </a:p>
          </p:txBody>
        </p:sp>
        <p:sp>
          <p:nvSpPr>
            <p:cNvPr id="8934" name="Breckenridge"/>
            <p:cNvSpPr txBox="1"/>
            <p:nvPr/>
          </p:nvSpPr>
          <p:spPr>
            <a:xfrm>
              <a:off x="4198377" y="2889208"/>
              <a:ext cx="1331901"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Breckenridge</a:t>
              </a:r>
            </a:p>
          </p:txBody>
        </p:sp>
        <p:sp>
          <p:nvSpPr>
            <p:cNvPr id="8935" name="Nederland"/>
            <p:cNvSpPr txBox="1"/>
            <p:nvPr/>
          </p:nvSpPr>
          <p:spPr>
            <a:xfrm>
              <a:off x="4304210" y="3041608"/>
              <a:ext cx="1045872"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Nederland</a:t>
              </a:r>
            </a:p>
          </p:txBody>
        </p:sp>
        <p:sp>
          <p:nvSpPr>
            <p:cNvPr id="8936" name="Longmont"/>
            <p:cNvSpPr txBox="1"/>
            <p:nvPr/>
          </p:nvSpPr>
          <p:spPr>
            <a:xfrm>
              <a:off x="5095843" y="3194008"/>
              <a:ext cx="1045314"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Longmont</a:t>
              </a:r>
            </a:p>
          </p:txBody>
        </p:sp>
        <p:sp>
          <p:nvSpPr>
            <p:cNvPr id="8937" name="Boulder"/>
            <p:cNvSpPr txBox="1"/>
            <p:nvPr/>
          </p:nvSpPr>
          <p:spPr>
            <a:xfrm>
              <a:off x="4101010" y="3532675"/>
              <a:ext cx="833978" cy="311268"/>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Boulder</a:t>
              </a:r>
            </a:p>
          </p:txBody>
        </p:sp>
        <p:sp>
          <p:nvSpPr>
            <p:cNvPr id="8938" name="Lafayette"/>
            <p:cNvSpPr txBox="1"/>
            <p:nvPr/>
          </p:nvSpPr>
          <p:spPr>
            <a:xfrm>
              <a:off x="5112777" y="3350641"/>
              <a:ext cx="950715"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Lafayette</a:t>
              </a:r>
            </a:p>
          </p:txBody>
        </p:sp>
        <p:sp>
          <p:nvSpPr>
            <p:cNvPr id="8939" name="Denver"/>
            <p:cNvSpPr txBox="1"/>
            <p:nvPr/>
          </p:nvSpPr>
          <p:spPr>
            <a:xfrm>
              <a:off x="5091610" y="3511508"/>
              <a:ext cx="760215"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Denver</a:t>
              </a:r>
            </a:p>
          </p:txBody>
        </p:sp>
        <p:sp>
          <p:nvSpPr>
            <p:cNvPr id="8940" name="Pueblo"/>
            <p:cNvSpPr txBox="1"/>
            <p:nvPr/>
          </p:nvSpPr>
          <p:spPr>
            <a:xfrm>
              <a:off x="5159343" y="3706241"/>
              <a:ext cx="749332"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Pueblo</a:t>
              </a:r>
            </a:p>
          </p:txBody>
        </p:sp>
        <p:sp>
          <p:nvSpPr>
            <p:cNvPr id="8941" name="Line"/>
            <p:cNvSpPr/>
            <p:nvPr/>
          </p:nvSpPr>
          <p:spPr>
            <a:xfrm flipH="1">
              <a:off x="4845768" y="3519040"/>
              <a:ext cx="77440" cy="110595"/>
            </a:xfrm>
            <a:prstGeom prst="line">
              <a:avLst/>
            </a:prstGeom>
            <a:noFill/>
            <a:ln w="25400" cap="flat">
              <a:solidFill>
                <a:srgbClr val="FFFFFF"/>
              </a:solidFill>
              <a:prstDash val="solid"/>
              <a:miter lim="400000"/>
            </a:ln>
            <a:effectLst/>
          </p:spPr>
          <p:txBody>
            <a:bodyPr wrap="square" lIns="0" tIns="0" rIns="0" bIns="0" numCol="1" anchor="t">
              <a:noAutofit/>
            </a:bodyPr>
            <a:lstStyle/>
            <a:p>
              <a:endParaRPr/>
            </a:p>
          </p:txBody>
        </p:sp>
        <p:sp>
          <p:nvSpPr>
            <p:cNvPr id="8942" name="Questa"/>
            <p:cNvSpPr txBox="1"/>
            <p:nvPr/>
          </p:nvSpPr>
          <p:spPr>
            <a:xfrm>
              <a:off x="4054443" y="4099941"/>
              <a:ext cx="760123"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Questa</a:t>
              </a:r>
            </a:p>
          </p:txBody>
        </p:sp>
        <p:sp>
          <p:nvSpPr>
            <p:cNvPr id="8943" name="Red River"/>
            <p:cNvSpPr txBox="1"/>
            <p:nvPr/>
          </p:nvSpPr>
          <p:spPr>
            <a:xfrm>
              <a:off x="5015410" y="4171908"/>
              <a:ext cx="1003642"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Red River</a:t>
              </a:r>
            </a:p>
          </p:txBody>
        </p:sp>
        <p:sp>
          <p:nvSpPr>
            <p:cNvPr id="8944" name="Taos Ski Valley"/>
            <p:cNvSpPr txBox="1"/>
            <p:nvPr/>
          </p:nvSpPr>
          <p:spPr>
            <a:xfrm>
              <a:off x="3291177" y="4277741"/>
              <a:ext cx="1476822"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r">
                <a:defRPr sz="1500"/>
              </a:lvl1pPr>
            </a:lstStyle>
            <a:p>
              <a:r>
                <a:t>Taos Ski Valley</a:t>
              </a:r>
            </a:p>
          </p:txBody>
        </p:sp>
        <p:sp>
          <p:nvSpPr>
            <p:cNvPr id="8945" name="Eagle Nest"/>
            <p:cNvSpPr txBox="1"/>
            <p:nvPr/>
          </p:nvSpPr>
          <p:spPr>
            <a:xfrm>
              <a:off x="5015410" y="4362408"/>
              <a:ext cx="1088381"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Eagle Nest</a:t>
              </a:r>
            </a:p>
          </p:txBody>
        </p:sp>
        <p:sp>
          <p:nvSpPr>
            <p:cNvPr id="8946" name="Taos"/>
            <p:cNvSpPr txBox="1"/>
            <p:nvPr/>
          </p:nvSpPr>
          <p:spPr>
            <a:xfrm>
              <a:off x="4168179" y="4451308"/>
              <a:ext cx="544787"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r">
                <a:defRPr sz="1500"/>
              </a:lvl1pPr>
            </a:lstStyle>
            <a:p>
              <a:r>
                <a:t>Taos</a:t>
              </a:r>
            </a:p>
          </p:txBody>
        </p:sp>
        <p:sp>
          <p:nvSpPr>
            <p:cNvPr id="8947" name="Taos County"/>
            <p:cNvSpPr txBox="1"/>
            <p:nvPr/>
          </p:nvSpPr>
          <p:spPr>
            <a:xfrm>
              <a:off x="3539633" y="4658741"/>
              <a:ext cx="1253766"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r">
                <a:defRPr sz="1500"/>
              </a:lvl1pPr>
            </a:lstStyle>
            <a:p>
              <a:r>
                <a:t>Taos County</a:t>
              </a:r>
            </a:p>
          </p:txBody>
        </p:sp>
        <p:sp>
          <p:nvSpPr>
            <p:cNvPr id="8948" name="Angel Fire"/>
            <p:cNvSpPr txBox="1"/>
            <p:nvPr/>
          </p:nvSpPr>
          <p:spPr>
            <a:xfrm>
              <a:off x="5015410" y="4569841"/>
              <a:ext cx="1045779"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Angel Fire</a:t>
              </a:r>
            </a:p>
          </p:txBody>
        </p:sp>
        <p:sp>
          <p:nvSpPr>
            <p:cNvPr id="8949" name="Denton"/>
            <p:cNvSpPr txBox="1"/>
            <p:nvPr/>
          </p:nvSpPr>
          <p:spPr>
            <a:xfrm>
              <a:off x="5908643" y="5412275"/>
              <a:ext cx="770354" cy="311268"/>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Denton</a:t>
              </a:r>
            </a:p>
          </p:txBody>
        </p:sp>
        <p:sp>
          <p:nvSpPr>
            <p:cNvPr id="8950" name="Norman"/>
            <p:cNvSpPr txBox="1"/>
            <p:nvPr/>
          </p:nvSpPr>
          <p:spPr>
            <a:xfrm>
              <a:off x="6298110" y="4523275"/>
              <a:ext cx="834071" cy="311268"/>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Norman</a:t>
              </a:r>
            </a:p>
          </p:txBody>
        </p:sp>
        <p:sp>
          <p:nvSpPr>
            <p:cNvPr id="8951" name="Fayetteville"/>
            <p:cNvSpPr txBox="1"/>
            <p:nvPr/>
          </p:nvSpPr>
          <p:spPr>
            <a:xfrm>
              <a:off x="7542710" y="4519041"/>
              <a:ext cx="1152005"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Fayetteville</a:t>
              </a:r>
            </a:p>
          </p:txBody>
        </p:sp>
        <p:sp>
          <p:nvSpPr>
            <p:cNvPr id="8952" name="St. Louis"/>
            <p:cNvSpPr txBox="1"/>
            <p:nvPr/>
          </p:nvSpPr>
          <p:spPr>
            <a:xfrm>
              <a:off x="8440177" y="3735875"/>
              <a:ext cx="918624" cy="311268"/>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St. Louis</a:t>
              </a:r>
            </a:p>
          </p:txBody>
        </p:sp>
        <p:sp>
          <p:nvSpPr>
            <p:cNvPr id="8953" name="St. Louis Park"/>
            <p:cNvSpPr txBox="1"/>
            <p:nvPr/>
          </p:nvSpPr>
          <p:spPr>
            <a:xfrm>
              <a:off x="6135923" y="1822135"/>
              <a:ext cx="1384642"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St. Louis Park</a:t>
              </a:r>
            </a:p>
          </p:txBody>
        </p:sp>
        <p:sp>
          <p:nvSpPr>
            <p:cNvPr id="8954" name="Minneapolis"/>
            <p:cNvSpPr txBox="1"/>
            <p:nvPr/>
          </p:nvSpPr>
          <p:spPr>
            <a:xfrm>
              <a:off x="6321697" y="2007125"/>
              <a:ext cx="1215071"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r">
                <a:defRPr sz="1500"/>
              </a:lvl1pPr>
            </a:lstStyle>
            <a:p>
              <a:r>
                <a:t>Minneapolis</a:t>
              </a:r>
            </a:p>
          </p:txBody>
        </p:sp>
        <p:sp>
          <p:nvSpPr>
            <p:cNvPr id="8955" name="Eau Claire"/>
            <p:cNvSpPr txBox="1"/>
            <p:nvPr/>
          </p:nvSpPr>
          <p:spPr>
            <a:xfrm>
              <a:off x="8122594" y="1949408"/>
              <a:ext cx="1046058"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Eau Claire</a:t>
              </a:r>
            </a:p>
          </p:txBody>
        </p:sp>
        <p:sp>
          <p:nvSpPr>
            <p:cNvPr id="8956" name="Middleton"/>
            <p:cNvSpPr txBox="1"/>
            <p:nvPr/>
          </p:nvSpPr>
          <p:spPr>
            <a:xfrm>
              <a:off x="7431064" y="2385441"/>
              <a:ext cx="1013688"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r">
                <a:defRPr sz="1500"/>
              </a:lvl1pPr>
            </a:lstStyle>
            <a:p>
              <a:r>
                <a:t>Middleton</a:t>
              </a:r>
            </a:p>
          </p:txBody>
        </p:sp>
        <p:sp>
          <p:nvSpPr>
            <p:cNvPr id="8957" name="Madison"/>
            <p:cNvSpPr txBox="1"/>
            <p:nvPr/>
          </p:nvSpPr>
          <p:spPr>
            <a:xfrm>
              <a:off x="7638281" y="2571708"/>
              <a:ext cx="886905"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r">
                <a:defRPr sz="1500"/>
              </a:lvl1pPr>
            </a:lstStyle>
            <a:p>
              <a:r>
                <a:t>Madison</a:t>
              </a:r>
            </a:p>
          </p:txBody>
        </p:sp>
        <p:sp>
          <p:nvSpPr>
            <p:cNvPr id="8958" name="Hanover"/>
            <p:cNvSpPr txBox="1"/>
            <p:nvPr/>
          </p:nvSpPr>
          <p:spPr>
            <a:xfrm>
              <a:off x="11835227" y="1360974"/>
              <a:ext cx="876581"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Hanover</a:t>
              </a:r>
            </a:p>
          </p:txBody>
        </p:sp>
        <p:sp>
          <p:nvSpPr>
            <p:cNvPr id="8959" name="Plainfield"/>
            <p:cNvSpPr txBox="1"/>
            <p:nvPr/>
          </p:nvSpPr>
          <p:spPr>
            <a:xfrm>
              <a:off x="10941994" y="1670008"/>
              <a:ext cx="961133"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r">
                <a:defRPr sz="1500"/>
              </a:lvl1pPr>
            </a:lstStyle>
            <a:p>
              <a:r>
                <a:t>Plainfield</a:t>
              </a:r>
            </a:p>
          </p:txBody>
        </p:sp>
        <p:sp>
          <p:nvSpPr>
            <p:cNvPr id="8960" name="Cornish"/>
            <p:cNvSpPr txBox="1"/>
            <p:nvPr/>
          </p:nvSpPr>
          <p:spPr>
            <a:xfrm>
              <a:off x="12042661" y="1526075"/>
              <a:ext cx="833978" cy="311268"/>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Cornish</a:t>
              </a:r>
            </a:p>
          </p:txBody>
        </p:sp>
        <p:sp>
          <p:nvSpPr>
            <p:cNvPr id="8961" name="Concord"/>
            <p:cNvSpPr txBox="1"/>
            <p:nvPr/>
          </p:nvSpPr>
          <p:spPr>
            <a:xfrm>
              <a:off x="12195061" y="1678475"/>
              <a:ext cx="897416" cy="311268"/>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Concord</a:t>
              </a:r>
            </a:p>
          </p:txBody>
        </p:sp>
        <p:sp>
          <p:nvSpPr>
            <p:cNvPr id="8962" name="Amherst"/>
            <p:cNvSpPr txBox="1"/>
            <p:nvPr/>
          </p:nvSpPr>
          <p:spPr>
            <a:xfrm>
              <a:off x="11117636" y="1873208"/>
              <a:ext cx="887091"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r">
                <a:defRPr sz="1500"/>
              </a:lvl1pPr>
            </a:lstStyle>
            <a:p>
              <a:r>
                <a:t>Amherst</a:t>
              </a:r>
            </a:p>
          </p:txBody>
        </p:sp>
        <p:sp>
          <p:nvSpPr>
            <p:cNvPr id="8963" name="Northampton"/>
            <p:cNvSpPr txBox="1"/>
            <p:nvPr/>
          </p:nvSpPr>
          <p:spPr>
            <a:xfrm>
              <a:off x="10784862" y="2199131"/>
              <a:ext cx="1310042"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r">
                <a:defRPr sz="1500"/>
              </a:lvl1pPr>
            </a:lstStyle>
            <a:p>
              <a:r>
                <a:t>Northampton</a:t>
              </a:r>
            </a:p>
          </p:txBody>
        </p:sp>
        <p:sp>
          <p:nvSpPr>
            <p:cNvPr id="8964" name="Cambridge"/>
            <p:cNvSpPr txBox="1"/>
            <p:nvPr/>
          </p:nvSpPr>
          <p:spPr>
            <a:xfrm>
              <a:off x="12372861" y="1890141"/>
              <a:ext cx="1109310"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Cambridge</a:t>
              </a:r>
            </a:p>
          </p:txBody>
        </p:sp>
        <p:sp>
          <p:nvSpPr>
            <p:cNvPr id="8965" name="East Hampton"/>
            <p:cNvSpPr txBox="1"/>
            <p:nvPr/>
          </p:nvSpPr>
          <p:spPr>
            <a:xfrm>
              <a:off x="12262794" y="2415075"/>
              <a:ext cx="1395060"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East Hampton</a:t>
              </a:r>
            </a:p>
          </p:txBody>
        </p:sp>
        <p:sp>
          <p:nvSpPr>
            <p:cNvPr id="8966" name="Southampton"/>
            <p:cNvSpPr txBox="1"/>
            <p:nvPr/>
          </p:nvSpPr>
          <p:spPr>
            <a:xfrm>
              <a:off x="10730700" y="2360041"/>
              <a:ext cx="1341761"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r">
                <a:defRPr sz="1500"/>
              </a:lvl1pPr>
            </a:lstStyle>
            <a:p>
              <a:r>
                <a:t>Southampton</a:t>
              </a:r>
            </a:p>
          </p:txBody>
        </p:sp>
        <p:sp>
          <p:nvSpPr>
            <p:cNvPr id="8967" name="Phoenixville"/>
            <p:cNvSpPr txBox="1"/>
            <p:nvPr/>
          </p:nvSpPr>
          <p:spPr>
            <a:xfrm>
              <a:off x="11582820" y="2992630"/>
              <a:ext cx="1225954"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Phoenixville</a:t>
              </a:r>
            </a:p>
          </p:txBody>
        </p:sp>
        <p:sp>
          <p:nvSpPr>
            <p:cNvPr id="8968" name="Downingtown"/>
            <p:cNvSpPr txBox="1"/>
            <p:nvPr/>
          </p:nvSpPr>
          <p:spPr>
            <a:xfrm>
              <a:off x="10066211" y="2732575"/>
              <a:ext cx="1362783"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r">
                <a:defRPr sz="1500"/>
              </a:lvl1pPr>
            </a:lstStyle>
            <a:p>
              <a:r>
                <a:t>Downingtown</a:t>
              </a:r>
            </a:p>
          </p:txBody>
        </p:sp>
        <p:sp>
          <p:nvSpPr>
            <p:cNvPr id="8969" name="West Chester"/>
            <p:cNvSpPr txBox="1"/>
            <p:nvPr/>
          </p:nvSpPr>
          <p:spPr>
            <a:xfrm>
              <a:off x="11490506" y="3169110"/>
              <a:ext cx="1328273"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West Chester</a:t>
              </a:r>
            </a:p>
          </p:txBody>
        </p:sp>
        <p:sp>
          <p:nvSpPr>
            <p:cNvPr id="8970" name="Kennett Township"/>
            <p:cNvSpPr txBox="1"/>
            <p:nvPr/>
          </p:nvSpPr>
          <p:spPr>
            <a:xfrm>
              <a:off x="9661022" y="2944241"/>
              <a:ext cx="1751039"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r">
                <a:defRPr sz="1500"/>
              </a:lvl1pPr>
            </a:lstStyle>
            <a:p>
              <a:r>
                <a:t>Kennett Township</a:t>
              </a:r>
            </a:p>
          </p:txBody>
        </p:sp>
        <p:sp>
          <p:nvSpPr>
            <p:cNvPr id="8971" name="Blacksburg"/>
            <p:cNvSpPr txBox="1"/>
            <p:nvPr/>
          </p:nvSpPr>
          <p:spPr>
            <a:xfrm>
              <a:off x="9498241" y="3833241"/>
              <a:ext cx="1151819"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r">
                <a:defRPr sz="1500"/>
              </a:lvl1pPr>
            </a:lstStyle>
            <a:p>
              <a:r>
                <a:t>Blacksburg</a:t>
              </a:r>
            </a:p>
          </p:txBody>
        </p:sp>
        <p:sp>
          <p:nvSpPr>
            <p:cNvPr id="8972" name="Floyd County"/>
            <p:cNvSpPr txBox="1"/>
            <p:nvPr/>
          </p:nvSpPr>
          <p:spPr>
            <a:xfrm>
              <a:off x="10827694" y="3892508"/>
              <a:ext cx="1331250" cy="311268"/>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Floyd County</a:t>
              </a:r>
            </a:p>
          </p:txBody>
        </p:sp>
        <p:sp>
          <p:nvSpPr>
            <p:cNvPr id="8973" name="Orange County"/>
            <p:cNvSpPr txBox="1"/>
            <p:nvPr/>
          </p:nvSpPr>
          <p:spPr>
            <a:xfrm>
              <a:off x="11353775" y="4118511"/>
              <a:ext cx="1490217" cy="311268"/>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Orange County</a:t>
              </a:r>
            </a:p>
          </p:txBody>
        </p:sp>
        <p:sp>
          <p:nvSpPr>
            <p:cNvPr id="8974" name="Buncombe County"/>
            <p:cNvSpPr txBox="1"/>
            <p:nvPr/>
          </p:nvSpPr>
          <p:spPr>
            <a:xfrm>
              <a:off x="10298527" y="4455541"/>
              <a:ext cx="1807593"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Buncombe County</a:t>
              </a:r>
            </a:p>
          </p:txBody>
        </p:sp>
        <p:sp>
          <p:nvSpPr>
            <p:cNvPr id="8975" name="Columbia"/>
            <p:cNvSpPr txBox="1"/>
            <p:nvPr/>
          </p:nvSpPr>
          <p:spPr>
            <a:xfrm>
              <a:off x="10620261" y="4861941"/>
              <a:ext cx="982155"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Columbia</a:t>
              </a:r>
            </a:p>
          </p:txBody>
        </p:sp>
        <p:sp>
          <p:nvSpPr>
            <p:cNvPr id="8976" name="Clarkston"/>
            <p:cNvSpPr txBox="1"/>
            <p:nvPr/>
          </p:nvSpPr>
          <p:spPr>
            <a:xfrm>
              <a:off x="9408610" y="4852470"/>
              <a:ext cx="992945" cy="311268"/>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Clarkston</a:t>
              </a:r>
            </a:p>
          </p:txBody>
        </p:sp>
        <p:sp>
          <p:nvSpPr>
            <p:cNvPr id="8977" name="Atlanta"/>
            <p:cNvSpPr txBox="1"/>
            <p:nvPr/>
          </p:nvSpPr>
          <p:spPr>
            <a:xfrm>
              <a:off x="8971491" y="5069375"/>
              <a:ext cx="759936" cy="311268"/>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r">
                <a:defRPr sz="1500"/>
              </a:lvl1pPr>
            </a:lstStyle>
            <a:p>
              <a:r>
                <a:t>Atlanta</a:t>
              </a:r>
            </a:p>
          </p:txBody>
        </p:sp>
        <p:sp>
          <p:nvSpPr>
            <p:cNvPr id="8978" name="Abita Springs"/>
            <p:cNvSpPr txBox="1"/>
            <p:nvPr/>
          </p:nvSpPr>
          <p:spPr>
            <a:xfrm>
              <a:off x="8588261" y="6000707"/>
              <a:ext cx="1352644"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Abita Springs</a:t>
              </a:r>
            </a:p>
          </p:txBody>
        </p:sp>
        <p:sp>
          <p:nvSpPr>
            <p:cNvPr id="8979" name="Orlando"/>
            <p:cNvSpPr txBox="1"/>
            <p:nvPr/>
          </p:nvSpPr>
          <p:spPr>
            <a:xfrm>
              <a:off x="10798061" y="6398641"/>
              <a:ext cx="844582"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Orlando</a:t>
              </a:r>
            </a:p>
          </p:txBody>
        </p:sp>
        <p:sp>
          <p:nvSpPr>
            <p:cNvPr id="8980" name="St. Petersburg"/>
            <p:cNvSpPr txBox="1"/>
            <p:nvPr/>
          </p:nvSpPr>
          <p:spPr>
            <a:xfrm>
              <a:off x="8886566" y="6563741"/>
              <a:ext cx="1416361"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r">
                <a:defRPr sz="1500"/>
              </a:lvl1pPr>
            </a:lstStyle>
            <a:p>
              <a:r>
                <a:t>St. Petersburg</a:t>
              </a:r>
            </a:p>
          </p:txBody>
        </p:sp>
        <p:sp>
          <p:nvSpPr>
            <p:cNvPr id="8981" name="Sarasota"/>
            <p:cNvSpPr txBox="1"/>
            <p:nvPr/>
          </p:nvSpPr>
          <p:spPr>
            <a:xfrm>
              <a:off x="10505961" y="6661108"/>
              <a:ext cx="919089" cy="311268"/>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Sarasota</a:t>
              </a:r>
            </a:p>
          </p:txBody>
        </p:sp>
        <p:sp>
          <p:nvSpPr>
            <p:cNvPr id="8982" name="Augusta"/>
            <p:cNvSpPr txBox="1"/>
            <p:nvPr/>
          </p:nvSpPr>
          <p:spPr>
            <a:xfrm>
              <a:off x="9710975" y="5263289"/>
              <a:ext cx="876301"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r">
                <a:defRPr sz="1500"/>
              </a:lvl1pPr>
            </a:lstStyle>
            <a:p>
              <a:r>
                <a:t>Augusta</a:t>
              </a:r>
            </a:p>
          </p:txBody>
        </p:sp>
        <p:sp>
          <p:nvSpPr>
            <p:cNvPr id="8983" name="Cincinatti"/>
            <p:cNvSpPr txBox="1"/>
            <p:nvPr/>
          </p:nvSpPr>
          <p:spPr>
            <a:xfrm>
              <a:off x="8591018" y="3501422"/>
              <a:ext cx="982155"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r">
                <a:defRPr sz="1500"/>
              </a:lvl1pPr>
            </a:lstStyle>
            <a:p>
              <a:r>
                <a:t>Cincinatti</a:t>
              </a:r>
            </a:p>
          </p:txBody>
        </p:sp>
        <p:sp>
          <p:nvSpPr>
            <p:cNvPr id="8984" name="Cleveland"/>
            <p:cNvSpPr txBox="1"/>
            <p:nvPr/>
          </p:nvSpPr>
          <p:spPr>
            <a:xfrm>
              <a:off x="8920812" y="2737817"/>
              <a:ext cx="1014246"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r">
                <a:defRPr sz="1500"/>
              </a:lvl1pPr>
            </a:lstStyle>
            <a:p>
              <a:r>
                <a:t>Cleveland</a:t>
              </a:r>
            </a:p>
          </p:txBody>
        </p:sp>
        <p:sp>
          <p:nvSpPr>
            <p:cNvPr id="8985" name="Dunedin"/>
            <p:cNvSpPr txBox="1"/>
            <p:nvPr/>
          </p:nvSpPr>
          <p:spPr>
            <a:xfrm>
              <a:off x="9427019" y="6378764"/>
              <a:ext cx="876208" cy="311268"/>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r">
                <a:defRPr sz="1500"/>
              </a:lvl1pPr>
            </a:lstStyle>
            <a:p>
              <a:r>
                <a:t>Dunedin</a:t>
              </a:r>
            </a:p>
          </p:txBody>
        </p:sp>
        <p:sp>
          <p:nvSpPr>
            <p:cNvPr id="8986" name="E. Bradford"/>
            <p:cNvSpPr txBox="1"/>
            <p:nvPr/>
          </p:nvSpPr>
          <p:spPr>
            <a:xfrm>
              <a:off x="10362840" y="2565336"/>
              <a:ext cx="1151540"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r">
                <a:defRPr sz="1500"/>
              </a:lvl1pPr>
            </a:lstStyle>
            <a:p>
              <a:r>
                <a:t>E. Bradford</a:t>
              </a:r>
            </a:p>
          </p:txBody>
        </p:sp>
        <p:sp>
          <p:nvSpPr>
            <p:cNvPr id="8987" name="Evanston"/>
            <p:cNvSpPr txBox="1"/>
            <p:nvPr/>
          </p:nvSpPr>
          <p:spPr>
            <a:xfrm>
              <a:off x="7778318" y="2756381"/>
              <a:ext cx="971737"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r">
                <a:defRPr sz="1500"/>
              </a:lvl1pPr>
            </a:lstStyle>
            <a:p>
              <a:r>
                <a:t>Evanston</a:t>
              </a:r>
            </a:p>
          </p:txBody>
        </p:sp>
        <p:sp>
          <p:nvSpPr>
            <p:cNvPr id="8988" name="Ft. Collins"/>
            <p:cNvSpPr txBox="1"/>
            <p:nvPr/>
          </p:nvSpPr>
          <p:spPr>
            <a:xfrm>
              <a:off x="5274704" y="3055356"/>
              <a:ext cx="1034988" cy="311268"/>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Ft. Collins</a:t>
              </a:r>
            </a:p>
          </p:txBody>
        </p:sp>
        <p:sp>
          <p:nvSpPr>
            <p:cNvPr id="8989" name="Gainesville"/>
            <p:cNvSpPr txBox="1"/>
            <p:nvPr/>
          </p:nvSpPr>
          <p:spPr>
            <a:xfrm>
              <a:off x="10543373" y="6124379"/>
              <a:ext cx="1120286"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Gainesville</a:t>
              </a:r>
            </a:p>
          </p:txBody>
        </p:sp>
        <p:sp>
          <p:nvSpPr>
            <p:cNvPr id="8990" name="Haverford"/>
            <p:cNvSpPr txBox="1"/>
            <p:nvPr/>
          </p:nvSpPr>
          <p:spPr>
            <a:xfrm>
              <a:off x="11631526" y="2816237"/>
              <a:ext cx="1014153"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Haverford</a:t>
              </a:r>
            </a:p>
          </p:txBody>
        </p:sp>
        <p:sp>
          <p:nvSpPr>
            <p:cNvPr id="8991" name="Hillsborough"/>
            <p:cNvSpPr txBox="1"/>
            <p:nvPr/>
          </p:nvSpPr>
          <p:spPr>
            <a:xfrm>
              <a:off x="9484070" y="4127782"/>
              <a:ext cx="1288927"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r">
                <a:defRPr sz="1500"/>
              </a:lvl1pPr>
            </a:lstStyle>
            <a:p>
              <a:r>
                <a:t>Hillsborough</a:t>
              </a:r>
            </a:p>
          </p:txBody>
        </p:sp>
        <p:sp>
          <p:nvSpPr>
            <p:cNvPr id="8992" name="Kansas City"/>
            <p:cNvSpPr txBox="1"/>
            <p:nvPr/>
          </p:nvSpPr>
          <p:spPr>
            <a:xfrm>
              <a:off x="7461260" y="3569268"/>
              <a:ext cx="1204839"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Kansas City</a:t>
              </a:r>
            </a:p>
          </p:txBody>
        </p:sp>
        <p:sp>
          <p:nvSpPr>
            <p:cNvPr id="8993" name="Largo"/>
            <p:cNvSpPr txBox="1"/>
            <p:nvPr/>
          </p:nvSpPr>
          <p:spPr>
            <a:xfrm>
              <a:off x="9649434" y="6739676"/>
              <a:ext cx="643478"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r">
                <a:defRPr sz="1500"/>
              </a:lvl1pPr>
            </a:lstStyle>
            <a:p>
              <a:r>
                <a:t>Largo</a:t>
              </a:r>
            </a:p>
          </p:txBody>
        </p:sp>
        <p:sp>
          <p:nvSpPr>
            <p:cNvPr id="8994" name="Lowell"/>
            <p:cNvSpPr txBox="1"/>
            <p:nvPr/>
          </p:nvSpPr>
          <p:spPr>
            <a:xfrm>
              <a:off x="12196468" y="2075863"/>
              <a:ext cx="707009" cy="311268"/>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Lowell</a:t>
              </a:r>
            </a:p>
          </p:txBody>
        </p:sp>
        <p:sp>
          <p:nvSpPr>
            <p:cNvPr id="8995" name="Milwaukie"/>
            <p:cNvSpPr txBox="1"/>
            <p:nvPr/>
          </p:nvSpPr>
          <p:spPr>
            <a:xfrm>
              <a:off x="1814993" y="1173662"/>
              <a:ext cx="1014153"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Milwaukie</a:t>
              </a:r>
            </a:p>
          </p:txBody>
        </p:sp>
        <p:sp>
          <p:nvSpPr>
            <p:cNvPr id="8996" name="New Brunswick"/>
            <p:cNvSpPr txBox="1"/>
            <p:nvPr/>
          </p:nvSpPr>
          <p:spPr>
            <a:xfrm>
              <a:off x="11809326" y="2649631"/>
              <a:ext cx="1522308"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New Brunswick</a:t>
              </a:r>
            </a:p>
          </p:txBody>
        </p:sp>
        <p:sp>
          <p:nvSpPr>
            <p:cNvPr id="8997" name="Ojai"/>
            <p:cNvSpPr txBox="1"/>
            <p:nvPr/>
          </p:nvSpPr>
          <p:spPr>
            <a:xfrm>
              <a:off x="1124991" y="4337998"/>
              <a:ext cx="474279" cy="311268"/>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Ojai</a:t>
              </a:r>
            </a:p>
          </p:txBody>
        </p:sp>
        <p:sp>
          <p:nvSpPr>
            <p:cNvPr id="8998" name="Oxnard"/>
            <p:cNvSpPr txBox="1"/>
            <p:nvPr/>
          </p:nvSpPr>
          <p:spPr>
            <a:xfrm>
              <a:off x="1835312" y="4143303"/>
              <a:ext cx="781237"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Oxnard</a:t>
              </a:r>
            </a:p>
          </p:txBody>
        </p:sp>
        <p:sp>
          <p:nvSpPr>
            <p:cNvPr id="8999" name="Portola Valley"/>
            <p:cNvSpPr txBox="1"/>
            <p:nvPr/>
          </p:nvSpPr>
          <p:spPr>
            <a:xfrm>
              <a:off x="367061" y="3515400"/>
              <a:ext cx="722464" cy="462707"/>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r">
                <a:lnSpc>
                  <a:spcPct val="80000"/>
                </a:lnSpc>
                <a:defRPr sz="1400"/>
              </a:lvl1pPr>
            </a:lstStyle>
            <a:p>
              <a:r>
                <a:t>Portola Valley</a:t>
              </a:r>
            </a:p>
          </p:txBody>
        </p:sp>
        <p:sp>
          <p:nvSpPr>
            <p:cNvPr id="9000" name="Rolling Hills"/>
            <p:cNvSpPr txBox="1"/>
            <p:nvPr/>
          </p:nvSpPr>
          <p:spPr>
            <a:xfrm>
              <a:off x="1942968" y="4450657"/>
              <a:ext cx="1214978"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Rolling Hills</a:t>
              </a:r>
            </a:p>
          </p:txBody>
        </p:sp>
        <p:sp>
          <p:nvSpPr>
            <p:cNvPr id="9001" name="Ventura"/>
            <p:cNvSpPr txBox="1"/>
            <p:nvPr/>
          </p:nvSpPr>
          <p:spPr>
            <a:xfrm>
              <a:off x="629002" y="4161833"/>
              <a:ext cx="813049"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Ventura</a:t>
              </a:r>
            </a:p>
          </p:txBody>
        </p:sp>
        <p:sp>
          <p:nvSpPr>
            <p:cNvPr id="9002" name="San Luis Obispo"/>
            <p:cNvSpPr txBox="1"/>
            <p:nvPr/>
          </p:nvSpPr>
          <p:spPr>
            <a:xfrm>
              <a:off x="1377049" y="3770713"/>
              <a:ext cx="1617279"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San Luis Obispo</a:t>
              </a:r>
            </a:p>
          </p:txBody>
        </p:sp>
        <p:sp>
          <p:nvSpPr>
            <p:cNvPr id="9003" name="Santa Monica"/>
            <p:cNvSpPr txBox="1"/>
            <p:nvPr/>
          </p:nvSpPr>
          <p:spPr>
            <a:xfrm>
              <a:off x="587400" y="4493626"/>
              <a:ext cx="1260365" cy="298985"/>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400"/>
              </a:lvl1pPr>
            </a:lstStyle>
            <a:p>
              <a:r>
                <a:t>Santa Monica</a:t>
              </a:r>
            </a:p>
          </p:txBody>
        </p:sp>
        <p:sp>
          <p:nvSpPr>
            <p:cNvPr id="9004" name="Spokane"/>
            <p:cNvSpPr txBox="1"/>
            <p:nvPr/>
          </p:nvSpPr>
          <p:spPr>
            <a:xfrm>
              <a:off x="1982786" y="502709"/>
              <a:ext cx="908299"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rPr dirty="0"/>
                <a:t>Spokane</a:t>
              </a:r>
            </a:p>
          </p:txBody>
        </p:sp>
        <p:sp>
          <p:nvSpPr>
            <p:cNvPr id="9005" name="St. Paul"/>
            <p:cNvSpPr txBox="1"/>
            <p:nvPr/>
          </p:nvSpPr>
          <p:spPr>
            <a:xfrm>
              <a:off x="6948680" y="2173273"/>
              <a:ext cx="812956" cy="311268"/>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r">
                <a:defRPr sz="1500"/>
              </a:lvl1pPr>
            </a:lstStyle>
            <a:p>
              <a:r>
                <a:t>St. Paul</a:t>
              </a:r>
            </a:p>
          </p:txBody>
        </p:sp>
        <p:sp>
          <p:nvSpPr>
            <p:cNvPr id="9006" name="Windsor"/>
            <p:cNvSpPr txBox="1"/>
            <p:nvPr/>
          </p:nvSpPr>
          <p:spPr>
            <a:xfrm>
              <a:off x="10924440" y="2039355"/>
              <a:ext cx="874534"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r">
                <a:defRPr sz="1500"/>
              </a:lvl1pPr>
            </a:lstStyle>
            <a:p>
              <a:r>
                <a:t>Windsor</a:t>
              </a:r>
            </a:p>
          </p:txBody>
        </p:sp>
        <p:sp>
          <p:nvSpPr>
            <p:cNvPr id="9007" name="Pueblo County"/>
            <p:cNvSpPr txBox="1"/>
            <p:nvPr/>
          </p:nvSpPr>
          <p:spPr>
            <a:xfrm>
              <a:off x="4748065" y="3882176"/>
              <a:ext cx="1458312"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Pueblo County</a:t>
              </a:r>
            </a:p>
          </p:txBody>
        </p:sp>
        <p:sp>
          <p:nvSpPr>
            <p:cNvPr id="9008" name="Summit County"/>
            <p:cNvSpPr txBox="1"/>
            <p:nvPr/>
          </p:nvSpPr>
          <p:spPr>
            <a:xfrm>
              <a:off x="3504903" y="3735143"/>
              <a:ext cx="1521843"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Summit County</a:t>
              </a:r>
            </a:p>
          </p:txBody>
        </p:sp>
        <p:sp>
          <p:nvSpPr>
            <p:cNvPr id="9009" name="Wake County"/>
            <p:cNvSpPr txBox="1"/>
            <p:nvPr/>
          </p:nvSpPr>
          <p:spPr>
            <a:xfrm>
              <a:off x="11079512" y="4304232"/>
              <a:ext cx="1313856"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Wake County</a:t>
              </a:r>
            </a:p>
          </p:txBody>
        </p:sp>
        <p:sp>
          <p:nvSpPr>
            <p:cNvPr id="9010" name="Washington, DC"/>
            <p:cNvSpPr txBox="1"/>
            <p:nvPr/>
          </p:nvSpPr>
          <p:spPr>
            <a:xfrm>
              <a:off x="9554542" y="3198241"/>
              <a:ext cx="1578118"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r">
                <a:defRPr sz="1500"/>
              </a:lvl1pPr>
            </a:lstStyle>
            <a:p>
              <a:r>
                <a:t>Washington, DC</a:t>
              </a:r>
            </a:p>
          </p:txBody>
        </p:sp>
      </p:grpSp>
      <p:grpSp>
        <p:nvGrpSpPr>
          <p:cNvPr id="9026" name="Group"/>
          <p:cNvGrpSpPr/>
          <p:nvPr/>
        </p:nvGrpSpPr>
        <p:grpSpPr>
          <a:xfrm>
            <a:off x="1450398" y="2321400"/>
            <a:ext cx="10471851" cy="6062705"/>
            <a:chOff x="544763" y="-110452"/>
            <a:chExt cx="10471849" cy="6062703"/>
          </a:xfrm>
        </p:grpSpPr>
        <p:sp>
          <p:nvSpPr>
            <p:cNvPr id="9012" name="Circle"/>
            <p:cNvSpPr/>
            <p:nvPr/>
          </p:nvSpPr>
          <p:spPr>
            <a:xfrm>
              <a:off x="5507584" y="4875462"/>
              <a:ext cx="215529" cy="215530"/>
            </a:xfrm>
            <a:prstGeom prst="ellipse">
              <a:avLst/>
            </a:prstGeom>
            <a:gradFill flip="none" rotWithShape="1">
              <a:gsLst>
                <a:gs pos="0">
                  <a:srgbClr val="88C616"/>
                </a:gs>
                <a:gs pos="100000">
                  <a:srgbClr val="759B0F"/>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9013" name="Georgetown, TX"/>
            <p:cNvSpPr txBox="1"/>
            <p:nvPr/>
          </p:nvSpPr>
          <p:spPr>
            <a:xfrm>
              <a:off x="2900524" y="4747318"/>
              <a:ext cx="2574452" cy="459514"/>
            </a:xfrm>
            <a:prstGeom prst="rect">
              <a:avLst/>
            </a:prstGeom>
            <a:noFill/>
            <a:ln w="12700" cap="flat">
              <a:noFill/>
              <a:miter lim="400000"/>
            </a:ln>
            <a:effectLst>
              <a:outerShdw blurRad="38100" dist="381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defRPr sz="2500"/>
              </a:lvl1pPr>
            </a:lstStyle>
            <a:p>
              <a:r>
                <a:t>Georgetown, TX</a:t>
              </a:r>
            </a:p>
          </p:txBody>
        </p:sp>
        <p:sp>
          <p:nvSpPr>
            <p:cNvPr id="9014" name="Circle"/>
            <p:cNvSpPr/>
            <p:nvPr/>
          </p:nvSpPr>
          <p:spPr>
            <a:xfrm>
              <a:off x="6099907" y="2111284"/>
              <a:ext cx="215530" cy="215529"/>
            </a:xfrm>
            <a:prstGeom prst="ellipse">
              <a:avLst/>
            </a:prstGeom>
            <a:gradFill flip="none" rotWithShape="1">
              <a:gsLst>
                <a:gs pos="0">
                  <a:srgbClr val="88C616"/>
                </a:gs>
                <a:gs pos="100000">
                  <a:srgbClr val="759B0F"/>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9015" name="Rock Port, MO"/>
            <p:cNvSpPr txBox="1"/>
            <p:nvPr/>
          </p:nvSpPr>
          <p:spPr>
            <a:xfrm>
              <a:off x="6345661" y="1990922"/>
              <a:ext cx="2301764" cy="459514"/>
            </a:xfrm>
            <a:prstGeom prst="rect">
              <a:avLst/>
            </a:prstGeom>
            <a:noFill/>
            <a:ln w="12700" cap="flat">
              <a:noFill/>
              <a:miter lim="400000"/>
            </a:ln>
            <a:effectLst>
              <a:outerShdw blurRad="38100" dist="381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2500"/>
              </a:lvl1pPr>
            </a:lstStyle>
            <a:p>
              <a:r>
                <a:t>Rock Port, MO</a:t>
              </a:r>
            </a:p>
          </p:txBody>
        </p:sp>
        <p:sp>
          <p:nvSpPr>
            <p:cNvPr id="9016" name="Circle"/>
            <p:cNvSpPr/>
            <p:nvPr/>
          </p:nvSpPr>
          <p:spPr>
            <a:xfrm>
              <a:off x="5194968" y="2818782"/>
              <a:ext cx="215529" cy="215529"/>
            </a:xfrm>
            <a:prstGeom prst="ellipse">
              <a:avLst/>
            </a:prstGeom>
            <a:gradFill flip="none" rotWithShape="1">
              <a:gsLst>
                <a:gs pos="0">
                  <a:srgbClr val="88C616"/>
                </a:gs>
                <a:gs pos="100000">
                  <a:srgbClr val="759B0F"/>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9017" name="Greensburg, KS"/>
            <p:cNvSpPr txBox="1"/>
            <p:nvPr/>
          </p:nvSpPr>
          <p:spPr>
            <a:xfrm>
              <a:off x="5440721" y="2711120"/>
              <a:ext cx="2531363" cy="459514"/>
            </a:xfrm>
            <a:prstGeom prst="rect">
              <a:avLst/>
            </a:prstGeom>
            <a:noFill/>
            <a:ln w="12700" cap="flat">
              <a:noFill/>
              <a:miter lim="400000"/>
            </a:ln>
            <a:effectLst>
              <a:outerShdw blurRad="38100" dist="381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2500"/>
              </a:lvl1pPr>
            </a:lstStyle>
            <a:p>
              <a:r>
                <a:t>Greensburg, KS</a:t>
              </a:r>
            </a:p>
          </p:txBody>
        </p:sp>
        <p:sp>
          <p:nvSpPr>
            <p:cNvPr id="9018" name="Circle"/>
            <p:cNvSpPr/>
            <p:nvPr/>
          </p:nvSpPr>
          <p:spPr>
            <a:xfrm>
              <a:off x="10570616" y="313231"/>
              <a:ext cx="215529" cy="215530"/>
            </a:xfrm>
            <a:prstGeom prst="ellipse">
              <a:avLst/>
            </a:prstGeom>
            <a:gradFill flip="none" rotWithShape="1">
              <a:gsLst>
                <a:gs pos="0">
                  <a:srgbClr val="88C616"/>
                </a:gs>
                <a:gs pos="100000">
                  <a:srgbClr val="759B0F"/>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9019" name="Burlington, VT"/>
            <p:cNvSpPr txBox="1"/>
            <p:nvPr/>
          </p:nvSpPr>
          <p:spPr>
            <a:xfrm>
              <a:off x="8612365" y="-110453"/>
              <a:ext cx="2301144" cy="459514"/>
            </a:xfrm>
            <a:prstGeom prst="rect">
              <a:avLst/>
            </a:prstGeom>
            <a:noFill/>
            <a:ln w="12700" cap="flat">
              <a:noFill/>
              <a:miter lim="400000"/>
            </a:ln>
            <a:effectLst>
              <a:outerShdw blurRad="38100" dist="381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b">
              <a:spAutoFit/>
            </a:bodyPr>
            <a:lstStyle>
              <a:lvl1pPr>
                <a:defRPr sz="2500"/>
              </a:lvl1pPr>
            </a:lstStyle>
            <a:p>
              <a:r>
                <a:t>Burlington, VT</a:t>
              </a:r>
            </a:p>
          </p:txBody>
        </p:sp>
        <p:sp>
          <p:nvSpPr>
            <p:cNvPr id="9020" name="Circle"/>
            <p:cNvSpPr/>
            <p:nvPr/>
          </p:nvSpPr>
          <p:spPr>
            <a:xfrm>
              <a:off x="3368156" y="2166317"/>
              <a:ext cx="215529" cy="215529"/>
            </a:xfrm>
            <a:prstGeom prst="ellipse">
              <a:avLst/>
            </a:prstGeom>
            <a:gradFill flip="none" rotWithShape="1">
              <a:gsLst>
                <a:gs pos="0">
                  <a:srgbClr val="88C616"/>
                </a:gs>
                <a:gs pos="100000">
                  <a:srgbClr val="759B0F"/>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9021" name="Aspen, CO"/>
            <p:cNvSpPr txBox="1"/>
            <p:nvPr/>
          </p:nvSpPr>
          <p:spPr>
            <a:xfrm>
              <a:off x="1612113" y="2000031"/>
              <a:ext cx="1737303" cy="459514"/>
            </a:xfrm>
            <a:prstGeom prst="rect">
              <a:avLst/>
            </a:prstGeom>
            <a:noFill/>
            <a:ln w="12700" cap="flat">
              <a:noFill/>
              <a:miter lim="400000"/>
            </a:ln>
            <a:effectLst>
              <a:outerShdw blurRad="38100" dist="381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r">
                <a:defRPr sz="2500"/>
              </a:lvl1pPr>
            </a:lstStyle>
            <a:p>
              <a:r>
                <a:t>Aspen, CO</a:t>
              </a:r>
            </a:p>
          </p:txBody>
        </p:sp>
        <p:sp>
          <p:nvSpPr>
            <p:cNvPr id="9022" name="Circle"/>
            <p:cNvSpPr/>
            <p:nvPr/>
          </p:nvSpPr>
          <p:spPr>
            <a:xfrm>
              <a:off x="10126373" y="1991482"/>
              <a:ext cx="215529" cy="215530"/>
            </a:xfrm>
            <a:prstGeom prst="ellipse">
              <a:avLst/>
            </a:prstGeom>
            <a:gradFill flip="none" rotWithShape="1">
              <a:gsLst>
                <a:gs pos="0">
                  <a:srgbClr val="88C616"/>
                </a:gs>
                <a:gs pos="100000">
                  <a:srgbClr val="759B0F"/>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9023" name="Columbia, MD"/>
            <p:cNvSpPr txBox="1"/>
            <p:nvPr/>
          </p:nvSpPr>
          <p:spPr>
            <a:xfrm>
              <a:off x="8785698" y="2156626"/>
              <a:ext cx="2230916" cy="459514"/>
            </a:xfrm>
            <a:prstGeom prst="rect">
              <a:avLst/>
            </a:prstGeom>
            <a:noFill/>
            <a:ln w="12700" cap="flat">
              <a:noFill/>
              <a:miter lim="400000"/>
            </a:ln>
            <a:effectLst>
              <a:outerShdw blurRad="38100" dist="381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r">
                <a:defRPr sz="2500"/>
              </a:lvl1pPr>
            </a:lstStyle>
            <a:p>
              <a:r>
                <a:t>Columbia, MD</a:t>
              </a:r>
            </a:p>
          </p:txBody>
        </p:sp>
        <p:sp>
          <p:nvSpPr>
            <p:cNvPr id="9024" name="Circle"/>
            <p:cNvSpPr/>
            <p:nvPr/>
          </p:nvSpPr>
          <p:spPr>
            <a:xfrm>
              <a:off x="544763" y="5613099"/>
              <a:ext cx="215529" cy="215529"/>
            </a:xfrm>
            <a:prstGeom prst="ellipse">
              <a:avLst/>
            </a:prstGeom>
            <a:gradFill flip="none" rotWithShape="1">
              <a:gsLst>
                <a:gs pos="0">
                  <a:srgbClr val="88C616"/>
                </a:gs>
                <a:gs pos="100000">
                  <a:srgbClr val="759B0F"/>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9025" name="Kodiak Island, AK"/>
            <p:cNvSpPr txBox="1"/>
            <p:nvPr/>
          </p:nvSpPr>
          <p:spPr>
            <a:xfrm>
              <a:off x="777816" y="5492737"/>
              <a:ext cx="2801734" cy="459515"/>
            </a:xfrm>
            <a:prstGeom prst="rect">
              <a:avLst/>
            </a:prstGeom>
            <a:noFill/>
            <a:ln w="12700" cap="flat">
              <a:noFill/>
              <a:miter lim="400000"/>
            </a:ln>
            <a:effectLst>
              <a:outerShdw blurRad="38100" dist="381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2500"/>
              </a:lvl1pPr>
            </a:lstStyle>
            <a:p>
              <a:r>
                <a:t>Kodiak Island, AK</a:t>
              </a:r>
            </a:p>
          </p:txBody>
        </p:sp>
      </p:grpSp>
    </p:spTree>
  </p:cSld>
  <p:clrMapOvr>
    <a:masterClrMapping/>
  </p:clrMapOvr>
  <p:transition spd="med">
    <p:fade/>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9011"/>
                                        </p:tgtEl>
                                        <p:attrNameLst>
                                          <p:attrName>style.visibility</p:attrName>
                                        </p:attrNameLst>
                                      </p:cBhvr>
                                      <p:to>
                                        <p:strVal val="visible"/>
                                      </p:to>
                                    </p:set>
                                    <p:animEffect transition="in" filter="wipe(left)">
                                      <p:cBhvr>
                                        <p:cTn id="7" dur="1000"/>
                                        <p:tgtEl>
                                          <p:spTgt spid="90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fill="hold" grpId="1" nodeType="clickEffect">
                                  <p:stCondLst>
                                    <p:cond delay="0"/>
                                  </p:stCondLst>
                                  <p:childTnLst>
                                    <p:set>
                                      <p:cBhvr>
                                        <p:cTn id="11" dur="1000" fill="hold"/>
                                        <p:tgtEl>
                                          <p:spTgt spid="9011"/>
                                        </p:tgtEl>
                                        <p:attrNameLst>
                                          <p:attrName>style.opacity</p:attrName>
                                        </p:attrNameLst>
                                      </p:cBhvr>
                                      <p:to>
                                        <p:strVal val="0.30"/>
                                      </p:to>
                                    </p:set>
                                    <p:animEffect filter="image" prLst="opacity: 0.30; ">
                                      <p:cBhvr>
                                        <p:cTn id="12" dur="1000" fill="hold"/>
                                        <p:tgtEl>
                                          <p:spTgt spid="9011"/>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8797"/>
                                        </p:tgtEl>
                                        <p:attrNameLst>
                                          <p:attrName>style.visibility</p:attrName>
                                        </p:attrNameLst>
                                      </p:cBhvr>
                                      <p:to>
                                        <p:strVal val="visible"/>
                                      </p:to>
                                    </p:set>
                                    <p:animEffect transition="in" filter="fade">
                                      <p:cBhvr>
                                        <p:cTn id="16" dur="700"/>
                                        <p:tgtEl>
                                          <p:spTgt spid="8797"/>
                                        </p:tgtEl>
                                      </p:cBhvr>
                                    </p:animEffect>
                                  </p:childTnLst>
                                </p:cTn>
                              </p:par>
                              <p:par>
                                <p:cTn id="17" presetID="22" presetClass="entr" presetSubtype="8" fill="hold" grpId="0" nodeType="withEffect">
                                  <p:stCondLst>
                                    <p:cond delay="300"/>
                                  </p:stCondLst>
                                  <p:iterate>
                                    <p:tmAbs val="0"/>
                                  </p:iterate>
                                  <p:childTnLst>
                                    <p:set>
                                      <p:cBhvr>
                                        <p:cTn id="18" fill="hold"/>
                                        <p:tgtEl>
                                          <p:spTgt spid="9026"/>
                                        </p:tgtEl>
                                        <p:attrNameLst>
                                          <p:attrName>style.visibility</p:attrName>
                                        </p:attrNameLst>
                                      </p:cBhvr>
                                      <p:to>
                                        <p:strVal val="visible"/>
                                      </p:to>
                                    </p:set>
                                    <p:animEffect transition="in" filter="wipe(left)">
                                      <p:cBhvr>
                                        <p:cTn id="19" dur="1000"/>
                                        <p:tgtEl>
                                          <p:spTgt spid="9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97" grpId="0" animBg="1" advAuto="0"/>
      <p:bldP spid="9011" grpId="0" animBg="1" advAuto="0"/>
      <p:bldP spid="9011" grpId="1" animBg="1" advAuto="0"/>
      <p:bldP spid="9026"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5" name="CustomShape 1"/>
          <p:cNvSpPr/>
          <p:nvPr/>
        </p:nvSpPr>
        <p:spPr>
          <a:xfrm>
            <a:off x="2629009" y="260474"/>
            <a:ext cx="10960395" cy="13791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r>
              <a:rPr lang="en-US" sz="4800" spc="-1" dirty="0">
                <a:solidFill>
                  <a:schemeClr val="tx1"/>
                </a:solidFill>
                <a:latin typeface="Noto Sans"/>
                <a:ea typeface="DejaVu Sans"/>
              </a:rPr>
              <a:t>FUTURE MARKET IMPACTS OF RENEWABLE ELECTRIC</a:t>
            </a:r>
            <a:endParaRPr lang="en-US" sz="4800" spc="-1" dirty="0">
              <a:solidFill>
                <a:schemeClr val="tx1"/>
              </a:solidFill>
              <a:latin typeface="Arial"/>
            </a:endParaRPr>
          </a:p>
        </p:txBody>
      </p:sp>
      <p:sp>
        <p:nvSpPr>
          <p:cNvPr id="86" name="CustomShape 2"/>
          <p:cNvSpPr/>
          <p:nvPr/>
        </p:nvSpPr>
        <p:spPr>
          <a:xfrm>
            <a:off x="1207189" y="1837379"/>
            <a:ext cx="14401799" cy="6986698"/>
          </a:xfrm>
          <a:prstGeom prst="rect">
            <a:avLst/>
          </a:prstGeom>
          <a:noFill/>
          <a:ln>
            <a:noFill/>
          </a:ln>
        </p:spPr>
        <p:style>
          <a:lnRef idx="0">
            <a:scrgbClr r="0" g="0" b="0"/>
          </a:lnRef>
          <a:fillRef idx="0">
            <a:scrgbClr r="0" g="0" b="0"/>
          </a:fillRef>
          <a:effectRef idx="0">
            <a:scrgbClr r="0" g="0" b="0"/>
          </a:effectRef>
          <a:fontRef idx="minor"/>
        </p:style>
        <p:txBody>
          <a:bodyPr wrap="square" lIns="108816" tIns="54408" rIns="108816" bIns="54408">
            <a:spAutoFit/>
          </a:bodyPr>
          <a:lstStyle/>
          <a:p>
            <a:pPr marL="460683" indent="-457200">
              <a:buClr>
                <a:schemeClr val="tx1"/>
              </a:buClr>
              <a:buSzPct val="100000"/>
              <a:buFont typeface="Wingdings" panose="05000000000000000000" pitchFamily="2" charset="2"/>
              <a:buChar char="§"/>
            </a:pPr>
            <a:r>
              <a:rPr lang="en-US" sz="4000" spc="-1" dirty="0">
                <a:solidFill>
                  <a:schemeClr val="tx1"/>
                </a:solidFill>
                <a:latin typeface="Arial"/>
                <a:ea typeface="DejaVu Sans"/>
              </a:rPr>
              <a:t>Rapid Increase in Electric Vehicles (2023 -?)*</a:t>
            </a:r>
          </a:p>
          <a:p>
            <a:pPr marL="3483" lvl="6" indent="0">
              <a:buClr>
                <a:schemeClr val="tx1"/>
              </a:buClr>
              <a:buSzPct val="100000"/>
            </a:pPr>
            <a:r>
              <a:rPr lang="en-US" sz="4000" spc="-1" dirty="0">
                <a:solidFill>
                  <a:schemeClr val="tx1"/>
                </a:solidFill>
                <a:latin typeface="Arial"/>
              </a:rPr>
              <a:t>   Transportation is nearly half current carbon emissions</a:t>
            </a:r>
          </a:p>
          <a:p>
            <a:pPr marL="3483" lvl="6" indent="0">
              <a:buClr>
                <a:schemeClr val="tx1"/>
              </a:buClr>
              <a:buSzPct val="100000"/>
            </a:pPr>
            <a:endParaRPr lang="en-US" sz="2902" spc="-1" dirty="0">
              <a:solidFill>
                <a:schemeClr val="tx1"/>
              </a:solidFill>
              <a:latin typeface="Arial"/>
            </a:endParaRPr>
          </a:p>
          <a:p>
            <a:pPr marL="460683" indent="-457200">
              <a:buClr>
                <a:schemeClr val="tx1"/>
              </a:buClr>
              <a:buSzPct val="100000"/>
              <a:buFont typeface="Wingdings" panose="05000000000000000000" pitchFamily="2" charset="2"/>
              <a:buChar char="§"/>
            </a:pPr>
            <a:r>
              <a:rPr lang="en-US" sz="4000" spc="-1" dirty="0">
                <a:solidFill>
                  <a:schemeClr val="tx1"/>
                </a:solidFill>
                <a:latin typeface="Arial"/>
                <a:ea typeface="DejaVu Sans"/>
              </a:rPr>
              <a:t>Massive Conversions of oil/gas heating and appliances to electric  (2030-2050)  Heating is about 30% of emissions</a:t>
            </a:r>
            <a:br>
              <a:rPr lang="en-US" sz="4000" spc="-1" dirty="0">
                <a:solidFill>
                  <a:schemeClr val="tx1"/>
                </a:solidFill>
                <a:latin typeface="Arial"/>
                <a:ea typeface="DejaVu Sans"/>
              </a:rPr>
            </a:br>
            <a:endParaRPr lang="en-US" sz="4000" spc="-1" dirty="0">
              <a:solidFill>
                <a:schemeClr val="tx1"/>
              </a:solidFill>
              <a:latin typeface="Arial"/>
            </a:endParaRPr>
          </a:p>
          <a:p>
            <a:pPr marL="460683" indent="-457200">
              <a:buClr>
                <a:schemeClr val="tx1"/>
              </a:buClr>
              <a:buSzPct val="100000"/>
              <a:buFont typeface="Wingdings" panose="05000000000000000000" pitchFamily="2" charset="2"/>
              <a:buChar char="§"/>
            </a:pPr>
            <a:r>
              <a:rPr lang="en-US" sz="4000" spc="-1" dirty="0">
                <a:solidFill>
                  <a:schemeClr val="tx1"/>
                </a:solidFill>
                <a:latin typeface="Arial"/>
                <a:ea typeface="DejaVu Sans"/>
              </a:rPr>
              <a:t>NJ plans 3.6GW of offshore wind energy by 2030**</a:t>
            </a:r>
          </a:p>
          <a:p>
            <a:pPr marL="261166" indent="-257683">
              <a:buClr>
                <a:srgbClr val="000000"/>
              </a:buClr>
              <a:buSzPct val="45000"/>
              <a:buFont typeface="Wingdings" charset="2"/>
              <a:buChar char=""/>
            </a:pPr>
            <a:endParaRPr lang="en-US" sz="2902" b="0" spc="-1" dirty="0">
              <a:solidFill>
                <a:schemeClr val="tx1"/>
              </a:solidFill>
              <a:latin typeface="Arial"/>
              <a:ea typeface="DejaVu Sans"/>
            </a:endParaRPr>
          </a:p>
          <a:p>
            <a:pPr marL="261166" indent="-257683">
              <a:buClr>
                <a:srgbClr val="000000"/>
              </a:buClr>
              <a:buSzPct val="45000"/>
              <a:buFont typeface="Wingdings" charset="2"/>
              <a:buChar char=""/>
            </a:pPr>
            <a:endParaRPr lang="en-US" sz="2902" b="0" spc="-1" dirty="0">
              <a:solidFill>
                <a:schemeClr val="tx1"/>
              </a:solidFill>
              <a:latin typeface="Arial"/>
            </a:endParaRPr>
          </a:p>
          <a:p>
            <a:pPr>
              <a:lnSpc>
                <a:spcPct val="100000"/>
              </a:lnSpc>
            </a:pPr>
            <a:r>
              <a:rPr lang="en-US" sz="2176" b="0" spc="-1" dirty="0">
                <a:solidFill>
                  <a:schemeClr val="tx1"/>
                </a:solidFill>
                <a:latin typeface="Arial"/>
                <a:ea typeface="DejaVu Sans"/>
              </a:rPr>
              <a:t> * </a:t>
            </a:r>
            <a:r>
              <a:rPr lang="en-US" sz="1935" b="0" spc="-1" dirty="0">
                <a:solidFill>
                  <a:schemeClr val="tx1"/>
                </a:solidFill>
                <a:latin typeface="Arial"/>
                <a:ea typeface="DejaVu Sans"/>
              </a:rPr>
              <a:t>   NYT 9/8/19 VW Hopes Logo Signals an Emission Free Future. NYT 9/16/19 Vegas Charges Ahead with Electric Car Spots.  NYT 9/16/19 Frankfurt Auto Show “Honda [introduced ] E and BMW showed ...electric ….. Mini”.  Marcus Schafer of Daimler: “Of course, the main focus is on electrification”</a:t>
            </a:r>
            <a:endParaRPr lang="en-US" sz="1935" b="0" spc="-1" dirty="0">
              <a:solidFill>
                <a:schemeClr val="tx1"/>
              </a:solidFill>
              <a:latin typeface="Arial"/>
            </a:endParaRPr>
          </a:p>
          <a:p>
            <a:pPr marL="261166" indent="-257683">
              <a:buClr>
                <a:srgbClr val="000000"/>
              </a:buClr>
              <a:buSzPct val="45000"/>
              <a:buFont typeface="Wingdings" charset="2"/>
              <a:buChar char=""/>
            </a:pPr>
            <a:r>
              <a:rPr lang="en-US" sz="1935" b="0" spc="-1" dirty="0">
                <a:solidFill>
                  <a:schemeClr val="tx1"/>
                </a:solidFill>
                <a:latin typeface="Arial"/>
                <a:ea typeface="DejaVu Sans"/>
              </a:rPr>
              <a:t>** http://www.njcleanenergy.com/nj-offshore-wind#2030</a:t>
            </a:r>
            <a:endParaRPr lang="en-US" sz="1935" b="0" spc="-1" dirty="0">
              <a:solidFill>
                <a:schemeClr val="tx1"/>
              </a:solidFill>
              <a:latin typeface="Arial"/>
            </a:endParaRPr>
          </a:p>
        </p:txBody>
      </p:sp>
    </p:spTree>
    <p:extLst>
      <p:ext uri="{BB962C8B-B14F-4D97-AF65-F5344CB8AC3E}">
        <p14:creationId xmlns:p14="http://schemas.microsoft.com/office/powerpoint/2010/main" val="4223115752"/>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17600" y="447839"/>
            <a:ext cx="14052015" cy="7138163"/>
          </a:xfrm>
        </p:spPr>
        <p:txBody>
          <a:bodyPr>
            <a:noAutofit/>
          </a:bodyPr>
          <a:lstStyle/>
          <a:p>
            <a:pPr algn="ctr"/>
            <a:r>
              <a:rPr lang="en-US" sz="5333" dirty="0">
                <a:solidFill>
                  <a:schemeClr val="tx1"/>
                </a:solidFill>
              </a:rPr>
              <a:t>First Step - Hiring a Consultant</a:t>
            </a:r>
          </a:p>
          <a:p>
            <a:r>
              <a:rPr lang="en-US" dirty="0">
                <a:solidFill>
                  <a:schemeClr val="tx1"/>
                </a:solidFill>
              </a:rPr>
              <a:t>      </a:t>
            </a:r>
            <a:r>
              <a:rPr lang="en-US" sz="3600" dirty="0">
                <a:solidFill>
                  <a:schemeClr val="tx1"/>
                </a:solidFill>
              </a:rPr>
              <a:t>The energy consultant has two key jobs in R-GEA projects: </a:t>
            </a:r>
          </a:p>
          <a:p>
            <a:r>
              <a:rPr lang="en-US" sz="3600" dirty="0">
                <a:solidFill>
                  <a:schemeClr val="tx1"/>
                </a:solidFill>
              </a:rPr>
              <a:t>Guiding the municipality through the process of completing a third party supply contract</a:t>
            </a:r>
          </a:p>
          <a:p>
            <a:r>
              <a:rPr lang="en-US" sz="3600" dirty="0">
                <a:solidFill>
                  <a:schemeClr val="tx1"/>
                </a:solidFill>
              </a:rPr>
              <a:t>Managing the outreach and logistics of the project for the whole term including:</a:t>
            </a:r>
          </a:p>
          <a:p>
            <a:pPr lvl="1"/>
            <a:r>
              <a:rPr lang="en-US" sz="2800" b="1" dirty="0">
                <a:solidFill>
                  <a:schemeClr val="tx1"/>
                </a:solidFill>
              </a:rPr>
              <a:t>Conducting outreach to residents, including the opt-out notice mailing</a:t>
            </a:r>
          </a:p>
          <a:p>
            <a:pPr lvl="1"/>
            <a:r>
              <a:rPr lang="en-US" sz="2800" b="1" dirty="0">
                <a:solidFill>
                  <a:schemeClr val="tx1"/>
                </a:solidFill>
              </a:rPr>
              <a:t>Providing customer support, including a call center</a:t>
            </a:r>
          </a:p>
          <a:p>
            <a:pPr lvl="1"/>
            <a:r>
              <a:rPr lang="en-US" sz="2800" b="1" dirty="0">
                <a:solidFill>
                  <a:schemeClr val="tx1"/>
                </a:solidFill>
              </a:rPr>
              <a:t>Managing opt-ins and opt-outs</a:t>
            </a:r>
          </a:p>
          <a:p>
            <a:pPr lvl="1"/>
            <a:r>
              <a:rPr lang="en-US" sz="2800" b="1" dirty="0">
                <a:solidFill>
                  <a:schemeClr val="tx1"/>
                </a:solidFill>
              </a:rPr>
              <a:t>Resolving billing issues for residents</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Content Placeholder 2"/>
          <p:cNvSpPr txBox="1">
            <a:spLocks/>
          </p:cNvSpPr>
          <p:nvPr/>
        </p:nvSpPr>
        <p:spPr>
          <a:xfrm>
            <a:off x="703905" y="1378569"/>
            <a:ext cx="14448041" cy="6933873"/>
          </a:xfrm>
          <a:prstGeom prst="rect">
            <a:avLst/>
          </a:prstGeom>
        </p:spPr>
        <p:txBody>
          <a:bodyPr vert="horz" lIns="121920" tIns="60960" rIns="121920" bIns="6096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US" sz="3733" dirty="0"/>
            </a:br>
            <a:endParaRPr lang="en-US" sz="3733" dirty="0"/>
          </a:p>
        </p:txBody>
      </p:sp>
    </p:spTree>
    <p:extLst>
      <p:ext uri="{BB962C8B-B14F-4D97-AF65-F5344CB8AC3E}">
        <p14:creationId xmlns:p14="http://schemas.microsoft.com/office/powerpoint/2010/main" val="638107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ustomShape 1"/>
          <p:cNvSpPr/>
          <p:nvPr/>
        </p:nvSpPr>
        <p:spPr>
          <a:xfrm>
            <a:off x="2644774" y="87053"/>
            <a:ext cx="10960395" cy="1041588"/>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rmAutofit fontScale="92500"/>
          </a:bodyPr>
          <a:lstStyle/>
          <a:p>
            <a:pPr algn="ctr"/>
            <a:r>
              <a:rPr lang="en-US" sz="5400" spc="-1" dirty="0">
                <a:solidFill>
                  <a:schemeClr val="tx1"/>
                </a:solidFill>
                <a:ea typeface="DejaVu Sans"/>
              </a:rPr>
              <a:t>The R-GEA Implementation Process</a:t>
            </a:r>
            <a:endParaRPr lang="en-US" sz="5320" spc="-1" dirty="0">
              <a:solidFill>
                <a:schemeClr val="tx1"/>
              </a:solidFill>
              <a:latin typeface="Arial"/>
            </a:endParaRPr>
          </a:p>
        </p:txBody>
      </p:sp>
      <p:sp>
        <p:nvSpPr>
          <p:cNvPr id="4" name="TextBox 3">
            <a:extLst>
              <a:ext uri="{FF2B5EF4-FFF2-40B4-BE49-F238E27FC236}">
                <a16:creationId xmlns:a16="http://schemas.microsoft.com/office/drawing/2014/main" id="{1EF77823-5D79-42B9-8DF0-F97E0CE41414}"/>
              </a:ext>
            </a:extLst>
          </p:cNvPr>
          <p:cNvSpPr txBox="1"/>
          <p:nvPr/>
        </p:nvSpPr>
        <p:spPr>
          <a:xfrm>
            <a:off x="700007" y="8056523"/>
            <a:ext cx="14849927"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r>
              <a:rPr lang="en-US" sz="2800" spc="-1" dirty="0">
                <a:solidFill>
                  <a:schemeClr val="tx1"/>
                </a:solidFill>
                <a:ea typeface="DejaVu Sans"/>
              </a:rPr>
              <a:t>ML: Municipal Leadership     ME: Municipal  Employee     EC: Energy Consultant  </a:t>
            </a:r>
          </a:p>
          <a:p>
            <a:r>
              <a:rPr lang="en-US" sz="2800" spc="-1" dirty="0">
                <a:solidFill>
                  <a:schemeClr val="tx1"/>
                </a:solidFill>
                <a:ea typeface="DejaVu Sans"/>
              </a:rPr>
              <a:t>WS: Winning </a:t>
            </a:r>
            <a:r>
              <a:rPr lang="en-US" sz="2800" spc="-1">
                <a:solidFill>
                  <a:schemeClr val="tx1"/>
                </a:solidFill>
                <a:ea typeface="DejaVu Sans"/>
              </a:rPr>
              <a:t>Supplier    </a:t>
            </a:r>
            <a:r>
              <a:rPr lang="en-US" sz="2800" spc="-1" dirty="0">
                <a:solidFill>
                  <a:schemeClr val="tx1"/>
                </a:solidFill>
                <a:ea typeface="DejaVu Sans"/>
              </a:rPr>
              <a:t>R:  Resident</a:t>
            </a:r>
            <a:endParaRPr kumimoji="0" lang="en-US" sz="2800" i="0" u="none" strike="noStrike" cap="none" spc="0" normalizeH="0" baseline="0" dirty="0">
              <a:ln>
                <a:noFill/>
              </a:ln>
              <a:solidFill>
                <a:srgbClr val="FFFFFF"/>
              </a:solidFill>
              <a:effectLst/>
              <a:uFillTx/>
              <a:sym typeface="Arial"/>
            </a:endParaRPr>
          </a:p>
        </p:txBody>
      </p:sp>
      <p:graphicFrame>
        <p:nvGraphicFramePr>
          <p:cNvPr id="11" name="Table 10">
            <a:extLst>
              <a:ext uri="{FF2B5EF4-FFF2-40B4-BE49-F238E27FC236}">
                <a16:creationId xmlns:a16="http://schemas.microsoft.com/office/drawing/2014/main" id="{1ED5FFD8-C02C-4DC9-BED9-4664310915E9}"/>
              </a:ext>
            </a:extLst>
          </p:cNvPr>
          <p:cNvGraphicFramePr>
            <a:graphicFrameLocks noGrp="1"/>
          </p:cNvGraphicFramePr>
          <p:nvPr>
            <p:extLst>
              <p:ext uri="{D42A27DB-BD31-4B8C-83A1-F6EECF244321}">
                <p14:modId xmlns:p14="http://schemas.microsoft.com/office/powerpoint/2010/main" val="2603958131"/>
              </p:ext>
            </p:extLst>
          </p:nvPr>
        </p:nvGraphicFramePr>
        <p:xfrm>
          <a:off x="1567543" y="1128641"/>
          <a:ext cx="12409714" cy="6395155"/>
        </p:xfrm>
        <a:graphic>
          <a:graphicData uri="http://schemas.openxmlformats.org/drawingml/2006/table">
            <a:tbl>
              <a:tblPr firstRow="1" firstCol="1" bandRow="1">
                <a:tableStyleId>{5940675A-B579-460E-94D1-54222C63F5DA}</a:tableStyleId>
              </a:tblPr>
              <a:tblGrid>
                <a:gridCol w="11299915">
                  <a:extLst>
                    <a:ext uri="{9D8B030D-6E8A-4147-A177-3AD203B41FA5}">
                      <a16:colId xmlns:a16="http://schemas.microsoft.com/office/drawing/2014/main" val="2100976161"/>
                    </a:ext>
                  </a:extLst>
                </a:gridCol>
                <a:gridCol w="1109799">
                  <a:extLst>
                    <a:ext uri="{9D8B030D-6E8A-4147-A177-3AD203B41FA5}">
                      <a16:colId xmlns:a16="http://schemas.microsoft.com/office/drawing/2014/main" val="2515907112"/>
                    </a:ext>
                  </a:extLst>
                </a:gridCol>
              </a:tblGrid>
              <a:tr h="0">
                <a:tc>
                  <a:txBody>
                    <a:bodyPr/>
                    <a:lstStyle/>
                    <a:p>
                      <a:pPr marL="0" marR="0" algn="l">
                        <a:lnSpc>
                          <a:spcPct val="115000"/>
                        </a:lnSpc>
                        <a:spcBef>
                          <a:spcPts val="0"/>
                        </a:spcBef>
                        <a:spcAft>
                          <a:spcPts val="1000"/>
                        </a:spcAft>
                      </a:pPr>
                      <a:r>
                        <a:rPr lang="en-US" sz="3000" b="1" dirty="0">
                          <a:effectLst/>
                        </a:rPr>
                        <a:t>Enactment of Ordinance creating the R-GEA entity</a:t>
                      </a:r>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3000" b="1" dirty="0">
                          <a:effectLst/>
                        </a:rPr>
                        <a:t>ML</a:t>
                      </a:r>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42682525"/>
                  </a:ext>
                </a:extLst>
              </a:tr>
              <a:tr h="0">
                <a:tc>
                  <a:txBody>
                    <a:bodyPr/>
                    <a:lstStyle/>
                    <a:p>
                      <a:pPr marL="0" marR="0" algn="l">
                        <a:lnSpc>
                          <a:spcPct val="115000"/>
                        </a:lnSpc>
                        <a:spcBef>
                          <a:spcPts val="0"/>
                        </a:spcBef>
                        <a:spcAft>
                          <a:spcPts val="1000"/>
                        </a:spcAft>
                      </a:pPr>
                      <a:r>
                        <a:rPr lang="en-US" sz="3000" b="1" dirty="0">
                          <a:effectLst/>
                        </a:rPr>
                        <a:t>RFP for Energy Consultant</a:t>
                      </a:r>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3000" b="1" dirty="0">
                          <a:effectLst/>
                        </a:rPr>
                        <a:t>ME</a:t>
                      </a:r>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086199"/>
                  </a:ext>
                </a:extLst>
              </a:tr>
              <a:tr h="0">
                <a:tc>
                  <a:txBody>
                    <a:bodyPr/>
                    <a:lstStyle/>
                    <a:p>
                      <a:pPr marL="0" marR="0" algn="l">
                        <a:lnSpc>
                          <a:spcPct val="115000"/>
                        </a:lnSpc>
                        <a:spcBef>
                          <a:spcPts val="0"/>
                        </a:spcBef>
                        <a:spcAft>
                          <a:spcPts val="1000"/>
                        </a:spcAft>
                      </a:pPr>
                      <a:r>
                        <a:rPr lang="en-US" sz="3000" b="1" dirty="0">
                          <a:effectLst/>
                        </a:rPr>
                        <a:t>Outreach to constituents</a:t>
                      </a:r>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3000" b="1" dirty="0">
                          <a:effectLst/>
                        </a:rPr>
                        <a:t>EC</a:t>
                      </a:r>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835996"/>
                  </a:ext>
                </a:extLst>
              </a:tr>
              <a:tr h="0">
                <a:tc>
                  <a:txBody>
                    <a:bodyPr/>
                    <a:lstStyle/>
                    <a:p>
                      <a:pPr marL="0" marR="0" algn="l">
                        <a:lnSpc>
                          <a:spcPct val="115000"/>
                        </a:lnSpc>
                        <a:spcBef>
                          <a:spcPts val="0"/>
                        </a:spcBef>
                        <a:spcAft>
                          <a:spcPts val="1000"/>
                        </a:spcAft>
                      </a:pPr>
                      <a:r>
                        <a:rPr lang="en-US" sz="3000" b="1" dirty="0">
                          <a:effectLst/>
                        </a:rPr>
                        <a:t>Interfacing with local utility &amp; review of EDC agreement</a:t>
                      </a:r>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3000" b="1" dirty="0">
                          <a:effectLst/>
                        </a:rPr>
                        <a:t>EC</a:t>
                      </a:r>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47143318"/>
                  </a:ext>
                </a:extLst>
              </a:tr>
              <a:tr h="0">
                <a:tc>
                  <a:txBody>
                    <a:bodyPr/>
                    <a:lstStyle/>
                    <a:p>
                      <a:pPr marL="0" marR="0" algn="l">
                        <a:lnSpc>
                          <a:spcPct val="115000"/>
                        </a:lnSpc>
                        <a:spcBef>
                          <a:spcPts val="0"/>
                        </a:spcBef>
                        <a:spcAft>
                          <a:spcPts val="1000"/>
                        </a:spcAft>
                      </a:pPr>
                      <a:r>
                        <a:rPr lang="en-US" sz="3000" b="1" dirty="0">
                          <a:effectLst/>
                        </a:rPr>
                        <a:t>Interface with Department of Consumer Affairs</a:t>
                      </a:r>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3000" b="1" dirty="0">
                          <a:effectLst/>
                        </a:rPr>
                        <a:t>EC</a:t>
                      </a:r>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1052556"/>
                  </a:ext>
                </a:extLst>
              </a:tr>
              <a:tr h="0">
                <a:tc>
                  <a:txBody>
                    <a:bodyPr/>
                    <a:lstStyle/>
                    <a:p>
                      <a:pPr marL="0" marR="0" algn="l">
                        <a:lnSpc>
                          <a:spcPct val="115000"/>
                        </a:lnSpc>
                        <a:spcBef>
                          <a:spcPts val="0"/>
                        </a:spcBef>
                        <a:spcAft>
                          <a:spcPts val="1000"/>
                        </a:spcAft>
                      </a:pPr>
                      <a:r>
                        <a:rPr lang="en-US" sz="3000" b="1" dirty="0">
                          <a:effectLst/>
                        </a:rPr>
                        <a:t>Collecting all utility usage information</a:t>
                      </a:r>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3000" b="1" dirty="0">
                          <a:effectLst/>
                        </a:rPr>
                        <a:t>EC</a:t>
                      </a:r>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87000560"/>
                  </a:ext>
                </a:extLst>
              </a:tr>
              <a:tr h="0">
                <a:tc>
                  <a:txBody>
                    <a:bodyPr/>
                    <a:lstStyle/>
                    <a:p>
                      <a:pPr marL="0" marR="0" algn="l">
                        <a:lnSpc>
                          <a:spcPct val="115000"/>
                        </a:lnSpc>
                        <a:spcBef>
                          <a:spcPts val="0"/>
                        </a:spcBef>
                        <a:spcAft>
                          <a:spcPts val="1000"/>
                        </a:spcAft>
                      </a:pPr>
                      <a:r>
                        <a:rPr lang="en-US" sz="3000" b="1" dirty="0">
                          <a:effectLst/>
                        </a:rPr>
                        <a:t>Design and creation of bid documents</a:t>
                      </a:r>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3000" b="1" dirty="0">
                          <a:effectLst/>
                        </a:rPr>
                        <a:t>EC</a:t>
                      </a:r>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45799112"/>
                  </a:ext>
                </a:extLst>
              </a:tr>
              <a:tr h="0">
                <a:tc>
                  <a:txBody>
                    <a:bodyPr/>
                    <a:lstStyle/>
                    <a:p>
                      <a:pPr marL="0" marR="0" algn="l">
                        <a:lnSpc>
                          <a:spcPct val="115000"/>
                        </a:lnSpc>
                        <a:spcBef>
                          <a:spcPts val="0"/>
                        </a:spcBef>
                        <a:spcAft>
                          <a:spcPts val="1000"/>
                        </a:spcAft>
                      </a:pPr>
                      <a:r>
                        <a:rPr lang="en-US" sz="3000" b="1" dirty="0">
                          <a:effectLst/>
                        </a:rPr>
                        <a:t>Review of all required documents with BPU/Ratepayer</a:t>
                      </a:r>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3000" b="1" dirty="0">
                          <a:effectLst/>
                        </a:rPr>
                        <a:t>EC</a:t>
                      </a:r>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7196314"/>
                  </a:ext>
                </a:extLst>
              </a:tr>
              <a:tr h="0">
                <a:tc>
                  <a:txBody>
                    <a:bodyPr/>
                    <a:lstStyle/>
                    <a:p>
                      <a:pPr marL="0" marR="0" algn="l">
                        <a:lnSpc>
                          <a:spcPct val="115000"/>
                        </a:lnSpc>
                        <a:spcBef>
                          <a:spcPts val="0"/>
                        </a:spcBef>
                        <a:spcAft>
                          <a:spcPts val="1000"/>
                        </a:spcAft>
                      </a:pPr>
                      <a:r>
                        <a:rPr lang="en-US" sz="3000" b="1" dirty="0">
                          <a:effectLst/>
                        </a:rPr>
                        <a:t>Running the RFP process to solicit bids</a:t>
                      </a:r>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3000" b="1" dirty="0">
                          <a:effectLst/>
                        </a:rPr>
                        <a:t>EC</a:t>
                      </a:r>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88327855"/>
                  </a:ext>
                </a:extLst>
              </a:tr>
              <a:tr h="0">
                <a:tc>
                  <a:txBody>
                    <a:bodyPr/>
                    <a:lstStyle/>
                    <a:p>
                      <a:pPr marL="0" marR="0" algn="l">
                        <a:lnSpc>
                          <a:spcPct val="115000"/>
                        </a:lnSpc>
                        <a:spcBef>
                          <a:spcPts val="0"/>
                        </a:spcBef>
                        <a:spcAft>
                          <a:spcPts val="1000"/>
                        </a:spcAft>
                      </a:pPr>
                      <a:r>
                        <a:rPr lang="en-US" sz="3000" b="1" dirty="0">
                          <a:effectLst/>
                        </a:rPr>
                        <a:t>Evaluation, analysis and recommendation for award</a:t>
                      </a:r>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3000" b="1" dirty="0">
                          <a:effectLst/>
                        </a:rPr>
                        <a:t>EC</a:t>
                      </a:r>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76279383"/>
                  </a:ext>
                </a:extLst>
              </a:tr>
              <a:tr h="0">
                <a:tc>
                  <a:txBody>
                    <a:bodyPr/>
                    <a:lstStyle/>
                    <a:p>
                      <a:pPr marL="0" marR="0" algn="l">
                        <a:lnSpc>
                          <a:spcPct val="115000"/>
                        </a:lnSpc>
                        <a:spcBef>
                          <a:spcPts val="0"/>
                        </a:spcBef>
                        <a:spcAft>
                          <a:spcPts val="1000"/>
                        </a:spcAft>
                      </a:pPr>
                      <a:r>
                        <a:rPr lang="en-US" sz="3000" b="1" dirty="0">
                          <a:effectLst/>
                        </a:rPr>
                        <a:t>Award of contract</a:t>
                      </a:r>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3000" b="1" dirty="0">
                          <a:effectLst/>
                        </a:rPr>
                        <a:t>EC</a:t>
                      </a:r>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64635843"/>
                  </a:ext>
                </a:extLst>
              </a:tr>
              <a:tr h="0">
                <a:tc>
                  <a:txBody>
                    <a:bodyPr/>
                    <a:lstStyle/>
                    <a:p>
                      <a:pPr marL="0" marR="0" algn="l">
                        <a:lnSpc>
                          <a:spcPct val="115000"/>
                        </a:lnSpc>
                        <a:spcBef>
                          <a:spcPts val="0"/>
                        </a:spcBef>
                        <a:spcAft>
                          <a:spcPts val="1000"/>
                        </a:spcAft>
                      </a:pPr>
                      <a:r>
                        <a:rPr lang="en-US" sz="3000" b="1" dirty="0">
                          <a:effectLst/>
                        </a:rPr>
                        <a:t>Opt-Out</a:t>
                      </a:r>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3000" b="1" dirty="0">
                          <a:effectLst/>
                        </a:rPr>
                        <a:t>R</a:t>
                      </a:r>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81060307"/>
                  </a:ext>
                </a:extLst>
              </a:tr>
              <a:tr h="0">
                <a:tc>
                  <a:txBody>
                    <a:bodyPr/>
                    <a:lstStyle/>
                    <a:p>
                      <a:pPr marL="0" marR="0" algn="l">
                        <a:lnSpc>
                          <a:spcPct val="115000"/>
                        </a:lnSpc>
                        <a:spcBef>
                          <a:spcPts val="0"/>
                        </a:spcBef>
                        <a:spcAft>
                          <a:spcPts val="1000"/>
                        </a:spcAft>
                      </a:pPr>
                      <a:r>
                        <a:rPr lang="en-US" sz="3000" b="1" dirty="0">
                          <a:effectLst/>
                        </a:rPr>
                        <a:t>Customer service/billing issues/follow up questions</a:t>
                      </a:r>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3000" b="1" dirty="0">
                          <a:effectLst/>
                        </a:rPr>
                        <a:t>EC</a:t>
                      </a:r>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49553344"/>
                  </a:ext>
                </a:extLst>
              </a:tr>
            </a:tbl>
          </a:graphicData>
        </a:graphic>
      </p:graphicFrame>
      <p:sp>
        <p:nvSpPr>
          <p:cNvPr id="12" name="TextBox 11">
            <a:extLst>
              <a:ext uri="{FF2B5EF4-FFF2-40B4-BE49-F238E27FC236}">
                <a16:creationId xmlns:a16="http://schemas.microsoft.com/office/drawing/2014/main" id="{EB53178C-7A38-4B58-9507-3893F8CD33F7}"/>
              </a:ext>
            </a:extLst>
          </p:cNvPr>
          <p:cNvSpPr txBox="1"/>
          <p:nvPr/>
        </p:nvSpPr>
        <p:spPr>
          <a:xfrm>
            <a:off x="7945356" y="8581792"/>
            <a:ext cx="8046434"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t">
            <a:spAutoFit/>
          </a:bodyPr>
          <a:lstStyle/>
          <a:p>
            <a:r>
              <a:rPr lang="en-US" dirty="0"/>
              <a:t>Source: </a:t>
            </a:r>
            <a:r>
              <a:rPr lang="en-US" b="0" spc="-1" dirty="0">
                <a:solidFill>
                  <a:schemeClr val="tx1"/>
                </a:solidFill>
                <a:ea typeface="DejaVu Sans"/>
              </a:rPr>
              <a:t>Sustainable Jersey R-GEA Guidebook Version 2.0 May 2019</a:t>
            </a:r>
            <a:endParaRPr lang="en-US" dirty="0"/>
          </a:p>
        </p:txBody>
      </p:sp>
    </p:spTree>
    <p:extLst>
      <p:ext uri="{BB962C8B-B14F-4D97-AF65-F5344CB8AC3E}">
        <p14:creationId xmlns:p14="http://schemas.microsoft.com/office/powerpoint/2010/main" val="4066814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27604" y="1512484"/>
            <a:ext cx="14042887" cy="7197563"/>
          </a:xfrm>
        </p:spPr>
        <p:txBody>
          <a:bodyPr>
            <a:noAutofit/>
          </a:bodyPr>
          <a:lstStyle/>
          <a:p>
            <a:pPr>
              <a:lnSpc>
                <a:spcPct val="140000"/>
              </a:lnSpc>
            </a:pPr>
            <a:r>
              <a:rPr lang="en-US" sz="3600" dirty="0">
                <a:solidFill>
                  <a:srgbClr val="FFFFFF"/>
                </a:solidFill>
              </a:rPr>
              <a:t>Government Energy Aggregation (GEA) allows municipalities to purchase electricity on behalf of their residents.  R-GEAs are aggregations with increased renewable content.</a:t>
            </a:r>
          </a:p>
          <a:p>
            <a:pPr>
              <a:lnSpc>
                <a:spcPct val="140000"/>
              </a:lnSpc>
            </a:pPr>
            <a:r>
              <a:rPr lang="en-US" sz="3600" dirty="0">
                <a:solidFill>
                  <a:srgbClr val="FFFFFF"/>
                </a:solidFill>
              </a:rPr>
              <a:t>The combined purchase power of residents means better pricing and a higher percentage of renewables.</a:t>
            </a:r>
          </a:p>
          <a:p>
            <a:pPr>
              <a:lnSpc>
                <a:spcPct val="140000"/>
              </a:lnSpc>
            </a:pPr>
            <a:r>
              <a:rPr lang="en-US" sz="3600" dirty="0">
                <a:solidFill>
                  <a:srgbClr val="FFFFFF"/>
                </a:solidFill>
              </a:rPr>
              <a:t>R-GEA contracts are subject to several layers of consumer protection, including review by the New Jersey Board of Public Utilities and the municipal attorney.</a:t>
            </a:r>
          </a:p>
        </p:txBody>
      </p:sp>
      <p:sp>
        <p:nvSpPr>
          <p:cNvPr id="2" name="Title 1"/>
          <p:cNvSpPr>
            <a:spLocks noGrp="1"/>
          </p:cNvSpPr>
          <p:nvPr>
            <p:ph type="title"/>
          </p:nvPr>
        </p:nvSpPr>
        <p:spPr>
          <a:xfrm>
            <a:off x="801007" y="120650"/>
            <a:ext cx="14857186" cy="787400"/>
          </a:xfrm>
        </p:spPr>
        <p:txBody>
          <a:bodyPr/>
          <a:lstStyle/>
          <a:p>
            <a:pPr algn="ctr"/>
            <a:r>
              <a:rPr lang="en-US" dirty="0"/>
              <a:t>R-GEA Benefits</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1332277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8" name="“Today more than two-thirds of the global population lives in countries where solar and wind are the cheapest sources of new bulk generation.”"/>
          <p:cNvSpPr txBox="1">
            <a:spLocks noGrp="1"/>
          </p:cNvSpPr>
          <p:nvPr>
            <p:ph type="title"/>
          </p:nvPr>
        </p:nvSpPr>
        <p:spPr>
          <a:xfrm>
            <a:off x="59266" y="-112514"/>
            <a:ext cx="16137467" cy="1072026"/>
          </a:xfrm>
          <a:prstGeom prst="rect">
            <a:avLst/>
          </a:prstGeom>
        </p:spPr>
        <p:txBody>
          <a:bodyPr/>
          <a:lstStyle>
            <a:lvl1pPr>
              <a:lnSpc>
                <a:spcPts val="7900"/>
              </a:lnSpc>
              <a:defRPr sz="6500"/>
            </a:lvl1pPr>
          </a:lstStyle>
          <a:p>
            <a:r>
              <a:rPr lang="en-US" sz="4800" dirty="0"/>
              <a:t>Renewable Government Energy Aggregation (R-GEA)</a:t>
            </a:r>
            <a:endParaRPr sz="4800" dirty="0"/>
          </a:p>
        </p:txBody>
      </p:sp>
      <p:sp>
        <p:nvSpPr>
          <p:cNvPr id="3" name="TextBox 2">
            <a:extLst>
              <a:ext uri="{FF2B5EF4-FFF2-40B4-BE49-F238E27FC236}">
                <a16:creationId xmlns:a16="http://schemas.microsoft.com/office/drawing/2014/main" id="{904AE356-71B5-4EDE-A2BC-A8DBA104CB46}"/>
              </a:ext>
            </a:extLst>
          </p:cNvPr>
          <p:cNvSpPr txBox="1"/>
          <p:nvPr/>
        </p:nvSpPr>
        <p:spPr>
          <a:xfrm>
            <a:off x="389466" y="8554573"/>
            <a:ext cx="15283102"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r>
              <a:rPr lang="en-US" dirty="0"/>
              <a:t>Sources: https://gabelassociates.com/services/energy-users/government-energy-aggregation/     https://www.njsem.org</a:t>
            </a:r>
            <a:endParaRPr kumimoji="0" lang="en-US" sz="2000" b="1" i="0" u="none" strike="noStrike" cap="none" spc="0" normalizeH="0" baseline="0" dirty="0">
              <a:ln>
                <a:noFill/>
              </a:ln>
              <a:solidFill>
                <a:srgbClr val="FFFFFF"/>
              </a:solidFill>
              <a:effectLst/>
              <a:uFillTx/>
              <a:latin typeface="+mn-lt"/>
              <a:ea typeface="+mn-ea"/>
              <a:cs typeface="+mn-cs"/>
              <a:sym typeface="Arial"/>
            </a:endParaRPr>
          </a:p>
        </p:txBody>
      </p:sp>
      <p:grpSp>
        <p:nvGrpSpPr>
          <p:cNvPr id="10" name="Group 9">
            <a:extLst>
              <a:ext uri="{FF2B5EF4-FFF2-40B4-BE49-F238E27FC236}">
                <a16:creationId xmlns:a16="http://schemas.microsoft.com/office/drawing/2014/main" id="{3933F4FF-9CEB-48B4-A20A-404E8F9B8F6F}"/>
              </a:ext>
            </a:extLst>
          </p:cNvPr>
          <p:cNvGrpSpPr/>
          <p:nvPr/>
        </p:nvGrpSpPr>
        <p:grpSpPr>
          <a:xfrm>
            <a:off x="583432" y="1074120"/>
            <a:ext cx="15089136" cy="5551756"/>
            <a:chOff x="583432" y="2138149"/>
            <a:chExt cx="15089136" cy="5551756"/>
          </a:xfrm>
        </p:grpSpPr>
        <p:pic>
          <p:nvPicPr>
            <p:cNvPr id="7" name="Picture 6">
              <a:extLst>
                <a:ext uri="{FF2B5EF4-FFF2-40B4-BE49-F238E27FC236}">
                  <a16:creationId xmlns:a16="http://schemas.microsoft.com/office/drawing/2014/main" id="{7E4B8D0A-1CB8-4D6E-A569-14558B034E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5941" y="2138149"/>
              <a:ext cx="8656627" cy="5551756"/>
            </a:xfrm>
            <a:prstGeom prst="rect">
              <a:avLst/>
            </a:prstGeom>
          </p:spPr>
        </p:pic>
        <p:pic>
          <p:nvPicPr>
            <p:cNvPr id="9" name="Picture 8">
              <a:extLst>
                <a:ext uri="{FF2B5EF4-FFF2-40B4-BE49-F238E27FC236}">
                  <a16:creationId xmlns:a16="http://schemas.microsoft.com/office/drawing/2014/main" id="{605CA294-B3C2-4D15-8812-A6630F1716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432" y="2138149"/>
              <a:ext cx="6432509" cy="2610777"/>
            </a:xfrm>
            <a:prstGeom prst="rect">
              <a:avLst/>
            </a:prstGeom>
          </p:spPr>
        </p:pic>
      </p:grpSp>
      <p:sp>
        <p:nvSpPr>
          <p:cNvPr id="11" name="TextBox 10">
            <a:extLst>
              <a:ext uri="{FF2B5EF4-FFF2-40B4-BE49-F238E27FC236}">
                <a16:creationId xmlns:a16="http://schemas.microsoft.com/office/drawing/2014/main" id="{8811EB0D-B12C-47F2-ABC8-1C50CF186255}"/>
              </a:ext>
            </a:extLst>
          </p:cNvPr>
          <p:cNvSpPr txBox="1"/>
          <p:nvPr/>
        </p:nvSpPr>
        <p:spPr>
          <a:xfrm>
            <a:off x="291693" y="6930102"/>
            <a:ext cx="15964307" cy="13952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FFFFFF"/>
                </a:solidFill>
                <a:effectLst/>
                <a:uFillTx/>
                <a:latin typeface="+mn-lt"/>
                <a:ea typeface="+mn-ea"/>
                <a:cs typeface="+mn-cs"/>
                <a:sym typeface="Arial"/>
              </a:rPr>
              <a:t>Gabel is the energy consultant for the NJSEM “NJ Sustainable Joint Meeting” buying service</a:t>
            </a:r>
          </a:p>
          <a:p>
            <a:pPr marL="0" marR="0" indent="0" algn="l" defTabSz="457200" rtl="0" fontAlgn="auto" latinLnBrk="0" hangingPunct="0">
              <a:lnSpc>
                <a:spcPct val="100000"/>
              </a:lnSpc>
              <a:spcBef>
                <a:spcPts val="0"/>
              </a:spcBef>
              <a:spcAft>
                <a:spcPts val="0"/>
              </a:spcAft>
              <a:buClrTx/>
              <a:buSzTx/>
              <a:buFontTx/>
              <a:buNone/>
              <a:tabLst/>
            </a:pPr>
            <a:endParaRPr kumimoji="0" lang="en-US" sz="2800" b="1" i="0" u="none" strike="noStrike" cap="none" spc="0" normalizeH="0" baseline="0" dirty="0">
              <a:ln>
                <a:noFill/>
              </a:ln>
              <a:solidFill>
                <a:srgbClr val="FFFFFF"/>
              </a:solidFill>
              <a:effectLst/>
              <a:uFillTx/>
              <a:latin typeface="+mn-lt"/>
              <a:ea typeface="+mn-ea"/>
              <a:cs typeface="+mn-cs"/>
              <a:sym typeface="Arial"/>
            </a:endParaRPr>
          </a:p>
          <a:p>
            <a:pPr marL="0" marR="0" indent="0" algn="l" defTabSz="4572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FFFFFF"/>
                </a:solidFill>
                <a:effectLst/>
                <a:uFillTx/>
                <a:latin typeface="+mn-lt"/>
                <a:ea typeface="+mn-ea"/>
                <a:cs typeface="+mn-cs"/>
                <a:sym typeface="Arial"/>
              </a:rPr>
              <a:t>Other energy consultants: ESCNJ, Good Energy, Concord Energy</a:t>
            </a:r>
            <a:r>
              <a:rPr kumimoji="0" lang="en-US" sz="2400" b="1" i="0" u="none" strike="noStrike" cap="none" spc="0" normalizeH="0" baseline="0" dirty="0">
                <a:ln>
                  <a:noFill/>
                </a:ln>
                <a:solidFill>
                  <a:srgbClr val="FFFFFF"/>
                </a:solidFill>
                <a:effectLst/>
                <a:uFillTx/>
                <a:latin typeface="+mn-lt"/>
                <a:ea typeface="+mn-ea"/>
                <a:cs typeface="+mn-cs"/>
                <a:sym typeface="Arial"/>
              </a:rPr>
              <a:t>,… </a:t>
            </a:r>
          </a:p>
        </p:txBody>
      </p:sp>
    </p:spTree>
    <p:extLst>
      <p:ext uri="{BB962C8B-B14F-4D97-AF65-F5344CB8AC3E}">
        <p14:creationId xmlns:p14="http://schemas.microsoft.com/office/powerpoint/2010/main" val="1528512367"/>
      </p:ext>
    </p:extLst>
  </p:cSld>
  <p:clrMapOvr>
    <a:masterClrMapping/>
  </p:clrMapOvr>
  <p:transition spd="med">
    <p:fade/>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20"/>
                                  </p:iterate>
                                  <p:childTnLst>
                                    <p:set>
                                      <p:cBhvr>
                                        <p:cTn id="6" fill="hold"/>
                                        <p:tgtEl>
                                          <p:spTgt spid="3188">
                                            <p:txEl>
                                              <p:charRg st="4294967295" end="429496729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8" grpId="0" autoUpdateAnimBg="0"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4AE356-71B5-4EDE-A2BC-A8DBA104CB46}"/>
              </a:ext>
            </a:extLst>
          </p:cNvPr>
          <p:cNvSpPr txBox="1"/>
          <p:nvPr/>
        </p:nvSpPr>
        <p:spPr>
          <a:xfrm>
            <a:off x="389466" y="8554573"/>
            <a:ext cx="15283102"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r>
              <a:rPr lang="en-US" dirty="0"/>
              <a:t>Source: njgea.com</a:t>
            </a:r>
            <a:endParaRPr kumimoji="0" lang="en-US" sz="2000" b="1" i="0" u="none" strike="noStrike" cap="none" spc="0" normalizeH="0" baseline="0" dirty="0">
              <a:ln>
                <a:noFill/>
              </a:ln>
              <a:solidFill>
                <a:srgbClr val="FFFFFF"/>
              </a:solidFill>
              <a:effectLst/>
              <a:uFillTx/>
              <a:latin typeface="+mn-lt"/>
              <a:ea typeface="+mn-ea"/>
              <a:cs typeface="+mn-cs"/>
              <a:sym typeface="Arial"/>
            </a:endParaRPr>
          </a:p>
        </p:txBody>
      </p:sp>
      <p:pic>
        <p:nvPicPr>
          <p:cNvPr id="6" name="Picture 5">
            <a:extLst>
              <a:ext uri="{FF2B5EF4-FFF2-40B4-BE49-F238E27FC236}">
                <a16:creationId xmlns:a16="http://schemas.microsoft.com/office/drawing/2014/main" id="{9A8E37AE-9B1D-420C-BA02-A9506EA0B2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2139" y="0"/>
            <a:ext cx="13343861" cy="9144000"/>
          </a:xfrm>
          <a:prstGeom prst="rect">
            <a:avLst/>
          </a:prstGeom>
        </p:spPr>
      </p:pic>
    </p:spTree>
    <p:extLst>
      <p:ext uri="{BB962C8B-B14F-4D97-AF65-F5344CB8AC3E}">
        <p14:creationId xmlns:p14="http://schemas.microsoft.com/office/powerpoint/2010/main" val="822884142"/>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bg1"/>
                </a:solidFill>
              </a:rPr>
              <a:t>Renewable Government Energy Aggregation (R-GEA)</a:t>
            </a:r>
          </a:p>
        </p:txBody>
      </p:sp>
      <p:sp>
        <p:nvSpPr>
          <p:cNvPr id="3" name="Content Placeholder 2"/>
          <p:cNvSpPr>
            <a:spLocks noGrp="1"/>
          </p:cNvSpPr>
          <p:nvPr>
            <p:ph sz="half" idx="1"/>
          </p:nvPr>
        </p:nvSpPr>
        <p:spPr>
          <a:xfrm>
            <a:off x="510743" y="319314"/>
            <a:ext cx="15572899" cy="8561215"/>
          </a:xfrm>
        </p:spPr>
        <p:txBody>
          <a:bodyPr>
            <a:normAutofit fontScale="25000" lnSpcReduction="20000"/>
          </a:bodyPr>
          <a:lstStyle/>
          <a:p>
            <a:pPr algn="ctr"/>
            <a:r>
              <a:rPr lang="en-US" sz="19200" dirty="0">
                <a:solidFill>
                  <a:srgbClr val="FFFFFF"/>
                </a:solidFill>
              </a:rPr>
              <a:t>Sustainable Jersey Points Available</a:t>
            </a:r>
          </a:p>
          <a:p>
            <a:pPr>
              <a:lnSpc>
                <a:spcPct val="140000"/>
              </a:lnSpc>
            </a:pPr>
            <a:r>
              <a:rPr lang="en-US" sz="14400" dirty="0">
                <a:solidFill>
                  <a:srgbClr val="FFFFFF"/>
                </a:solidFill>
              </a:rPr>
              <a:t>5 points: Pass an ordinance and engage an energy consultant, plus</a:t>
            </a:r>
          </a:p>
          <a:p>
            <a:pPr>
              <a:lnSpc>
                <a:spcPct val="140000"/>
              </a:lnSpc>
            </a:pPr>
            <a:r>
              <a:rPr lang="en-US" sz="14400" dirty="0">
                <a:solidFill>
                  <a:srgbClr val="FFFFFF"/>
                </a:solidFill>
              </a:rPr>
              <a:t>30 points: R-GEA with renewable content at least 10% above the prevailing NJ Renewable Portfolio Standard (RPS), with all the renewable supply coming from Class 1 resources located within PJM*.</a:t>
            </a:r>
          </a:p>
          <a:p>
            <a:pPr>
              <a:lnSpc>
                <a:spcPct val="140000"/>
              </a:lnSpc>
            </a:pPr>
            <a:r>
              <a:rPr lang="en-US" sz="14400" dirty="0">
                <a:solidFill>
                  <a:srgbClr val="FFFFFF"/>
                </a:solidFill>
              </a:rPr>
              <a:t>Or 45 points: R-GEA with renewable content at least 20% above the prevailing NJ RPS, with all the renewable supply coming from Class 1 resources located within PJM*.</a:t>
            </a:r>
            <a:r>
              <a:rPr lang="en-US" sz="12800" dirty="0"/>
              <a:t> </a:t>
            </a:r>
          </a:p>
          <a:p>
            <a:pPr algn="ctr">
              <a:lnSpc>
                <a:spcPct val="140000"/>
              </a:lnSpc>
            </a:pPr>
            <a:r>
              <a:rPr lang="en-US" sz="14400" dirty="0">
                <a:solidFill>
                  <a:srgbClr val="FFFFFF"/>
                </a:solidFill>
              </a:rPr>
              <a:t>*PJM provides wholesale electricity in eastern US</a:t>
            </a:r>
            <a:endParaRPr lang="en-US" dirty="0"/>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3989374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7" name="Bloomberg New Energy Finance…"/>
          <p:cNvSpPr txBox="1">
            <a:spLocks noGrp="1"/>
          </p:cNvSpPr>
          <p:nvPr>
            <p:ph type="body" sz="quarter" idx="1"/>
          </p:nvPr>
        </p:nvSpPr>
        <p:spPr>
          <a:xfrm>
            <a:off x="224970" y="7999058"/>
            <a:ext cx="11894705" cy="461706"/>
          </a:xfrm>
          <a:prstGeom prst="rect">
            <a:avLst/>
          </a:prstGeom>
        </p:spPr>
        <p:txBody>
          <a:bodyPr/>
          <a:lstStyle>
            <a:lvl2pPr>
              <a:defRPr sz="3500" i="1">
                <a:solidFill>
                  <a:srgbClr val="FFFFFF"/>
                </a:solidFill>
              </a:defRPr>
            </a:lvl2pPr>
          </a:lstStyle>
          <a:p>
            <a:pPr algn="l"/>
            <a:r>
              <a:rPr lang="en-US" sz="2000" dirty="0"/>
              <a:t>Source: Sustainable Jersey “Renewable Government Energy Aggregation (R-GEA)”, March, 2019</a:t>
            </a:r>
            <a:endParaRPr sz="2000" dirty="0"/>
          </a:p>
        </p:txBody>
      </p:sp>
      <p:sp>
        <p:nvSpPr>
          <p:cNvPr id="3188" name="“Today more than two-thirds of the global population lives in countries where solar and wind are the cheapest sources of new bulk generation.”"/>
          <p:cNvSpPr txBox="1">
            <a:spLocks noGrp="1"/>
          </p:cNvSpPr>
          <p:nvPr>
            <p:ph type="title"/>
          </p:nvPr>
        </p:nvSpPr>
        <p:spPr>
          <a:xfrm>
            <a:off x="224971" y="2339164"/>
            <a:ext cx="15461268" cy="4465671"/>
          </a:xfrm>
          <a:prstGeom prst="rect">
            <a:avLst/>
          </a:prstGeom>
        </p:spPr>
        <p:txBody>
          <a:bodyPr/>
          <a:lstStyle>
            <a:lvl1pPr>
              <a:lnSpc>
                <a:spcPts val="7900"/>
              </a:lnSpc>
              <a:defRPr sz="6500"/>
            </a:lvl1pPr>
          </a:lstStyle>
          <a:p>
            <a:r>
              <a:rPr sz="6000" dirty="0"/>
              <a:t>“</a:t>
            </a:r>
            <a:r>
              <a:rPr lang="en-US" sz="4400" dirty="0"/>
              <a:t>This action is for towns…to make </a:t>
            </a:r>
            <a:r>
              <a:rPr lang="en-US" sz="4400" dirty="0">
                <a:solidFill>
                  <a:srgbClr val="FFFF00"/>
                </a:solidFill>
              </a:rPr>
              <a:t>renewable energy </a:t>
            </a:r>
            <a:r>
              <a:rPr lang="en-US" sz="4400" dirty="0"/>
              <a:t>available to its residents and businesses, above and beyond any value the GEA framework may provide for cost savings and consumer protection.  It is….suitable for communities (and their leaders) that are proactively committed to increased renewable energy use.</a:t>
            </a:r>
            <a:r>
              <a:rPr sz="6000" dirty="0"/>
              <a:t>”</a:t>
            </a:r>
          </a:p>
        </p:txBody>
      </p:sp>
      <p:sp>
        <p:nvSpPr>
          <p:cNvPr id="2" name="TextBox 1">
            <a:extLst>
              <a:ext uri="{FF2B5EF4-FFF2-40B4-BE49-F238E27FC236}">
                <a16:creationId xmlns:a16="http://schemas.microsoft.com/office/drawing/2014/main" id="{5CD6547A-F100-4C8D-ABC4-EEC85F6A11F3}"/>
              </a:ext>
            </a:extLst>
          </p:cNvPr>
          <p:cNvSpPr txBox="1"/>
          <p:nvPr/>
        </p:nvSpPr>
        <p:spPr>
          <a:xfrm>
            <a:off x="433954" y="195943"/>
            <a:ext cx="15668786"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dirty="0">
                <a:ln>
                  <a:noFill/>
                </a:ln>
                <a:solidFill>
                  <a:srgbClr val="FFFFFF"/>
                </a:solidFill>
                <a:effectLst/>
                <a:uFillTx/>
                <a:latin typeface="+mn-lt"/>
                <a:ea typeface="+mn-ea"/>
                <a:cs typeface="+mn-cs"/>
                <a:sym typeface="Arial"/>
              </a:rPr>
              <a:t>SUSTAINABLE JERSEY RENEWABLE ENERGY AGGREGATION</a:t>
            </a:r>
          </a:p>
        </p:txBody>
      </p:sp>
    </p:spTree>
    <p:extLst>
      <p:ext uri="{BB962C8B-B14F-4D97-AF65-F5344CB8AC3E}">
        <p14:creationId xmlns:p14="http://schemas.microsoft.com/office/powerpoint/2010/main" val="2635275557"/>
      </p:ext>
    </p:extLst>
  </p:cSld>
  <p:clrMapOvr>
    <a:masterClrMapping/>
  </p:clrMapOvr>
  <p:transition spd="med">
    <p:fade/>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20"/>
                                  </p:iterate>
                                  <p:childTnLst>
                                    <p:set>
                                      <p:cBhvr>
                                        <p:cTn id="6" fill="hold"/>
                                        <p:tgtEl>
                                          <p:spTgt spid="3188">
                                            <p:txEl>
                                              <p:charRg st="4294967295" end="4294967295"/>
                                            </p:txEl>
                                          </p:spTgt>
                                        </p:tgtEl>
                                        <p:attrNameLst>
                                          <p:attrName>style.visibility</p:attrName>
                                        </p:attrNameLst>
                                      </p:cBhvr>
                                      <p:to>
                                        <p:strVal val="visible"/>
                                      </p:to>
                                    </p:set>
                                  </p:childTnLst>
                                </p:cTn>
                              </p:par>
                            </p:childTnLst>
                          </p:cTn>
                        </p:par>
                        <p:par>
                          <p:cTn id="7" fill="hold">
                            <p:stCondLst>
                              <p:cond delay="5300"/>
                            </p:stCondLst>
                            <p:childTnLst>
                              <p:par>
                                <p:cTn id="8" presetID="10" presetClass="entr" presetSubtype="0" fill="hold" grpId="0" nodeType="afterEffect">
                                  <p:stCondLst>
                                    <p:cond delay="400"/>
                                  </p:stCondLst>
                                  <p:childTnLst>
                                    <p:set>
                                      <p:cBhvr>
                                        <p:cTn id="9" dur="1" fill="hold">
                                          <p:stCondLst>
                                            <p:cond delay="0"/>
                                          </p:stCondLst>
                                        </p:cTn>
                                        <p:tgtEl>
                                          <p:spTgt spid="3187"/>
                                        </p:tgtEl>
                                        <p:attrNameLst>
                                          <p:attrName>style.visibility</p:attrName>
                                        </p:attrNameLst>
                                      </p:cBhvr>
                                      <p:to>
                                        <p:strVal val="visible"/>
                                      </p:to>
                                    </p:set>
                                    <p:animEffect transition="in" filter="fade">
                                      <p:cBhvr>
                                        <p:cTn id="10" dur="1000"/>
                                        <p:tgtEl>
                                          <p:spTgt spid="3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7" grpId="0" animBg="1" advAuto="0"/>
      <p:bldP spid="3188" grpId="0" autoUpdateAnimBg="0"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290330"/>
            <a:ext cx="15056000" cy="1460885"/>
          </a:xfrm>
        </p:spPr>
        <p:txBody>
          <a:bodyPr>
            <a:normAutofit fontScale="90000"/>
          </a:bodyPr>
          <a:lstStyle/>
          <a:p>
            <a:r>
              <a:rPr lang="en-US" dirty="0"/>
              <a:t>                 </a:t>
            </a:r>
            <a:r>
              <a:rPr lang="en-US" sz="4400" dirty="0"/>
              <a:t>Renewable Community Electric Aggregation</a:t>
            </a:r>
            <a:br>
              <a:rPr lang="en-US" sz="4400" dirty="0"/>
            </a:br>
            <a:r>
              <a:rPr lang="en-US" sz="4400" dirty="0"/>
              <a:t>                  Towns That Have Contracted Jun2019-June2020</a:t>
            </a:r>
          </a:p>
        </p:txBody>
      </p:sp>
      <p:sp>
        <p:nvSpPr>
          <p:cNvPr id="3" name="Text Placeholder 2"/>
          <p:cNvSpPr>
            <a:spLocks noGrp="1"/>
          </p:cNvSpPr>
          <p:nvPr>
            <p:ph type="body" idx="1"/>
          </p:nvPr>
        </p:nvSpPr>
        <p:spPr>
          <a:xfrm>
            <a:off x="471679" y="2467048"/>
            <a:ext cx="15467308" cy="5891986"/>
          </a:xfrm>
        </p:spPr>
        <p:txBody>
          <a:bodyPr>
            <a:noAutofit/>
          </a:bodyPr>
          <a:lstStyle/>
          <a:p>
            <a:pPr marL="482624" lvl="1" indent="0">
              <a:buNone/>
            </a:pPr>
            <a:r>
              <a:rPr lang="en-US" sz="800" b="1" dirty="0"/>
              <a:t>  </a:t>
            </a:r>
          </a:p>
        </p:txBody>
      </p:sp>
      <p:pic>
        <p:nvPicPr>
          <p:cNvPr id="5" name="Picture 4" descr="C:\Users\Pat\AppData\Local\Microsoft\Windows Live Mail\WLMDSS.tmp\WLMFE5C.tmp\logo-clean-energy.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333" y="290330"/>
            <a:ext cx="2590511" cy="1749059"/>
          </a:xfrm>
          <a:prstGeom prst="rect">
            <a:avLst/>
          </a:prstGeom>
          <a:noFill/>
          <a:ln>
            <a:noFill/>
          </a:ln>
        </p:spPr>
      </p:pic>
      <p:graphicFrame>
        <p:nvGraphicFramePr>
          <p:cNvPr id="4" name="Table 3"/>
          <p:cNvGraphicFramePr>
            <a:graphicFrameLocks noGrp="1"/>
          </p:cNvGraphicFramePr>
          <p:nvPr/>
        </p:nvGraphicFramePr>
        <p:xfrm>
          <a:off x="782751" y="2039389"/>
          <a:ext cx="14845164" cy="6943552"/>
        </p:xfrm>
        <a:graphic>
          <a:graphicData uri="http://schemas.openxmlformats.org/drawingml/2006/table">
            <a:tbl>
              <a:tblPr firstRow="1" bandRow="1">
                <a:tableStyleId>{5940675A-B579-460E-94D1-54222C63F5DA}</a:tableStyleId>
              </a:tblPr>
              <a:tblGrid>
                <a:gridCol w="4948388">
                  <a:extLst>
                    <a:ext uri="{9D8B030D-6E8A-4147-A177-3AD203B41FA5}">
                      <a16:colId xmlns:a16="http://schemas.microsoft.com/office/drawing/2014/main" val="20000"/>
                    </a:ext>
                  </a:extLst>
                </a:gridCol>
                <a:gridCol w="4948388">
                  <a:extLst>
                    <a:ext uri="{9D8B030D-6E8A-4147-A177-3AD203B41FA5}">
                      <a16:colId xmlns:a16="http://schemas.microsoft.com/office/drawing/2014/main" val="20001"/>
                    </a:ext>
                  </a:extLst>
                </a:gridCol>
                <a:gridCol w="4948388">
                  <a:extLst>
                    <a:ext uri="{9D8B030D-6E8A-4147-A177-3AD203B41FA5}">
                      <a16:colId xmlns:a16="http://schemas.microsoft.com/office/drawing/2014/main" val="20002"/>
                    </a:ext>
                  </a:extLst>
                </a:gridCol>
              </a:tblGrid>
              <a:tr h="543333">
                <a:tc>
                  <a:txBody>
                    <a:bodyPr/>
                    <a:lstStyle/>
                    <a:p>
                      <a:pPr algn="ctr"/>
                      <a:r>
                        <a:rPr lang="en-US" sz="2800" dirty="0">
                          <a:solidFill>
                            <a:schemeClr val="bg2"/>
                          </a:solidFill>
                        </a:rPr>
                        <a:t>CITY</a:t>
                      </a:r>
                    </a:p>
                  </a:txBody>
                  <a:tcPr/>
                </a:tc>
                <a:tc>
                  <a:txBody>
                    <a:bodyPr/>
                    <a:lstStyle/>
                    <a:p>
                      <a:pPr algn="ctr"/>
                      <a:r>
                        <a:rPr lang="en-US" sz="2800" dirty="0">
                          <a:solidFill>
                            <a:schemeClr val="bg2"/>
                          </a:solidFill>
                        </a:rPr>
                        <a:t>RENEWABLE</a:t>
                      </a:r>
                      <a:r>
                        <a:rPr lang="en-US" sz="2800" baseline="0" dirty="0">
                          <a:solidFill>
                            <a:schemeClr val="bg2"/>
                          </a:solidFill>
                        </a:rPr>
                        <a:t> </a:t>
                      </a:r>
                      <a:r>
                        <a:rPr lang="en-US" sz="2800" dirty="0">
                          <a:solidFill>
                            <a:schemeClr val="bg2"/>
                          </a:solidFill>
                        </a:rPr>
                        <a:t>CONTENT</a:t>
                      </a:r>
                    </a:p>
                  </a:txBody>
                  <a:tcPr/>
                </a:tc>
                <a:tc>
                  <a:txBody>
                    <a:bodyPr/>
                    <a:lstStyle/>
                    <a:p>
                      <a:pPr algn="ctr"/>
                      <a:r>
                        <a:rPr lang="en-US" sz="2800" dirty="0">
                          <a:solidFill>
                            <a:schemeClr val="bg2"/>
                          </a:solidFill>
                        </a:rPr>
                        <a:t>RESIDENT</a:t>
                      </a:r>
                      <a:r>
                        <a:rPr lang="en-US" sz="2800" baseline="0" dirty="0">
                          <a:solidFill>
                            <a:schemeClr val="bg2"/>
                          </a:solidFill>
                        </a:rPr>
                        <a:t> </a:t>
                      </a:r>
                      <a:r>
                        <a:rPr lang="en-US" sz="2800" dirty="0">
                          <a:solidFill>
                            <a:schemeClr val="bg2"/>
                          </a:solidFill>
                        </a:rPr>
                        <a:t>SAVINGS</a:t>
                      </a:r>
                    </a:p>
                  </a:txBody>
                  <a:tcPr/>
                </a:tc>
                <a:extLst>
                  <a:ext uri="{0D108BD9-81ED-4DB2-BD59-A6C34878D82A}">
                    <a16:rowId xmlns:a16="http://schemas.microsoft.com/office/drawing/2014/main" val="10000"/>
                  </a:ext>
                </a:extLst>
              </a:tr>
              <a:tr h="1246470">
                <a:tc>
                  <a:txBody>
                    <a:bodyPr/>
                    <a:lstStyle/>
                    <a:p>
                      <a:pPr marL="0" marR="0" lvl="0" indent="0" algn="l" defTabSz="550361" rtl="0" eaLnBrk="1" fontAlgn="auto" latinLnBrk="0" hangingPunct="1">
                        <a:lnSpc>
                          <a:spcPct val="100000"/>
                        </a:lnSpc>
                        <a:spcBef>
                          <a:spcPts val="0"/>
                        </a:spcBef>
                        <a:spcAft>
                          <a:spcPts val="0"/>
                        </a:spcAft>
                        <a:buClrTx/>
                        <a:buSzTx/>
                        <a:buFontTx/>
                        <a:buNone/>
                        <a:tabLst/>
                        <a:defRPr/>
                      </a:pPr>
                      <a:r>
                        <a:rPr lang="en-US" sz="2400" dirty="0">
                          <a:solidFill>
                            <a:schemeClr val="bg2"/>
                          </a:solidFill>
                        </a:rPr>
                        <a:t>Essex</a:t>
                      </a:r>
                      <a:r>
                        <a:rPr lang="en-US" sz="2400" baseline="0" dirty="0">
                          <a:solidFill>
                            <a:schemeClr val="bg2"/>
                          </a:solidFill>
                        </a:rPr>
                        <a:t> Hub: South Orange, Glen Ridge, Maplewood, Montclair, Verona (PSE&amp;G)</a:t>
                      </a:r>
                      <a:endParaRPr lang="en-US" sz="2400" dirty="0">
                        <a:solidFill>
                          <a:schemeClr val="bg2"/>
                        </a:solidFill>
                      </a:endParaRPr>
                    </a:p>
                  </a:txBody>
                  <a:tcPr/>
                </a:tc>
                <a:tc>
                  <a:txBody>
                    <a:bodyPr/>
                    <a:lstStyle/>
                    <a:p>
                      <a:pPr algn="ctr"/>
                      <a:r>
                        <a:rPr lang="en-US" sz="2400" dirty="0">
                          <a:solidFill>
                            <a:schemeClr val="bg2"/>
                          </a:solidFill>
                        </a:rPr>
                        <a:t>41%</a:t>
                      </a:r>
                    </a:p>
                  </a:txBody>
                  <a:tcPr anchor="ctr"/>
                </a:tc>
                <a:tc>
                  <a:txBody>
                    <a:bodyPr/>
                    <a:lstStyle/>
                    <a:p>
                      <a:pPr algn="ctr"/>
                      <a:r>
                        <a:rPr lang="en-US" sz="2400" dirty="0">
                          <a:solidFill>
                            <a:schemeClr val="bg2"/>
                          </a:solidFill>
                        </a:rPr>
                        <a:t>10%</a:t>
                      </a:r>
                    </a:p>
                  </a:txBody>
                  <a:tcPr anchor="ctr"/>
                </a:tc>
                <a:extLst>
                  <a:ext uri="{0D108BD9-81ED-4DB2-BD59-A6C34878D82A}">
                    <a16:rowId xmlns:a16="http://schemas.microsoft.com/office/drawing/2014/main" val="10001"/>
                  </a:ext>
                </a:extLst>
              </a:tr>
              <a:tr h="479411">
                <a:tc>
                  <a:txBody>
                    <a:bodyPr/>
                    <a:lstStyle/>
                    <a:p>
                      <a:r>
                        <a:rPr lang="en-US" sz="2400" dirty="0">
                          <a:solidFill>
                            <a:schemeClr val="bg2"/>
                          </a:solidFill>
                        </a:rPr>
                        <a:t>West Orange (PSE&amp;G)</a:t>
                      </a:r>
                    </a:p>
                  </a:txBody>
                  <a:tcPr anchor="ctr"/>
                </a:tc>
                <a:tc>
                  <a:txBody>
                    <a:bodyPr/>
                    <a:lstStyle/>
                    <a:p>
                      <a:pPr algn="ctr"/>
                      <a:r>
                        <a:rPr lang="en-US" sz="2400" dirty="0">
                          <a:solidFill>
                            <a:schemeClr val="bg2"/>
                          </a:solidFill>
                        </a:rPr>
                        <a:t>100%</a:t>
                      </a:r>
                    </a:p>
                  </a:txBody>
                  <a:tcPr anchor="ctr"/>
                </a:tc>
                <a:tc>
                  <a:txBody>
                    <a:bodyPr/>
                    <a:lstStyle/>
                    <a:p>
                      <a:pPr algn="ctr"/>
                      <a:r>
                        <a:rPr lang="en-US" sz="2400" dirty="0">
                          <a:solidFill>
                            <a:schemeClr val="bg2"/>
                          </a:solidFill>
                        </a:rPr>
                        <a:t>5%</a:t>
                      </a:r>
                    </a:p>
                  </a:txBody>
                  <a:tcPr anchor="ctr"/>
                </a:tc>
                <a:extLst>
                  <a:ext uri="{0D108BD9-81ED-4DB2-BD59-A6C34878D82A}">
                    <a16:rowId xmlns:a16="http://schemas.microsoft.com/office/drawing/2014/main" val="10007"/>
                  </a:ext>
                </a:extLst>
              </a:tr>
              <a:tr h="479411">
                <a:tc>
                  <a:txBody>
                    <a:bodyPr/>
                    <a:lstStyle/>
                    <a:p>
                      <a:r>
                        <a:rPr lang="en-US" sz="2400" dirty="0">
                          <a:solidFill>
                            <a:schemeClr val="bg2"/>
                          </a:solidFill>
                        </a:rPr>
                        <a:t>Glen Rock</a:t>
                      </a:r>
                      <a:r>
                        <a:rPr lang="en-US" sz="2400" baseline="0" dirty="0">
                          <a:solidFill>
                            <a:schemeClr val="bg2"/>
                          </a:solidFill>
                        </a:rPr>
                        <a:t> (PSE&amp;G)</a:t>
                      </a:r>
                      <a:endParaRPr lang="en-US" sz="2400" dirty="0">
                        <a:solidFill>
                          <a:schemeClr val="bg2"/>
                        </a:solidFill>
                      </a:endParaRPr>
                    </a:p>
                  </a:txBody>
                  <a:tcPr anchor="ctr"/>
                </a:tc>
                <a:tc>
                  <a:txBody>
                    <a:bodyPr/>
                    <a:lstStyle/>
                    <a:p>
                      <a:pPr algn="ctr"/>
                      <a:r>
                        <a:rPr lang="en-US" sz="2400" dirty="0">
                          <a:solidFill>
                            <a:schemeClr val="bg2"/>
                          </a:solidFill>
                        </a:rPr>
                        <a:t>100%</a:t>
                      </a:r>
                    </a:p>
                  </a:txBody>
                  <a:tcPr anchor="ctr"/>
                </a:tc>
                <a:tc>
                  <a:txBody>
                    <a:bodyPr/>
                    <a:lstStyle/>
                    <a:p>
                      <a:pPr algn="ctr"/>
                      <a:r>
                        <a:rPr lang="en-US" sz="2400" dirty="0">
                          <a:solidFill>
                            <a:schemeClr val="bg2"/>
                          </a:solidFill>
                        </a:rPr>
                        <a:t>8%</a:t>
                      </a:r>
                    </a:p>
                  </a:txBody>
                  <a:tcPr anchor="ctr"/>
                </a:tc>
                <a:extLst>
                  <a:ext uri="{0D108BD9-81ED-4DB2-BD59-A6C34878D82A}">
                    <a16:rowId xmlns:a16="http://schemas.microsoft.com/office/drawing/2014/main" val="10002"/>
                  </a:ext>
                </a:extLst>
              </a:tr>
              <a:tr h="862941">
                <a:tc>
                  <a:txBody>
                    <a:bodyPr/>
                    <a:lstStyle/>
                    <a:p>
                      <a:r>
                        <a:rPr lang="en-US" sz="2400" dirty="0">
                          <a:solidFill>
                            <a:schemeClr val="bg2"/>
                          </a:solidFill>
                        </a:rPr>
                        <a:t>New Brunswick (PSE&amp;G)</a:t>
                      </a:r>
                    </a:p>
                  </a:txBody>
                  <a:tcPr/>
                </a:tc>
                <a:tc>
                  <a:txBody>
                    <a:bodyPr/>
                    <a:lstStyle/>
                    <a:p>
                      <a:r>
                        <a:rPr lang="en-US" sz="2400" dirty="0">
                          <a:solidFill>
                            <a:schemeClr val="bg2"/>
                          </a:solidFill>
                        </a:rPr>
                        <a:t>2 options:        50%</a:t>
                      </a:r>
                    </a:p>
                    <a:p>
                      <a:pPr algn="ctr"/>
                      <a:r>
                        <a:rPr lang="en-US" sz="2400" dirty="0">
                          <a:solidFill>
                            <a:schemeClr val="bg2"/>
                          </a:solidFill>
                        </a:rPr>
                        <a:t>100%</a:t>
                      </a:r>
                    </a:p>
                  </a:txBody>
                  <a:tcPr/>
                </a:tc>
                <a:tc>
                  <a:txBody>
                    <a:bodyPr/>
                    <a:lstStyle/>
                    <a:p>
                      <a:pPr algn="ctr"/>
                      <a:r>
                        <a:rPr lang="en-US" sz="2400" dirty="0">
                          <a:solidFill>
                            <a:schemeClr val="bg2"/>
                          </a:solidFill>
                        </a:rPr>
                        <a:t>10%</a:t>
                      </a:r>
                    </a:p>
                    <a:p>
                      <a:pPr algn="ctr"/>
                      <a:r>
                        <a:rPr lang="en-US" sz="2400" dirty="0">
                          <a:solidFill>
                            <a:schemeClr val="bg2"/>
                          </a:solidFill>
                        </a:rPr>
                        <a:t>5%</a:t>
                      </a:r>
                    </a:p>
                  </a:txBody>
                  <a:tcPr/>
                </a:tc>
                <a:extLst>
                  <a:ext uri="{0D108BD9-81ED-4DB2-BD59-A6C34878D82A}">
                    <a16:rowId xmlns:a16="http://schemas.microsoft.com/office/drawing/2014/main" val="10003"/>
                  </a:ext>
                </a:extLst>
              </a:tr>
              <a:tr h="862941">
                <a:tc>
                  <a:txBody>
                    <a:bodyPr/>
                    <a:lstStyle/>
                    <a:p>
                      <a:r>
                        <a:rPr lang="en-US" sz="2400" dirty="0">
                          <a:solidFill>
                            <a:schemeClr val="bg2"/>
                          </a:solidFill>
                        </a:rPr>
                        <a:t>Livingston:         2           (PSE&amp;G)</a:t>
                      </a:r>
                    </a:p>
                    <a:p>
                      <a:r>
                        <a:rPr lang="en-US" sz="2400" dirty="0">
                          <a:solidFill>
                            <a:schemeClr val="bg2"/>
                          </a:solidFill>
                        </a:rPr>
                        <a:t>                      territories   (JCP&amp;L)</a:t>
                      </a:r>
                    </a:p>
                  </a:txBody>
                  <a:tcPr/>
                </a:tc>
                <a:tc>
                  <a:txBody>
                    <a:bodyPr/>
                    <a:lstStyle/>
                    <a:p>
                      <a:pPr algn="ctr"/>
                      <a:r>
                        <a:rPr lang="en-US" sz="2400" dirty="0">
                          <a:solidFill>
                            <a:schemeClr val="bg2"/>
                          </a:solidFill>
                        </a:rPr>
                        <a:t>100%  ($.113/kwh)</a:t>
                      </a:r>
                    </a:p>
                    <a:p>
                      <a:pPr algn="ctr"/>
                      <a:r>
                        <a:rPr lang="en-US" sz="2400" dirty="0">
                          <a:solidFill>
                            <a:schemeClr val="bg2"/>
                          </a:solidFill>
                        </a:rPr>
                        <a:t>41%  ($.090/kwh)</a:t>
                      </a:r>
                    </a:p>
                  </a:txBody>
                  <a:tcPr/>
                </a:tc>
                <a:tc>
                  <a:txBody>
                    <a:bodyPr/>
                    <a:lstStyle/>
                    <a:p>
                      <a:pPr algn="ctr"/>
                      <a:r>
                        <a:rPr lang="en-US" sz="2400" dirty="0">
                          <a:solidFill>
                            <a:schemeClr val="bg2"/>
                          </a:solidFill>
                        </a:rPr>
                        <a:t>$165 annual avg.</a:t>
                      </a:r>
                    </a:p>
                    <a:p>
                      <a:pPr algn="ctr"/>
                      <a:r>
                        <a:rPr lang="en-US" sz="2400" dirty="0">
                          <a:solidFill>
                            <a:schemeClr val="bg2"/>
                          </a:solidFill>
                        </a:rPr>
                        <a:t>8%</a:t>
                      </a:r>
                    </a:p>
                  </a:txBody>
                  <a:tcPr/>
                </a:tc>
                <a:extLst>
                  <a:ext uri="{0D108BD9-81ED-4DB2-BD59-A6C34878D82A}">
                    <a16:rowId xmlns:a16="http://schemas.microsoft.com/office/drawing/2014/main" val="10004"/>
                  </a:ext>
                </a:extLst>
              </a:tr>
              <a:tr h="479411">
                <a:tc>
                  <a:txBody>
                    <a:bodyPr/>
                    <a:lstStyle/>
                    <a:p>
                      <a:r>
                        <a:rPr lang="en-US" sz="2400" dirty="0">
                          <a:solidFill>
                            <a:schemeClr val="bg2"/>
                          </a:solidFill>
                        </a:rPr>
                        <a:t>Plainsboro (PSE&amp;G)</a:t>
                      </a:r>
                    </a:p>
                  </a:txBody>
                  <a:tcPr anchor="ctr"/>
                </a:tc>
                <a:tc>
                  <a:txBody>
                    <a:bodyPr/>
                    <a:lstStyle/>
                    <a:p>
                      <a:pPr algn="ctr"/>
                      <a:r>
                        <a:rPr lang="en-US" sz="2400" dirty="0">
                          <a:solidFill>
                            <a:schemeClr val="bg2"/>
                          </a:solidFill>
                        </a:rPr>
                        <a:t>41%</a:t>
                      </a:r>
                    </a:p>
                  </a:txBody>
                  <a:tcPr anchor="ctr"/>
                </a:tc>
                <a:tc>
                  <a:txBody>
                    <a:bodyPr/>
                    <a:lstStyle/>
                    <a:p>
                      <a:pPr algn="ctr"/>
                      <a:r>
                        <a:rPr lang="en-US" sz="2400" dirty="0">
                          <a:solidFill>
                            <a:schemeClr val="bg2"/>
                          </a:solidFill>
                        </a:rPr>
                        <a:t>$140 annual avg.</a:t>
                      </a:r>
                    </a:p>
                  </a:txBody>
                  <a:tcPr anchor="ctr"/>
                </a:tc>
                <a:extLst>
                  <a:ext uri="{0D108BD9-81ED-4DB2-BD59-A6C34878D82A}">
                    <a16:rowId xmlns:a16="http://schemas.microsoft.com/office/drawing/2014/main" val="10005"/>
                  </a:ext>
                </a:extLst>
              </a:tr>
              <a:tr h="583337">
                <a:tc>
                  <a:txBody>
                    <a:bodyPr/>
                    <a:lstStyle/>
                    <a:p>
                      <a:r>
                        <a:rPr lang="en-US" sz="2400" dirty="0">
                          <a:solidFill>
                            <a:schemeClr val="bg2"/>
                          </a:solidFill>
                        </a:rPr>
                        <a:t>Red Bank (JCP&amp;L)</a:t>
                      </a:r>
                    </a:p>
                  </a:txBody>
                  <a:tcPr anchor="ctr"/>
                </a:tc>
                <a:tc>
                  <a:txBody>
                    <a:bodyPr/>
                    <a:lstStyle/>
                    <a:p>
                      <a:pPr algn="ctr"/>
                      <a:r>
                        <a:rPr lang="en-US" sz="2400" dirty="0">
                          <a:solidFill>
                            <a:schemeClr val="bg2"/>
                          </a:solidFill>
                        </a:rPr>
                        <a:t>TBD</a:t>
                      </a:r>
                    </a:p>
                  </a:txBody>
                  <a:tcPr anchor="ctr"/>
                </a:tc>
                <a:tc>
                  <a:txBody>
                    <a:bodyPr/>
                    <a:lstStyle/>
                    <a:p>
                      <a:pPr algn="ctr"/>
                      <a:r>
                        <a:rPr lang="en-US" sz="2400" dirty="0">
                          <a:solidFill>
                            <a:schemeClr val="bg2"/>
                          </a:solidFill>
                        </a:rPr>
                        <a:t>TBD</a:t>
                      </a:r>
                    </a:p>
                  </a:txBody>
                  <a:tcPr anchor="ctr"/>
                </a:tc>
                <a:extLst>
                  <a:ext uri="{0D108BD9-81ED-4DB2-BD59-A6C34878D82A}">
                    <a16:rowId xmlns:a16="http://schemas.microsoft.com/office/drawing/2014/main" val="10006"/>
                  </a:ext>
                </a:extLst>
              </a:tr>
              <a:tr h="583337">
                <a:tc>
                  <a:txBody>
                    <a:bodyPr/>
                    <a:lstStyle/>
                    <a:p>
                      <a:r>
                        <a:rPr lang="en-US" sz="2400" dirty="0">
                          <a:solidFill>
                            <a:schemeClr val="bg2"/>
                          </a:solidFill>
                        </a:rPr>
                        <a:t>Piscataway (PSE&amp;G)</a:t>
                      </a:r>
                    </a:p>
                  </a:txBody>
                  <a:tcPr anchor="ctr"/>
                </a:tc>
                <a:tc>
                  <a:txBody>
                    <a:bodyPr/>
                    <a:lstStyle/>
                    <a:p>
                      <a:pPr algn="ctr"/>
                      <a:r>
                        <a:rPr lang="en-US" sz="2400" dirty="0">
                          <a:solidFill>
                            <a:schemeClr val="bg2"/>
                          </a:solidFill>
                        </a:rPr>
                        <a:t>TBD</a:t>
                      </a:r>
                    </a:p>
                  </a:txBody>
                  <a:tcPr anchor="ctr"/>
                </a:tc>
                <a:tc>
                  <a:txBody>
                    <a:bodyPr/>
                    <a:lstStyle/>
                    <a:p>
                      <a:pPr algn="ctr"/>
                      <a:r>
                        <a:rPr lang="en-US" sz="2400" dirty="0">
                          <a:solidFill>
                            <a:schemeClr val="bg2"/>
                          </a:solidFill>
                        </a:rPr>
                        <a:t>TBD</a:t>
                      </a:r>
                    </a:p>
                  </a:txBody>
                  <a:tcPr anchor="ctr"/>
                </a:tc>
                <a:extLst>
                  <a:ext uri="{0D108BD9-81ED-4DB2-BD59-A6C34878D82A}">
                    <a16:rowId xmlns:a16="http://schemas.microsoft.com/office/drawing/2014/main" val="10008"/>
                  </a:ext>
                </a:extLst>
              </a:tr>
              <a:tr h="583337">
                <a:tc>
                  <a:txBody>
                    <a:bodyPr/>
                    <a:lstStyle/>
                    <a:p>
                      <a:r>
                        <a:rPr lang="en-US" sz="2400" dirty="0">
                          <a:solidFill>
                            <a:schemeClr val="bg2"/>
                          </a:solidFill>
                        </a:rPr>
                        <a:t>Princeton (PSE&amp;G</a:t>
                      </a:r>
                    </a:p>
                  </a:txBody>
                  <a:tcPr anchor="ctr"/>
                </a:tc>
                <a:tc>
                  <a:txBody>
                    <a:bodyPr/>
                    <a:lstStyle/>
                    <a:p>
                      <a:pPr algn="ctr"/>
                      <a:r>
                        <a:rPr lang="en-US" sz="2400" dirty="0">
                          <a:solidFill>
                            <a:schemeClr val="bg2"/>
                          </a:solidFill>
                        </a:rPr>
                        <a:t>50%</a:t>
                      </a:r>
                    </a:p>
                    <a:p>
                      <a:pPr algn="ctr"/>
                      <a:r>
                        <a:rPr lang="en-US" sz="2400" dirty="0">
                          <a:solidFill>
                            <a:schemeClr val="bg2"/>
                          </a:solidFill>
                        </a:rPr>
                        <a:t>100%</a:t>
                      </a:r>
                    </a:p>
                  </a:txBody>
                  <a:tcPr anchor="ctr"/>
                </a:tc>
                <a:tc>
                  <a:txBody>
                    <a:bodyPr/>
                    <a:lstStyle/>
                    <a:p>
                      <a:pPr algn="ctr"/>
                      <a:r>
                        <a:rPr lang="en-US" sz="2400" dirty="0">
                          <a:solidFill>
                            <a:schemeClr val="bg2"/>
                          </a:solidFill>
                        </a:rPr>
                        <a:t>3.4%</a:t>
                      </a:r>
                    </a:p>
                    <a:p>
                      <a:pPr algn="ctr"/>
                      <a:r>
                        <a:rPr lang="en-US" sz="2400" dirty="0">
                          <a:solidFill>
                            <a:schemeClr val="bg2"/>
                          </a:solidFill>
                        </a:rPr>
                        <a:t>1.1% premium</a:t>
                      </a:r>
                    </a:p>
                  </a:txBody>
                  <a:tcPr anchor="ctr"/>
                </a:tc>
                <a:extLst>
                  <a:ext uri="{0D108BD9-81ED-4DB2-BD59-A6C34878D82A}">
                    <a16:rowId xmlns:a16="http://schemas.microsoft.com/office/drawing/2014/main" val="1311349413"/>
                  </a:ext>
                </a:extLst>
              </a:tr>
            </a:tbl>
          </a:graphicData>
        </a:graphic>
      </p:graphicFrame>
    </p:spTree>
    <p:extLst>
      <p:ext uri="{BB962C8B-B14F-4D97-AF65-F5344CB8AC3E}">
        <p14:creationId xmlns:p14="http://schemas.microsoft.com/office/powerpoint/2010/main" val="357595882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600" y="2184400"/>
            <a:ext cx="14528800" cy="4914900"/>
          </a:xfrm>
        </p:spPr>
        <p:txBody>
          <a:bodyPr/>
          <a:lstStyle/>
          <a:p>
            <a:r>
              <a:rPr lang="en-US" sz="6000" dirty="0"/>
              <a:t>The price of renewable is steadily decreasing. It is now cheaper than fossil fuel and will continue to drop.</a:t>
            </a:r>
            <a:br>
              <a:rPr lang="en-US" sz="6000" dirty="0"/>
            </a:br>
            <a:br>
              <a:rPr lang="en-US" sz="6000" dirty="0"/>
            </a:br>
            <a:r>
              <a:rPr lang="en-US" sz="6000" dirty="0"/>
              <a:t>Capacity is increasing exponentially.</a:t>
            </a:r>
          </a:p>
        </p:txBody>
      </p:sp>
      <p:sp>
        <p:nvSpPr>
          <p:cNvPr id="3" name="Text Placeholder 2"/>
          <p:cNvSpPr>
            <a:spLocks noGrp="1"/>
          </p:cNvSpPr>
          <p:nvPr>
            <p:ph type="body" sz="half" idx="1"/>
          </p:nvPr>
        </p:nvSpPr>
        <p:spPr/>
        <p:txBody>
          <a:bodyPr/>
          <a:lstStyle/>
          <a:p>
            <a:r>
              <a:rPr lang="en-US" dirty="0"/>
              <a:t> </a:t>
            </a:r>
          </a:p>
        </p:txBody>
      </p:sp>
    </p:spTree>
    <p:extLst>
      <p:ext uri="{BB962C8B-B14F-4D97-AF65-F5344CB8AC3E}">
        <p14:creationId xmlns:p14="http://schemas.microsoft.com/office/powerpoint/2010/main" val="2578262076"/>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Wind Capacity">
            <a:hlinkClick r:id="" action="ppaction://media"/>
            <a:extLst>
              <a:ext uri="{FF2B5EF4-FFF2-40B4-BE49-F238E27FC236}">
                <a16:creationId xmlns:a16="http://schemas.microsoft.com/office/drawing/2014/main" id="{325E563B-E840-44DB-8037-F37248BB3225}"/>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16256000" cy="9144000"/>
          </a:xfrm>
          <a:prstGeom prst="rect">
            <a:avLst/>
          </a:prstGeom>
        </p:spPr>
      </p:pic>
    </p:spTree>
  </p:cSld>
  <p:clrMapOvr>
    <a:masterClrMapping/>
  </p:clrMapOvr>
  <p:transition spd="med">
    <p:fade/>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90" name="2D Line Chart"/>
          <p:cNvGraphicFramePr/>
          <p:nvPr/>
        </p:nvGraphicFramePr>
        <p:xfrm>
          <a:off x="1340519" y="1805775"/>
          <a:ext cx="14480020" cy="6322777"/>
        </p:xfrm>
        <a:graphic>
          <a:graphicData uri="http://schemas.openxmlformats.org/drawingml/2006/chart">
            <c:chart xmlns:c="http://schemas.openxmlformats.org/drawingml/2006/chart" xmlns:r="http://schemas.openxmlformats.org/officeDocument/2006/relationships" r:id="rId3"/>
          </a:graphicData>
        </a:graphic>
      </p:graphicFrame>
      <p:sp>
        <p:nvSpPr>
          <p:cNvPr id="6891" name="Onshore Wind Cost"/>
          <p:cNvSpPr txBox="1">
            <a:spLocks noGrp="1"/>
          </p:cNvSpPr>
          <p:nvPr>
            <p:ph type="title"/>
          </p:nvPr>
        </p:nvSpPr>
        <p:spPr>
          <a:prstGeom prst="rect">
            <a:avLst/>
          </a:prstGeom>
        </p:spPr>
        <p:txBody>
          <a:bodyPr/>
          <a:lstStyle/>
          <a:p>
            <a:r>
              <a:t>Onshore Wind Cost</a:t>
            </a:r>
          </a:p>
        </p:txBody>
      </p:sp>
      <p:sp>
        <p:nvSpPr>
          <p:cNvPr id="6892" name="1984 – 2014"/>
          <p:cNvSpPr txBox="1">
            <a:spLocks noGrp="1"/>
          </p:cNvSpPr>
          <p:nvPr>
            <p:ph type="body" sz="quarter" idx="1"/>
          </p:nvPr>
        </p:nvSpPr>
        <p:spPr>
          <a:prstGeom prst="rect">
            <a:avLst/>
          </a:prstGeom>
        </p:spPr>
        <p:txBody>
          <a:bodyPr/>
          <a:lstStyle/>
          <a:p>
            <a:r>
              <a:t>1984 – 2014</a:t>
            </a:r>
          </a:p>
        </p:txBody>
      </p:sp>
      <p:sp>
        <p:nvSpPr>
          <p:cNvPr id="6893" name="Euros Per Megawatt Hour"/>
          <p:cNvSpPr txBox="1"/>
          <p:nvPr/>
        </p:nvSpPr>
        <p:spPr>
          <a:xfrm rot="16200000">
            <a:off x="-1651810" y="4762176"/>
            <a:ext cx="4843364" cy="4087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spAutoFit/>
          </a:bodyPr>
          <a:lstStyle>
            <a:lvl1pPr algn="ctr">
              <a:defRPr sz="2500"/>
            </a:lvl1pPr>
          </a:lstStyle>
          <a:p>
            <a:r>
              <a:t>Euros Per Megawatt Hour</a:t>
            </a:r>
          </a:p>
        </p:txBody>
      </p:sp>
      <p:sp>
        <p:nvSpPr>
          <p:cNvPr id="6894" name="Megawatts Deployed"/>
          <p:cNvSpPr txBox="1"/>
          <p:nvPr/>
        </p:nvSpPr>
        <p:spPr>
          <a:xfrm>
            <a:off x="6791926" y="8216900"/>
            <a:ext cx="4170413" cy="4087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spAutoFit/>
          </a:bodyPr>
          <a:lstStyle>
            <a:lvl1pPr algn="ctr">
              <a:defRPr sz="2500"/>
            </a:lvl1pPr>
          </a:lstStyle>
          <a:p>
            <a:r>
              <a:t>Megawatts Deployed</a:t>
            </a:r>
          </a:p>
        </p:txBody>
      </p:sp>
      <p:sp>
        <p:nvSpPr>
          <p:cNvPr id="6895" name="1984"/>
          <p:cNvSpPr txBox="1"/>
          <p:nvPr/>
        </p:nvSpPr>
        <p:spPr>
          <a:xfrm>
            <a:off x="3271250" y="3372684"/>
            <a:ext cx="685057" cy="371861"/>
          </a:xfrm>
          <a:prstGeom prst="rect">
            <a:avLst/>
          </a:prstGeom>
          <a:ln w="12700">
            <a:miter lim="400000"/>
          </a:ln>
          <a:effectLst>
            <a:outerShdw blurRad="38100" dist="25400" dir="5400000" rotWithShape="0">
              <a:srgbClr val="000000">
                <a:alpha val="8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spAutoFit/>
          </a:bodyPr>
          <a:lstStyle>
            <a:lvl1pPr>
              <a:defRPr sz="2200"/>
            </a:lvl1pPr>
          </a:lstStyle>
          <a:p>
            <a:r>
              <a:t>1984</a:t>
            </a:r>
          </a:p>
        </p:txBody>
      </p:sp>
      <p:sp>
        <p:nvSpPr>
          <p:cNvPr id="6896" name="1990"/>
          <p:cNvSpPr txBox="1"/>
          <p:nvPr/>
        </p:nvSpPr>
        <p:spPr>
          <a:xfrm>
            <a:off x="5897779" y="4380480"/>
            <a:ext cx="685057" cy="371860"/>
          </a:xfrm>
          <a:prstGeom prst="rect">
            <a:avLst/>
          </a:prstGeom>
          <a:ln w="12700">
            <a:miter lim="400000"/>
          </a:ln>
          <a:effectLst>
            <a:outerShdw blurRad="38100" dist="25400" dir="5400000" rotWithShape="0">
              <a:srgbClr val="000000">
                <a:alpha val="8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spAutoFit/>
          </a:bodyPr>
          <a:lstStyle>
            <a:lvl1pPr>
              <a:defRPr sz="2200"/>
            </a:lvl1pPr>
          </a:lstStyle>
          <a:p>
            <a:r>
              <a:t>1990</a:t>
            </a:r>
          </a:p>
        </p:txBody>
      </p:sp>
      <p:sp>
        <p:nvSpPr>
          <p:cNvPr id="6897" name="2000"/>
          <p:cNvSpPr txBox="1"/>
          <p:nvPr/>
        </p:nvSpPr>
        <p:spPr>
          <a:xfrm>
            <a:off x="8641217" y="5675321"/>
            <a:ext cx="685057" cy="371860"/>
          </a:xfrm>
          <a:prstGeom prst="rect">
            <a:avLst/>
          </a:prstGeom>
          <a:ln w="12700">
            <a:miter lim="400000"/>
          </a:ln>
          <a:effectLst>
            <a:outerShdw blurRad="38100" dist="25400" dir="5400000" rotWithShape="0">
              <a:srgbClr val="000000">
                <a:alpha val="8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spAutoFit/>
          </a:bodyPr>
          <a:lstStyle>
            <a:lvl1pPr>
              <a:defRPr sz="2200"/>
            </a:lvl1pPr>
          </a:lstStyle>
          <a:p>
            <a:r>
              <a:t>2000</a:t>
            </a:r>
          </a:p>
        </p:txBody>
      </p:sp>
      <p:sp>
        <p:nvSpPr>
          <p:cNvPr id="6898" name="2004"/>
          <p:cNvSpPr txBox="1"/>
          <p:nvPr/>
        </p:nvSpPr>
        <p:spPr>
          <a:xfrm>
            <a:off x="10176540" y="6151851"/>
            <a:ext cx="685056" cy="371861"/>
          </a:xfrm>
          <a:prstGeom prst="rect">
            <a:avLst/>
          </a:prstGeom>
          <a:ln w="12700">
            <a:miter lim="400000"/>
          </a:ln>
          <a:effectLst>
            <a:outerShdw blurRad="38100" dist="25400" dir="5400000" rotWithShape="0">
              <a:srgbClr val="000000">
                <a:alpha val="8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spAutoFit/>
          </a:bodyPr>
          <a:lstStyle>
            <a:lvl1pPr>
              <a:defRPr sz="2200"/>
            </a:lvl1pPr>
          </a:lstStyle>
          <a:p>
            <a:r>
              <a:t>2004</a:t>
            </a:r>
          </a:p>
        </p:txBody>
      </p:sp>
      <p:sp>
        <p:nvSpPr>
          <p:cNvPr id="6899" name="2014"/>
          <p:cNvSpPr txBox="1"/>
          <p:nvPr/>
        </p:nvSpPr>
        <p:spPr>
          <a:xfrm>
            <a:off x="13233080" y="7040658"/>
            <a:ext cx="685057" cy="371861"/>
          </a:xfrm>
          <a:prstGeom prst="rect">
            <a:avLst/>
          </a:prstGeom>
          <a:ln w="12700">
            <a:miter lim="400000"/>
          </a:ln>
          <a:effectLst>
            <a:outerShdw blurRad="38100" dist="25400" dir="5400000" rotWithShape="0">
              <a:srgbClr val="000000">
                <a:alpha val="8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spAutoFit/>
          </a:bodyPr>
          <a:lstStyle>
            <a:lvl1pPr>
              <a:defRPr sz="2200"/>
            </a:lvl1pPr>
          </a:lstStyle>
          <a:p>
            <a:r>
              <a:t>2014</a:t>
            </a:r>
          </a:p>
        </p:txBody>
      </p:sp>
      <p:sp>
        <p:nvSpPr>
          <p:cNvPr id="6900" name="Data: Bloomberg New Energy Finance"/>
          <p:cNvSpPr txBox="1"/>
          <p:nvPr/>
        </p:nvSpPr>
        <p:spPr>
          <a:xfrm>
            <a:off x="914400" y="8686800"/>
            <a:ext cx="2838919" cy="2359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1200">
                <a:solidFill>
                  <a:srgbClr val="FFFFFF">
                    <a:alpha val="50000"/>
                  </a:srgbClr>
                </a:solidFill>
              </a:defRPr>
            </a:lvl1pPr>
          </a:lstStyle>
          <a:p>
            <a:r>
              <a:t>Data: Bloomberg New Energy Finance</a:t>
            </a:r>
          </a:p>
        </p:txBody>
      </p:sp>
      <p:sp>
        <p:nvSpPr>
          <p:cNvPr id="6901" name="Line"/>
          <p:cNvSpPr/>
          <p:nvPr/>
        </p:nvSpPr>
        <p:spPr>
          <a:xfrm>
            <a:off x="3626047" y="3003303"/>
            <a:ext cx="11466756" cy="4332785"/>
          </a:xfrm>
          <a:prstGeom prst="line">
            <a:avLst/>
          </a:prstGeom>
          <a:ln w="50800" cap="rnd">
            <a:solidFill>
              <a:srgbClr val="00E5FF"/>
            </a:solidFill>
            <a:custDash>
              <a:ds d="100000" sp="200000"/>
            </a:custDash>
            <a:tailEnd type="stealth"/>
          </a:ln>
          <a:effectLst>
            <a:outerShdw blurRad="38100" dist="25400" dir="5400000" rotWithShape="0">
              <a:srgbClr val="000000">
                <a:alpha val="80000"/>
              </a:srgbClr>
            </a:outerShdw>
          </a:effectLst>
        </p:spPr>
        <p:txBody>
          <a:bodyPr lIns="0" tIns="0" rIns="0" bIns="0"/>
          <a:lstStyle/>
          <a:p>
            <a:pPr>
              <a:defRPr sz="1200" b="0">
                <a:solidFill>
                  <a:srgbClr val="000000"/>
                </a:solidFill>
              </a:defRPr>
            </a:pPr>
            <a:endParaRPr/>
          </a:p>
        </p:txBody>
      </p:sp>
      <p:grpSp>
        <p:nvGrpSpPr>
          <p:cNvPr id="6931" name="Group"/>
          <p:cNvGrpSpPr/>
          <p:nvPr/>
        </p:nvGrpSpPr>
        <p:grpSpPr>
          <a:xfrm>
            <a:off x="3510200" y="3055261"/>
            <a:ext cx="10372917" cy="3714437"/>
            <a:chOff x="0" y="0"/>
            <a:chExt cx="10372915" cy="3714436"/>
          </a:xfrm>
        </p:grpSpPr>
        <p:grpSp>
          <p:nvGrpSpPr>
            <p:cNvPr id="6928" name="Group"/>
            <p:cNvGrpSpPr/>
            <p:nvPr/>
          </p:nvGrpSpPr>
          <p:grpSpPr>
            <a:xfrm>
              <a:off x="0" y="0"/>
              <a:ext cx="9979314" cy="3627960"/>
              <a:chOff x="0" y="0"/>
              <a:chExt cx="9979313" cy="3627959"/>
            </a:xfrm>
          </p:grpSpPr>
          <p:sp>
            <p:nvSpPr>
              <p:cNvPr id="6902" name="Circle"/>
              <p:cNvSpPr/>
              <p:nvPr/>
            </p:nvSpPr>
            <p:spPr>
              <a:xfrm>
                <a:off x="0" y="54432"/>
                <a:ext cx="155966" cy="155967"/>
              </a:xfrm>
              <a:prstGeom prst="ellipse">
                <a:avLst/>
              </a:prstGeom>
              <a:solidFill>
                <a:srgbClr val="1E73BA"/>
              </a:solidFill>
              <a:ln w="25400" cap="flat">
                <a:noFill/>
                <a:miter lim="400000"/>
              </a:ln>
              <a:effectLst>
                <a:outerShdw blurRad="38100" dist="25400" dir="5400000" rotWithShape="0">
                  <a:srgbClr val="000000">
                    <a:alpha val="80000"/>
                  </a:srgbClr>
                </a:outerShdw>
              </a:effectLst>
            </p:spPr>
            <p:txBody>
              <a:bodyPr wrap="square" lIns="38100" tIns="38100" rIns="38100" bIns="38100" numCol="1" anchor="t">
                <a:noAutofit/>
              </a:bodyPr>
              <a:lstStyle/>
              <a:p>
                <a:endParaRPr/>
              </a:p>
            </p:txBody>
          </p:sp>
          <p:sp>
            <p:nvSpPr>
              <p:cNvPr id="6903" name="Circle"/>
              <p:cNvSpPr/>
              <p:nvPr/>
            </p:nvSpPr>
            <p:spPr>
              <a:xfrm>
                <a:off x="1426627" y="177055"/>
                <a:ext cx="155967" cy="155967"/>
              </a:xfrm>
              <a:prstGeom prst="ellipse">
                <a:avLst/>
              </a:prstGeom>
              <a:solidFill>
                <a:srgbClr val="1E73BA"/>
              </a:solidFill>
              <a:ln w="25400" cap="flat">
                <a:noFill/>
                <a:miter lim="400000"/>
              </a:ln>
              <a:effectLst>
                <a:outerShdw blurRad="38100" dist="25400" dir="5400000" rotWithShape="0">
                  <a:srgbClr val="000000">
                    <a:alpha val="80000"/>
                  </a:srgbClr>
                </a:outerShdw>
              </a:effectLst>
            </p:spPr>
            <p:txBody>
              <a:bodyPr wrap="square" lIns="38100" tIns="38100" rIns="38100" bIns="38100" numCol="1" anchor="t">
                <a:noAutofit/>
              </a:bodyPr>
              <a:lstStyle/>
              <a:p>
                <a:endParaRPr/>
              </a:p>
            </p:txBody>
          </p:sp>
          <p:sp>
            <p:nvSpPr>
              <p:cNvPr id="6904" name="Circle"/>
              <p:cNvSpPr/>
              <p:nvPr/>
            </p:nvSpPr>
            <p:spPr>
              <a:xfrm>
                <a:off x="2065212" y="340523"/>
                <a:ext cx="155967" cy="155967"/>
              </a:xfrm>
              <a:prstGeom prst="ellipse">
                <a:avLst/>
              </a:prstGeom>
              <a:solidFill>
                <a:srgbClr val="1E73BA"/>
              </a:solidFill>
              <a:ln w="25400" cap="flat">
                <a:noFill/>
                <a:miter lim="400000"/>
              </a:ln>
              <a:effectLst>
                <a:outerShdw blurRad="38100" dist="25400" dir="5400000" rotWithShape="0">
                  <a:srgbClr val="000000">
                    <a:alpha val="80000"/>
                  </a:srgbClr>
                </a:outerShdw>
              </a:effectLst>
            </p:spPr>
            <p:txBody>
              <a:bodyPr wrap="square" lIns="38100" tIns="38100" rIns="38100" bIns="38100" numCol="1" anchor="t">
                <a:noAutofit/>
              </a:bodyPr>
              <a:lstStyle/>
              <a:p>
                <a:endParaRPr/>
              </a:p>
            </p:txBody>
          </p:sp>
          <p:sp>
            <p:nvSpPr>
              <p:cNvPr id="6905" name="Circle"/>
              <p:cNvSpPr/>
              <p:nvPr/>
            </p:nvSpPr>
            <p:spPr>
              <a:xfrm>
                <a:off x="2296190" y="0"/>
                <a:ext cx="155967" cy="155966"/>
              </a:xfrm>
              <a:prstGeom prst="ellipse">
                <a:avLst/>
              </a:prstGeom>
              <a:solidFill>
                <a:srgbClr val="1E73BA"/>
              </a:solidFill>
              <a:ln w="25400" cap="flat">
                <a:noFill/>
                <a:miter lim="400000"/>
              </a:ln>
              <a:effectLst>
                <a:outerShdw blurRad="38100" dist="25400" dir="5400000" rotWithShape="0">
                  <a:srgbClr val="000000">
                    <a:alpha val="80000"/>
                  </a:srgbClr>
                </a:outerShdw>
              </a:effectLst>
            </p:spPr>
            <p:txBody>
              <a:bodyPr wrap="square" lIns="38100" tIns="38100" rIns="38100" bIns="38100" numCol="1" anchor="t">
                <a:noAutofit/>
              </a:bodyPr>
              <a:lstStyle/>
              <a:p>
                <a:endParaRPr/>
              </a:p>
            </p:txBody>
          </p:sp>
          <p:sp>
            <p:nvSpPr>
              <p:cNvPr id="6906" name="Circle"/>
              <p:cNvSpPr/>
              <p:nvPr/>
            </p:nvSpPr>
            <p:spPr>
              <a:xfrm>
                <a:off x="2513581" y="517664"/>
                <a:ext cx="155967" cy="155967"/>
              </a:xfrm>
              <a:prstGeom prst="ellipse">
                <a:avLst/>
              </a:prstGeom>
              <a:solidFill>
                <a:srgbClr val="1E73BA"/>
              </a:solidFill>
              <a:ln w="25400" cap="flat">
                <a:noFill/>
                <a:miter lim="400000"/>
              </a:ln>
              <a:effectLst>
                <a:outerShdw blurRad="38100" dist="25400" dir="5400000" rotWithShape="0">
                  <a:srgbClr val="000000">
                    <a:alpha val="80000"/>
                  </a:srgbClr>
                </a:outerShdw>
              </a:effectLst>
            </p:spPr>
            <p:txBody>
              <a:bodyPr wrap="square" lIns="38100" tIns="38100" rIns="38100" bIns="38100" numCol="1" anchor="t">
                <a:noAutofit/>
              </a:bodyPr>
              <a:lstStyle/>
              <a:p>
                <a:endParaRPr/>
              </a:p>
            </p:txBody>
          </p:sp>
          <p:sp>
            <p:nvSpPr>
              <p:cNvPr id="6907" name="Circle"/>
              <p:cNvSpPr/>
              <p:nvPr/>
            </p:nvSpPr>
            <p:spPr>
              <a:xfrm>
                <a:off x="2635863" y="395041"/>
                <a:ext cx="155967" cy="155967"/>
              </a:xfrm>
              <a:prstGeom prst="ellipse">
                <a:avLst/>
              </a:prstGeom>
              <a:solidFill>
                <a:srgbClr val="1E73BA"/>
              </a:solidFill>
              <a:ln w="25400" cap="flat">
                <a:noFill/>
                <a:miter lim="400000"/>
              </a:ln>
              <a:effectLst>
                <a:outerShdw blurRad="38100" dist="25400" dir="5400000" rotWithShape="0">
                  <a:srgbClr val="000000">
                    <a:alpha val="80000"/>
                  </a:srgbClr>
                </a:outerShdw>
              </a:effectLst>
            </p:spPr>
            <p:txBody>
              <a:bodyPr wrap="square" lIns="38100" tIns="38100" rIns="38100" bIns="38100" numCol="1" anchor="t">
                <a:noAutofit/>
              </a:bodyPr>
              <a:lstStyle/>
              <a:p>
                <a:endParaRPr/>
              </a:p>
            </p:txBody>
          </p:sp>
          <p:sp>
            <p:nvSpPr>
              <p:cNvPr id="6908" name="Circle"/>
              <p:cNvSpPr/>
              <p:nvPr/>
            </p:nvSpPr>
            <p:spPr>
              <a:xfrm>
                <a:off x="2758145" y="558510"/>
                <a:ext cx="155967" cy="155967"/>
              </a:xfrm>
              <a:prstGeom prst="ellipse">
                <a:avLst/>
              </a:prstGeom>
              <a:solidFill>
                <a:srgbClr val="1E73BA"/>
              </a:solidFill>
              <a:ln w="25400" cap="flat">
                <a:noFill/>
                <a:miter lim="400000"/>
              </a:ln>
              <a:effectLst>
                <a:outerShdw blurRad="38100" dist="25400" dir="5400000" rotWithShape="0">
                  <a:srgbClr val="000000">
                    <a:alpha val="80000"/>
                  </a:srgbClr>
                </a:outerShdw>
              </a:effectLst>
            </p:spPr>
            <p:txBody>
              <a:bodyPr wrap="square" lIns="38100" tIns="38100" rIns="38100" bIns="38100" numCol="1" anchor="t">
                <a:noAutofit/>
              </a:bodyPr>
              <a:lstStyle/>
              <a:p>
                <a:endParaRPr/>
              </a:p>
            </p:txBody>
          </p:sp>
          <p:sp>
            <p:nvSpPr>
              <p:cNvPr id="6909" name="Circle"/>
              <p:cNvSpPr/>
              <p:nvPr/>
            </p:nvSpPr>
            <p:spPr>
              <a:xfrm>
                <a:off x="2866841" y="517664"/>
                <a:ext cx="155967" cy="155967"/>
              </a:xfrm>
              <a:prstGeom prst="ellipse">
                <a:avLst/>
              </a:prstGeom>
              <a:solidFill>
                <a:srgbClr val="1E73BA"/>
              </a:solidFill>
              <a:ln w="25400" cap="flat">
                <a:noFill/>
                <a:miter lim="400000"/>
              </a:ln>
              <a:effectLst>
                <a:outerShdw blurRad="38100" dist="25400" dir="5400000" rotWithShape="0">
                  <a:srgbClr val="000000">
                    <a:alpha val="80000"/>
                  </a:srgbClr>
                </a:outerShdw>
              </a:effectLst>
            </p:spPr>
            <p:txBody>
              <a:bodyPr wrap="square" lIns="38100" tIns="38100" rIns="38100" bIns="38100" numCol="1" anchor="t">
                <a:noAutofit/>
              </a:bodyPr>
              <a:lstStyle/>
              <a:p>
                <a:endParaRPr/>
              </a:p>
            </p:txBody>
          </p:sp>
          <p:sp>
            <p:nvSpPr>
              <p:cNvPr id="6910" name="Circle"/>
              <p:cNvSpPr/>
              <p:nvPr/>
            </p:nvSpPr>
            <p:spPr>
              <a:xfrm>
                <a:off x="2989123" y="858188"/>
                <a:ext cx="155967" cy="155967"/>
              </a:xfrm>
              <a:prstGeom prst="ellipse">
                <a:avLst/>
              </a:prstGeom>
              <a:solidFill>
                <a:srgbClr val="1E73BA"/>
              </a:solidFill>
              <a:ln w="25400" cap="flat">
                <a:noFill/>
                <a:miter lim="400000"/>
              </a:ln>
              <a:effectLst>
                <a:outerShdw blurRad="38100" dist="25400" dir="5400000" rotWithShape="0">
                  <a:srgbClr val="000000">
                    <a:alpha val="80000"/>
                  </a:srgbClr>
                </a:outerShdw>
              </a:effectLst>
            </p:spPr>
            <p:txBody>
              <a:bodyPr wrap="square" lIns="38100" tIns="38100" rIns="38100" bIns="38100" numCol="1" anchor="t">
                <a:noAutofit/>
              </a:bodyPr>
              <a:lstStyle/>
              <a:p>
                <a:endParaRPr/>
              </a:p>
            </p:txBody>
          </p:sp>
          <p:sp>
            <p:nvSpPr>
              <p:cNvPr id="6911" name="Circle"/>
              <p:cNvSpPr/>
              <p:nvPr/>
            </p:nvSpPr>
            <p:spPr>
              <a:xfrm>
                <a:off x="3165753" y="1157951"/>
                <a:ext cx="155967" cy="155966"/>
              </a:xfrm>
              <a:prstGeom prst="ellipse">
                <a:avLst/>
              </a:prstGeom>
              <a:solidFill>
                <a:srgbClr val="1E73BA"/>
              </a:solidFill>
              <a:ln w="25400" cap="flat">
                <a:noFill/>
                <a:miter lim="400000"/>
              </a:ln>
              <a:effectLst>
                <a:outerShdw blurRad="38100" dist="25400" dir="5400000" rotWithShape="0">
                  <a:srgbClr val="000000">
                    <a:alpha val="80000"/>
                  </a:srgbClr>
                </a:outerShdw>
              </a:effectLst>
            </p:spPr>
            <p:txBody>
              <a:bodyPr wrap="square" lIns="38100" tIns="38100" rIns="38100" bIns="38100" numCol="1" anchor="t">
                <a:noAutofit/>
              </a:bodyPr>
              <a:lstStyle/>
              <a:p>
                <a:endParaRPr/>
              </a:p>
            </p:txBody>
          </p:sp>
          <p:sp>
            <p:nvSpPr>
              <p:cNvPr id="6912" name="Circle"/>
              <p:cNvSpPr/>
              <p:nvPr/>
            </p:nvSpPr>
            <p:spPr>
              <a:xfrm>
                <a:off x="3410318" y="1471301"/>
                <a:ext cx="155967" cy="155967"/>
              </a:xfrm>
              <a:prstGeom prst="ellipse">
                <a:avLst/>
              </a:prstGeom>
              <a:solidFill>
                <a:srgbClr val="1E73BA"/>
              </a:solidFill>
              <a:ln w="25400" cap="flat">
                <a:noFill/>
                <a:miter lim="400000"/>
              </a:ln>
              <a:effectLst>
                <a:outerShdw blurRad="38100" dist="25400" dir="5400000" rotWithShape="0">
                  <a:srgbClr val="000000">
                    <a:alpha val="80000"/>
                  </a:srgbClr>
                </a:outerShdw>
              </a:effectLst>
            </p:spPr>
            <p:txBody>
              <a:bodyPr wrap="square" lIns="38100" tIns="38100" rIns="38100" bIns="38100" numCol="1" anchor="t">
                <a:noAutofit/>
              </a:bodyPr>
              <a:lstStyle/>
              <a:p>
                <a:endParaRPr/>
              </a:p>
            </p:txBody>
          </p:sp>
          <p:sp>
            <p:nvSpPr>
              <p:cNvPr id="6913" name="Circle"/>
              <p:cNvSpPr/>
              <p:nvPr/>
            </p:nvSpPr>
            <p:spPr>
              <a:xfrm>
                <a:off x="3790752" y="1852755"/>
                <a:ext cx="155967" cy="155967"/>
              </a:xfrm>
              <a:prstGeom prst="ellipse">
                <a:avLst/>
              </a:prstGeom>
              <a:solidFill>
                <a:srgbClr val="1E73BA"/>
              </a:solidFill>
              <a:ln w="25400" cap="flat">
                <a:noFill/>
                <a:miter lim="400000"/>
              </a:ln>
              <a:effectLst>
                <a:outerShdw blurRad="38100" dist="25400" dir="5400000" rotWithShape="0">
                  <a:srgbClr val="000000">
                    <a:alpha val="80000"/>
                  </a:srgbClr>
                </a:outerShdw>
              </a:effectLst>
            </p:spPr>
            <p:txBody>
              <a:bodyPr wrap="square" lIns="38100" tIns="38100" rIns="38100" bIns="38100" numCol="1" anchor="t">
                <a:noAutofit/>
              </a:bodyPr>
              <a:lstStyle/>
              <a:p>
                <a:endParaRPr/>
              </a:p>
            </p:txBody>
          </p:sp>
          <p:sp>
            <p:nvSpPr>
              <p:cNvPr id="6914" name="Circle"/>
              <p:cNvSpPr/>
              <p:nvPr/>
            </p:nvSpPr>
            <p:spPr>
              <a:xfrm>
                <a:off x="4171186" y="2111587"/>
                <a:ext cx="155967" cy="155967"/>
              </a:xfrm>
              <a:prstGeom prst="ellipse">
                <a:avLst/>
              </a:prstGeom>
              <a:solidFill>
                <a:srgbClr val="1E73BA"/>
              </a:solidFill>
              <a:ln w="25400" cap="flat">
                <a:noFill/>
                <a:miter lim="400000"/>
              </a:ln>
              <a:effectLst>
                <a:outerShdw blurRad="38100" dist="25400" dir="5400000" rotWithShape="0">
                  <a:srgbClr val="000000">
                    <a:alpha val="80000"/>
                  </a:srgbClr>
                </a:outerShdw>
              </a:effectLst>
            </p:spPr>
            <p:txBody>
              <a:bodyPr wrap="square" lIns="38100" tIns="38100" rIns="38100" bIns="38100" numCol="1" anchor="t">
                <a:noAutofit/>
              </a:bodyPr>
              <a:lstStyle/>
              <a:p>
                <a:endParaRPr/>
              </a:p>
            </p:txBody>
          </p:sp>
          <p:sp>
            <p:nvSpPr>
              <p:cNvPr id="6915" name="Circle"/>
              <p:cNvSpPr/>
              <p:nvPr/>
            </p:nvSpPr>
            <p:spPr>
              <a:xfrm>
                <a:off x="4524447" y="2234209"/>
                <a:ext cx="155967" cy="155967"/>
              </a:xfrm>
              <a:prstGeom prst="ellipse">
                <a:avLst/>
              </a:prstGeom>
              <a:solidFill>
                <a:srgbClr val="1E73BA"/>
              </a:solidFill>
              <a:ln w="25400" cap="flat">
                <a:noFill/>
                <a:miter lim="400000"/>
              </a:ln>
              <a:effectLst>
                <a:outerShdw blurRad="38100" dist="25400" dir="5400000" rotWithShape="0">
                  <a:srgbClr val="000000">
                    <a:alpha val="80000"/>
                  </a:srgbClr>
                </a:outerShdw>
              </a:effectLst>
            </p:spPr>
            <p:txBody>
              <a:bodyPr wrap="square" lIns="38100" tIns="38100" rIns="38100" bIns="38100" numCol="1" anchor="t">
                <a:noAutofit/>
              </a:bodyPr>
              <a:lstStyle/>
              <a:p>
                <a:endParaRPr/>
              </a:p>
            </p:txBody>
          </p:sp>
          <p:sp>
            <p:nvSpPr>
              <p:cNvPr id="6916" name="Circle"/>
              <p:cNvSpPr/>
              <p:nvPr/>
            </p:nvSpPr>
            <p:spPr>
              <a:xfrm>
                <a:off x="4864119" y="2288727"/>
                <a:ext cx="155967" cy="155967"/>
              </a:xfrm>
              <a:prstGeom prst="ellipse">
                <a:avLst/>
              </a:prstGeom>
              <a:solidFill>
                <a:srgbClr val="1E73BA"/>
              </a:solidFill>
              <a:ln w="25400" cap="flat">
                <a:noFill/>
                <a:miter lim="400000"/>
              </a:ln>
              <a:effectLst>
                <a:outerShdw blurRad="38100" dist="25400" dir="5400000" rotWithShape="0">
                  <a:srgbClr val="000000">
                    <a:alpha val="80000"/>
                  </a:srgbClr>
                </a:outerShdw>
              </a:effectLst>
            </p:spPr>
            <p:txBody>
              <a:bodyPr wrap="square" lIns="38100" tIns="38100" rIns="38100" bIns="38100" numCol="1" anchor="t">
                <a:noAutofit/>
              </a:bodyPr>
              <a:lstStyle/>
              <a:p>
                <a:endParaRPr/>
              </a:p>
            </p:txBody>
          </p:sp>
          <p:sp>
            <p:nvSpPr>
              <p:cNvPr id="6917" name="Circle"/>
              <p:cNvSpPr/>
              <p:nvPr/>
            </p:nvSpPr>
            <p:spPr>
              <a:xfrm>
                <a:off x="5353249" y="2288642"/>
                <a:ext cx="155967" cy="155967"/>
              </a:xfrm>
              <a:prstGeom prst="ellipse">
                <a:avLst/>
              </a:prstGeom>
              <a:solidFill>
                <a:srgbClr val="1E73BA"/>
              </a:solidFill>
              <a:ln w="25400" cap="flat">
                <a:noFill/>
                <a:miter lim="400000"/>
              </a:ln>
              <a:effectLst>
                <a:outerShdw blurRad="38100" dist="25400" dir="5400000" rotWithShape="0">
                  <a:srgbClr val="000000">
                    <a:alpha val="80000"/>
                  </a:srgbClr>
                </a:outerShdw>
              </a:effectLst>
            </p:spPr>
            <p:txBody>
              <a:bodyPr wrap="square" lIns="38100" tIns="38100" rIns="38100" bIns="38100" numCol="1" anchor="t">
                <a:noAutofit/>
              </a:bodyPr>
              <a:lstStyle/>
              <a:p>
                <a:endParaRPr/>
              </a:p>
            </p:txBody>
          </p:sp>
          <p:sp>
            <p:nvSpPr>
              <p:cNvPr id="6918" name="Circle"/>
              <p:cNvSpPr/>
              <p:nvPr/>
            </p:nvSpPr>
            <p:spPr>
              <a:xfrm>
                <a:off x="5747269" y="2343160"/>
                <a:ext cx="155967" cy="155967"/>
              </a:xfrm>
              <a:prstGeom prst="ellipse">
                <a:avLst/>
              </a:prstGeom>
              <a:solidFill>
                <a:srgbClr val="1E73BA"/>
              </a:solidFill>
              <a:ln w="25400" cap="flat">
                <a:noFill/>
                <a:miter lim="400000"/>
              </a:ln>
              <a:effectLst>
                <a:outerShdw blurRad="38100" dist="25400" dir="5400000" rotWithShape="0">
                  <a:srgbClr val="000000">
                    <a:alpha val="80000"/>
                  </a:srgbClr>
                </a:outerShdw>
              </a:effectLst>
            </p:spPr>
            <p:txBody>
              <a:bodyPr wrap="square" lIns="38100" tIns="38100" rIns="38100" bIns="38100" numCol="1" anchor="t">
                <a:noAutofit/>
              </a:bodyPr>
              <a:lstStyle/>
              <a:p>
                <a:endParaRPr/>
              </a:p>
            </p:txBody>
          </p:sp>
          <p:sp>
            <p:nvSpPr>
              <p:cNvPr id="6919" name="Circle"/>
              <p:cNvSpPr/>
              <p:nvPr/>
            </p:nvSpPr>
            <p:spPr>
              <a:xfrm>
                <a:off x="7296179" y="2819979"/>
                <a:ext cx="155967" cy="155966"/>
              </a:xfrm>
              <a:prstGeom prst="ellipse">
                <a:avLst/>
              </a:prstGeom>
              <a:solidFill>
                <a:srgbClr val="1E73BA"/>
              </a:solidFill>
              <a:ln w="25400" cap="flat">
                <a:noFill/>
                <a:miter lim="400000"/>
              </a:ln>
              <a:effectLst>
                <a:outerShdw blurRad="38100" dist="25400" dir="5400000" rotWithShape="0">
                  <a:srgbClr val="000000">
                    <a:alpha val="80000"/>
                  </a:srgbClr>
                </a:outerShdw>
              </a:effectLst>
            </p:spPr>
            <p:txBody>
              <a:bodyPr wrap="square" lIns="38100" tIns="38100" rIns="38100" bIns="38100" numCol="1" anchor="t">
                <a:noAutofit/>
              </a:bodyPr>
              <a:lstStyle/>
              <a:p>
                <a:endParaRPr/>
              </a:p>
            </p:txBody>
          </p:sp>
          <p:sp>
            <p:nvSpPr>
              <p:cNvPr id="6920" name="Circle"/>
              <p:cNvSpPr/>
              <p:nvPr/>
            </p:nvSpPr>
            <p:spPr>
              <a:xfrm>
                <a:off x="7608678" y="2670097"/>
                <a:ext cx="155967" cy="155967"/>
              </a:xfrm>
              <a:prstGeom prst="ellipse">
                <a:avLst/>
              </a:prstGeom>
              <a:solidFill>
                <a:srgbClr val="1E73BA"/>
              </a:solidFill>
              <a:ln w="25400" cap="flat">
                <a:noFill/>
                <a:miter lim="400000"/>
              </a:ln>
              <a:effectLst>
                <a:outerShdw blurRad="38100" dist="25400" dir="5400000" rotWithShape="0">
                  <a:srgbClr val="000000">
                    <a:alpha val="80000"/>
                  </a:srgbClr>
                </a:outerShdw>
              </a:effectLst>
            </p:spPr>
            <p:txBody>
              <a:bodyPr wrap="square" lIns="38100" tIns="38100" rIns="38100" bIns="38100" numCol="1" anchor="t">
                <a:noAutofit/>
              </a:bodyPr>
              <a:lstStyle/>
              <a:p>
                <a:endParaRPr/>
              </a:p>
            </p:txBody>
          </p:sp>
          <p:sp>
            <p:nvSpPr>
              <p:cNvPr id="6921" name="Circle"/>
              <p:cNvSpPr/>
              <p:nvPr/>
            </p:nvSpPr>
            <p:spPr>
              <a:xfrm>
                <a:off x="7921177" y="2792720"/>
                <a:ext cx="155967" cy="155967"/>
              </a:xfrm>
              <a:prstGeom prst="ellipse">
                <a:avLst/>
              </a:prstGeom>
              <a:solidFill>
                <a:srgbClr val="1E73BA"/>
              </a:solidFill>
              <a:ln w="25400" cap="flat">
                <a:noFill/>
                <a:miter lim="400000"/>
              </a:ln>
              <a:effectLst>
                <a:outerShdw blurRad="38100" dist="25400" dir="5400000" rotWithShape="0">
                  <a:srgbClr val="000000">
                    <a:alpha val="80000"/>
                  </a:srgbClr>
                </a:outerShdw>
              </a:effectLst>
            </p:spPr>
            <p:txBody>
              <a:bodyPr wrap="square" lIns="38100" tIns="38100" rIns="38100" bIns="38100" numCol="1" anchor="t">
                <a:noAutofit/>
              </a:bodyPr>
              <a:lstStyle/>
              <a:p>
                <a:endParaRPr/>
              </a:p>
            </p:txBody>
          </p:sp>
          <p:sp>
            <p:nvSpPr>
              <p:cNvPr id="6922" name="Circle"/>
              <p:cNvSpPr/>
              <p:nvPr/>
            </p:nvSpPr>
            <p:spPr>
              <a:xfrm>
                <a:off x="8260851" y="2806307"/>
                <a:ext cx="155967" cy="155967"/>
              </a:xfrm>
              <a:prstGeom prst="ellipse">
                <a:avLst/>
              </a:prstGeom>
              <a:solidFill>
                <a:srgbClr val="1E73BA"/>
              </a:solidFill>
              <a:ln w="25400" cap="flat">
                <a:noFill/>
                <a:miter lim="400000"/>
              </a:ln>
              <a:effectLst>
                <a:outerShdw blurRad="38100" dist="25400" dir="5400000" rotWithShape="0">
                  <a:srgbClr val="000000">
                    <a:alpha val="80000"/>
                  </a:srgbClr>
                </a:outerShdw>
              </a:effectLst>
            </p:spPr>
            <p:txBody>
              <a:bodyPr wrap="square" lIns="38100" tIns="38100" rIns="38100" bIns="38100" numCol="1" anchor="t">
                <a:noAutofit/>
              </a:bodyPr>
              <a:lstStyle/>
              <a:p>
                <a:endParaRPr/>
              </a:p>
            </p:txBody>
          </p:sp>
          <p:sp>
            <p:nvSpPr>
              <p:cNvPr id="6923" name="Circle"/>
              <p:cNvSpPr/>
              <p:nvPr/>
            </p:nvSpPr>
            <p:spPr>
              <a:xfrm>
                <a:off x="8600524" y="2697356"/>
                <a:ext cx="155967" cy="155967"/>
              </a:xfrm>
              <a:prstGeom prst="ellipse">
                <a:avLst/>
              </a:prstGeom>
              <a:solidFill>
                <a:srgbClr val="1E73BA"/>
              </a:solidFill>
              <a:ln w="25400" cap="flat">
                <a:noFill/>
                <a:miter lim="400000"/>
              </a:ln>
              <a:effectLst>
                <a:outerShdw blurRad="38100" dist="25400" dir="5400000" rotWithShape="0">
                  <a:srgbClr val="000000">
                    <a:alpha val="80000"/>
                  </a:srgbClr>
                </a:outerShdw>
              </a:effectLst>
            </p:spPr>
            <p:txBody>
              <a:bodyPr wrap="square" lIns="38100" tIns="38100" rIns="38100" bIns="38100" numCol="1" anchor="t">
                <a:noAutofit/>
              </a:bodyPr>
              <a:lstStyle/>
              <a:p>
                <a:endParaRPr/>
              </a:p>
            </p:txBody>
          </p:sp>
          <p:sp>
            <p:nvSpPr>
              <p:cNvPr id="6924" name="Circle"/>
              <p:cNvSpPr/>
              <p:nvPr/>
            </p:nvSpPr>
            <p:spPr>
              <a:xfrm>
                <a:off x="8994545" y="2724615"/>
                <a:ext cx="155967" cy="155967"/>
              </a:xfrm>
              <a:prstGeom prst="ellipse">
                <a:avLst/>
              </a:prstGeom>
              <a:solidFill>
                <a:srgbClr val="1E73BA"/>
              </a:solidFill>
              <a:ln w="25400" cap="flat">
                <a:noFill/>
                <a:miter lim="400000"/>
              </a:ln>
              <a:effectLst>
                <a:outerShdw blurRad="38100" dist="25400" dir="5400000" rotWithShape="0">
                  <a:srgbClr val="000000">
                    <a:alpha val="80000"/>
                  </a:srgbClr>
                </a:outerShdw>
              </a:effectLst>
            </p:spPr>
            <p:txBody>
              <a:bodyPr wrap="square" lIns="38100" tIns="38100" rIns="38100" bIns="38100" numCol="1" anchor="t">
                <a:noAutofit/>
              </a:bodyPr>
              <a:lstStyle/>
              <a:p>
                <a:endParaRPr/>
              </a:p>
            </p:txBody>
          </p:sp>
          <p:sp>
            <p:nvSpPr>
              <p:cNvPr id="6925" name="Circle"/>
              <p:cNvSpPr/>
              <p:nvPr/>
            </p:nvSpPr>
            <p:spPr>
              <a:xfrm>
                <a:off x="9279870" y="3201433"/>
                <a:ext cx="155967" cy="155967"/>
              </a:xfrm>
              <a:prstGeom prst="ellipse">
                <a:avLst/>
              </a:prstGeom>
              <a:solidFill>
                <a:srgbClr val="1E73BA"/>
              </a:solidFill>
              <a:ln w="25400" cap="flat">
                <a:noFill/>
                <a:miter lim="400000"/>
              </a:ln>
              <a:effectLst>
                <a:outerShdw blurRad="38100" dist="25400" dir="5400000" rotWithShape="0">
                  <a:srgbClr val="000000">
                    <a:alpha val="80000"/>
                  </a:srgbClr>
                </a:outerShdw>
              </a:effectLst>
            </p:spPr>
            <p:txBody>
              <a:bodyPr wrap="square" lIns="38100" tIns="38100" rIns="38100" bIns="38100" numCol="1" anchor="t">
                <a:noAutofit/>
              </a:bodyPr>
              <a:lstStyle/>
              <a:p>
                <a:endParaRPr/>
              </a:p>
            </p:txBody>
          </p:sp>
          <p:sp>
            <p:nvSpPr>
              <p:cNvPr id="6926" name="Circle"/>
              <p:cNvSpPr/>
              <p:nvPr/>
            </p:nvSpPr>
            <p:spPr>
              <a:xfrm>
                <a:off x="9565195" y="3419419"/>
                <a:ext cx="155967" cy="155967"/>
              </a:xfrm>
              <a:prstGeom prst="ellipse">
                <a:avLst/>
              </a:prstGeom>
              <a:solidFill>
                <a:srgbClr val="1E73BA"/>
              </a:solidFill>
              <a:ln w="25400" cap="flat">
                <a:noFill/>
                <a:miter lim="400000"/>
              </a:ln>
              <a:effectLst>
                <a:outerShdw blurRad="38100" dist="25400" dir="5400000" rotWithShape="0">
                  <a:srgbClr val="000000">
                    <a:alpha val="80000"/>
                  </a:srgbClr>
                </a:outerShdw>
              </a:effectLst>
            </p:spPr>
            <p:txBody>
              <a:bodyPr wrap="square" lIns="38100" tIns="38100" rIns="38100" bIns="38100" numCol="1" anchor="t">
                <a:noAutofit/>
              </a:bodyPr>
              <a:lstStyle/>
              <a:p>
                <a:endParaRPr/>
              </a:p>
            </p:txBody>
          </p:sp>
          <p:sp>
            <p:nvSpPr>
              <p:cNvPr id="6927" name="Circle"/>
              <p:cNvSpPr/>
              <p:nvPr/>
            </p:nvSpPr>
            <p:spPr>
              <a:xfrm>
                <a:off x="9823347" y="3471993"/>
                <a:ext cx="155967" cy="155967"/>
              </a:xfrm>
              <a:prstGeom prst="ellipse">
                <a:avLst/>
              </a:prstGeom>
              <a:solidFill>
                <a:srgbClr val="1E73BA"/>
              </a:solidFill>
              <a:ln w="25400" cap="flat">
                <a:noFill/>
                <a:miter lim="400000"/>
              </a:ln>
              <a:effectLst>
                <a:outerShdw blurRad="38100" dist="25400" dir="5400000" rotWithShape="0">
                  <a:srgbClr val="000000">
                    <a:alpha val="80000"/>
                  </a:srgbClr>
                </a:outerShdw>
              </a:effectLst>
            </p:spPr>
            <p:txBody>
              <a:bodyPr wrap="square" lIns="38100" tIns="38100" rIns="38100" bIns="38100" numCol="1" anchor="t">
                <a:noAutofit/>
              </a:bodyPr>
              <a:lstStyle/>
              <a:p>
                <a:endParaRPr/>
              </a:p>
            </p:txBody>
          </p:sp>
        </p:grpSp>
        <p:sp>
          <p:nvSpPr>
            <p:cNvPr id="6929" name="Circle"/>
            <p:cNvSpPr/>
            <p:nvPr/>
          </p:nvSpPr>
          <p:spPr>
            <a:xfrm>
              <a:off x="9950347" y="3543152"/>
              <a:ext cx="155967" cy="155967"/>
            </a:xfrm>
            <a:prstGeom prst="ellipse">
              <a:avLst/>
            </a:prstGeom>
            <a:solidFill>
              <a:srgbClr val="1E73BA"/>
            </a:solidFill>
            <a:ln w="25400" cap="flat">
              <a:noFill/>
              <a:miter lim="400000"/>
            </a:ln>
            <a:effectLst>
              <a:outerShdw blurRad="38100" dist="25400" dir="5400000" rotWithShape="0">
                <a:srgbClr val="000000">
                  <a:alpha val="80000"/>
                </a:srgbClr>
              </a:outerShdw>
            </a:effectLst>
          </p:spPr>
          <p:txBody>
            <a:bodyPr wrap="square" lIns="38100" tIns="38100" rIns="38100" bIns="38100" numCol="1" anchor="t">
              <a:noAutofit/>
            </a:bodyPr>
            <a:lstStyle/>
            <a:p>
              <a:endParaRPr/>
            </a:p>
          </p:txBody>
        </p:sp>
        <p:sp>
          <p:nvSpPr>
            <p:cNvPr id="6930" name="Circle"/>
            <p:cNvSpPr/>
            <p:nvPr/>
          </p:nvSpPr>
          <p:spPr>
            <a:xfrm>
              <a:off x="10216950" y="3558470"/>
              <a:ext cx="155966" cy="155966"/>
            </a:xfrm>
            <a:prstGeom prst="ellipse">
              <a:avLst/>
            </a:prstGeom>
            <a:solidFill>
              <a:srgbClr val="1E73BA"/>
            </a:solidFill>
            <a:ln w="25400" cap="flat">
              <a:noFill/>
              <a:miter lim="400000"/>
            </a:ln>
            <a:effectLst>
              <a:outerShdw blurRad="38100" dist="25400" dir="5400000" rotWithShape="0">
                <a:srgbClr val="000000">
                  <a:alpha val="80000"/>
                </a:srgbClr>
              </a:outerShdw>
            </a:effectLst>
          </p:spPr>
          <p:txBody>
            <a:bodyPr wrap="square" lIns="38100" tIns="38100" rIns="38100" bIns="38100" numCol="1" anchor="t">
              <a:noAutofit/>
            </a:bodyPr>
            <a:lstStyle/>
            <a:p>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
                                  </p:stCondLst>
                                  <p:iterate>
                                    <p:tmAbs val="0"/>
                                  </p:iterate>
                                  <p:childTnLst>
                                    <p:set>
                                      <p:cBhvr>
                                        <p:cTn id="6" fill="hold"/>
                                        <p:tgtEl>
                                          <p:spTgt spid="6931"/>
                                        </p:tgtEl>
                                        <p:attrNameLst>
                                          <p:attrName>style.visibility</p:attrName>
                                        </p:attrNameLst>
                                      </p:cBhvr>
                                      <p:to>
                                        <p:strVal val="visible"/>
                                      </p:to>
                                    </p:set>
                                    <p:animEffect transition="in" filter="wipe(left)">
                                      <p:cBhvr>
                                        <p:cTn id="7" dur="700"/>
                                        <p:tgtEl>
                                          <p:spTgt spid="6931"/>
                                        </p:tgtEl>
                                      </p:cBhvr>
                                    </p:animEffect>
                                  </p:childTnLst>
                                </p:cTn>
                              </p:par>
                            </p:childTnLst>
                          </p:cTn>
                        </p:par>
                        <p:par>
                          <p:cTn id="8" fill="hold">
                            <p:stCondLst>
                              <p:cond delay="900"/>
                            </p:stCondLst>
                            <p:childTnLst>
                              <p:par>
                                <p:cTn id="9" presetID="22" presetClass="entr" presetSubtype="8" fill="hold" grpId="0" nodeType="afterEffect">
                                  <p:stCondLst>
                                    <p:cond delay="300"/>
                                  </p:stCondLst>
                                  <p:iterate>
                                    <p:tmAbs val="0"/>
                                  </p:iterate>
                                  <p:childTnLst>
                                    <p:set>
                                      <p:cBhvr>
                                        <p:cTn id="10" fill="hold"/>
                                        <p:tgtEl>
                                          <p:spTgt spid="6901"/>
                                        </p:tgtEl>
                                        <p:attrNameLst>
                                          <p:attrName>style.visibility</p:attrName>
                                        </p:attrNameLst>
                                      </p:cBhvr>
                                      <p:to>
                                        <p:strVal val="visible"/>
                                      </p:to>
                                    </p:set>
                                    <p:animEffect transition="in" filter="wipe(left)">
                                      <p:cBhvr>
                                        <p:cTn id="11" dur="700"/>
                                        <p:tgtEl>
                                          <p:spTgt spid="6901"/>
                                        </p:tgtEl>
                                      </p:cBhvr>
                                    </p:animEffect>
                                  </p:childTnLst>
                                </p:cTn>
                              </p:par>
                              <p:par>
                                <p:cTn id="12" presetID="10" presetClass="entr" presetSubtype="0" fill="hold" grpId="0" nodeType="withEffect">
                                  <p:stCondLst>
                                    <p:cond delay="300"/>
                                  </p:stCondLst>
                                  <p:childTnLst>
                                    <p:set>
                                      <p:cBhvr>
                                        <p:cTn id="13" dur="1" fill="hold">
                                          <p:stCondLst>
                                            <p:cond delay="0"/>
                                          </p:stCondLst>
                                        </p:cTn>
                                        <p:tgtEl>
                                          <p:spTgt spid="6895"/>
                                        </p:tgtEl>
                                        <p:attrNameLst>
                                          <p:attrName>style.visibility</p:attrName>
                                        </p:attrNameLst>
                                      </p:cBhvr>
                                      <p:to>
                                        <p:strVal val="visible"/>
                                      </p:to>
                                    </p:set>
                                    <p:animEffect transition="in" filter="fade">
                                      <p:cBhvr>
                                        <p:cTn id="14" dur="400"/>
                                        <p:tgtEl>
                                          <p:spTgt spid="6895"/>
                                        </p:tgtEl>
                                      </p:cBhvr>
                                    </p:animEffect>
                                  </p:childTnLst>
                                </p:cTn>
                              </p:par>
                              <p:par>
                                <p:cTn id="15" presetID="10" presetClass="entr" presetSubtype="0" fill="hold" grpId="0" nodeType="withEffect">
                                  <p:stCondLst>
                                    <p:cond delay="600"/>
                                  </p:stCondLst>
                                  <p:childTnLst>
                                    <p:set>
                                      <p:cBhvr>
                                        <p:cTn id="16" dur="1" fill="hold">
                                          <p:stCondLst>
                                            <p:cond delay="0"/>
                                          </p:stCondLst>
                                        </p:cTn>
                                        <p:tgtEl>
                                          <p:spTgt spid="6896"/>
                                        </p:tgtEl>
                                        <p:attrNameLst>
                                          <p:attrName>style.visibility</p:attrName>
                                        </p:attrNameLst>
                                      </p:cBhvr>
                                      <p:to>
                                        <p:strVal val="visible"/>
                                      </p:to>
                                    </p:set>
                                    <p:animEffect transition="in" filter="fade">
                                      <p:cBhvr>
                                        <p:cTn id="17" dur="400"/>
                                        <p:tgtEl>
                                          <p:spTgt spid="6896"/>
                                        </p:tgtEl>
                                      </p:cBhvr>
                                    </p:animEffect>
                                  </p:childTnLst>
                                </p:cTn>
                              </p:par>
                              <p:par>
                                <p:cTn id="18" presetID="10" presetClass="entr" presetSubtype="0" fill="hold" grpId="0" nodeType="withEffect">
                                  <p:stCondLst>
                                    <p:cond delay="900"/>
                                  </p:stCondLst>
                                  <p:childTnLst>
                                    <p:set>
                                      <p:cBhvr>
                                        <p:cTn id="19" dur="1" fill="hold">
                                          <p:stCondLst>
                                            <p:cond delay="0"/>
                                          </p:stCondLst>
                                        </p:cTn>
                                        <p:tgtEl>
                                          <p:spTgt spid="6897"/>
                                        </p:tgtEl>
                                        <p:attrNameLst>
                                          <p:attrName>style.visibility</p:attrName>
                                        </p:attrNameLst>
                                      </p:cBhvr>
                                      <p:to>
                                        <p:strVal val="visible"/>
                                      </p:to>
                                    </p:set>
                                    <p:animEffect transition="in" filter="fade">
                                      <p:cBhvr>
                                        <p:cTn id="20" dur="400"/>
                                        <p:tgtEl>
                                          <p:spTgt spid="6897"/>
                                        </p:tgtEl>
                                      </p:cBhvr>
                                    </p:animEffect>
                                  </p:childTnLst>
                                </p:cTn>
                              </p:par>
                              <p:par>
                                <p:cTn id="21" presetID="10" presetClass="entr" presetSubtype="0" fill="hold" grpId="0" nodeType="withEffect">
                                  <p:stCondLst>
                                    <p:cond delay="1200"/>
                                  </p:stCondLst>
                                  <p:childTnLst>
                                    <p:set>
                                      <p:cBhvr>
                                        <p:cTn id="22" dur="1" fill="hold">
                                          <p:stCondLst>
                                            <p:cond delay="0"/>
                                          </p:stCondLst>
                                        </p:cTn>
                                        <p:tgtEl>
                                          <p:spTgt spid="6898"/>
                                        </p:tgtEl>
                                        <p:attrNameLst>
                                          <p:attrName>style.visibility</p:attrName>
                                        </p:attrNameLst>
                                      </p:cBhvr>
                                      <p:to>
                                        <p:strVal val="visible"/>
                                      </p:to>
                                    </p:set>
                                    <p:animEffect transition="in" filter="fade">
                                      <p:cBhvr>
                                        <p:cTn id="23" dur="400"/>
                                        <p:tgtEl>
                                          <p:spTgt spid="6898"/>
                                        </p:tgtEl>
                                      </p:cBhvr>
                                    </p:animEffect>
                                  </p:childTnLst>
                                </p:cTn>
                              </p:par>
                              <p:par>
                                <p:cTn id="24" presetID="10" presetClass="entr" presetSubtype="0" fill="hold" grpId="0" nodeType="withEffect">
                                  <p:stCondLst>
                                    <p:cond delay="1500"/>
                                  </p:stCondLst>
                                  <p:childTnLst>
                                    <p:set>
                                      <p:cBhvr>
                                        <p:cTn id="25" dur="1" fill="hold">
                                          <p:stCondLst>
                                            <p:cond delay="0"/>
                                          </p:stCondLst>
                                        </p:cTn>
                                        <p:tgtEl>
                                          <p:spTgt spid="6899"/>
                                        </p:tgtEl>
                                        <p:attrNameLst>
                                          <p:attrName>style.visibility</p:attrName>
                                        </p:attrNameLst>
                                      </p:cBhvr>
                                      <p:to>
                                        <p:strVal val="visible"/>
                                      </p:to>
                                    </p:set>
                                    <p:animEffect transition="in" filter="fade">
                                      <p:cBhvr>
                                        <p:cTn id="26" dur="400"/>
                                        <p:tgtEl>
                                          <p:spTgt spid="6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95" grpId="0" animBg="1" advAuto="0"/>
      <p:bldP spid="6896" grpId="0" animBg="1" advAuto="0"/>
      <p:bldP spid="6897" grpId="0" animBg="1" advAuto="0"/>
      <p:bldP spid="6898" grpId="0" animBg="1" advAuto="0"/>
      <p:bldP spid="6899" grpId="0" animBg="1" advAuto="0"/>
      <p:bldP spid="6901" grpId="0" animBg="1" advAuto="0"/>
      <p:bldP spid="6931"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olar Installations">
            <a:hlinkClick r:id="" action="ppaction://media"/>
            <a:extLst>
              <a:ext uri="{FF2B5EF4-FFF2-40B4-BE49-F238E27FC236}">
                <a16:creationId xmlns:a16="http://schemas.microsoft.com/office/drawing/2014/main" id="{C0118423-CB8B-4DB5-A73B-4067EE0D3BF9}"/>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16256000" cy="9144000"/>
          </a:xfrm>
          <a:prstGeom prst="rect">
            <a:avLst/>
          </a:prstGeom>
        </p:spPr>
      </p:pic>
    </p:spTree>
  </p:cSld>
  <p:clrMapOvr>
    <a:masterClrMapping/>
  </p:clrMapOvr>
  <p:transition spd="med">
    <p:fade/>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childTnLst>
        </p:cTn>
      </p:par>
    </p:tnLst>
  </p:timing>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ap="flat">
          <a:noFill/>
          <a:miter lim="400000"/>
        </a:ln>
        <a:effectLst/>
        <a:sp3d/>
      </a:spPr>
      <a:bodyPr rot="0" spcFirstLastPara="1" vertOverflow="overflow" horzOverflow="overflow" vert="horz" wrap="square" lIns="25400" tIns="25400" rIns="25400" bIns="25400" numCol="1" spcCol="38100" rtlCol="0" anchor="b">
        <a:spAutoFit/>
      </a:bodyPr>
      <a:lstStyle>
        <a:defPPr marL="0" marR="0" indent="0" algn="l" defTabSz="457200"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FFFFFF"/>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rgbClr val="FC8D19"/>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38100" dir="5400000" rotWithShape="0">
              <a:srgbClr val="000000"/>
            </a:outerShdw>
          </a:effectLst>
        </a:effectStyle>
        <a:effectStyle>
          <a:effectLst>
            <a:outerShdw blurRad="63500" dist="25400" dir="540000" rotWithShape="0">
              <a:srgbClr val="000000"/>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ap="flat">
          <a:noFill/>
          <a:miter lim="400000"/>
        </a:ln>
        <a:effectLst/>
        <a:sp3d/>
      </a:spPr>
      <a:bodyPr rot="0" spcFirstLastPara="1" vertOverflow="overflow" horzOverflow="overflow" vert="horz" wrap="square" lIns="25400" tIns="25400" rIns="25400" bIns="25400" numCol="1" spcCol="38100" rtlCol="0" anchor="b">
        <a:spAutoFit/>
      </a:bodyPr>
      <a:lstStyle>
        <a:defPPr marL="0" marR="0" indent="0" algn="l" defTabSz="457200"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FFFFFF">
                <a:alpha val="50000"/>
              </a:srgbClr>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rgbClr val="FC8D19"/>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FFFFFF"/>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11_White">
  <a:themeElements>
    <a:clrScheme name="White">
      <a:dk1>
        <a:srgbClr val="A287C6"/>
      </a:dk1>
      <a:lt1>
        <a:srgbClr val="8DC63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ap="flat">
          <a:noFill/>
          <a:miter lim="400000"/>
        </a:ln>
        <a:effectLst/>
        <a:sp3d/>
      </a:spPr>
      <a:bodyPr rot="0" spcFirstLastPara="1" vertOverflow="overflow" horzOverflow="overflow" vert="horz" wrap="square" lIns="0" tIns="0" rIns="0" bIns="0" numCol="1" spcCol="38100" rtlCol="0" anchor="ctr">
        <a:normAutofit/>
      </a:bodyPr>
      <a:lstStyle>
        <a:defPPr marL="0" marR="0" indent="0" algn="ctr" defTabSz="825500" rtl="0" fontAlgn="auto" latinLnBrk="0" hangingPunct="0">
          <a:lnSpc>
            <a:spcPct val="100000"/>
          </a:lnSpc>
          <a:spcBef>
            <a:spcPts val="0"/>
          </a:spcBef>
          <a:spcAft>
            <a:spcPts val="0"/>
          </a:spcAft>
          <a:buClrTx/>
          <a:buSzTx/>
          <a:buFontTx/>
          <a:buNone/>
          <a:tabLst/>
          <a:defRPr kumimoji="0" sz="13000" b="1" i="0" u="none" strike="noStrike" cap="all" spc="0" normalizeH="0" baseline="0">
            <a:ln>
              <a:noFill/>
            </a:ln>
            <a:solidFill>
              <a:srgbClr val="8DC63F"/>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13000" b="1" i="0" u="none" strike="noStrike" cap="all" spc="0" normalizeH="0" baseline="0">
            <a:ln>
              <a:noFill/>
            </a:ln>
            <a:solidFill>
              <a:srgbClr val="8DC63F"/>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ap="flat">
          <a:noFill/>
          <a:miter lim="400000"/>
        </a:ln>
        <a:effectLst/>
        <a:sp3d/>
      </a:spPr>
      <a:bodyPr rot="0" spcFirstLastPara="1" vertOverflow="overflow" horzOverflow="overflow" vert="horz" wrap="square" lIns="25400" tIns="25400" rIns="25400" bIns="25400" numCol="1" spcCol="38100" rtlCol="0" anchor="b">
        <a:spAutoFit/>
      </a:bodyPr>
      <a:lstStyle>
        <a:defPPr marL="0" marR="0" indent="0" algn="l" defTabSz="457200"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FFFFFF"/>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rgbClr val="FC8D19"/>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25336</TotalTime>
  <Words>6502</Words>
  <Application>Microsoft Office PowerPoint</Application>
  <PresentationFormat>Custom</PresentationFormat>
  <Paragraphs>487</Paragraphs>
  <Slides>21</Slides>
  <Notes>21</Notes>
  <HiddenSlides>3</HiddenSlides>
  <MMClips>3</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21</vt:i4>
      </vt:variant>
    </vt:vector>
  </HeadingPairs>
  <TitlesOfParts>
    <vt:vector size="31" baseType="lpstr">
      <vt:lpstr>Arial</vt:lpstr>
      <vt:lpstr>Calibri</vt:lpstr>
      <vt:lpstr>Gill Sans</vt:lpstr>
      <vt:lpstr>Helvetica</vt:lpstr>
      <vt:lpstr>Helvetica Light</vt:lpstr>
      <vt:lpstr>Noto Sans</vt:lpstr>
      <vt:lpstr>Wingdings</vt:lpstr>
      <vt:lpstr>White</vt:lpstr>
      <vt:lpstr>1_White</vt:lpstr>
      <vt:lpstr>11_White</vt:lpstr>
      <vt:lpstr>New Jersey Renewable Government Energy Aggregation (R-GEA) (Applies only to Electric Aggregation)  Also known generically as Community Choice Aggregation  Sept 18, 2019 Mayor Tony Perry </vt:lpstr>
      <vt:lpstr>R-GEA Benefits</vt:lpstr>
      <vt:lpstr>Renewable Government Energy Aggregation (R-GEA)</vt:lpstr>
      <vt:lpstr>“This action is for towns…to make renewable energy available to its residents and businesses, above and beyond any value the GEA framework may provide for cost savings and consumer protection.  It is….suitable for communities (and their leaders) that are proactively committed to increased renewable energy use.”</vt:lpstr>
      <vt:lpstr>                 Renewable Community Electric Aggregation                   Towns That Have Contracted Jun2019-June2020</vt:lpstr>
      <vt:lpstr>The price of renewable is steadily decreasing. It is now cheaper than fossil fuel and will continue to drop.  Capacity is increasing exponentially.</vt:lpstr>
      <vt:lpstr>PowerPoint Presentation</vt:lpstr>
      <vt:lpstr>Onshore Wind Cost</vt:lpstr>
      <vt:lpstr>PowerPoint Presentation</vt:lpstr>
      <vt:lpstr>PowerPoint Presentation</vt:lpstr>
      <vt:lpstr>Levelized Cost of Energy in the U.S.</vt:lpstr>
      <vt:lpstr>PowerPoint Presentation</vt:lpstr>
      <vt:lpstr>“Today more than two-thirds of the global population lives in countries where solar and wind are the cheapest sources of new bulk generation.”</vt:lpstr>
      <vt:lpstr>Typical NJ GHG Emissions</vt:lpstr>
      <vt:lpstr>Powertrain Cost Comparison</vt:lpstr>
      <vt:lpstr>U.S. Commitments to 100% Renewable Electricity</vt:lpstr>
      <vt:lpstr>PowerPoint Presentation</vt:lpstr>
      <vt:lpstr>PowerPoint Presentation</vt:lpstr>
      <vt:lpstr>PowerPoint Presentation</vt:lpstr>
      <vt:lpstr>Renewable Government Energy Aggregation (R-GEA)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Miller</dc:creator>
  <cp:lastModifiedBy>Steve Miller</cp:lastModifiedBy>
  <cp:revision>557</cp:revision>
  <cp:lastPrinted>2019-09-18T13:23:55Z</cp:lastPrinted>
  <dcterms:modified xsi:type="dcterms:W3CDTF">2020-08-12T21:42:05Z</dcterms:modified>
</cp:coreProperties>
</file>