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8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5" r:id="rId1"/>
    <p:sldMasterId id="2147483970" r:id="rId2"/>
    <p:sldMasterId id="2147484030" r:id="rId3"/>
    <p:sldMasterId id="2147484060" r:id="rId4"/>
  </p:sldMasterIdLst>
  <p:notesMasterIdLst>
    <p:notesMasterId r:id="rId26"/>
  </p:notesMasterIdLst>
  <p:sldIdLst>
    <p:sldId id="1510" r:id="rId5"/>
    <p:sldId id="1562" r:id="rId6"/>
    <p:sldId id="1461" r:id="rId7"/>
    <p:sldId id="1550" r:id="rId8"/>
    <p:sldId id="1559" r:id="rId9"/>
    <p:sldId id="1490" r:id="rId10"/>
    <p:sldId id="1560" r:id="rId11"/>
    <p:sldId id="1543" r:id="rId12"/>
    <p:sldId id="1531" r:id="rId13"/>
    <p:sldId id="1564" r:id="rId14"/>
    <p:sldId id="1544" r:id="rId15"/>
    <p:sldId id="1546" r:id="rId16"/>
    <p:sldId id="1567" r:id="rId17"/>
    <p:sldId id="1548" r:id="rId18"/>
    <p:sldId id="982" r:id="rId19"/>
    <p:sldId id="312" r:id="rId20"/>
    <p:sldId id="1552" r:id="rId21"/>
    <p:sldId id="1556" r:id="rId22"/>
    <p:sldId id="1565" r:id="rId23"/>
    <p:sldId id="1566" r:id="rId24"/>
    <p:sldId id="1568" r:id="rId25"/>
  </p:sldIdLst>
  <p:sldSz cx="16256000" cy="9144000"/>
  <p:notesSz cx="9601200" cy="73152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79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5715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8509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422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7145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9939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D3D3"/>
    <a:srgbClr val="9DA9A9"/>
    <a:srgbClr val="1E7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6871" autoAdjust="0"/>
  </p:normalViewPr>
  <p:slideViewPr>
    <p:cSldViewPr snapToGrid="0">
      <p:cViewPr varScale="1">
        <p:scale>
          <a:sx n="68" d="100"/>
          <a:sy n="68" d="100"/>
        </p:scale>
        <p:origin x="498" y="84"/>
      </p:cViewPr>
      <p:guideLst>
        <p:guide orient="horz" pos="2880"/>
        <p:guide pos="5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7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  <a:prstGeom prst="rect">
            <a:avLst/>
          </a:prstGeom>
        </p:spPr>
        <p:txBody>
          <a:bodyPr lIns="96655" tIns="48327" rIns="96655" bIns="48327"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xfrm>
            <a:off x="1280161" y="3474720"/>
            <a:ext cx="7040880" cy="3291840"/>
          </a:xfrm>
          <a:prstGeom prst="rect">
            <a:avLst/>
          </a:prstGeom>
        </p:spPr>
        <p:txBody>
          <a:bodyPr lIns="96655" tIns="48327" rIns="96655" bIns="48327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7496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>
        <a:latin typeface="+mn-lt"/>
        <a:ea typeface="+mn-ea"/>
        <a:cs typeface="+mn-cs"/>
        <a:sym typeface="Arial"/>
      </a:defRPr>
    </a:lvl1pPr>
    <a:lvl2pPr indent="228600" defTabSz="457200" latinLnBrk="0">
      <a:defRPr>
        <a:latin typeface="+mn-lt"/>
        <a:ea typeface="+mn-ea"/>
        <a:cs typeface="+mn-cs"/>
        <a:sym typeface="Arial"/>
      </a:defRPr>
    </a:lvl2pPr>
    <a:lvl3pPr indent="457200" defTabSz="457200" latinLnBrk="0">
      <a:defRPr>
        <a:latin typeface="+mn-lt"/>
        <a:ea typeface="+mn-ea"/>
        <a:cs typeface="+mn-cs"/>
        <a:sym typeface="Arial"/>
      </a:defRPr>
    </a:lvl3pPr>
    <a:lvl4pPr indent="685800" defTabSz="457200" latinLnBrk="0">
      <a:defRPr>
        <a:latin typeface="+mn-lt"/>
        <a:ea typeface="+mn-ea"/>
        <a:cs typeface="+mn-cs"/>
        <a:sym typeface="Arial"/>
      </a:defRPr>
    </a:lvl4pPr>
    <a:lvl5pPr indent="914400" defTabSz="457200" latinLnBrk="0">
      <a:defRPr>
        <a:latin typeface="+mn-lt"/>
        <a:ea typeface="+mn-ea"/>
        <a:cs typeface="+mn-cs"/>
        <a:sym typeface="Arial"/>
      </a:defRPr>
    </a:lvl5pPr>
    <a:lvl6pPr indent="1143000" defTabSz="457200" latinLnBrk="0">
      <a:defRPr>
        <a:latin typeface="+mn-lt"/>
        <a:ea typeface="+mn-ea"/>
        <a:cs typeface="+mn-cs"/>
        <a:sym typeface="Arial"/>
      </a:defRPr>
    </a:lvl6pPr>
    <a:lvl7pPr indent="1371600" defTabSz="457200" latinLnBrk="0">
      <a:defRPr>
        <a:latin typeface="+mn-lt"/>
        <a:ea typeface="+mn-ea"/>
        <a:cs typeface="+mn-cs"/>
        <a:sym typeface="Arial"/>
      </a:defRPr>
    </a:lvl7pPr>
    <a:lvl8pPr indent="1600200" defTabSz="457200" latinLnBrk="0">
      <a:defRPr>
        <a:latin typeface="+mn-lt"/>
        <a:ea typeface="+mn-ea"/>
        <a:cs typeface="+mn-cs"/>
        <a:sym typeface="Arial"/>
      </a:defRPr>
    </a:lvl8pPr>
    <a:lvl9pPr indent="1828800" defTabSz="457200" latinLnBrk="0">
      <a:defRPr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bbhub.io/dotorg/sites/28/2019/12/Accelerating-Americas-Pledge-Executive-Summary-.pdf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2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to introduce</a:t>
            </a:r>
            <a:r>
              <a:rPr lang="en-US" baseline="0" dirty="0"/>
              <a:t> Energy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11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OTHERS PENDING: Red Bank &amp; regional towns; Edison; East Brunswick</a:t>
            </a:r>
          </a:p>
        </p:txBody>
      </p:sp>
    </p:spTree>
    <p:extLst>
      <p:ext uri="{BB962C8B-B14F-4D97-AF65-F5344CB8AC3E}">
        <p14:creationId xmlns:p14="http://schemas.microsoft.com/office/powerpoint/2010/main" val="29617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to introduce</a:t>
            </a:r>
            <a:r>
              <a:rPr lang="en-US" baseline="0" dirty="0"/>
              <a:t> Energy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6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26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catch: Middletown Energy Plan depends upon 4% emission reduction/year (compared to above 1%/year), achieved by</a:t>
            </a:r>
          </a:p>
          <a:p>
            <a:r>
              <a:rPr lang="en-US" dirty="0"/>
              <a:t>  - MULTIPLE Parallel actions each year</a:t>
            </a:r>
          </a:p>
          <a:p>
            <a:r>
              <a:rPr lang="en-US" dirty="0"/>
              <a:t>  - REPEATED year after year</a:t>
            </a:r>
          </a:p>
          <a:p>
            <a:r>
              <a:rPr lang="en-US" dirty="0"/>
              <a:t>Larger cities such as those committing to the Paris Agreement likely have full time staff.  </a:t>
            </a:r>
          </a:p>
          <a:p>
            <a:r>
              <a:rPr lang="en-US" dirty="0"/>
              <a:t>For instance, Woodbridge, the ONLY town achieving Gold Star in Energy, has a VERY active </a:t>
            </a:r>
            <a:r>
              <a:rPr lang="en-US" dirty="0" err="1"/>
              <a:t>SustainableWoodbridge</a:t>
            </a:r>
            <a:r>
              <a:rPr lang="en-US" dirty="0"/>
              <a:t> Team, led by the Woodbridge “Chief of Staff” who presumably has a lot </a:t>
            </a:r>
            <a:r>
              <a:rPr lang="en-US"/>
              <a:t>of clout.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755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6037">
              <a:defRPr/>
            </a:pPr>
            <a:r>
              <a:rPr lang="en-US" sz="1200" dirty="0">
                <a:solidFill>
                  <a:schemeClr val="bg2"/>
                </a:solidFill>
              </a:rPr>
              <a:t>Location of this slide:</a:t>
            </a:r>
          </a:p>
          <a:p>
            <a:pPr defTabSz="476037">
              <a:defRPr/>
            </a:pPr>
            <a:r>
              <a:rPr lang="en-US" sz="1200" dirty="0">
                <a:solidFill>
                  <a:schemeClr val="bg2"/>
                </a:solidFill>
              </a:rPr>
              <a:t>Source: 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“Accelerating America’s Pledge” </a:t>
            </a:r>
            <a:r>
              <a:rPr lang="en-US" sz="1200" u="sng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Summary</a:t>
            </a: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supporting data (dec, 2019) report to UN COP25):</a:t>
            </a:r>
          </a:p>
          <a:p>
            <a:pPr defTabSz="476037">
              <a:defRPr/>
            </a:pPr>
            <a:r>
              <a:rPr lang="en-US" sz="12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 by Steve Miller stevemiller@comcast.net.  Reference: Middletown Energy Plan http://climate.smiller.org/energy-plan/Middletown-2020-Energy-Plan/MiddletownEnergyPlan-V2-2020-8-8.pdf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27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" name="Shape 4066"/>
          <p:cNvSpPr>
            <a:spLocks noGrp="1" noRot="1" noChangeAspect="1"/>
          </p:cNvSpPr>
          <p:nvPr>
            <p:ph type="sldImg"/>
          </p:nvPr>
        </p:nvSpPr>
        <p:spPr>
          <a:xfrm>
            <a:off x="331788" y="727075"/>
            <a:ext cx="6465887" cy="36385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67" name="Shape 40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en-US" dirty="0"/>
              <a:t>ID #5132 - Can be used in noncommercial online and TV broadcasts of your presentation.</a:t>
            </a:r>
          </a:p>
          <a:p>
            <a:pPr>
              <a:defRPr sz="1400"/>
            </a:pPr>
            <a:endParaRPr lang="en-US" dirty="0"/>
          </a:p>
          <a:p>
            <a:pPr>
              <a:defRPr sz="1400"/>
            </a:pPr>
            <a:r>
              <a:rPr lang="en-US" dirty="0"/>
              <a:t>…because, after all, your world does depend on it. Thank you.</a:t>
            </a:r>
          </a:p>
          <a:p>
            <a:pPr>
              <a:defRPr sz="1400"/>
            </a:pPr>
            <a:endParaRPr lang="en-US" dirty="0"/>
          </a:p>
          <a:p>
            <a:pPr>
              <a:defRPr sz="1200"/>
            </a:pPr>
            <a:r>
              <a:rPr lang="en-US" b="1" dirty="0"/>
              <a:t>DESCRIPTION</a:t>
            </a:r>
            <a:r>
              <a:rPr lang="en-US" dirty="0"/>
              <a:t>: Photo of the Earth with text stating that your world depends on it</a:t>
            </a:r>
          </a:p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40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6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" name="Shape 4066"/>
          <p:cNvSpPr>
            <a:spLocks noGrp="1" noRot="1" noChangeAspect="1"/>
          </p:cNvSpPr>
          <p:nvPr>
            <p:ph type="sldImg"/>
          </p:nvPr>
        </p:nvSpPr>
        <p:spPr>
          <a:xfrm>
            <a:off x="331788" y="727075"/>
            <a:ext cx="6465887" cy="36385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67" name="Shape 40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rPr lang="en-US" dirty="0"/>
              <a:t>ID #5132 - Can be used in noncommercial online and TV broadcasts of your presentation.</a:t>
            </a:r>
          </a:p>
          <a:p>
            <a:pPr>
              <a:defRPr sz="1400"/>
            </a:pPr>
            <a:endParaRPr lang="en-US" dirty="0"/>
          </a:p>
          <a:p>
            <a:pPr>
              <a:defRPr sz="1400"/>
            </a:pPr>
            <a:r>
              <a:rPr lang="en-US" dirty="0"/>
              <a:t>…because, after all, your world does depend on it. Thank you.</a:t>
            </a:r>
          </a:p>
          <a:p>
            <a:pPr>
              <a:defRPr sz="1400"/>
            </a:pPr>
            <a:endParaRPr lang="en-US" dirty="0"/>
          </a:p>
          <a:p>
            <a:pPr>
              <a:defRPr sz="1200"/>
            </a:pPr>
            <a:r>
              <a:rPr lang="en-US" b="1" dirty="0"/>
              <a:t>DESCRIPTION</a:t>
            </a:r>
            <a:r>
              <a:rPr lang="en-US" dirty="0"/>
              <a:t>: Photo of the Earth with text stating that your world depends on it</a:t>
            </a:r>
          </a:p>
          <a:p>
            <a:pPr>
              <a:defRPr b="1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6109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to introduce</a:t>
            </a:r>
            <a:r>
              <a:rPr lang="en-US" baseline="0" dirty="0"/>
              <a:t> Energy Plan.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4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TONIGHT’s visioning focuses on these 5 strategies, found in the NJ 2019 Energy Master Plan.</a:t>
            </a:r>
          </a:p>
          <a:p>
            <a:r>
              <a:rPr lang="en-US" dirty="0"/>
              <a:t>We need YOUR visioning of what do you expect in an energy plan to enhance YOUR quality of life??</a:t>
            </a:r>
          </a:p>
          <a:p>
            <a:r>
              <a:rPr lang="en-US" dirty="0"/>
              <a:t>Following are examples of the 5  (These are also printed in front, above the white poster boards)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17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7688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TONIGHT’s visioning focuses on these 5 strategies, found in the NJ 2019 Energy Master Plan.</a:t>
            </a:r>
          </a:p>
          <a:p>
            <a:r>
              <a:rPr lang="en-US" dirty="0"/>
              <a:t>We need YOUR visioning of what do you expect in an energy plan to enhance YOUR quality of life??</a:t>
            </a:r>
          </a:p>
          <a:p>
            <a:r>
              <a:rPr lang="en-US" dirty="0"/>
              <a:t>Following are examples of the 5  (These are also printed in front, above the white poster boards)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62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9319" y="3532633"/>
            <a:ext cx="8058443" cy="3346704"/>
          </a:xfrm>
        </p:spPr>
        <p:txBody>
          <a:bodyPr/>
          <a:lstStyle/>
          <a:p>
            <a:r>
              <a:rPr lang="en-US" sz="1200" b="1" dirty="0"/>
              <a:t>This is the NJ “Footprint” of sources of world-heating Greenhouse gases, to show what to tackle first.</a:t>
            </a:r>
          </a:p>
          <a:p>
            <a:r>
              <a:rPr lang="en-US" sz="1200" b="1" dirty="0"/>
              <a:t>Sustainable Jersey states: “the primary goal [of “Gold Star in Energy” is reducing Green House Gases.  Responding to this overarching imperative will help achieve all the other [sustainability] goals.”</a:t>
            </a:r>
          </a:p>
          <a:p>
            <a:endParaRPr lang="en-US" sz="1200" b="1" dirty="0"/>
          </a:p>
          <a:p>
            <a:r>
              <a:rPr lang="en-US" sz="1200" b="1" dirty="0"/>
              <a:t>20% of the GHG is from electricity generation; nearly 50%  is from transportation.</a:t>
            </a:r>
          </a:p>
          <a:p>
            <a:r>
              <a:rPr lang="en-US" sz="1200" b="1" dirty="0"/>
              <a:t>Switching electricity to 100% wind/solar, then switching all vehicles to batteries charged by renewable electricity will ELIMINATE almost 70% of our GHG.</a:t>
            </a:r>
          </a:p>
          <a:p>
            <a:r>
              <a:rPr lang="en-US" sz="1200" b="1" dirty="0"/>
              <a:t>VERY IMPORTANT: -8% carbon sequestration by marshes, mudflats, trees, landscaping</a:t>
            </a:r>
          </a:p>
        </p:txBody>
      </p:sp>
    </p:spTree>
    <p:extLst>
      <p:ext uri="{BB962C8B-B14F-4D97-AF65-F5344CB8AC3E}">
        <p14:creationId xmlns:p14="http://schemas.microsoft.com/office/powerpoint/2010/main" val="248288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personal story [show grandkids photo]- I now have 2 grandsons- and want a better life for them.  This afternoon’s talk Joseph </a:t>
            </a:r>
            <a:r>
              <a:rPr lang="en-US" dirty="0" err="1"/>
              <a:t>Fiordliso</a:t>
            </a:r>
            <a:r>
              <a:rPr lang="en-US" dirty="0"/>
              <a:t>, longtime President of the NJ Board of Public Utilities stressed that it is NOW OBVIOUS that our descendants lives will be affected by climate change- it will be a different less friendly life for them.  Joseph is </a:t>
            </a:r>
          </a:p>
          <a:p>
            <a:r>
              <a:rPr lang="en-US" dirty="0"/>
              <a:t>Residential (100%) &amp; Business (10%) Community Choice Electric</a:t>
            </a:r>
          </a:p>
          <a:p>
            <a:r>
              <a:rPr lang="en-US" dirty="0"/>
              <a:t>Passenger Vehicles 25%are electric</a:t>
            </a:r>
          </a:p>
          <a:p>
            <a:r>
              <a:rPr lang="en-US" dirty="0"/>
              <a:t>Business Electric RPS + 10% for all remaining</a:t>
            </a:r>
          </a:p>
          <a:p>
            <a:r>
              <a:rPr lang="en-US" dirty="0"/>
              <a:t>Electrify heating 25%</a:t>
            </a:r>
          </a:p>
          <a:p>
            <a:r>
              <a:rPr lang="en-US" dirty="0"/>
              <a:t>savings in Energy Efficiency (10%) – consistent with projection from Middletown actual experience</a:t>
            </a:r>
          </a:p>
          <a:p>
            <a:r>
              <a:rPr lang="en-US" dirty="0"/>
              <a:t>Solar: (10% solar penetration) Residential, Business, park &amp; </a:t>
            </a:r>
            <a:r>
              <a:rPr lang="en-US" dirty="0" err="1"/>
              <a:t>workship</a:t>
            </a:r>
            <a:endParaRPr lang="en-US" dirty="0"/>
          </a:p>
          <a:p>
            <a:r>
              <a:rPr lang="en-US" dirty="0"/>
              <a:t>Delivery trucks ALREADY moving to EV Trucks</a:t>
            </a:r>
          </a:p>
          <a:p>
            <a:r>
              <a:rPr lang="en-US" dirty="0"/>
              <a:t>Municipal/private/schools: 25% area utilized for solar</a:t>
            </a:r>
          </a:p>
          <a:p>
            <a:r>
              <a:rPr lang="en-US" dirty="0"/>
              <a:t>Municipal operations: 25% conversations of vehicles &amp; buildings to electric heat</a:t>
            </a:r>
          </a:p>
        </p:txBody>
      </p:sp>
    </p:spTree>
    <p:extLst>
      <p:ext uri="{BB962C8B-B14F-4D97-AF65-F5344CB8AC3E}">
        <p14:creationId xmlns:p14="http://schemas.microsoft.com/office/powerpoint/2010/main" val="3506599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727075"/>
            <a:ext cx="6465887" cy="3638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last 3 years, I have maintained a price-ranked list of 3</a:t>
            </a:r>
            <a:r>
              <a:rPr lang="en-US" baseline="30000" dirty="0"/>
              <a:t>rd</a:t>
            </a:r>
            <a:r>
              <a:rPr lang="en-US" dirty="0"/>
              <a:t> party suppliers of renewable electricity</a:t>
            </a:r>
          </a:p>
        </p:txBody>
      </p:sp>
    </p:spTree>
    <p:extLst>
      <p:ext uri="{BB962C8B-B14F-4D97-AF65-F5344CB8AC3E}">
        <p14:creationId xmlns:p14="http://schemas.microsoft.com/office/powerpoint/2010/main" val="269343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08593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8411" y="5751495"/>
            <a:ext cx="16272821" cy="339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3" y="1608667"/>
            <a:ext cx="14562667" cy="38814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37351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80" y="-42"/>
            <a:ext cx="9144001" cy="914408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4243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17856" y="1308365"/>
            <a:ext cx="6527323" cy="652732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418489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067" y="1353402"/>
            <a:ext cx="6496632" cy="643719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33913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02" y="1343238"/>
            <a:ext cx="4731998" cy="645752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66720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701" y="1355669"/>
            <a:ext cx="5774201" cy="643266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12183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67" y="194733"/>
            <a:ext cx="7069667" cy="9195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7058319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57" y="1015643"/>
            <a:ext cx="9204688" cy="711271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2465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37" y="3164857"/>
            <a:ext cx="7097383" cy="2814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055654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790" y="1754685"/>
            <a:ext cx="5663174" cy="6434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911466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2083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8133291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813329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-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72000" y="-468000"/>
            <a:ext cx="16800001" cy="1008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807245" y="4198854"/>
            <a:ext cx="4641511" cy="746293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4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5231576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52400" y="-117068"/>
            <a:ext cx="5999395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3941881" cy="29659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59830591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0" y="-3044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669459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52400" y="-117068"/>
            <a:ext cx="8436439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6438305" cy="3089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82567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93220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677334" y="1693333"/>
            <a:ext cx="14901333" cy="624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8369461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677333" y="1693334"/>
            <a:ext cx="7450667" cy="64818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62537" y="1693334"/>
            <a:ext cx="7115517" cy="6818857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732729" indent="-309374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2674896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0150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08911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102628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30540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76200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53742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536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09960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3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45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25006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325985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2215415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8694981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585469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8212667" y="423334"/>
            <a:ext cx="7569465" cy="10583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12667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27452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8411" y="5751495"/>
            <a:ext cx="16272821" cy="339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3" y="1608667"/>
            <a:ext cx="14562667" cy="38814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10472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80" y="-42"/>
            <a:ext cx="9144001" cy="914408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97243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536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0483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17856" y="1308365"/>
            <a:ext cx="6527323" cy="652732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742918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067" y="1353402"/>
            <a:ext cx="6496632" cy="643719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72432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02" y="1343238"/>
            <a:ext cx="4731998" cy="645752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1082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701" y="1355669"/>
            <a:ext cx="5774201" cy="643266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324593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67" y="194733"/>
            <a:ext cx="7069667" cy="9195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830231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57" y="1015643"/>
            <a:ext cx="9204688" cy="711271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10445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37" y="3164857"/>
            <a:ext cx="7097383" cy="2814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157992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790" y="1754685"/>
            <a:ext cx="5663174" cy="6434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17525592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8133291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813329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-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72000" y="-468000"/>
            <a:ext cx="16800001" cy="1008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807245" y="4198854"/>
            <a:ext cx="4641511" cy="746293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4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3226243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52400" y="-117068"/>
            <a:ext cx="5999395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3941881" cy="29659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03030816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3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45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34393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0" y="-3044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706443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52400" y="-117068"/>
            <a:ext cx="8436439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6438305" cy="3089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81665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465531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677334" y="1693333"/>
            <a:ext cx="14901333" cy="624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61328101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677333" y="1693334"/>
            <a:ext cx="7450667" cy="64818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62537" y="1693334"/>
            <a:ext cx="7115517" cy="6818857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732729" indent="-309374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651934928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14964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34277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en">
    <p:bg>
      <p:bgPr>
        <a:solidFill>
          <a:srgbClr val="8DC6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602807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r Transition - Grey"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354667" y="3022600"/>
            <a:ext cx="13546667" cy="3098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8667" cap="all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840000" y="120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557355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72301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072712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ight Text on Dark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drought-1675729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536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200302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rk Text on L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iceberg-404966_1920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3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8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3" y="1608667"/>
            <a:ext cx="14562667" cy="646452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998260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_DSC346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FFFFFF">
              <a:alpha val="70389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18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159471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97474995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8694981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3804522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8212667" y="423334"/>
            <a:ext cx="7569465" cy="10583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12667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768363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ttom 3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u3qfwpdgrvy-sugar-bee.jpg"/>
          <p:cNvSpPr>
            <a:spLocks noGrp="1"/>
          </p:cNvSpPr>
          <p:nvPr>
            <p:ph type="pic" sz="half" idx="13"/>
          </p:nvPr>
        </p:nvSpPr>
        <p:spPr>
          <a:xfrm>
            <a:off x="-8411" y="5751495"/>
            <a:ext cx="16272821" cy="33923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4562667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3" y="1608667"/>
            <a:ext cx="14562667" cy="3881495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46719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6" name="icon-clean energy_green.ai" descr="icon-clean energy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780" y="-42"/>
            <a:ext cx="9144001" cy="9144084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20506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06" name="icon-people_green.ai" descr="icon-people_green.ai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117856" y="1308365"/>
            <a:ext cx="6527323" cy="652732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4278162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16" name="icon-world_green.ai" descr="icon-world_green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067" y="1353402"/>
            <a:ext cx="6496632" cy="6437197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7310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Half Fade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20180626_CRP_PC_0595.jpg"/>
          <p:cNvSpPr>
            <a:spLocks noGrp="1"/>
          </p:cNvSpPr>
          <p:nvPr>
            <p:ph type="pic" idx="13"/>
          </p:nvPr>
        </p:nvSpPr>
        <p:spPr>
          <a:xfrm>
            <a:off x="0" y="0"/>
            <a:ext cx="16256000" cy="914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9" name="Rectangle"/>
          <p:cNvSpPr/>
          <p:nvPr/>
        </p:nvSpPr>
        <p:spPr>
          <a:xfrm>
            <a:off x="8128000" y="0"/>
            <a:ext cx="8424766" cy="9430231"/>
          </a:xfrm>
          <a:prstGeom prst="rect">
            <a:avLst/>
          </a:prstGeom>
          <a:solidFill>
            <a:srgbClr val="333333">
              <a:alpha val="70384"/>
            </a:srgbClr>
          </a:solidFill>
          <a:ln w="12700">
            <a:miter lim="400000"/>
          </a:ln>
          <a:effectLst>
            <a:outerShdw blurRad="38100" dist="25400" dir="13494913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pic>
        <p:nvPicPr>
          <p:cNvPr id="130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8805334" y="423334"/>
            <a:ext cx="6840001" cy="9839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3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805334" y="1608667"/>
            <a:ext cx="6840001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53234610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26" name="LeadershipCorps-logo.ai" descr="LeadershipCorps-logo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2802" y="1343238"/>
            <a:ext cx="4731998" cy="6457525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800517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24 Ho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6" name="24HrsReality-logo-2012.png" descr="24HrsReality-logo-20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701" y="1355669"/>
            <a:ext cx="5774201" cy="6432663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145989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S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47" name="CSN_Logo_vert_CR.png" descr="CSN_Logo_vert_C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267" y="194733"/>
            <a:ext cx="7069667" cy="91951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62225341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6" name="100Committed-Final.png" descr="100Committed-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457" y="1015643"/>
            <a:ext cx="9204688" cy="7112715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8820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Pricing Pol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67" name="PricingPollutionLogo.png" descr="PricingPollution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837" y="3164857"/>
            <a:ext cx="7097383" cy="2814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00539702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eneral Campus Cor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pic>
        <p:nvPicPr>
          <p:cNvPr id="277" name="CampusCorps_Final_Vertical.png" descr="CampusCorps_Final_Vertic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790" y="1754685"/>
            <a:ext cx="5663174" cy="6434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4567566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R-Pittsburgh-Wed-458.jpg"/>
          <p:cNvSpPr>
            <a:spLocks noGrp="1"/>
          </p:cNvSpPr>
          <p:nvPr>
            <p:ph type="pic" sz="half" idx="13"/>
          </p:nvPr>
        </p:nvSpPr>
        <p:spPr>
          <a:xfrm>
            <a:off x="8133291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5" name="CR-Pittsburgh-Tues-227.jpg"/>
          <p:cNvSpPr>
            <a:spLocks noGrp="1"/>
          </p:cNvSpPr>
          <p:nvPr>
            <p:ph type="pic" sz="half" idx="14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6" name="CR-SEATTLE-STIAN-CARD5-114.jpg"/>
          <p:cNvSpPr>
            <a:spLocks noGrp="1"/>
          </p:cNvSpPr>
          <p:nvPr>
            <p:ph type="pic" sz="half" idx="15"/>
          </p:nvPr>
        </p:nvSpPr>
        <p:spPr>
          <a:xfrm>
            <a:off x="813329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7" name="CR-Pittsburgh-Wed-783.jpg"/>
          <p:cNvSpPr>
            <a:spLocks noGrp="1"/>
          </p:cNvSpPr>
          <p:nvPr>
            <p:ph type="pic" sz="half" idx="16"/>
          </p:nvPr>
        </p:nvSpPr>
        <p:spPr>
          <a:xfrm>
            <a:off x="-1" y="457200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290" name="Group"/>
          <p:cNvGrpSpPr/>
          <p:nvPr/>
        </p:nvGrpSpPr>
        <p:grpSpPr>
          <a:xfrm>
            <a:off x="-272000" y="-468000"/>
            <a:ext cx="16800001" cy="10080000"/>
            <a:chOff x="0" y="0"/>
            <a:chExt cx="25199999" cy="15119999"/>
          </a:xfrm>
        </p:grpSpPr>
        <p:sp>
          <p:nvSpPr>
            <p:cNvPr id="288" name="Rectangle"/>
            <p:cNvSpPr/>
            <p:nvPr/>
          </p:nvSpPr>
          <p:spPr>
            <a:xfrm>
              <a:off x="12420000" y="0"/>
              <a:ext cx="360001" cy="1512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9" name="Rectangle"/>
            <p:cNvSpPr/>
            <p:nvPr/>
          </p:nvSpPr>
          <p:spPr>
            <a:xfrm rot="16200000">
              <a:off x="12420000" y="-5040001"/>
              <a:ext cx="360001" cy="25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5807245" y="4198854"/>
            <a:ext cx="4641511" cy="746293"/>
          </a:xfrm>
          <a:prstGeom prst="rect">
            <a:avLst/>
          </a:prstGeom>
          <a:solidFill>
            <a:srgbClr val="FFFFFF"/>
          </a:solidFill>
        </p:spPr>
        <p:txBody>
          <a:bodyPr anchor="ctr"/>
          <a:lstStyle>
            <a:lvl1pPr algn="ctr">
              <a:defRPr sz="4000">
                <a:solidFill>
                  <a:srgbClr val="333333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035936157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4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Rectangle"/>
          <p:cNvSpPr/>
          <p:nvPr/>
        </p:nvSpPr>
        <p:spPr>
          <a:xfrm>
            <a:off x="-152400" y="-117068"/>
            <a:ext cx="5999395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0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1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04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5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6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3941881" cy="29659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66730432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_AS_1867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5" name="20170429_as_ClimateRealityMarch_0771.jpg"/>
          <p:cNvSpPr>
            <a:spLocks noGrp="1"/>
          </p:cNvSpPr>
          <p:nvPr>
            <p:ph type="pic" sz="half" idx="14"/>
          </p:nvPr>
        </p:nvSpPr>
        <p:spPr>
          <a:xfrm>
            <a:off x="0" y="4568956"/>
            <a:ext cx="10850049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6" name="20170429_as_ClimateRealityMarch_0692.jpg"/>
          <p:cNvSpPr>
            <a:spLocks noGrp="1"/>
          </p:cNvSpPr>
          <p:nvPr>
            <p:ph type="pic" sz="half" idx="15"/>
          </p:nvPr>
        </p:nvSpPr>
        <p:spPr>
          <a:xfrm>
            <a:off x="5418667" y="-3044"/>
            <a:ext cx="10845315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7" name="_AS_1314.jpg"/>
          <p:cNvSpPr>
            <a:spLocks noGrp="1"/>
          </p:cNvSpPr>
          <p:nvPr>
            <p:ph type="pic" sz="quarter" idx="16"/>
          </p:nvPr>
        </p:nvSpPr>
        <p:spPr>
          <a:xfrm>
            <a:off x="0" y="-3044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19" name="Rectangle"/>
          <p:cNvSpPr/>
          <p:nvPr/>
        </p:nvSpPr>
        <p:spPr>
          <a:xfrm>
            <a:off x="5418667" y="-115589"/>
            <a:ext cx="240000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0" name="Rectangle"/>
          <p:cNvSpPr/>
          <p:nvPr/>
        </p:nvSpPr>
        <p:spPr>
          <a:xfrm rot="16200000">
            <a:off x="8008000" y="-3828000"/>
            <a:ext cx="240001" cy="1680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1" name="Rectangle"/>
          <p:cNvSpPr/>
          <p:nvPr/>
        </p:nvSpPr>
        <p:spPr>
          <a:xfrm>
            <a:off x="10717334" y="4684411"/>
            <a:ext cx="240001" cy="480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99952558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Titl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Rectangle"/>
          <p:cNvSpPr/>
          <p:nvPr/>
        </p:nvSpPr>
        <p:spPr>
          <a:xfrm>
            <a:off x="-152400" y="-117068"/>
            <a:ext cx="8436439" cy="4728767"/>
          </a:xfrm>
          <a:prstGeom prst="rect">
            <a:avLst/>
          </a:prstGeom>
          <a:solidFill>
            <a:srgbClr val="8DC63F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3867" tIns="33867" rIns="33867" bIns="33867" anchor="ctr"/>
          <a:lstStyle/>
          <a:p>
            <a:pPr algn="ctr" defTabSz="550361">
              <a:defRPr sz="3200" b="0" cap="none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133" b="0"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29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electricity-1330214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1" name="american-public-power-association-419672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2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37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33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4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5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36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846667" y="846667"/>
            <a:ext cx="6438305" cy="30893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5575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/Bullets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656.jpg"/>
          <p:cNvSpPr>
            <a:spLocks noGrp="1"/>
          </p:cNvSpPr>
          <p:nvPr>
            <p:ph type="pic" idx="13"/>
          </p:nvPr>
        </p:nvSpPr>
        <p:spPr>
          <a:xfrm>
            <a:off x="8694981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1" name="Title Text"/>
          <p:cNvSpPr txBox="1">
            <a:spLocks noGrp="1"/>
          </p:cNvSpPr>
          <p:nvPr>
            <p:ph type="title"/>
          </p:nvPr>
        </p:nvSpPr>
        <p:spPr>
          <a:xfrm>
            <a:off x="677334" y="423333"/>
            <a:ext cx="7569465" cy="924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620667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andreas-gucklhorn-285561-unsplash.jpg"/>
          <p:cNvSpPr>
            <a:spLocks noGrp="1"/>
          </p:cNvSpPr>
          <p:nvPr>
            <p:ph type="pic" sz="quarter" idx="13"/>
          </p:nvPr>
        </p:nvSpPr>
        <p:spPr>
          <a:xfrm>
            <a:off x="10837333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7" name="solarpark-1288842.jpg"/>
          <p:cNvSpPr>
            <a:spLocks noGrp="1"/>
          </p:cNvSpPr>
          <p:nvPr>
            <p:ph type="pic" sz="quarter" idx="14"/>
          </p:nvPr>
        </p:nvSpPr>
        <p:spPr>
          <a:xfrm>
            <a:off x="5418667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8" name="electricity-1330214.jpg"/>
          <p:cNvSpPr>
            <a:spLocks noGrp="1"/>
          </p:cNvSpPr>
          <p:nvPr>
            <p:ph type="pic" sz="quarter" idx="15"/>
          </p:nvPr>
        </p:nvSpPr>
        <p:spPr>
          <a:xfrm>
            <a:off x="0" y="4568956"/>
            <a:ext cx="5418774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9" name="jason-blackeye-107478-unsplash.jpg"/>
          <p:cNvSpPr>
            <a:spLocks noGrp="1"/>
          </p:cNvSpPr>
          <p:nvPr>
            <p:ph type="pic" sz="half" idx="16"/>
          </p:nvPr>
        </p:nvSpPr>
        <p:spPr>
          <a:xfrm>
            <a:off x="8129879" y="0"/>
            <a:ext cx="8133267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50" name="american-public-power-association-419672.jpg"/>
          <p:cNvSpPr>
            <a:spLocks noGrp="1"/>
          </p:cNvSpPr>
          <p:nvPr>
            <p:ph type="pic" sz="half" idx="17"/>
          </p:nvPr>
        </p:nvSpPr>
        <p:spPr>
          <a:xfrm>
            <a:off x="0" y="0"/>
            <a:ext cx="8133266" cy="45749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grpSp>
        <p:nvGrpSpPr>
          <p:cNvPr id="355" name="Group"/>
          <p:cNvGrpSpPr/>
          <p:nvPr/>
        </p:nvGrpSpPr>
        <p:grpSpPr>
          <a:xfrm>
            <a:off x="-272000" y="-160867"/>
            <a:ext cx="16800001" cy="9600001"/>
            <a:chOff x="0" y="0"/>
            <a:chExt cx="25199999" cy="14400000"/>
          </a:xfrm>
        </p:grpSpPr>
        <p:sp>
          <p:nvSpPr>
            <p:cNvPr id="351" name="Rectangle"/>
            <p:cNvSpPr/>
            <p:nvPr/>
          </p:nvSpPr>
          <p:spPr>
            <a:xfrm>
              <a:off x="12420000" y="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2" name="Rectangle"/>
            <p:cNvSpPr/>
            <p:nvPr/>
          </p:nvSpPr>
          <p:spPr>
            <a:xfrm rot="16200000">
              <a:off x="12420000" y="-5500700"/>
              <a:ext cx="360001" cy="252000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3" name="Rectangle"/>
            <p:cNvSpPr/>
            <p:nvPr/>
          </p:nvSpPr>
          <p:spPr>
            <a:xfrm>
              <a:off x="8356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54" name="Rectangle"/>
            <p:cNvSpPr/>
            <p:nvPr/>
          </p:nvSpPr>
          <p:spPr>
            <a:xfrm>
              <a:off x="16484000" y="7200000"/>
              <a:ext cx="360001" cy="7200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550361">
                <a:defRPr sz="3200" b="0" cap="none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133" b="0"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267741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64" name="Object"/>
          <p:cNvSpPr txBox="1">
            <a:spLocks noGrp="1"/>
          </p:cNvSpPr>
          <p:nvPr>
            <p:ph idx="3"/>
          </p:nvPr>
        </p:nvSpPr>
        <p:spPr>
          <a:xfrm>
            <a:off x="677334" y="1693333"/>
            <a:ext cx="14901333" cy="62400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65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172464530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sic Graph -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373" name="Object"/>
          <p:cNvSpPr txBox="1">
            <a:spLocks noGrp="1"/>
          </p:cNvSpPr>
          <p:nvPr>
            <p:ph sz="half" idx="3"/>
          </p:nvPr>
        </p:nvSpPr>
        <p:spPr>
          <a:xfrm>
            <a:off x="677333" y="1693334"/>
            <a:ext cx="7450667" cy="6481861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sym typeface="Gill Sans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5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74" name="Title Text"/>
          <p:cNvSpPr txBox="1">
            <a:spLocks noGrp="1"/>
          </p:cNvSpPr>
          <p:nvPr>
            <p:ph type="title"/>
          </p:nvPr>
        </p:nvSpPr>
        <p:spPr>
          <a:xfrm>
            <a:off x="677334" y="423334"/>
            <a:ext cx="14901333" cy="11712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462537" y="1693334"/>
            <a:ext cx="7115517" cy="6818857"/>
          </a:xfrm>
          <a:prstGeom prst="rect">
            <a:avLst/>
          </a:prstGeom>
        </p:spPr>
        <p:txBody>
          <a:bodyPr lIns="50800" tIns="50800" rIns="50800" bIns="50800"/>
          <a:lstStyle>
            <a:lvl1pPr>
              <a:buBlip>
                <a:blip r:embed="rId2"/>
              </a:buBlip>
            </a:lvl1pPr>
            <a:lvl2pPr marL="732729" indent="-309374">
              <a:buSzPct val="75000"/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5764648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270895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2434167"/>
            <a:ext cx="69088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0" y="8475134"/>
            <a:ext cx="3657600" cy="486833"/>
          </a:xfrm>
          <a:prstGeom prst="rect">
            <a:avLst/>
          </a:prstGeom>
        </p:spPr>
        <p:txBody>
          <a:bodyPr/>
          <a:lstStyle/>
          <a:p>
            <a:fld id="{4F6DF5D2-6F09-4539-A6D4-16F389B6E6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950849" y="8475134"/>
            <a:ext cx="187551" cy="184666"/>
          </a:xfrm>
          <a:prstGeom prst="rect">
            <a:avLst/>
          </a:prstGeom>
        </p:spPr>
        <p:txBody>
          <a:bodyPr/>
          <a:lstStyle/>
          <a:p>
            <a:fld id="{A04702AD-217A-4700-B907-9A8ADF0339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144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736600" y="393700"/>
            <a:ext cx="13754100" cy="7747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5400"/>
              </a:lnSpc>
            </a:lvl1pPr>
          </a:lstStyle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6600" y="1079500"/>
            <a:ext cx="13754100" cy="7620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1300"/>
              </a:spcBef>
              <a:defRPr sz="2600">
                <a:solidFill>
                  <a:srgbClr val="FFFFFF"/>
                </a:solidFill>
              </a:defRPr>
            </a:lvl1pPr>
            <a:lvl2pPr marL="38100" indent="0">
              <a:buSzTx/>
              <a:buNone/>
              <a:defRPr sz="2600" b="1"/>
            </a:lvl2pPr>
            <a:lvl3pPr marL="0" indent="292100">
              <a:buSzTx/>
              <a:buNone/>
              <a:defRPr b="1"/>
            </a:lvl3pPr>
            <a:lvl4pPr marL="0" indent="615950">
              <a:buSzTx/>
              <a:buNone/>
              <a:defRPr sz="2600" b="1"/>
            </a:lvl4pPr>
            <a:lvl5pPr marL="0" indent="895350">
              <a:buSzTx/>
              <a:buNone/>
              <a:defRPr sz="2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872459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14528800" cy="7620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5400"/>
              </a:lnSpc>
              <a:spcBef>
                <a:spcPts val="300"/>
              </a:spcBef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3600" y="1270000"/>
            <a:ext cx="14528800" cy="1016000"/>
          </a:xfrm>
          <a:prstGeom prst="rect">
            <a:avLst/>
          </a:prstGeom>
        </p:spPr>
        <p:txBody>
          <a:bodyPr/>
          <a:lstStyle>
            <a:lvl1pPr algn="ctr"/>
            <a:lvl2pPr marL="38100" indent="228600">
              <a:buSzTx/>
              <a:buNone/>
              <a:defRPr sz="3200" b="1"/>
            </a:lvl2pPr>
            <a:lvl3pPr marL="0" indent="457200">
              <a:buSzTx/>
              <a:buNone/>
              <a:defRPr sz="3000" b="1"/>
            </a:lvl3pPr>
            <a:lvl4pPr marL="0" indent="685800">
              <a:buSzTx/>
              <a:buNone/>
              <a:defRPr sz="2600" b="1"/>
            </a:lvl4pPr>
            <a:lvl5pPr marL="0" indent="914400">
              <a:buSzTx/>
              <a:buNone/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25451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14528800" cy="4914900"/>
          </a:xfrm>
          <a:prstGeom prst="rect">
            <a:avLst/>
          </a:prstGeom>
        </p:spPr>
        <p:txBody>
          <a:bodyPr anchor="ctr"/>
          <a:lstStyle>
            <a:lvl1pPr marL="286226" indent="-286226">
              <a:lnSpc>
                <a:spcPts val="5500"/>
              </a:lnSpc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19200" y="5664200"/>
            <a:ext cx="14173200" cy="2870200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1300"/>
              </a:spcBef>
              <a:defRPr sz="3000">
                <a:solidFill>
                  <a:srgbClr val="FFFFFF"/>
                </a:solidFill>
              </a:defRPr>
            </a:lvl1pPr>
            <a:lvl2pPr marL="38100" indent="0">
              <a:spcBef>
                <a:spcPts val="300"/>
              </a:spcBef>
              <a:buSzTx/>
              <a:buNone/>
              <a:defRPr sz="2000" b="1">
                <a:solidFill>
                  <a:srgbClr val="9DA9A9"/>
                </a:solidFill>
              </a:defRPr>
            </a:lvl2pPr>
            <a:lvl3pPr marL="0" indent="292100">
              <a:buSzTx/>
              <a:buNone/>
              <a:defRPr sz="2000" b="1">
                <a:solidFill>
                  <a:srgbClr val="9DA9A9"/>
                </a:solidFill>
              </a:defRPr>
            </a:lvl3pPr>
            <a:lvl4pPr marL="0" indent="615950">
              <a:buSzTx/>
              <a:buNone/>
              <a:defRPr sz="2000" b="1">
                <a:solidFill>
                  <a:srgbClr val="9DA9A9"/>
                </a:solidFill>
              </a:defRPr>
            </a:lvl4pPr>
            <a:lvl5pPr marL="0" indent="895350">
              <a:buSzTx/>
              <a:buNone/>
              <a:defRPr sz="20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601306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66469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736600" y="393700"/>
            <a:ext cx="14782800" cy="7874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lnSpc>
                <a:spcPts val="5400"/>
              </a:lnSpc>
            </a:lvl1pPr>
          </a:lstStyle>
          <a:p>
            <a:r>
              <a:t>Title Text</a:t>
            </a:r>
          </a:p>
        </p:txBody>
      </p:sp>
      <p:sp>
        <p:nvSpPr>
          <p:cNvPr id="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6600" y="1079500"/>
            <a:ext cx="14782800" cy="8890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 algn="ctr">
              <a:spcBef>
                <a:spcPts val="1300"/>
              </a:spcBef>
              <a:defRPr sz="2600">
                <a:solidFill>
                  <a:srgbClr val="FFFFFF"/>
                </a:solidFill>
              </a:defRPr>
            </a:lvl1pPr>
            <a:lvl2pPr marL="38100" indent="0" algn="ctr">
              <a:buSzTx/>
              <a:buNone/>
              <a:defRPr sz="2600" b="1"/>
            </a:lvl2pPr>
            <a:lvl3pPr marL="0" indent="292100" algn="ctr">
              <a:buSzTx/>
              <a:buNone/>
              <a:defRPr b="1"/>
            </a:lvl3pPr>
            <a:lvl4pPr marL="0" indent="615950" algn="ctr">
              <a:buSzTx/>
              <a:buNone/>
              <a:defRPr sz="2600" b="1"/>
            </a:lvl4pPr>
            <a:lvl5pPr marL="0" indent="895350" algn="ctr">
              <a:buSzTx/>
              <a:buNone/>
              <a:defRPr sz="2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6454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/Bullets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4273523149_903d6751f2_o.jpg"/>
          <p:cNvSpPr>
            <a:spLocks noGrp="1"/>
          </p:cNvSpPr>
          <p:nvPr>
            <p:ph type="pic" idx="13"/>
          </p:nvPr>
        </p:nvSpPr>
        <p:spPr>
          <a:xfrm>
            <a:off x="0" y="0"/>
            <a:ext cx="7569429" cy="914387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51" name="transparent CRLC logo.png" descr="transparent CRLC logo.png"/>
          <p:cNvPicPr>
            <a:picLocks noChangeAspect="1"/>
          </p:cNvPicPr>
          <p:nvPr/>
        </p:nvPicPr>
        <p:blipFill>
          <a:blip r:embed="rId2">
            <a:alphaModFix amt="80862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8212667" y="423334"/>
            <a:ext cx="7569465" cy="10583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12667" y="1608667"/>
            <a:ext cx="7569465" cy="6726703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0333" y="8636000"/>
            <a:ext cx="373500" cy="36926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0926731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14528800" cy="49149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6700"/>
              </a:lnSpc>
              <a:defRPr sz="55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41400" y="5664200"/>
            <a:ext cx="14173200" cy="2870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1300"/>
              </a:spcBef>
              <a:defRPr sz="4000">
                <a:solidFill>
                  <a:srgbClr val="FFFFFF"/>
                </a:solidFill>
              </a:defRPr>
            </a:lvl1pPr>
            <a:lvl2pPr marL="38100" indent="0" algn="ctr">
              <a:spcBef>
                <a:spcPts val="300"/>
              </a:spcBef>
              <a:buSzTx/>
              <a:buNone/>
              <a:defRPr b="1">
                <a:solidFill>
                  <a:srgbClr val="9DA9A9"/>
                </a:solidFill>
              </a:defRPr>
            </a:lvl2pPr>
            <a:lvl3pPr marL="0" indent="292100" algn="ctr">
              <a:buSzTx/>
              <a:buNone/>
              <a:defRPr sz="2400" b="1">
                <a:solidFill>
                  <a:srgbClr val="9DA9A9"/>
                </a:solidFill>
              </a:defRPr>
            </a:lvl3pPr>
            <a:lvl4pPr marL="0" indent="615950" algn="ctr">
              <a:buSzTx/>
              <a:buNone/>
              <a:defRPr sz="2400" b="1">
                <a:solidFill>
                  <a:srgbClr val="9DA9A9"/>
                </a:solidFill>
              </a:defRPr>
            </a:lvl4pPr>
            <a:lvl5pPr marL="0" indent="895350" algn="ctr">
              <a:buSzTx/>
              <a:buNone/>
              <a:defRPr sz="24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207845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Text"/>
          <p:cNvSpPr txBox="1">
            <a:spLocks noGrp="1"/>
          </p:cNvSpPr>
          <p:nvPr>
            <p:ph type="title"/>
          </p:nvPr>
        </p:nvSpPr>
        <p:spPr>
          <a:xfrm>
            <a:off x="736600" y="393700"/>
            <a:ext cx="13754100" cy="698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5000"/>
              </a:lnSpc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6600" y="1016000"/>
            <a:ext cx="13754100" cy="8890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1300"/>
              </a:spcBef>
              <a:defRPr sz="2400">
                <a:solidFill>
                  <a:srgbClr val="FFFFFF"/>
                </a:solidFill>
              </a:defRPr>
            </a:lvl1pPr>
            <a:lvl2pPr marL="38100" indent="0">
              <a:buSzTx/>
              <a:buNone/>
              <a:defRPr sz="2400" b="1"/>
            </a:lvl2pPr>
            <a:lvl3pPr marL="0" indent="292100">
              <a:buSzTx/>
              <a:buNone/>
              <a:defRPr sz="2400" b="1"/>
            </a:lvl3pPr>
            <a:lvl4pPr marL="0" indent="615950">
              <a:buSzTx/>
              <a:buNone/>
              <a:defRPr sz="2400" b="1"/>
            </a:lvl4pPr>
            <a:lvl5pPr marL="0" indent="89535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699960" y="8679085"/>
            <a:ext cx="182216" cy="172816"/>
          </a:xfrm>
          <a:prstGeom prst="rect">
            <a:avLst/>
          </a:prstGeom>
        </p:spPr>
        <p:txBody>
          <a:bodyPr anchor="b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4144806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736600" y="393700"/>
            <a:ext cx="13754100" cy="6985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5400"/>
              </a:lnSpc>
            </a:lvl1pPr>
          </a:lstStyle>
          <a:p>
            <a:r>
              <a:t>Title Text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6600" y="1079500"/>
            <a:ext cx="13754100" cy="7620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1300"/>
              </a:spcBef>
              <a:defRPr sz="2600">
                <a:solidFill>
                  <a:srgbClr val="FFFFFF"/>
                </a:solidFill>
              </a:defRPr>
            </a:lvl1pPr>
            <a:lvl2pPr marL="38100" indent="0">
              <a:buSzTx/>
              <a:buNone/>
              <a:defRPr sz="2600" b="1"/>
            </a:lvl2pPr>
            <a:lvl3pPr marL="0" indent="292100">
              <a:buSzTx/>
              <a:buNone/>
              <a:defRPr b="1"/>
            </a:lvl3pPr>
            <a:lvl4pPr marL="0" indent="615950">
              <a:buSzTx/>
              <a:buNone/>
              <a:defRPr sz="2600" b="1"/>
            </a:lvl4pPr>
            <a:lvl5pPr marL="0" indent="895350">
              <a:buSzTx/>
              <a:buNone/>
              <a:defRPr sz="2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954696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14528800" cy="49149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6700"/>
              </a:lnSpc>
              <a:defRPr sz="55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41400" y="5664200"/>
            <a:ext cx="14173200" cy="2870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1300"/>
              </a:spcBef>
              <a:defRPr sz="3800">
                <a:solidFill>
                  <a:srgbClr val="FFFFFF"/>
                </a:solidFill>
              </a:defRPr>
            </a:lvl1pPr>
            <a:lvl2pPr marL="38100" indent="0" algn="ctr">
              <a:spcBef>
                <a:spcPts val="300"/>
              </a:spcBef>
              <a:buSzTx/>
              <a:buNone/>
              <a:defRPr sz="2800" b="1">
                <a:solidFill>
                  <a:srgbClr val="9DA9A9"/>
                </a:solidFill>
              </a:defRPr>
            </a:lvl2pPr>
            <a:lvl3pPr marL="0" indent="292100" algn="ctr">
              <a:buSzTx/>
              <a:buNone/>
              <a:defRPr sz="2800" b="1">
                <a:solidFill>
                  <a:srgbClr val="9DA9A9"/>
                </a:solidFill>
              </a:defRPr>
            </a:lvl3pPr>
            <a:lvl4pPr marL="0" indent="615950" algn="ctr">
              <a:buSzTx/>
              <a:buNone/>
              <a:defRPr sz="2800" b="1">
                <a:solidFill>
                  <a:srgbClr val="9DA9A9"/>
                </a:solidFill>
              </a:defRPr>
            </a:lvl4pPr>
            <a:lvl5pPr marL="0" indent="895350" algn="ctr">
              <a:buSzTx/>
              <a:buNone/>
              <a:defRPr sz="28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173598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Text"/>
          <p:cNvSpPr txBox="1">
            <a:spLocks noGrp="1"/>
          </p:cNvSpPr>
          <p:nvPr>
            <p:ph type="title"/>
          </p:nvPr>
        </p:nvSpPr>
        <p:spPr>
          <a:xfrm>
            <a:off x="736600" y="393700"/>
            <a:ext cx="13754100" cy="7747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lnSpc>
                <a:spcPts val="5400"/>
              </a:lnSpc>
            </a:lvl1pPr>
          </a:lstStyle>
          <a:p>
            <a:r>
              <a:t>Title Text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36600" y="1079500"/>
            <a:ext cx="13754100" cy="762000"/>
          </a:xfrm>
          <a:prstGeom prst="rect">
            <a:avLst/>
          </a:prstGeom>
          <a:effectLst>
            <a:outerShdw blurRad="38100" dist="38100" dir="5400000" rotWithShape="0">
              <a:srgbClr val="000000">
                <a:alpha val="90000"/>
              </a:srgbClr>
            </a:outerShdw>
          </a:effectLst>
        </p:spPr>
        <p:txBody>
          <a:bodyPr/>
          <a:lstStyle>
            <a:lvl1pPr>
              <a:spcBef>
                <a:spcPts val="1300"/>
              </a:spcBef>
              <a:defRPr sz="2600">
                <a:solidFill>
                  <a:srgbClr val="FFFFFF"/>
                </a:solidFill>
              </a:defRPr>
            </a:lvl1pPr>
            <a:lvl2pPr marL="38100" indent="0">
              <a:buSzTx/>
              <a:buNone/>
              <a:defRPr sz="2600" b="1"/>
            </a:lvl2pPr>
            <a:lvl3pPr marL="0" indent="292100">
              <a:buSzTx/>
              <a:buNone/>
              <a:defRPr b="1"/>
            </a:lvl3pPr>
            <a:lvl4pPr marL="0" indent="615950">
              <a:buSzTx/>
              <a:buNone/>
              <a:defRPr sz="2600" b="1"/>
            </a:lvl4pPr>
            <a:lvl5pPr marL="0" indent="895350">
              <a:buSzTx/>
              <a:buNone/>
              <a:defRPr sz="26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13714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entere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14528800" cy="49149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5500"/>
              </a:lnSpc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41400" y="5664200"/>
            <a:ext cx="14173200" cy="2870200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spcBef>
                <a:spcPts val="1300"/>
              </a:spcBef>
              <a:defRPr sz="3000">
                <a:solidFill>
                  <a:srgbClr val="FFFFFF"/>
                </a:solidFill>
              </a:defRPr>
            </a:lvl1pPr>
            <a:lvl2pPr marL="38100" indent="0" algn="ctr">
              <a:spcBef>
                <a:spcPts val="300"/>
              </a:spcBef>
              <a:buSzTx/>
              <a:buNone/>
              <a:defRPr sz="2400" b="1">
                <a:solidFill>
                  <a:srgbClr val="9DA9A9"/>
                </a:solidFill>
              </a:defRPr>
            </a:lvl2pPr>
            <a:lvl3pPr marL="0" indent="292100" algn="ctr">
              <a:buSzTx/>
              <a:buNone/>
              <a:defRPr sz="2400" b="1">
                <a:solidFill>
                  <a:srgbClr val="9DA9A9"/>
                </a:solidFill>
              </a:defRPr>
            </a:lvl3pPr>
            <a:lvl4pPr marL="0" indent="615950" algn="ctr">
              <a:buSzTx/>
              <a:buNone/>
              <a:defRPr sz="2400" b="1">
                <a:solidFill>
                  <a:srgbClr val="9DA9A9"/>
                </a:solidFill>
              </a:defRPr>
            </a:lvl4pPr>
            <a:lvl5pPr marL="0" indent="895350" algn="ctr">
              <a:buSzTx/>
              <a:buNone/>
              <a:defRPr sz="2400" b="1">
                <a:solidFill>
                  <a:srgbClr val="9DA9A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83222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28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slideLayout" Target="../slideLayouts/slideLayout83.xml"/><Relationship Id="rId30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5056000" cy="9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4" y="1608667"/>
            <a:ext cx="14901333" cy="635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1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2023" y="8631822"/>
            <a:ext cx="373500" cy="36926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733" cap="none">
                <a:solidFill>
                  <a:srgbClr val="000000"/>
                </a:solidFill>
              </a:defRPr>
            </a:lvl1pPr>
          </a:lstStyle>
          <a:p>
            <a:pPr defTabSz="550361"/>
            <a:fld id="{86CB4B4D-7CA3-9044-876B-883B54F8677D}" type="slidenum">
              <a:rPr lang="en-US" smtClean="0">
                <a:sym typeface="Helvetica"/>
              </a:rPr>
              <a:pPr defTabSz="550361"/>
              <a:t>‹#›</a:t>
            </a:fld>
            <a:endParaRPr lang="en-US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6038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</p:sldLayoutIdLst>
  <p:transition spd="med"/>
  <p:txStyles>
    <p:title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06420" marR="0" indent="-389486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830426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1253780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677135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2100489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2523844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947199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3370553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3793908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5056000" cy="9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4" y="1608667"/>
            <a:ext cx="14901333" cy="635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1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2023" y="8631822"/>
            <a:ext cx="373500" cy="36926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733" cap="none">
                <a:solidFill>
                  <a:srgbClr val="000000"/>
                </a:solidFill>
              </a:defRPr>
            </a:lvl1pPr>
          </a:lstStyle>
          <a:p>
            <a:pPr defTabSz="550361"/>
            <a:fld id="{86CB4B4D-7CA3-9044-876B-883B54F8677D}" type="slidenum">
              <a:rPr lang="en-US" smtClean="0">
                <a:sym typeface="Helvetica"/>
              </a:rPr>
              <a:pPr defTabSz="550361"/>
              <a:t>‹#›</a:t>
            </a:fld>
            <a:endParaRPr lang="en-US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95931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  <p:sldLayoutId id="2147483988" r:id="rId18"/>
    <p:sldLayoutId id="2147483989" r:id="rId19"/>
    <p:sldLayoutId id="2147483990" r:id="rId20"/>
    <p:sldLayoutId id="2147483991" r:id="rId21"/>
    <p:sldLayoutId id="2147483992" r:id="rId22"/>
    <p:sldLayoutId id="2147483993" r:id="rId23"/>
    <p:sldLayoutId id="2147483994" r:id="rId24"/>
    <p:sldLayoutId id="2147483995" r:id="rId25"/>
    <p:sldLayoutId id="2147483996" r:id="rId26"/>
    <p:sldLayoutId id="2147483997" r:id="rId27"/>
    <p:sldLayoutId id="2147483998" r:id="rId28"/>
  </p:sldLayoutIdLst>
  <p:transition spd="med"/>
  <p:txStyles>
    <p:title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06420" marR="0" indent="-389486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830426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1253780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677135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2100489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2523844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947199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3370553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3793908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nsparent CRLC logo.png" descr="transparent CRLC logo.png"/>
          <p:cNvPicPr>
            <a:picLocks noChangeAspect="1"/>
          </p:cNvPicPr>
          <p:nvPr/>
        </p:nvPicPr>
        <p:blipFill>
          <a:blip r:embed="rId30">
            <a:alphaModFix amt="60000"/>
          </a:blip>
          <a:stretch>
            <a:fillRect/>
          </a:stretch>
        </p:blipFill>
        <p:spPr>
          <a:xfrm>
            <a:off x="240000" y="8335369"/>
            <a:ext cx="604631" cy="6046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77333" y="423333"/>
            <a:ext cx="15056000" cy="9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4" y="1608667"/>
            <a:ext cx="14901333" cy="6350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>
            <a:lvl1pPr>
              <a:buBlip>
                <a:blip r:embed="rId31"/>
              </a:buBlip>
            </a:lvl1pPr>
            <a:lvl2pPr marL="1066800" indent="-342900">
              <a:buSzPct val="94000"/>
              <a:buChar char="•"/>
              <a:defRPr sz="3800"/>
            </a:lvl2pPr>
            <a:lvl3pPr marL="1685192" indent="-415192">
              <a:buSzPct val="75000"/>
              <a:buChar char="•"/>
              <a:defRPr sz="3400"/>
            </a:lvl3pPr>
            <a:lvl4pPr marL="2271346" indent="-366346">
              <a:buSzPct val="75000"/>
              <a:buChar char="•"/>
              <a:defRPr sz="3000"/>
            </a:lvl4pPr>
            <a:lvl5pPr marL="2881923" indent="-341923">
              <a:buSzPct val="75000"/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792023" y="8631822"/>
            <a:ext cx="373500" cy="36926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733" cap="none">
                <a:solidFill>
                  <a:srgbClr val="000000"/>
                </a:solidFill>
              </a:defRPr>
            </a:lvl1pPr>
          </a:lstStyle>
          <a:p>
            <a:pPr defTabSz="550361"/>
            <a:fld id="{86CB4B4D-7CA3-9044-876B-883B54F8677D}" type="slidenum">
              <a:rPr lang="en-US" smtClean="0">
                <a:sym typeface="Helvetica"/>
              </a:rPr>
              <a:pPr defTabSz="550361"/>
              <a:t>‹#›</a:t>
            </a:fld>
            <a:endParaRPr lang="en-US"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45666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  <p:sldLayoutId id="2147484047" r:id="rId17"/>
    <p:sldLayoutId id="2147484048" r:id="rId18"/>
    <p:sldLayoutId id="2147484049" r:id="rId19"/>
    <p:sldLayoutId id="2147484050" r:id="rId20"/>
    <p:sldLayoutId id="2147484051" r:id="rId21"/>
    <p:sldLayoutId id="2147484052" r:id="rId22"/>
    <p:sldLayoutId id="2147484053" r:id="rId23"/>
    <p:sldLayoutId id="2147484054" r:id="rId24"/>
    <p:sldLayoutId id="2147484055" r:id="rId25"/>
    <p:sldLayoutId id="2147484056" r:id="rId26"/>
    <p:sldLayoutId id="2147484058" r:id="rId27"/>
    <p:sldLayoutId id="2147484059" r:id="rId28"/>
  </p:sldLayoutIdLst>
  <p:transition spd="med"/>
  <p:txStyles>
    <p:title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334" b="1" i="0" u="none" strike="noStrike" cap="none" spc="0" baseline="0">
          <a:ln>
            <a:noFill/>
          </a:ln>
          <a:solidFill>
            <a:srgbClr val="8DC63F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406420" marR="0" indent="-389486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1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1pPr>
      <a:lvl2pPr marL="830426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2pPr>
      <a:lvl3pPr marL="1253780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3pPr>
      <a:lvl4pPr marL="1677135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4pPr>
      <a:lvl5pPr marL="2100489" marR="0" indent="-407071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5pPr>
      <a:lvl6pPr marL="2523844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6pPr>
      <a:lvl7pPr marL="2947199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7pPr>
      <a:lvl8pPr marL="3370553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8pPr>
      <a:lvl9pPr marL="3793908" marR="0" indent="-407072" algn="l" defTabSz="550361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50000"/>
        <a:buFontTx/>
        <a:buBlip>
          <a:blip r:embed="rId32"/>
        </a:buBlip>
        <a:tabLst/>
        <a:defRPr sz="3334" b="0" i="0" u="none" strike="noStrike" cap="none" spc="0" baseline="0">
          <a:ln>
            <a:noFill/>
          </a:ln>
          <a:solidFill>
            <a:srgbClr val="333333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15240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304815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45722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609630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762038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914446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066853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219261" algn="l" defTabSz="55036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733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63600" y="596900"/>
            <a:ext cx="145288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63600" y="1371600"/>
            <a:ext cx="14528800" cy="716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8100" tIns="38100" rIns="38100" bIns="38100"/>
          <a:lstStyle>
            <a:lvl2pPr marL="368300" indent="-330200">
              <a:spcBef>
                <a:spcPts val="1300"/>
              </a:spcBef>
              <a:buSzPct val="90000"/>
              <a:buChar char="•"/>
              <a:defRPr sz="3000" b="0">
                <a:solidFill>
                  <a:srgbClr val="FFFFFF"/>
                </a:solidFill>
              </a:defRPr>
            </a:lvl2pPr>
            <a:lvl3pPr marL="596900" indent="-304800">
              <a:spcBef>
                <a:spcPts val="1100"/>
              </a:spcBef>
              <a:buSzPct val="80000"/>
              <a:buChar char="–"/>
              <a:defRPr sz="2600" b="0">
                <a:solidFill>
                  <a:srgbClr val="FFFFFF"/>
                </a:solidFill>
              </a:defRPr>
            </a:lvl3pPr>
            <a:lvl4pPr marL="8699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4pPr>
            <a:lvl5pPr marL="1149350" indent="-254000">
              <a:spcBef>
                <a:spcPts val="900"/>
              </a:spcBef>
              <a:buSzPct val="80000"/>
              <a:buChar char="–"/>
              <a:defRPr sz="2200" b="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699960" y="8674100"/>
            <a:ext cx="182216" cy="172815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200" b="0">
                <a:solidFill>
                  <a:srgbClr val="92929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614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ransition spd="med">
    <p:fade/>
  </p:transition>
  <p:txStyles>
    <p:titleStyle>
      <a:lvl1pPr marL="0" marR="0" indent="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457200" rtl="0" latinLnBrk="0">
        <a:lnSpc>
          <a:spcPts val="51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1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546100" rtl="0" latinLnBrk="0">
        <a:lnSpc>
          <a:spcPct val="100000"/>
        </a:lnSpc>
        <a:spcBef>
          <a:spcPts val="380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9DA9A9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11430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13716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6002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tevemiller@comcast.net" TargetMode="External"/><Relationship Id="rId4" Type="http://schemas.openxmlformats.org/officeDocument/2006/relationships/hyperlink" Target="mailto:patmiller@comcast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ustainablejersey.com/" TargetMode="Externa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bbhub.io/dotorg/sites/28/2019/12/Accelerating-Americas-Pledge-Executive-Summary-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23334"/>
            <a:ext cx="15056000" cy="21951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667" y="533092"/>
            <a:ext cx="14901333" cy="7325206"/>
          </a:xfrm>
        </p:spPr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97" y="828450"/>
            <a:ext cx="3261535" cy="2704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93828" y="4105340"/>
            <a:ext cx="13623010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DCDEE0">
                    <a:lumMod val="10000"/>
                  </a:srgbClr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Advocating for Clean Energy in Your Town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DCDEE0">
                    <a:lumMod val="10000"/>
                  </a:srgbClr>
                </a:solidFill>
                <a:latin typeface="Helvetica"/>
                <a:cs typeface="Helvetica"/>
                <a:sym typeface="Helvetica"/>
              </a:rPr>
              <a:t>To Fight Climate Change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DCDEE0">
                  <a:lumMod val="10000"/>
                </a:srgbClr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DCDEE0">
                    <a:lumMod val="10000"/>
                  </a:srgbClr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Pat and Steve Miller</a:t>
            </a:r>
          </a:p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DCDEE0">
                    <a:lumMod val="10000"/>
                  </a:srgbClr>
                </a:solidFill>
                <a:latin typeface="Helvetica"/>
                <a:cs typeface="Helvetica"/>
                <a:sym typeface="Helvetica"/>
                <a:hlinkClick r:id="rId4"/>
              </a:rPr>
              <a:t>patmiller@comcast.net</a:t>
            </a:r>
            <a:r>
              <a:rPr lang="en-US" sz="3200" dirty="0">
                <a:solidFill>
                  <a:srgbClr val="DCDEE0">
                    <a:lumMod val="10000"/>
                  </a:srgbClr>
                </a:solidFill>
                <a:latin typeface="Helvetica"/>
                <a:cs typeface="Helvetica"/>
                <a:sym typeface="Helvetica"/>
              </a:rPr>
              <a:t>   </a:t>
            </a:r>
            <a:r>
              <a:rPr lang="en-US" sz="3200" dirty="0">
                <a:solidFill>
                  <a:srgbClr val="DCDEE0">
                    <a:lumMod val="10000"/>
                  </a:srgbClr>
                </a:solidFill>
                <a:latin typeface="Helvetica"/>
                <a:cs typeface="Helvetica"/>
                <a:sym typeface="Helvetica"/>
                <a:hlinkClick r:id="rId5"/>
              </a:rPr>
              <a:t>stevemiller@comcast.net</a:t>
            </a:r>
            <a:endParaRPr lang="en-US" sz="3200" dirty="0">
              <a:solidFill>
                <a:srgbClr val="DCDEE0">
                  <a:lumMod val="10000"/>
                </a:srgbClr>
              </a:solidFill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0461977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16D036-171E-4BD5-B10C-73B3E5CB8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185010"/>
            <a:ext cx="15056000" cy="7582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FA7C5-702B-4FC0-B64E-846A602C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33" y="127000"/>
            <a:ext cx="15056000" cy="129539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Middletown Energy Plan:  </a:t>
            </a:r>
            <a:r>
              <a:rPr lang="en-US" sz="2700" dirty="0"/>
              <a:t>GHG emission reductions during year 2030</a:t>
            </a:r>
            <a:br>
              <a:rPr lang="en-US" sz="2700" dirty="0"/>
            </a:br>
            <a:r>
              <a:rPr lang="en-US" sz="2700" dirty="0"/>
              <a:t>                In 2018, Middletown emissions were 705K Tons (CO2 </a:t>
            </a:r>
            <a:r>
              <a:rPr lang="en-US" sz="2700" dirty="0" err="1"/>
              <a:t>equiv</a:t>
            </a:r>
            <a:r>
              <a:rPr lang="en-US" sz="2700" dirty="0"/>
              <a:t>)- calculated per capita of NJ total 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3D737-8B58-4634-B623-AC7638E68E20}"/>
              </a:ext>
            </a:extLst>
          </p:cNvPr>
          <p:cNvSpPr txBox="1"/>
          <p:nvPr/>
        </p:nvSpPr>
        <p:spPr>
          <a:xfrm>
            <a:off x="10107232" y="5376950"/>
            <a:ext cx="575310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all" spc="0" normalizeH="0" baseline="0" dirty="0">
                <a:ln>
                  <a:noFill/>
                </a:ln>
                <a:solidFill>
                  <a:srgbClr val="8DC63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266K Tons </a:t>
            </a:r>
            <a:r>
              <a:rPr kumimoji="0" lang="en-US" sz="3200" b="1" i="0" u="none" strike="noStrike" cap="all" spc="0" normalizeH="0" baseline="0" dirty="0" err="1">
                <a:ln>
                  <a:noFill/>
                </a:ln>
                <a:solidFill>
                  <a:srgbClr val="8DC63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TotAl</a:t>
            </a:r>
            <a:r>
              <a:rPr kumimoji="0" lang="en-US" sz="3200" b="1" i="0" u="none" strike="noStrike" cap="all" spc="0" normalizeH="0" baseline="0" dirty="0">
                <a:ln>
                  <a:noFill/>
                </a:ln>
                <a:solidFill>
                  <a:srgbClr val="8DC63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CO2 (</a:t>
            </a:r>
            <a:r>
              <a:rPr kumimoji="0" lang="en-US" sz="3200" b="1" i="0" u="none" strike="noStrike" cap="all" spc="0" normalizeH="0" baseline="0" dirty="0" err="1">
                <a:ln>
                  <a:noFill/>
                </a:ln>
                <a:solidFill>
                  <a:srgbClr val="8DC63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equiv</a:t>
            </a:r>
            <a:r>
              <a:rPr kumimoji="0" lang="en-US" sz="3200" b="1" i="0" u="none" strike="noStrike" cap="all" spc="0" normalizeH="0" baseline="0" dirty="0">
                <a:ln>
                  <a:noFill/>
                </a:ln>
                <a:solidFill>
                  <a:srgbClr val="8DC63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) reduction in 2030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all" dirty="0">
                <a:solidFill>
                  <a:srgbClr val="8DC63F"/>
                </a:solidFill>
                <a:sym typeface="Helvetica"/>
              </a:rPr>
              <a:t>(38% of 2018 share)</a:t>
            </a:r>
            <a:endParaRPr kumimoji="0" lang="en-US" sz="3200" b="1" i="0" u="none" strike="noStrike" cap="all" spc="0" normalizeH="0" baseline="0" dirty="0">
              <a:ln>
                <a:noFill/>
              </a:ln>
              <a:solidFill>
                <a:srgbClr val="8DC63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3D8B9-31E7-4D74-8D6D-3AFA8128C9A5}"/>
              </a:ext>
            </a:extLst>
          </p:cNvPr>
          <p:cNvSpPr txBox="1"/>
          <p:nvPr/>
        </p:nvSpPr>
        <p:spPr>
          <a:xfrm>
            <a:off x="8534400" y="8597555"/>
            <a:ext cx="72243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cap="all" dirty="0">
                <a:solidFill>
                  <a:srgbClr val="8DC63F"/>
                </a:solidFill>
                <a:sym typeface="Helvetica"/>
              </a:rPr>
              <a:t>Tons CO2 reduction in 2030</a:t>
            </a:r>
            <a:endParaRPr kumimoji="0" lang="en-US" sz="3600" b="1" i="0" u="none" strike="noStrike" cap="all" spc="0" normalizeH="0" baseline="0" dirty="0">
              <a:ln>
                <a:noFill/>
              </a:ln>
              <a:solidFill>
                <a:srgbClr val="8DC63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8356931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273" y="368602"/>
            <a:ext cx="12315916" cy="2419203"/>
          </a:xfrm>
        </p:spPr>
        <p:txBody>
          <a:bodyPr>
            <a:normAutofit fontScale="90000"/>
          </a:bodyPr>
          <a:lstStyle/>
          <a:p>
            <a:r>
              <a:rPr lang="en-US" dirty="0"/>
              <a:t>New Jersey Renewable Government Energy (Electric) Aggregation (R-GEA)</a:t>
            </a:r>
            <a:br>
              <a:rPr lang="en-US" dirty="0"/>
            </a:br>
            <a:r>
              <a:rPr lang="en-US" dirty="0"/>
              <a:t>for Community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7098223"/>
            <a:ext cx="6908800" cy="1137727"/>
          </a:xfrm>
        </p:spPr>
        <p:txBody>
          <a:bodyPr>
            <a:normAutofit fontScale="62500" lnSpcReduction="20000"/>
          </a:bodyPr>
          <a:lstStyle/>
          <a:p>
            <a:pPr marL="16934" indent="0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600" y="2434167"/>
            <a:ext cx="336627" cy="258004"/>
          </a:xfrm>
        </p:spPr>
        <p:txBody>
          <a:bodyPr>
            <a:normAutofit fontScale="62500" lnSpcReduction="20000"/>
          </a:bodyPr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25" y="618995"/>
            <a:ext cx="2401839" cy="15530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19908" y="3298947"/>
            <a:ext cx="14619383" cy="44730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4864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chemeClr val="bg2"/>
                </a:solidFill>
                <a:sym typeface="Helvetica"/>
              </a:rPr>
              <a:t>Also called Community Choice Aggregation</a:t>
            </a:r>
          </a:p>
          <a:p>
            <a:pPr marL="548640" marR="0" indent="-457200" defTabSz="8255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chemeClr val="bg2"/>
                </a:solidFill>
                <a:sym typeface="Helvetica"/>
              </a:rPr>
              <a:t>Most effective carbon reduction action: accounts for 40% of potential savings of first decade actions</a:t>
            </a:r>
          </a:p>
          <a:p>
            <a:pPr marL="548640" marR="0" indent="-457200" defTabSz="825500" rtl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400" dirty="0">
                <a:solidFill>
                  <a:schemeClr val="bg2"/>
                </a:solidFill>
                <a:sym typeface="Helvetica"/>
              </a:rPr>
              <a:t>Provides cost savings to residents; low or no cost to Township</a:t>
            </a:r>
          </a:p>
          <a:p>
            <a:pPr marL="548640" marR="0" indent="-45720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4400" b="1" i="0" u="none" strike="noStrik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35213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78504"/>
            <a:ext cx="1505600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Renewable Community Choice</a:t>
            </a:r>
            <a:br>
              <a:rPr lang="en-US" dirty="0"/>
            </a:br>
            <a:r>
              <a:rPr lang="en-US" dirty="0"/>
              <a:t>                   Electric Aggregation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79" y="2467048"/>
            <a:ext cx="15467308" cy="5891986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pPr>
              <a:spcBef>
                <a:spcPts val="600"/>
              </a:spcBef>
            </a:pPr>
            <a:r>
              <a:rPr lang="en-US" sz="4800" b="1" dirty="0"/>
              <a:t>Town purchases electricity with greater renewable content for residents</a:t>
            </a:r>
          </a:p>
          <a:p>
            <a:pPr lvl="1">
              <a:spcBef>
                <a:spcPts val="600"/>
              </a:spcBef>
            </a:pPr>
            <a:r>
              <a:rPr lang="en-US" sz="4000" b="1" dirty="0"/>
              <a:t>Better price; guaranteed for life of contract</a:t>
            </a:r>
          </a:p>
          <a:p>
            <a:pPr lvl="1">
              <a:spcBef>
                <a:spcPts val="600"/>
              </a:spcBef>
            </a:pPr>
            <a:r>
              <a:rPr lang="en-US" sz="4000" b="1" dirty="0"/>
              <a:t>Cleaner electricity; increasing to 100% by 2030</a:t>
            </a:r>
          </a:p>
          <a:p>
            <a:pPr lvl="1">
              <a:spcBef>
                <a:spcPts val="600"/>
              </a:spcBef>
            </a:pPr>
            <a:r>
              <a:rPr lang="en-US" sz="4000" b="1" dirty="0"/>
              <a:t>More consumer protection</a:t>
            </a:r>
          </a:p>
          <a:p>
            <a:pPr>
              <a:spcBef>
                <a:spcPts val="600"/>
              </a:spcBef>
            </a:pPr>
            <a:r>
              <a:rPr lang="en-US" sz="4800" b="1" dirty="0"/>
              <a:t>Renewables are now cheaper than natural gas or nuclear and falling (by 95% in last 20 years)</a:t>
            </a:r>
            <a:endParaRPr lang="en-US" sz="40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3" y="439959"/>
            <a:ext cx="2590511" cy="17490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096A44-BBDC-4057-965B-603E2EFD1B87}"/>
              </a:ext>
            </a:extLst>
          </p:cNvPr>
          <p:cNvSpPr txBox="1"/>
          <p:nvPr/>
        </p:nvSpPr>
        <p:spPr>
          <a:xfrm>
            <a:off x="1700098" y="8359034"/>
            <a:ext cx="1180488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all" spc="0" normalizeH="0" baseline="0" dirty="0">
                <a:ln>
                  <a:noFill/>
                </a:ln>
                <a:solidFill>
                  <a:srgbClr val="8DC63F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Lowest priced Electric vendors   http://electric.smiller.org/</a:t>
            </a:r>
          </a:p>
        </p:txBody>
      </p:sp>
    </p:spTree>
    <p:extLst>
      <p:ext uri="{BB962C8B-B14F-4D97-AF65-F5344CB8AC3E}">
        <p14:creationId xmlns:p14="http://schemas.microsoft.com/office/powerpoint/2010/main" val="37730431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78504"/>
            <a:ext cx="1505600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</a:t>
            </a:r>
            <a:r>
              <a:rPr lang="en-US" sz="4900" dirty="0"/>
              <a:t>Renewable Community Electric Aggregation</a:t>
            </a:r>
            <a:br>
              <a:rPr lang="en-US" sz="4900" dirty="0"/>
            </a:br>
            <a:r>
              <a:rPr lang="en-US" sz="4900" dirty="0"/>
              <a:t>                  Towns That Have Contracted 2019-2020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679" y="2467048"/>
            <a:ext cx="15467308" cy="5891986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r>
              <a:rPr lang="en-US" sz="800" b="1" dirty="0"/>
              <a:t>  </a:t>
            </a:r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434416"/>
            <a:ext cx="2590511" cy="174905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017803"/>
              </p:ext>
            </p:extLst>
          </p:nvPr>
        </p:nvGraphicFramePr>
        <p:xfrm>
          <a:off x="782751" y="2039389"/>
          <a:ext cx="14845164" cy="6965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4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8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8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33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RENEWABLE</a:t>
                      </a:r>
                      <a:r>
                        <a:rPr lang="en-US" sz="28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RESIDENT</a:t>
                      </a:r>
                      <a:r>
                        <a:rPr lang="en-US" sz="2800" baseline="0" dirty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SAVINGS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6470">
                <a:tc>
                  <a:txBody>
                    <a:bodyPr/>
                    <a:lstStyle/>
                    <a:p>
                      <a:pPr marL="0" marR="0" lvl="0" indent="0" algn="l" defTabSz="5503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Essex</a:t>
                      </a:r>
                      <a:r>
                        <a:rPr lang="en-US" sz="2400" baseline="0" dirty="0">
                          <a:solidFill>
                            <a:schemeClr val="bg2"/>
                          </a:solidFill>
                        </a:rPr>
                        <a:t> Hub: South Orange, Glen Ridge, Maplewood, Montclair, Verona (PSE&amp;G)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West Orange (PSE&amp;G)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Glen Rock</a:t>
                      </a:r>
                      <a:r>
                        <a:rPr lang="en-US" sz="2400" baseline="0" dirty="0">
                          <a:solidFill>
                            <a:schemeClr val="bg2"/>
                          </a:solidFill>
                        </a:rPr>
                        <a:t> (PSE&amp;G)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294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New Brunswick (PSE&amp;G)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 options:        50%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10%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294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Livingston:         2           (PSE&amp;G)</a:t>
                      </a:r>
                    </a:p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                      territories   (JCP&amp;L)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  ($.113/kwh)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41%  ($.090/kwh)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$165 annual avg.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1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Plainsboro (PSE&amp;G)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$140 annual avg.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3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Princeton (PSE&amp;G)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 ($.1363/kwh)</a:t>
                      </a:r>
                      <a:br>
                        <a:rPr lang="en-US" sz="24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50% ($.1305/kwh)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1.1% premium</a:t>
                      </a:r>
                      <a:br>
                        <a:rPr lang="en-US" sz="24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3.4%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5158653"/>
                  </a:ext>
                </a:extLst>
              </a:tr>
              <a:tr h="58333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Piscataway (PSE&amp;G)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100% </a:t>
                      </a:r>
                      <a:br>
                        <a:rPr lang="en-US" sz="24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50%</a:t>
                      </a:r>
                      <a:br>
                        <a:rPr lang="en-US" sz="24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31%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5.5% premium</a:t>
                      </a:r>
                      <a:br>
                        <a:rPr lang="en-US" sz="24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1.4% premium</a:t>
                      </a:r>
                      <a:br>
                        <a:rPr lang="en-US" sz="2400" dirty="0">
                          <a:solidFill>
                            <a:schemeClr val="bg2"/>
                          </a:solidFill>
                        </a:rPr>
                      </a:br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452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78049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79" y="578504"/>
            <a:ext cx="1563106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Renewable Community Electric Aggregation</a:t>
            </a:r>
            <a:br>
              <a:rPr lang="en-US" dirty="0"/>
            </a:br>
            <a:r>
              <a:rPr lang="en-US" dirty="0"/>
              <a:t>                How It Works for Residents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3910" y="2183475"/>
            <a:ext cx="15352090" cy="6280385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pPr>
              <a:spcBef>
                <a:spcPts val="600"/>
              </a:spcBef>
            </a:pPr>
            <a:r>
              <a:rPr lang="en-US" sz="3600" b="1" dirty="0"/>
              <a:t>Town states desired options; consultant goes out for bid.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Town chooses best supplier bid, enters 1-3 year contract.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Consultant provides customer support, incl. managing opt-ins &amp; opt-outs &amp; billing issues.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JCP&amp;L provides physical grid/wiring service, &amp; bills.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All residents are opted-in except</a:t>
            </a:r>
          </a:p>
          <a:p>
            <a:pPr lvl="1">
              <a:spcBef>
                <a:spcPts val="600"/>
              </a:spcBef>
            </a:pPr>
            <a:r>
              <a:rPr lang="en-US" sz="3200" b="1" dirty="0"/>
              <a:t>Residents with home solar or 3</a:t>
            </a:r>
            <a:r>
              <a:rPr lang="en-US" sz="3200" b="1" baseline="30000" dirty="0"/>
              <a:t>rd</a:t>
            </a:r>
            <a:r>
              <a:rPr lang="en-US" sz="3200" b="1" dirty="0"/>
              <a:t> party supplier contracts</a:t>
            </a:r>
          </a:p>
          <a:p>
            <a:pPr lvl="1">
              <a:spcBef>
                <a:spcPts val="600"/>
              </a:spcBef>
            </a:pPr>
            <a:r>
              <a:rPr lang="en-US" sz="3200" b="1" dirty="0"/>
              <a:t>Businesses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All may change opt-in or opt-out at any time.</a:t>
            </a:r>
          </a:p>
          <a:p>
            <a:pPr>
              <a:spcBef>
                <a:spcPts val="600"/>
              </a:spcBef>
            </a:pPr>
            <a:r>
              <a:rPr lang="en-US" sz="3600" b="1" dirty="0"/>
              <a:t>At end of contract, new bids are solicited.</a:t>
            </a:r>
          </a:p>
          <a:p>
            <a:pPr>
              <a:spcBef>
                <a:spcPts val="600"/>
              </a:spcBef>
            </a:pPr>
            <a:endParaRPr lang="en-US" sz="40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9" y="434416"/>
            <a:ext cx="2590511" cy="17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315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0" y="398381"/>
            <a:ext cx="9376401" cy="2190982"/>
          </a:xfrm>
        </p:spPr>
        <p:txBody>
          <a:bodyPr>
            <a:normAutofit fontScale="90000"/>
          </a:bodyPr>
          <a:lstStyle/>
          <a:p>
            <a:r>
              <a:rPr lang="en-US" dirty="0"/>
              <a:t>Sustainable Jersey Actions:</a:t>
            </a:r>
            <a:br>
              <a:rPr lang="en-US" dirty="0"/>
            </a:br>
            <a:r>
              <a:rPr lang="en-US" dirty="0"/>
              <a:t>A Framework for Getting To</a:t>
            </a:r>
            <a:br>
              <a:rPr lang="en-US" dirty="0"/>
            </a:br>
            <a:r>
              <a:rPr lang="en-US" dirty="0"/>
              <a:t>100% Clean Energy 	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772" y="3072391"/>
            <a:ext cx="14901333" cy="5192379"/>
          </a:xfrm>
        </p:spPr>
        <p:txBody>
          <a:bodyPr>
            <a:normAutofit fontScale="92500"/>
          </a:bodyPr>
          <a:lstStyle/>
          <a:p>
            <a:r>
              <a:rPr lang="en-US" sz="3200" b="1" dirty="0"/>
              <a:t>Sustainable Jersey Certification: A Prestigious Designation For Municipal Governments In New Jersey </a:t>
            </a:r>
          </a:p>
          <a:p>
            <a:r>
              <a:rPr lang="en-US" sz="3200" b="1" dirty="0"/>
              <a:t>450 NJ Towns Participating</a:t>
            </a:r>
          </a:p>
          <a:p>
            <a:r>
              <a:rPr lang="en-US" sz="3200" b="1" dirty="0"/>
              <a:t>203 Towns Currently Certified</a:t>
            </a:r>
          </a:p>
          <a:p>
            <a:r>
              <a:rPr lang="en-US" sz="3200" b="1" dirty="0"/>
              <a:t>Actions To Score Points Toward Certification Are Documented And Reviewed.</a:t>
            </a:r>
          </a:p>
          <a:p>
            <a:r>
              <a:rPr lang="en-US" sz="3200" b="1" dirty="0"/>
              <a:t>Certification Is Free And Completely Voluntary.</a:t>
            </a:r>
            <a:endParaRPr lang="en-US" sz="3600" b="1" dirty="0"/>
          </a:p>
          <a:p>
            <a:r>
              <a:rPr lang="en-US" sz="3200" b="1" dirty="0">
                <a:hlinkClick r:id="rId2"/>
              </a:rPr>
              <a:t>http://sustainablejersey.com</a:t>
            </a:r>
            <a:r>
              <a:rPr lang="en-US" sz="3200" b="1" dirty="0"/>
              <a:t>  Has All Actions, Resources, Numerous Presentations, And Complete Documentation From All Certified Communities.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5EE72-91BC-4D43-9C2F-5D228551C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77" y="398381"/>
            <a:ext cx="3106615" cy="21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3384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721" y="619141"/>
            <a:ext cx="10928111" cy="949773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Sustainable Jersey Certifications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243" y="2336808"/>
            <a:ext cx="14901333" cy="617711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EBCD1B"/>
                </a:solidFill>
              </a:rPr>
              <a:t>Bronze</a:t>
            </a:r>
            <a:r>
              <a:rPr lang="en-US" sz="3600" b="1" dirty="0"/>
              <a:t> certification: commitment to sustainability, implemented first significant steps, 150 points</a:t>
            </a:r>
          </a:p>
          <a:p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Silver</a:t>
            </a:r>
            <a:r>
              <a:rPr lang="en-US" sz="3600" b="1" dirty="0"/>
              <a:t> certification: significant progress toward sustainability, 350 points, state-wide and national leader</a:t>
            </a:r>
          </a:p>
          <a:p>
            <a:pPr lvl="1"/>
            <a:r>
              <a:rPr lang="en-US" sz="3600" b="1" dirty="0"/>
              <a:t>Middletown was silver certified in 2019</a:t>
            </a:r>
          </a:p>
          <a:p>
            <a:r>
              <a:rPr lang="en-US" sz="3600" b="1" dirty="0">
                <a:solidFill>
                  <a:srgbClr val="F2E70E"/>
                </a:solidFill>
              </a:rPr>
              <a:t>Gold Star</a:t>
            </a:r>
            <a:r>
              <a:rPr lang="en-US" sz="3600" b="1" dirty="0"/>
              <a:t> Standard is a NEW level of recognition for silver certified communities. </a:t>
            </a:r>
          </a:p>
          <a:p>
            <a:pPr lvl="1"/>
            <a:r>
              <a:rPr lang="en-US" sz="3600" b="1" dirty="0"/>
              <a:t>1 Town has Achieved Gold Energy Star: Woodbridge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5EE72-91BC-4D43-9C2F-5D228551C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316677"/>
            <a:ext cx="2204427" cy="15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505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50" y="997145"/>
            <a:ext cx="1505600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</a:t>
            </a:r>
            <a:r>
              <a:rPr lang="en-US" sz="7300" dirty="0"/>
              <a:t>Gold Star in Energy</a:t>
            </a:r>
            <a:br>
              <a:rPr lang="en-US" dirty="0"/>
            </a:br>
            <a:r>
              <a:rPr lang="en-US" dirty="0"/>
              <a:t>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96" y="2774297"/>
            <a:ext cx="15467308" cy="5675640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pPr>
              <a:spcBef>
                <a:spcPts val="600"/>
              </a:spcBef>
            </a:pPr>
            <a:r>
              <a:rPr lang="en-US" sz="4000" b="1" dirty="0"/>
              <a:t>Municipal Operations: Demonstrate GHG reduction of </a:t>
            </a:r>
          </a:p>
          <a:p>
            <a:pPr lvl="1">
              <a:spcBef>
                <a:spcPts val="600"/>
              </a:spcBef>
            </a:pPr>
            <a:r>
              <a:rPr lang="en-US" sz="3600" b="1" dirty="0"/>
              <a:t>at least 3.6% per year </a:t>
            </a:r>
          </a:p>
          <a:p>
            <a:pPr lvl="1">
              <a:spcBef>
                <a:spcPts val="600"/>
              </a:spcBef>
            </a:pPr>
            <a:r>
              <a:rPr lang="en-US" sz="3600" b="1" dirty="0"/>
              <a:t>for 3 years (10.8% over 3 years or less) </a:t>
            </a:r>
          </a:p>
          <a:p>
            <a:pPr lvl="1">
              <a:spcBef>
                <a:spcPts val="600"/>
              </a:spcBef>
            </a:pPr>
            <a:r>
              <a:rPr lang="en-US" sz="3600" b="1" dirty="0"/>
              <a:t>“Municipal Carbon Footprint Action” at beginning and end</a:t>
            </a:r>
          </a:p>
          <a:p>
            <a:pPr>
              <a:spcBef>
                <a:spcPts val="1200"/>
              </a:spcBef>
            </a:pPr>
            <a:r>
              <a:rPr lang="en-US" sz="4000" b="1" dirty="0"/>
              <a:t>Community-wide emissions: Demonstrate GHG reduction of </a:t>
            </a:r>
          </a:p>
          <a:p>
            <a:pPr lvl="1">
              <a:spcBef>
                <a:spcPts val="600"/>
              </a:spcBef>
            </a:pPr>
            <a:r>
              <a:rPr lang="en-US" sz="3600" b="1" dirty="0"/>
              <a:t>1% per </a:t>
            </a:r>
            <a:r>
              <a:rPr lang="en-US" sz="3600" b="1"/>
              <a:t>year from </a:t>
            </a:r>
            <a:r>
              <a:rPr lang="en-US" sz="3600" b="1" dirty="0"/>
              <a:t>entire community – residents, schools, businesses, industries, and municipal operations. </a:t>
            </a:r>
          </a:p>
          <a:p>
            <a:pPr lvl="1">
              <a:spcBef>
                <a:spcPts val="600"/>
              </a:spcBef>
            </a:pPr>
            <a:r>
              <a:rPr lang="en-US" sz="3600" b="1" dirty="0"/>
              <a:t>6 specific Sustainable Jersey actions (or pre-approved substitutes) completed</a:t>
            </a:r>
            <a:endParaRPr lang="en-US" sz="32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3" y="680878"/>
            <a:ext cx="2590511" cy="17490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AutoShape 6" descr="Image result for sustainable jers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F5EE72-91BC-4D43-9C2F-5D228551C9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495" y="389382"/>
            <a:ext cx="3306641" cy="23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88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316" y="269097"/>
            <a:ext cx="11617491" cy="9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Strategies for Getting to Gold </a:t>
            </a:r>
            <a:br>
              <a:rPr lang="en-US" dirty="0"/>
            </a:br>
            <a:r>
              <a:rPr lang="en-US" dirty="0"/>
              <a:t>After Energy Efficiency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553" y="2313747"/>
            <a:ext cx="15043736" cy="601500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4000" b="1" dirty="0"/>
              <a:t>Municipal operations: Lower GHG emissions 3.6% per year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500" b="1" dirty="0"/>
              <a:t>Municipal buildings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500" b="1" dirty="0"/>
              <a:t>Fleet Management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500" b="1" dirty="0"/>
              <a:t>Operations (landscaping, energy and water conservation, etc.) </a:t>
            </a:r>
          </a:p>
          <a:p>
            <a:r>
              <a:rPr lang="en-US" b="1" dirty="0"/>
              <a:t> </a:t>
            </a:r>
            <a:r>
              <a:rPr lang="en-US" sz="4000" b="1" dirty="0"/>
              <a:t>Community-wide: Lower community-wide GHG 1% per year</a:t>
            </a:r>
            <a:endParaRPr lang="en-US" b="1" dirty="0"/>
          </a:p>
          <a:p>
            <a:pPr lvl="1">
              <a:spcBef>
                <a:spcPts val="600"/>
              </a:spcBef>
            </a:pPr>
            <a:r>
              <a:rPr lang="en-US" sz="3500" b="1" dirty="0"/>
              <a:t>Make Your Town Electric Vehicle Friendly; Public EV Charging</a:t>
            </a:r>
          </a:p>
          <a:p>
            <a:pPr lvl="1">
              <a:spcBef>
                <a:spcPts val="600"/>
              </a:spcBef>
            </a:pPr>
            <a:r>
              <a:rPr lang="en-US" sz="3500" b="1" dirty="0"/>
              <a:t>Make Your Town Solar Friendly; </a:t>
            </a:r>
            <a:r>
              <a:rPr lang="en-US" sz="3600" b="1" dirty="0"/>
              <a:t>Community Led Solar Initiatives  </a:t>
            </a:r>
            <a:endParaRPr lang="en-US" sz="3500" b="1" dirty="0"/>
          </a:p>
          <a:p>
            <a:pPr lvl="1">
              <a:spcBef>
                <a:spcPts val="600"/>
              </a:spcBef>
            </a:pPr>
            <a:r>
              <a:rPr lang="en-US" sz="3500" b="1" dirty="0"/>
              <a:t>Renewable Electric Aggregation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F5EE72-91BC-4D43-9C2F-5D228551C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702" y="187286"/>
            <a:ext cx="2537057" cy="178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8625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FA7C5-702B-4FC0-B64E-846A602CA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74" y="576937"/>
            <a:ext cx="15350144" cy="651906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r>
              <a:rPr lang="en-US" dirty="0"/>
              <a:t>Middletown Energy Plan: </a:t>
            </a:r>
            <a:r>
              <a:rPr lang="en-US" sz="2700" dirty="0"/>
              <a:t>GHG emission reductions during year 2030</a:t>
            </a:r>
            <a:br>
              <a:rPr lang="en-US" sz="2700" dirty="0"/>
            </a:br>
            <a:r>
              <a:rPr lang="en-US" sz="2700" dirty="0"/>
              <a:t> In 2018, Middletown emissions were 705K Tons (CO2 </a:t>
            </a:r>
            <a:r>
              <a:rPr lang="en-US" sz="2700" dirty="0" err="1"/>
              <a:t>equiv</a:t>
            </a:r>
            <a:r>
              <a:rPr lang="en-US" sz="2700" dirty="0"/>
              <a:t>)- calculated per capita of NJ total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16D036-171E-4BD5-B10C-73B3E5CB8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9" y="1093133"/>
            <a:ext cx="15056000" cy="7582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23D737-8B58-4634-B623-AC7638E68E20}"/>
              </a:ext>
            </a:extLst>
          </p:cNvPr>
          <p:cNvSpPr txBox="1"/>
          <p:nvPr/>
        </p:nvSpPr>
        <p:spPr>
          <a:xfrm>
            <a:off x="10107232" y="5376950"/>
            <a:ext cx="5753101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all" spc="0" normalizeH="0" baseline="0" dirty="0">
                <a:ln>
                  <a:noFill/>
                </a:ln>
                <a:solidFill>
                  <a:srgbClr val="8DC63F"/>
                </a:solidFill>
                <a:effectLst/>
                <a:uFillTx/>
                <a:sym typeface="Helvetica"/>
              </a:rPr>
              <a:t>266K Tons </a:t>
            </a:r>
            <a:r>
              <a:rPr kumimoji="0" lang="en-US" sz="3200" b="1" i="0" u="none" strike="noStrike" cap="all" spc="0" normalizeH="0" baseline="0" dirty="0" err="1">
                <a:ln>
                  <a:noFill/>
                </a:ln>
                <a:solidFill>
                  <a:srgbClr val="8DC63F"/>
                </a:solidFill>
                <a:effectLst/>
                <a:uFillTx/>
                <a:sym typeface="Helvetica"/>
              </a:rPr>
              <a:t>TotAl</a:t>
            </a:r>
            <a:r>
              <a:rPr kumimoji="0" lang="en-US" sz="3200" b="1" i="0" u="none" strike="noStrike" cap="all" spc="0" normalizeH="0" baseline="0" dirty="0">
                <a:ln>
                  <a:noFill/>
                </a:ln>
                <a:solidFill>
                  <a:srgbClr val="8DC63F"/>
                </a:solidFill>
                <a:effectLst/>
                <a:uFillTx/>
                <a:sym typeface="Helvetica"/>
              </a:rPr>
              <a:t> CO2 (</a:t>
            </a:r>
            <a:r>
              <a:rPr kumimoji="0" lang="en-US" sz="3200" b="1" i="0" u="none" strike="noStrike" cap="all" spc="0" normalizeH="0" baseline="0" dirty="0" err="1">
                <a:ln>
                  <a:noFill/>
                </a:ln>
                <a:solidFill>
                  <a:srgbClr val="8DC63F"/>
                </a:solidFill>
                <a:effectLst/>
                <a:uFillTx/>
                <a:sym typeface="Helvetica"/>
              </a:rPr>
              <a:t>equiv</a:t>
            </a:r>
            <a:r>
              <a:rPr kumimoji="0" lang="en-US" sz="3200" b="1" i="0" u="none" strike="noStrike" cap="all" spc="0" normalizeH="0" baseline="0" dirty="0">
                <a:ln>
                  <a:noFill/>
                </a:ln>
                <a:solidFill>
                  <a:srgbClr val="8DC63F"/>
                </a:solidFill>
                <a:effectLst/>
                <a:uFillTx/>
                <a:sym typeface="Helvetica"/>
              </a:rPr>
              <a:t>) reduction in 2030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cap="all" dirty="0">
                <a:solidFill>
                  <a:srgbClr val="8DC63F"/>
                </a:solidFill>
                <a:sym typeface="Helvetica"/>
              </a:rPr>
              <a:t>(38% of 2018 share)</a:t>
            </a:r>
            <a:endParaRPr kumimoji="0" lang="en-US" sz="3200" b="1" i="0" u="none" strike="noStrike" cap="all" spc="0" normalizeH="0" baseline="0" dirty="0">
              <a:ln>
                <a:noFill/>
              </a:ln>
              <a:solidFill>
                <a:srgbClr val="8DC63F"/>
              </a:solidFill>
              <a:effectLst/>
              <a:uFillTx/>
              <a:sym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03D8B9-31E7-4D74-8D6D-3AFA8128C9A5}"/>
              </a:ext>
            </a:extLst>
          </p:cNvPr>
          <p:cNvSpPr txBox="1"/>
          <p:nvPr/>
        </p:nvSpPr>
        <p:spPr>
          <a:xfrm>
            <a:off x="8534400" y="8597555"/>
            <a:ext cx="722433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cap="all" dirty="0">
                <a:solidFill>
                  <a:srgbClr val="8DC63F"/>
                </a:solidFill>
                <a:sym typeface="Helvetica"/>
              </a:rPr>
              <a:t>Tons CO2 reduction in 2030</a:t>
            </a:r>
            <a:endParaRPr kumimoji="0" lang="en-US" sz="3600" b="1" i="0" u="none" strike="noStrike" cap="all" spc="0" normalizeH="0" baseline="0" dirty="0">
              <a:ln>
                <a:noFill/>
              </a:ln>
              <a:solidFill>
                <a:srgbClr val="8DC63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1B2A8-25D1-43B2-B064-E1DE6B63BCDE}"/>
              </a:ext>
            </a:extLst>
          </p:cNvPr>
          <p:cNvSpPr txBox="1"/>
          <p:nvPr/>
        </p:nvSpPr>
        <p:spPr>
          <a:xfrm>
            <a:off x="3545059" y="2555934"/>
            <a:ext cx="8433580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cap="all" dirty="0">
                <a:solidFill>
                  <a:schemeClr val="accent4">
                    <a:lumMod val="60000"/>
                    <a:lumOff val="40000"/>
                  </a:schemeClr>
                </a:solidFill>
                <a:sym typeface="Helvetica"/>
              </a:rPr>
              <a:t>(Renewable electric selection*)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C81562-FFD6-443C-9DE9-514CEF08FBFE}"/>
              </a:ext>
            </a:extLst>
          </p:cNvPr>
          <p:cNvSpPr txBox="1"/>
          <p:nvPr/>
        </p:nvSpPr>
        <p:spPr>
          <a:xfrm>
            <a:off x="842401" y="8525740"/>
            <a:ext cx="8208498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cap="all" dirty="0">
                <a:solidFill>
                  <a:schemeClr val="accent4">
                    <a:lumMod val="60000"/>
                    <a:lumOff val="40000"/>
                  </a:schemeClr>
                </a:solidFill>
                <a:sym typeface="Helvetica"/>
              </a:rPr>
              <a:t>* </a:t>
            </a:r>
            <a:r>
              <a:rPr lang="en-US" sz="1800" cap="all" dirty="0">
                <a:solidFill>
                  <a:schemeClr val="accent4">
                    <a:lumMod val="60000"/>
                    <a:lumOff val="40000"/>
                  </a:schemeClr>
                </a:solidFill>
                <a:sym typeface="Helvetica"/>
              </a:rPr>
              <a:t>3</a:t>
            </a:r>
            <a:r>
              <a:rPr lang="en-US" sz="1800" cap="all" baseline="30000" dirty="0">
                <a:solidFill>
                  <a:schemeClr val="accent4">
                    <a:lumMod val="60000"/>
                    <a:lumOff val="40000"/>
                  </a:schemeClr>
                </a:solidFill>
                <a:sym typeface="Helvetica"/>
              </a:rPr>
              <a:t>rd</a:t>
            </a:r>
            <a:r>
              <a:rPr lang="en-US" sz="1800" cap="all" dirty="0">
                <a:solidFill>
                  <a:schemeClr val="accent4">
                    <a:lumMod val="60000"/>
                    <a:lumOff val="40000"/>
                  </a:schemeClr>
                </a:solidFill>
                <a:sym typeface="Helvetica"/>
              </a:rPr>
              <a:t> party renewable electric: http://electric.smiller.org</a:t>
            </a:r>
            <a:endParaRPr lang="en-US" sz="1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C807D6-2832-4C15-AA0B-D58A24A63629}"/>
              </a:ext>
            </a:extLst>
          </p:cNvPr>
          <p:cNvGrpSpPr/>
          <p:nvPr/>
        </p:nvGrpSpPr>
        <p:grpSpPr>
          <a:xfrm>
            <a:off x="236233" y="1212382"/>
            <a:ext cx="8605936" cy="5399189"/>
            <a:chOff x="236233" y="1212382"/>
            <a:chExt cx="8605936" cy="539918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62B7231-3343-4826-A8EF-1FDAE9281AD1}"/>
                </a:ext>
              </a:extLst>
            </p:cNvPr>
            <p:cNvSpPr txBox="1"/>
            <p:nvPr/>
          </p:nvSpPr>
          <p:spPr>
            <a:xfrm>
              <a:off x="408589" y="1212382"/>
              <a:ext cx="6803866" cy="4103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cap="all" dirty="0">
                  <a:solidFill>
                    <a:schemeClr val="accent3">
                      <a:lumMod val="75000"/>
                    </a:schemeClr>
                  </a:solidFill>
                  <a:sym typeface="Helvetica"/>
                </a:rPr>
                <a:t>Renewable Community Choice electricity</a:t>
              </a:r>
              <a:endParaRPr lang="en-US" cap="all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36E191-AAE2-4C1E-AAFD-336B848F64FA}"/>
                </a:ext>
              </a:extLst>
            </p:cNvPr>
            <p:cNvSpPr txBox="1"/>
            <p:nvPr/>
          </p:nvSpPr>
          <p:spPr>
            <a:xfrm>
              <a:off x="408589" y="1905856"/>
              <a:ext cx="843358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cap="all" dirty="0">
                  <a:solidFill>
                    <a:schemeClr val="accent3">
                      <a:lumMod val="75000"/>
                    </a:schemeClr>
                  </a:solidFill>
                  <a:sym typeface="Helvetica"/>
                </a:rPr>
                <a:t>PUBLIC EV CHARGING STATIONS; MAKE TOWN EV FRIENDLY</a:t>
              </a:r>
              <a:endParaRPr lang="en-US" cap="all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845C06B-91C4-4FD7-87D9-7328AAA12862}"/>
                </a:ext>
              </a:extLst>
            </p:cNvPr>
            <p:cNvSpPr txBox="1"/>
            <p:nvPr/>
          </p:nvSpPr>
          <p:spPr>
            <a:xfrm>
              <a:off x="348774" y="3720221"/>
              <a:ext cx="843358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cap="all" dirty="0">
                  <a:solidFill>
                    <a:schemeClr val="accent3">
                      <a:lumMod val="75000"/>
                    </a:schemeClr>
                  </a:solidFill>
                  <a:sym typeface="Helvetica"/>
                </a:rPr>
                <a:t>Residential and commercial energy efficiency</a:t>
              </a:r>
              <a:endParaRPr lang="en-US" cap="all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9BD408-9762-4DE2-A43C-AB632CDCB598}"/>
                </a:ext>
              </a:extLst>
            </p:cNvPr>
            <p:cNvSpPr txBox="1"/>
            <p:nvPr/>
          </p:nvSpPr>
          <p:spPr>
            <a:xfrm>
              <a:off x="236233" y="4308615"/>
              <a:ext cx="8433580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cap="all" dirty="0">
                  <a:solidFill>
                    <a:schemeClr val="accent3">
                      <a:lumMod val="75000"/>
                    </a:schemeClr>
                  </a:solidFill>
                  <a:sym typeface="Helvetica"/>
                </a:rPr>
                <a:t>Make your town solar friendly; community-led solar</a:t>
              </a:r>
              <a:endParaRPr lang="en-US" cap="all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237DA8-2F9C-4152-A1AD-C277CEE84ADE}"/>
                </a:ext>
              </a:extLst>
            </p:cNvPr>
            <p:cNvSpPr txBox="1"/>
            <p:nvPr/>
          </p:nvSpPr>
          <p:spPr>
            <a:xfrm>
              <a:off x="348774" y="6211461"/>
              <a:ext cx="8208498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cap="all" dirty="0">
                  <a:solidFill>
                    <a:schemeClr val="accent3">
                      <a:lumMod val="75000"/>
                    </a:schemeClr>
                  </a:solidFill>
                  <a:sym typeface="Helvetica"/>
                </a:rPr>
                <a:t>Numerous actions for municipal operations</a:t>
              </a:r>
              <a:endParaRPr lang="en-US" cap="all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E43479-29B0-4B67-A3B7-DB7BDD009F46}"/>
                </a:ext>
              </a:extLst>
            </p:cNvPr>
            <p:cNvSpPr txBox="1"/>
            <p:nvPr/>
          </p:nvSpPr>
          <p:spPr>
            <a:xfrm>
              <a:off x="348774" y="5596831"/>
              <a:ext cx="8208498" cy="4001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en-US" cap="all" dirty="0">
                  <a:solidFill>
                    <a:schemeClr val="accent3">
                      <a:lumMod val="75000"/>
                    </a:schemeClr>
                  </a:solidFill>
                  <a:sym typeface="Helvetica"/>
                </a:rPr>
                <a:t>Sustainable jersey actions for schools</a:t>
              </a:r>
              <a:endParaRPr lang="en-US" cap="all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6B3E7A6-D102-4416-A3B3-18158BBAA7CF}"/>
              </a:ext>
            </a:extLst>
          </p:cNvPr>
          <p:cNvSpPr txBox="1"/>
          <p:nvPr/>
        </p:nvSpPr>
        <p:spPr>
          <a:xfrm>
            <a:off x="2279086" y="-82431"/>
            <a:ext cx="10965525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2800" cap="all" dirty="0">
                <a:solidFill>
                  <a:schemeClr val="accent3">
                    <a:lumMod val="75000"/>
                  </a:schemeClr>
                </a:solidFill>
                <a:sym typeface="Helvetica"/>
              </a:rPr>
              <a:t>Sustainable jersey actions: Gold star in energy</a:t>
            </a:r>
            <a:endParaRPr lang="en-US" sz="2800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4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23334"/>
            <a:ext cx="15056000" cy="21951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667" y="533092"/>
            <a:ext cx="14901333" cy="7325206"/>
          </a:xfrm>
        </p:spPr>
        <p:txBody>
          <a:bodyPr/>
          <a:lstStyle/>
          <a:p>
            <a:pPr marL="16934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TCRP_print_fullcolor_lrg.ai" descr="TCRP_print_fullcolor_lrg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1" y="3786841"/>
            <a:ext cx="7027201" cy="15928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/>
          <p:cNvSpPr txBox="1"/>
          <p:nvPr/>
        </p:nvSpPr>
        <p:spPr>
          <a:xfrm>
            <a:off x="7215699" y="4054037"/>
            <a:ext cx="7065930" cy="17101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marL="0" marR="0" lvl="0" indent="0" algn="ctr" defTabSz="5503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0" cap="none" spc="0" normalizeH="0" baseline="0" noProof="0" dirty="0">
                <a:ln>
                  <a:noFill/>
                </a:ln>
                <a:solidFill>
                  <a:srgbClr val="EBCD1B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Sierra Club</a:t>
            </a:r>
          </a:p>
          <a:p>
            <a:pPr marL="0" marR="0" lvl="0" indent="0" algn="ctr" defTabSz="5503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334" b="1" i="0" u="none" strike="noStrike" kern="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FFDC1-B1DE-451E-BDA9-6EF32CAFA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612" y="2903735"/>
            <a:ext cx="3190242" cy="3190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9043" y="5324584"/>
            <a:ext cx="5326656" cy="56083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867" tIns="33867" rIns="33867" bIns="33867" numCol="1" spcCol="38100" rtlCol="0" anchor="ctr">
            <a:spAutoFit/>
          </a:bodyPr>
          <a:lstStyle/>
          <a:p>
            <a:pPr marL="0" marR="0" lvl="0" indent="0" algn="ctr" defTabSz="55036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all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100%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Committed</a:t>
            </a:r>
          </a:p>
        </p:txBody>
      </p:sp>
      <p:pic>
        <p:nvPicPr>
          <p:cNvPr id="8" name="Picture 7" descr="C:\Users\Pat\AppData\Local\Microsoft\Windows Live Mail\WLMDSS.tmp\WLMFE5C.tmp\logo-clean-energ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97" y="828450"/>
            <a:ext cx="3261535" cy="27042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93828" y="6576656"/>
            <a:ext cx="1362301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DCDEE0">
                    <a:lumMod val="10000"/>
                  </a:srgbClr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Our mission is to leave a legacy of a livable world for our children and grandchildren.</a:t>
            </a:r>
          </a:p>
        </p:txBody>
      </p:sp>
    </p:spTree>
    <p:extLst>
      <p:ext uri="{BB962C8B-B14F-4D97-AF65-F5344CB8AC3E}">
        <p14:creationId xmlns:p14="http://schemas.microsoft.com/office/powerpoint/2010/main" val="94003977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F8F4-9B45-4BE0-B51C-936CC127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2" y="423333"/>
            <a:ext cx="15412491" cy="924000"/>
          </a:xfrm>
        </p:spPr>
        <p:txBody>
          <a:bodyPr>
            <a:normAutofit fontScale="90000"/>
          </a:bodyPr>
          <a:lstStyle/>
          <a:p>
            <a:r>
              <a:rPr lang="en-US" dirty="0"/>
              <a:t>VALIDATION: “We Are Still In”, America’s Pledge”,…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01AC5-0C89-4598-9A19-D59481F00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4000 cities, states, and businesses are committed to the Paris Goals</a:t>
            </a:r>
          </a:p>
          <a:p>
            <a:r>
              <a:rPr lang="en-US" dirty="0"/>
              <a:t>One in three Americans live in a jurisdiction committed to 100% clean electric</a:t>
            </a:r>
          </a:p>
          <a:p>
            <a:r>
              <a:rPr lang="en-US" dirty="0"/>
              <a:t>Paris Agreement Commitments cover 68% of US GDP, 65% of US pop and 51% of US emissions</a:t>
            </a:r>
          </a:p>
          <a:p>
            <a:r>
              <a:rPr lang="en-US" dirty="0"/>
              <a:t>U.S. EMISSION REDUCTIONS expected by 2030:</a:t>
            </a:r>
          </a:p>
          <a:p>
            <a:pPr lvl="1"/>
            <a:r>
              <a:rPr lang="en-US" dirty="0"/>
              <a:t>25% with current cities, states, businesses who are committed </a:t>
            </a:r>
          </a:p>
          <a:p>
            <a:pPr lvl="1"/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37% “All-in” for the entire US population, under current Fed support 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b="1" dirty="0">
                <a:solidFill>
                  <a:schemeClr val="bg2"/>
                </a:solidFill>
              </a:rPr>
              <a:t>38% is projected by Middletown Energy Plan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pPr lvl="1"/>
            <a:r>
              <a:rPr lang="en-US" dirty="0"/>
              <a:t>49% if U.S. rejoins Paris Agreement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CC9D5-5510-4509-A138-F2C2E664C31B}"/>
              </a:ext>
            </a:extLst>
          </p:cNvPr>
          <p:cNvSpPr txBox="1"/>
          <p:nvPr/>
        </p:nvSpPr>
        <p:spPr>
          <a:xfrm>
            <a:off x="1480692" y="8802457"/>
            <a:ext cx="1425264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all" spc="0" normalizeH="0" baseline="0" dirty="0">
              <a:ln>
                <a:noFill/>
              </a:ln>
              <a:solidFill>
                <a:srgbClr val="8DC63F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83D97-A466-4969-9ABE-2295D1FC79A8}"/>
              </a:ext>
            </a:extLst>
          </p:cNvPr>
          <p:cNvSpPr txBox="1"/>
          <p:nvPr/>
        </p:nvSpPr>
        <p:spPr>
          <a:xfrm>
            <a:off x="1254850" y="8238200"/>
            <a:ext cx="12733865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/>
                </a:solidFill>
              </a:rPr>
              <a:t>Source: </a:t>
            </a:r>
            <a:r>
              <a:rPr lang="en-US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“Accelerating America’s Pledge” </a:t>
            </a:r>
            <a:r>
              <a:rPr lang="en-US" sz="2000" u="sng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Executive Summary</a:t>
            </a:r>
            <a:r>
              <a:rPr lang="en-US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data; report to UN COP25, dec, 2019</a:t>
            </a:r>
            <a:br>
              <a:rPr lang="en-US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https://assets.bbhub.io/dotorg/sites/28/2019/12/Accelerating-Americas-Pledge-Executive-Summary-.pdf</a:t>
            </a:r>
          </a:p>
        </p:txBody>
      </p:sp>
    </p:spTree>
    <p:extLst>
      <p:ext uri="{BB962C8B-B14F-4D97-AF65-F5344CB8AC3E}">
        <p14:creationId xmlns:p14="http://schemas.microsoft.com/office/powerpoint/2010/main" val="239089858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A486D4-B7C8-4AB1-8CF1-AC530691FEA7}"/>
              </a:ext>
            </a:extLst>
          </p:cNvPr>
          <p:cNvGrpSpPr/>
          <p:nvPr/>
        </p:nvGrpSpPr>
        <p:grpSpPr>
          <a:xfrm>
            <a:off x="418438" y="139699"/>
            <a:ext cx="12287913" cy="8919636"/>
            <a:chOff x="418438" y="139699"/>
            <a:chExt cx="12287913" cy="8919636"/>
          </a:xfrm>
        </p:grpSpPr>
        <p:sp>
          <p:nvSpPr>
            <p:cNvPr id="4061" name="Your world depends on it."/>
            <p:cNvSpPr txBox="1"/>
            <p:nvPr/>
          </p:nvSpPr>
          <p:spPr>
            <a:xfrm>
              <a:off x="4196201" y="7947887"/>
              <a:ext cx="7863597" cy="817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>
                <a:defRPr sz="5000"/>
              </a:lvl1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Your world depends on it.</a:t>
              </a:r>
            </a:p>
          </p:txBody>
        </p:sp>
        <p:pic>
          <p:nvPicPr>
            <p:cNvPr id="4062" name="DSCOVR.png" descr="DSCOVR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39749" y="139699"/>
              <a:ext cx="12166602" cy="8864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63" name="Rectangle"/>
            <p:cNvSpPr/>
            <p:nvPr/>
          </p:nvSpPr>
          <p:spPr>
            <a:xfrm>
              <a:off x="418438" y="8550805"/>
              <a:ext cx="1478095" cy="50853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Source: NASA"/>
            <p:cNvSpPr/>
            <p:nvPr/>
          </p:nvSpPr>
          <p:spPr>
            <a:xfrm>
              <a:off x="914400" y="8687154"/>
              <a:ext cx="1101264" cy="235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b">
              <a:spAutoFit/>
            </a:bodyPr>
            <a:lstStyle>
              <a:lvl1pPr>
                <a:defRPr sz="1200"/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alpha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Source: NASA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9885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A486D4-B7C8-4AB1-8CF1-AC530691FEA7}"/>
              </a:ext>
            </a:extLst>
          </p:cNvPr>
          <p:cNvGrpSpPr/>
          <p:nvPr/>
        </p:nvGrpSpPr>
        <p:grpSpPr>
          <a:xfrm>
            <a:off x="418438" y="139699"/>
            <a:ext cx="12287913" cy="8919636"/>
            <a:chOff x="418438" y="139699"/>
            <a:chExt cx="12287913" cy="8919636"/>
          </a:xfrm>
        </p:grpSpPr>
        <p:sp>
          <p:nvSpPr>
            <p:cNvPr id="4061" name="Your world depends on it."/>
            <p:cNvSpPr txBox="1"/>
            <p:nvPr/>
          </p:nvSpPr>
          <p:spPr>
            <a:xfrm>
              <a:off x="4196201" y="7947887"/>
              <a:ext cx="7863597" cy="817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>
              <a:lvl1pPr algn="ctr">
                <a:defRPr sz="5000"/>
              </a:lvl1pPr>
            </a:lstStyle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5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Your world depends on it.</a:t>
              </a:r>
            </a:p>
          </p:txBody>
        </p:sp>
        <p:pic>
          <p:nvPicPr>
            <p:cNvPr id="4062" name="DSCOVR.png" descr="DSCOVR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39749" y="139699"/>
              <a:ext cx="12166602" cy="8864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63" name="Rectangle"/>
            <p:cNvSpPr/>
            <p:nvPr/>
          </p:nvSpPr>
          <p:spPr>
            <a:xfrm>
              <a:off x="418438" y="8550805"/>
              <a:ext cx="1478095" cy="50853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b">
              <a:noAutofit/>
            </a:bodyPr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200"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Source: NASA"/>
            <p:cNvSpPr/>
            <p:nvPr/>
          </p:nvSpPr>
          <p:spPr>
            <a:xfrm>
              <a:off x="914400" y="8687154"/>
              <a:ext cx="1101264" cy="2359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25400" tIns="25400" rIns="25400" bIns="25400" numCol="1" anchor="b">
              <a:spAutoFit/>
            </a:bodyPr>
            <a:lstStyle>
              <a:lvl1pPr>
                <a:defRPr sz="1200"/>
              </a:lvl1pPr>
            </a:lstStyle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alpha val="50000"/>
                    </a:srgbClr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Source: NASA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84987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578504"/>
            <a:ext cx="15056000" cy="1460885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</a:t>
            </a:r>
            <a:r>
              <a:rPr lang="en-US" sz="6000" dirty="0"/>
              <a:t>Middletown 2020 Energy Plan Goals</a:t>
            </a:r>
            <a:br>
              <a:rPr lang="en-US" dirty="0"/>
            </a:br>
            <a:r>
              <a:rPr lang="en-US" dirty="0"/>
              <a:t>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667" y="2338714"/>
            <a:ext cx="15467308" cy="6167909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pPr>
              <a:spcBef>
                <a:spcPts val="600"/>
              </a:spcBef>
            </a:pPr>
            <a:r>
              <a:rPr lang="en-US" sz="4400" b="1" dirty="0"/>
              <a:t>Make Middletown 100% clean energy by 2050</a:t>
            </a:r>
          </a:p>
          <a:p>
            <a:pPr lvl="1">
              <a:spcBef>
                <a:spcPts val="600"/>
              </a:spcBef>
            </a:pPr>
            <a:r>
              <a:rPr lang="en-US" sz="3600" b="1" dirty="0"/>
              <a:t>As per NJ Global Warming Response Act</a:t>
            </a:r>
          </a:p>
          <a:p>
            <a:pPr lvl="1">
              <a:spcBef>
                <a:spcPts val="600"/>
              </a:spcBef>
            </a:pPr>
            <a:r>
              <a:rPr lang="en-US" sz="3600" b="1" dirty="0"/>
              <a:t>As per NJ Energy Master Plan (carbon neutral by 2050)</a:t>
            </a:r>
          </a:p>
          <a:p>
            <a:pPr>
              <a:spcBef>
                <a:spcPts val="1800"/>
              </a:spcBef>
            </a:pPr>
            <a:r>
              <a:rPr lang="en-US" sz="4400" b="1" dirty="0"/>
              <a:t>Reduce energy usage</a:t>
            </a:r>
          </a:p>
          <a:p>
            <a:pPr>
              <a:spcBef>
                <a:spcPts val="1800"/>
              </a:spcBef>
            </a:pPr>
            <a:r>
              <a:rPr lang="en-US" sz="4400" b="1" dirty="0"/>
              <a:t>Reduce energy costs to consumers</a:t>
            </a:r>
          </a:p>
          <a:p>
            <a:pPr>
              <a:spcBef>
                <a:spcPts val="1800"/>
              </a:spcBef>
            </a:pPr>
            <a:r>
              <a:rPr lang="en-US" sz="4400" b="1" dirty="0"/>
              <a:t>Reduce detrimental impact of climate change</a:t>
            </a:r>
          </a:p>
          <a:p>
            <a:pPr>
              <a:spcBef>
                <a:spcPts val="1800"/>
              </a:spcBef>
            </a:pPr>
            <a:r>
              <a:rPr lang="en-US" sz="4400" b="1" dirty="0"/>
              <a:t>Achieve Sustainable Jersey Gold Star in Energy</a:t>
            </a:r>
            <a:endParaRPr lang="en-US" sz="36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3" y="439959"/>
            <a:ext cx="2590511" cy="17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87165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61" y="810732"/>
            <a:ext cx="15306789" cy="989039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NJ Energy Master Plan (EMP) 7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329" y="1881514"/>
            <a:ext cx="14736310" cy="6014846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r>
              <a:rPr lang="en-US" sz="4000" b="1" dirty="0"/>
              <a:t>Transportation: </a:t>
            </a:r>
            <a:r>
              <a:rPr lang="en-US" sz="3200" b="1" dirty="0"/>
              <a:t>Conservation (public transportation, ride sharing);  EV municipal fleet; charging stations in municipal, business &amp; multi-fam housing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Renewable &amp; Distributed Energy: </a:t>
            </a:r>
            <a:r>
              <a:rPr lang="en-US" sz="3200" b="1" dirty="0"/>
              <a:t>Rooftop &amp; community solar; onshore &amp; offshore wind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Efficiency &amp; Conservation: </a:t>
            </a:r>
            <a:r>
              <a:rPr lang="en-US" sz="3200" b="1" dirty="0"/>
              <a:t>Insulation, seal air leaks, upgrade appliances in existing buildings; preserve trees; landscaping to reduce heat, conserve water, or provide food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Buildings</a:t>
            </a:r>
            <a:r>
              <a:rPr lang="en-US" sz="3200" b="1" dirty="0"/>
              <a:t> (new &amp; renovated): Net-zero carbon buildings – rooftop solar, siting for solar, all-electric heat &amp; appliances, EV-ready</a:t>
            </a:r>
          </a:p>
          <a:p>
            <a:endParaRPr lang="en-US" sz="4800" b="1" dirty="0"/>
          </a:p>
          <a:p>
            <a:endParaRPr lang="en-US" sz="48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3" y="439959"/>
            <a:ext cx="2590511" cy="17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6424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362" y="810732"/>
            <a:ext cx="15056000" cy="989039"/>
          </a:xfrm>
        </p:spPr>
        <p:txBody>
          <a:bodyPr>
            <a:normAutofit/>
          </a:bodyPr>
          <a:lstStyle/>
          <a:p>
            <a:r>
              <a:rPr lang="en-US" dirty="0"/>
              <a:t>                  2019 NJ EMP 7 Strategies,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356" y="2327563"/>
            <a:ext cx="14736310" cy="6014846"/>
          </a:xfrm>
        </p:spPr>
        <p:txBody>
          <a:bodyPr>
            <a:noAutofit/>
          </a:bodyPr>
          <a:lstStyle/>
          <a:p>
            <a:pPr marL="482624" lvl="1" indent="0">
              <a:buNone/>
            </a:pPr>
            <a:endParaRPr lang="en-US" sz="800" b="1" dirty="0"/>
          </a:p>
          <a:p>
            <a:r>
              <a:rPr lang="en-US" sz="4400" b="1" dirty="0"/>
              <a:t>Environmental Justice Communities:</a:t>
            </a:r>
            <a:r>
              <a:rPr lang="en-US" sz="3200" b="1" dirty="0"/>
              <a:t> </a:t>
            </a:r>
            <a:r>
              <a:rPr lang="en-US" sz="3600" b="1" dirty="0"/>
              <a:t>seek </a:t>
            </a:r>
            <a:r>
              <a:rPr lang="en-US" sz="3600" b="1" i="1" u="sng" dirty="0"/>
              <a:t>local </a:t>
            </a:r>
            <a:r>
              <a:rPr lang="en-US" sz="3600" b="1" dirty="0"/>
              <a:t>benefit of clean energy transition - clean power, jobs &amp; training, public EV transport &amp; charging, all local</a:t>
            </a:r>
          </a:p>
          <a:p>
            <a:r>
              <a:rPr lang="en-US" sz="4400" b="1" dirty="0"/>
              <a:t>Modernize the Grid &amp; Utility Infrastructure: </a:t>
            </a:r>
            <a:r>
              <a:rPr lang="en-US" sz="3600" b="1" dirty="0"/>
              <a:t>smart metering, batteries, bi-directional grid flow</a:t>
            </a:r>
          </a:p>
          <a:p>
            <a:r>
              <a:rPr lang="en-US" sz="4400" b="1" dirty="0"/>
              <a:t>Clean Energy Innovation Economy: </a:t>
            </a:r>
            <a:r>
              <a:rPr lang="en-US" sz="3600" b="1" dirty="0"/>
              <a:t>grow world-class research, create jobs, workforce training</a:t>
            </a:r>
          </a:p>
          <a:p>
            <a:r>
              <a:rPr lang="en-US" sz="4400" b="1" dirty="0"/>
              <a:t>Released Jan 2020</a:t>
            </a:r>
          </a:p>
          <a:p>
            <a:endParaRPr lang="en-US" sz="4800" b="1" dirty="0"/>
          </a:p>
          <a:p>
            <a:endParaRPr lang="en-US" sz="4800" b="1" dirty="0"/>
          </a:p>
        </p:txBody>
      </p:sp>
      <p:pic>
        <p:nvPicPr>
          <p:cNvPr id="5" name="Picture 4" descr="C:\Users\Pat\AppData\Local\Microsoft\Windows Live Mail\WLMDSS.tmp\WLMFE5C.tmp\logo-clean-energy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03" y="439959"/>
            <a:ext cx="2590511" cy="174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83494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BDB0-CED0-4095-BEFC-71B34D42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Integrated Energy Plan Cost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DF6314-31AD-4E4A-B7EE-3458A57C0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Consultant: Rocky Mountain Institute</a:t>
            </a:r>
          </a:p>
          <a:p>
            <a:r>
              <a:rPr lang="en-US" sz="4000" b="1" dirty="0"/>
              <a:t>Conclusion: Least cost scenario for reaching carbon neutral by 2050 would cost only a few % more than business as usual</a:t>
            </a:r>
          </a:p>
          <a:p>
            <a:pPr lvl="1"/>
            <a:r>
              <a:rPr lang="en-US" sz="3200" b="1" dirty="0"/>
              <a:t>Assumes cost of renewable stays flat (and does not fall)</a:t>
            </a:r>
          </a:p>
          <a:p>
            <a:pPr lvl="1"/>
            <a:r>
              <a:rPr lang="en-US" sz="3200" b="1" dirty="0"/>
              <a:t>Assumes price of fossil fuel stays flat (and does not rise)</a:t>
            </a:r>
          </a:p>
          <a:p>
            <a:pPr lvl="1"/>
            <a:r>
              <a:rPr lang="en-US" sz="3200" b="1" dirty="0"/>
              <a:t>Assumes no new technology</a:t>
            </a:r>
          </a:p>
          <a:p>
            <a:pPr lvl="1"/>
            <a:r>
              <a:rPr lang="en-US" sz="3200" b="1" dirty="0"/>
              <a:t>Does not count benefits of reduced emissions at all</a:t>
            </a:r>
          </a:p>
        </p:txBody>
      </p:sp>
    </p:spTree>
    <p:extLst>
      <p:ext uri="{BB962C8B-B14F-4D97-AF65-F5344CB8AC3E}">
        <p14:creationId xmlns:p14="http://schemas.microsoft.com/office/powerpoint/2010/main" val="143534992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1A7E-2661-4E03-9410-191F1DEBB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1004" y="232867"/>
            <a:ext cx="10008524" cy="7747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Your (Typical NJ) GHG Emissions </a:t>
            </a:r>
            <a:r>
              <a:rPr lang="en-US" dirty="0" err="1"/>
              <a:t>E</a:t>
            </a:r>
            <a:r>
              <a:rPr lang="en-US" dirty="0" err="1">
                <a:solidFill>
                  <a:srgbClr val="92D050"/>
                </a:solidFill>
              </a:rPr>
              <a:t>EEmissions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6B483-550F-4BBE-B155-1713FF0AC3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024" y="1032968"/>
            <a:ext cx="12943377" cy="81110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210B2-12A2-4DE5-8F11-C62281B5BD0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687023" y="899591"/>
            <a:ext cx="12599784" cy="762000"/>
          </a:xfrm>
        </p:spPr>
        <p:txBody>
          <a:bodyPr/>
          <a:lstStyle/>
          <a:p>
            <a:pPr marL="16934" indent="0" algn="ctr">
              <a:buNone/>
            </a:pP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NJ Greenhouse Gas Emissions”, Rutgers, Jan 2018</a:t>
            </a:r>
          </a:p>
        </p:txBody>
      </p:sp>
    </p:spTree>
    <p:extLst>
      <p:ext uri="{BB962C8B-B14F-4D97-AF65-F5344CB8AC3E}">
        <p14:creationId xmlns:p14="http://schemas.microsoft.com/office/powerpoint/2010/main" val="293665830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WE WANT TO SAVE THE WORLD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34" indent="0">
              <a:buNone/>
            </a:pPr>
            <a:endParaRPr lang="en-US" dirty="0"/>
          </a:p>
          <a:p>
            <a:pPr marL="16934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30" y="1347333"/>
            <a:ext cx="13657006" cy="76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986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4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9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1_White">
  <a:themeElements>
    <a:clrScheme name="White">
      <a:dk1>
        <a:srgbClr val="A287C6"/>
      </a:dk1>
      <a:lt1>
        <a:srgbClr val="8DC63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norm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000" b="1" i="0" u="none" strike="noStrike" cap="all" spc="0" normalizeH="0" baseline="0">
            <a:ln>
              <a:noFill/>
            </a:ln>
            <a:solidFill>
              <a:srgbClr val="8DC63F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b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C8D1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5400" tIns="25400" rIns="25400" bIns="25400" numCol="1" spcCol="38100" rtlCol="0" anchor="b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FC8D19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120468</TotalTime>
  <Words>2083</Words>
  <Application>Microsoft Office PowerPoint</Application>
  <PresentationFormat>Custom</PresentationFormat>
  <Paragraphs>208</Paragraphs>
  <Slides>21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Gill Sans</vt:lpstr>
      <vt:lpstr>Helvetica</vt:lpstr>
      <vt:lpstr>Helvetica Light</vt:lpstr>
      <vt:lpstr>4_White</vt:lpstr>
      <vt:lpstr>9_White</vt:lpstr>
      <vt:lpstr>11_White</vt:lpstr>
      <vt:lpstr>White</vt:lpstr>
      <vt:lpstr> </vt:lpstr>
      <vt:lpstr> </vt:lpstr>
      <vt:lpstr>PowerPoint Presentation</vt:lpstr>
      <vt:lpstr>                   Middletown 2020 Energy Plan Goals                   </vt:lpstr>
      <vt:lpstr>                  NJ Energy Master Plan (EMP) 7 Strategies</vt:lpstr>
      <vt:lpstr>                  2019 NJ EMP 7 Strategies, cont.</vt:lpstr>
      <vt:lpstr>Integrated Energy Plan Cost Analysis</vt:lpstr>
      <vt:lpstr>Your (Typical NJ) GHG Emissions EEEmissions</vt:lpstr>
      <vt:lpstr>WHY WE WANT TO SAVE THE WORLD</vt:lpstr>
      <vt:lpstr>      Middletown Energy Plan:  GHG emission reductions during year 2030                 In 2018, Middletown emissions were 705K Tons (CO2 equiv)- calculated per capita of NJ total  </vt:lpstr>
      <vt:lpstr>New Jersey Renewable Government Energy (Electric) Aggregation (R-GEA) for Community</vt:lpstr>
      <vt:lpstr>                   Renewable Community Choice                    Electric Aggregation</vt:lpstr>
      <vt:lpstr>                 Renewable Community Electric Aggregation                   Towns That Have Contracted 2019-2020</vt:lpstr>
      <vt:lpstr>                Renewable Community Electric Aggregation                 How It Works for Residents</vt:lpstr>
      <vt:lpstr>Sustainable Jersey Actions: A Framework for Getting To 100% Clean Energy   </vt:lpstr>
      <vt:lpstr>Sustainable Jersey Certifications</vt:lpstr>
      <vt:lpstr>                   Gold Star in Energy                   </vt:lpstr>
      <vt:lpstr>Strategies for Getting to Gold  After Energy Efficiency</vt:lpstr>
      <vt:lpstr>Middletown Energy Plan: GHG emission reductions during year 2030  In 2018, Middletown emissions were 705K Tons (CO2 equiv)- calculated per capita of NJ total</vt:lpstr>
      <vt:lpstr>VALIDATION: “We Are Still In”, America’s Pledge”,…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patlaptop miller</dc:creator>
  <cp:lastModifiedBy>Steve Miller</cp:lastModifiedBy>
  <cp:revision>765</cp:revision>
  <cp:lastPrinted>2020-10-06T15:38:08Z</cp:lastPrinted>
  <dcterms:modified xsi:type="dcterms:W3CDTF">2020-10-06T15:50:29Z</dcterms:modified>
</cp:coreProperties>
</file>