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0"/>
  </p:notesMasterIdLst>
  <p:sldIdLst>
    <p:sldId id="1545" r:id="rId3"/>
    <p:sldId id="1543" r:id="rId4"/>
    <p:sldId id="1323" r:id="rId5"/>
    <p:sldId id="1548" r:id="rId6"/>
    <p:sldId id="1546" r:id="rId7"/>
    <p:sldId id="1547" r:id="rId8"/>
    <p:sldId id="15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843BC-E22E-4542-B69B-00D2BA31DF6B}" v="28" dt="2022-02-08T23:27:48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laptop2020 miller" userId="0b80eed0baaf4743" providerId="LiveId" clId="{0B9843BC-E22E-4542-B69B-00D2BA31DF6B}"/>
    <pc:docChg chg="undo custSel addSld delSld modSld sldOrd">
      <pc:chgData name="patlaptop2020 miller" userId="0b80eed0baaf4743" providerId="LiveId" clId="{0B9843BC-E22E-4542-B69B-00D2BA31DF6B}" dt="2022-02-08T23:32:11.872" v="1147" actId="207"/>
      <pc:docMkLst>
        <pc:docMk/>
      </pc:docMkLst>
      <pc:sldChg chg="addSp delSp mod">
        <pc:chgData name="patlaptop2020 miller" userId="0b80eed0baaf4743" providerId="LiveId" clId="{0B9843BC-E22E-4542-B69B-00D2BA31DF6B}" dt="2022-02-08T22:29:32.634" v="474" actId="22"/>
        <pc:sldMkLst>
          <pc:docMk/>
          <pc:sldMk cId="3949047204" sldId="1323"/>
        </pc:sldMkLst>
        <pc:spChg chg="add del">
          <ac:chgData name="patlaptop2020 miller" userId="0b80eed0baaf4743" providerId="LiveId" clId="{0B9843BC-E22E-4542-B69B-00D2BA31DF6B}" dt="2022-02-08T22:29:32.634" v="474" actId="22"/>
          <ac:spMkLst>
            <pc:docMk/>
            <pc:sldMk cId="3949047204" sldId="1323"/>
            <ac:spMk id="5" creationId="{FDA93328-8114-4797-9C3B-F472BE8A62E9}"/>
          </ac:spMkLst>
        </pc:spChg>
      </pc:sldChg>
      <pc:sldChg chg="mod modShow">
        <pc:chgData name="patlaptop2020 miller" userId="0b80eed0baaf4743" providerId="LiveId" clId="{0B9843BC-E22E-4542-B69B-00D2BA31DF6B}" dt="2022-02-08T16:47:33.925" v="27" actId="729"/>
        <pc:sldMkLst>
          <pc:docMk/>
          <pc:sldMk cId="2936658302" sldId="1543"/>
        </pc:sldMkLst>
      </pc:sldChg>
      <pc:sldChg chg="addSp modSp new mod">
        <pc:chgData name="patlaptop2020 miller" userId="0b80eed0baaf4743" providerId="LiveId" clId="{0B9843BC-E22E-4542-B69B-00D2BA31DF6B}" dt="2022-02-08T22:11:06.299" v="108" actId="113"/>
        <pc:sldMkLst>
          <pc:docMk/>
          <pc:sldMk cId="2461378592" sldId="1544"/>
        </pc:sldMkLst>
        <pc:spChg chg="add mod">
          <ac:chgData name="patlaptop2020 miller" userId="0b80eed0baaf4743" providerId="LiveId" clId="{0B9843BC-E22E-4542-B69B-00D2BA31DF6B}" dt="2022-02-08T16:38:41.644" v="3" actId="14100"/>
          <ac:spMkLst>
            <pc:docMk/>
            <pc:sldMk cId="2461378592" sldId="1544"/>
            <ac:spMk id="2" creationId="{B8BD0A3C-D585-4C1F-81EC-1D11973B8A6D}"/>
          </ac:spMkLst>
        </pc:spChg>
        <pc:spChg chg="add mod">
          <ac:chgData name="patlaptop2020 miller" userId="0b80eed0baaf4743" providerId="LiveId" clId="{0B9843BC-E22E-4542-B69B-00D2BA31DF6B}" dt="2022-02-08T16:38:41.644" v="3" actId="14100"/>
          <ac:spMkLst>
            <pc:docMk/>
            <pc:sldMk cId="2461378592" sldId="1544"/>
            <ac:spMk id="3" creationId="{9627674D-A421-4512-B04D-5DD06F82FD16}"/>
          </ac:spMkLst>
        </pc:spChg>
        <pc:spChg chg="add mod">
          <ac:chgData name="patlaptop2020 miller" userId="0b80eed0baaf4743" providerId="LiveId" clId="{0B9843BC-E22E-4542-B69B-00D2BA31DF6B}" dt="2022-02-08T22:07:08.561" v="93" actId="1076"/>
          <ac:spMkLst>
            <pc:docMk/>
            <pc:sldMk cId="2461378592" sldId="1544"/>
            <ac:spMk id="4" creationId="{A58A6C65-72CE-4550-ABF3-132E1BBDDC8F}"/>
          </ac:spMkLst>
        </pc:spChg>
        <pc:spChg chg="add mod">
          <ac:chgData name="patlaptop2020 miller" userId="0b80eed0baaf4743" providerId="LiveId" clId="{0B9843BC-E22E-4542-B69B-00D2BA31DF6B}" dt="2022-02-08T22:05:28.290" v="86" actId="1076"/>
          <ac:spMkLst>
            <pc:docMk/>
            <pc:sldMk cId="2461378592" sldId="1544"/>
            <ac:spMk id="5" creationId="{F175A1EA-94A0-4FFB-A9B4-970A75782553}"/>
          </ac:spMkLst>
        </pc:spChg>
        <pc:spChg chg="add mod">
          <ac:chgData name="patlaptop2020 miller" userId="0b80eed0baaf4743" providerId="LiveId" clId="{0B9843BC-E22E-4542-B69B-00D2BA31DF6B}" dt="2022-02-08T22:04:32.817" v="81" actId="1076"/>
          <ac:spMkLst>
            <pc:docMk/>
            <pc:sldMk cId="2461378592" sldId="1544"/>
            <ac:spMk id="6" creationId="{D3FC3876-336E-4333-BD64-454D2C580D5E}"/>
          </ac:spMkLst>
        </pc:spChg>
        <pc:spChg chg="add mod">
          <ac:chgData name="patlaptop2020 miller" userId="0b80eed0baaf4743" providerId="LiveId" clId="{0B9843BC-E22E-4542-B69B-00D2BA31DF6B}" dt="2022-02-08T22:11:06.299" v="108" actId="113"/>
          <ac:spMkLst>
            <pc:docMk/>
            <pc:sldMk cId="2461378592" sldId="1544"/>
            <ac:spMk id="7" creationId="{BB0201A6-0CE6-449C-9295-DDC7B3AB2DA4}"/>
          </ac:spMkLst>
        </pc:spChg>
        <pc:picChg chg="add mod">
          <ac:chgData name="patlaptop2020 miller" userId="0b80eed0baaf4743" providerId="LiveId" clId="{0B9843BC-E22E-4542-B69B-00D2BA31DF6B}" dt="2022-02-08T22:08:08.022" v="95" actId="1076"/>
          <ac:picMkLst>
            <pc:docMk/>
            <pc:sldMk cId="2461378592" sldId="1544"/>
            <ac:picMk id="1025" creationId="{8FA4E0F9-598E-4928-AC5D-B2C9E3F426C0}"/>
          </ac:picMkLst>
        </pc:picChg>
      </pc:sldChg>
      <pc:sldChg chg="modSp new mod ord">
        <pc:chgData name="patlaptop2020 miller" userId="0b80eed0baaf4743" providerId="LiveId" clId="{0B9843BC-E22E-4542-B69B-00D2BA31DF6B}" dt="2022-02-08T23:30:33.944" v="1144" actId="403"/>
        <pc:sldMkLst>
          <pc:docMk/>
          <pc:sldMk cId="3135943029" sldId="1545"/>
        </pc:sldMkLst>
        <pc:spChg chg="mod">
          <ac:chgData name="patlaptop2020 miller" userId="0b80eed0baaf4743" providerId="LiveId" clId="{0B9843BC-E22E-4542-B69B-00D2BA31DF6B}" dt="2022-02-08T22:13:48.118" v="111" actId="1076"/>
          <ac:spMkLst>
            <pc:docMk/>
            <pc:sldMk cId="3135943029" sldId="1545"/>
            <ac:spMk id="2" creationId="{1E22EA81-3577-4FA5-A13E-03D1F25EAAE3}"/>
          </ac:spMkLst>
        </pc:spChg>
        <pc:spChg chg="mod">
          <ac:chgData name="patlaptop2020 miller" userId="0b80eed0baaf4743" providerId="LiveId" clId="{0B9843BC-E22E-4542-B69B-00D2BA31DF6B}" dt="2022-02-08T23:30:33.944" v="1144" actId="403"/>
          <ac:spMkLst>
            <pc:docMk/>
            <pc:sldMk cId="3135943029" sldId="1545"/>
            <ac:spMk id="3" creationId="{2F6653E1-677F-4D60-B9C6-31A61D13112A}"/>
          </ac:spMkLst>
        </pc:spChg>
      </pc:sldChg>
      <pc:sldChg chg="modSp new mod ord">
        <pc:chgData name="patlaptop2020 miller" userId="0b80eed0baaf4743" providerId="LiveId" clId="{0B9843BC-E22E-4542-B69B-00D2BA31DF6B}" dt="2022-02-08T22:49:40.897" v="816" actId="12"/>
        <pc:sldMkLst>
          <pc:docMk/>
          <pc:sldMk cId="340312079" sldId="1546"/>
        </pc:sldMkLst>
        <pc:spChg chg="mod">
          <ac:chgData name="patlaptop2020 miller" userId="0b80eed0baaf4743" providerId="LiveId" clId="{0B9843BC-E22E-4542-B69B-00D2BA31DF6B}" dt="2022-02-08T22:47:21.339" v="801" actId="1076"/>
          <ac:spMkLst>
            <pc:docMk/>
            <pc:sldMk cId="340312079" sldId="1546"/>
            <ac:spMk id="2" creationId="{21F2841B-1110-48CD-9F25-632B5D468892}"/>
          </ac:spMkLst>
        </pc:spChg>
        <pc:spChg chg="mod">
          <ac:chgData name="patlaptop2020 miller" userId="0b80eed0baaf4743" providerId="LiveId" clId="{0B9843BC-E22E-4542-B69B-00D2BA31DF6B}" dt="2022-02-08T22:49:40.897" v="816" actId="12"/>
          <ac:spMkLst>
            <pc:docMk/>
            <pc:sldMk cId="340312079" sldId="1546"/>
            <ac:spMk id="3" creationId="{3F987D76-33AE-4A5D-B71F-8BF9D06113EA}"/>
          </ac:spMkLst>
        </pc:spChg>
      </pc:sldChg>
      <pc:sldChg chg="new del">
        <pc:chgData name="patlaptop2020 miller" userId="0b80eed0baaf4743" providerId="LiveId" clId="{0B9843BC-E22E-4542-B69B-00D2BA31DF6B}" dt="2022-02-08T22:30:21.357" v="476" actId="680"/>
        <pc:sldMkLst>
          <pc:docMk/>
          <pc:sldMk cId="2814557106" sldId="1546"/>
        </pc:sldMkLst>
      </pc:sldChg>
      <pc:sldChg chg="modSp new mod">
        <pc:chgData name="patlaptop2020 miller" userId="0b80eed0baaf4743" providerId="LiveId" clId="{0B9843BC-E22E-4542-B69B-00D2BA31DF6B}" dt="2022-02-08T23:11:22.618" v="973" actId="20577"/>
        <pc:sldMkLst>
          <pc:docMk/>
          <pc:sldMk cId="2695425323" sldId="1547"/>
        </pc:sldMkLst>
        <pc:spChg chg="mod">
          <ac:chgData name="patlaptop2020 miller" userId="0b80eed0baaf4743" providerId="LiveId" clId="{0B9843BC-E22E-4542-B69B-00D2BA31DF6B}" dt="2022-02-08T23:11:22.618" v="973" actId="20577"/>
          <ac:spMkLst>
            <pc:docMk/>
            <pc:sldMk cId="2695425323" sldId="1547"/>
            <ac:spMk id="2" creationId="{01F58C70-5AE9-46D1-8A77-B012EF07E8C9}"/>
          </ac:spMkLst>
        </pc:spChg>
        <pc:spChg chg="mod">
          <ac:chgData name="patlaptop2020 miller" userId="0b80eed0baaf4743" providerId="LiveId" clId="{0B9843BC-E22E-4542-B69B-00D2BA31DF6B}" dt="2022-02-08T23:10:50.284" v="963" actId="11"/>
          <ac:spMkLst>
            <pc:docMk/>
            <pc:sldMk cId="2695425323" sldId="1547"/>
            <ac:spMk id="3" creationId="{3D6B706F-7051-469B-AB53-041FE7B14E58}"/>
          </ac:spMkLst>
        </pc:spChg>
      </pc:sldChg>
      <pc:sldChg chg="modSp new mod ord">
        <pc:chgData name="patlaptop2020 miller" userId="0b80eed0baaf4743" providerId="LiveId" clId="{0B9843BC-E22E-4542-B69B-00D2BA31DF6B}" dt="2022-02-08T23:32:11.872" v="1147" actId="207"/>
        <pc:sldMkLst>
          <pc:docMk/>
          <pc:sldMk cId="3206594190" sldId="1548"/>
        </pc:sldMkLst>
        <pc:spChg chg="mod">
          <ac:chgData name="patlaptop2020 miller" userId="0b80eed0baaf4743" providerId="LiveId" clId="{0B9843BC-E22E-4542-B69B-00D2BA31DF6B}" dt="2022-02-08T23:23:39.315" v="1013" actId="207"/>
          <ac:spMkLst>
            <pc:docMk/>
            <pc:sldMk cId="3206594190" sldId="1548"/>
            <ac:spMk id="2" creationId="{71BF22B5-2E6A-4AB8-9D6D-5B69B0C1CEE5}"/>
          </ac:spMkLst>
        </pc:spChg>
        <pc:spChg chg="mod">
          <ac:chgData name="patlaptop2020 miller" userId="0b80eed0baaf4743" providerId="LiveId" clId="{0B9843BC-E22E-4542-B69B-00D2BA31DF6B}" dt="2022-02-08T23:32:11.872" v="1147" actId="207"/>
          <ac:spMkLst>
            <pc:docMk/>
            <pc:sldMk cId="3206594190" sldId="1548"/>
            <ac:spMk id="3" creationId="{06EF51C7-A97F-4E45-B986-D22F740595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76345-422D-45C9-A431-BB9F4625942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63B7-C07A-426A-91C0-67A3A8F9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7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533400"/>
            <a:ext cx="4752975" cy="2673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3105" y="3385440"/>
            <a:ext cx="7751988" cy="3207258"/>
          </a:xfrm>
        </p:spPr>
        <p:txBody>
          <a:bodyPr/>
          <a:lstStyle/>
          <a:p>
            <a:r>
              <a:rPr lang="en-US" sz="1200" b="1" dirty="0"/>
              <a:t>This is the NJ “Footprint” of sources of world-heating Greenhouse gases, to show what to tackle first.</a:t>
            </a:r>
          </a:p>
          <a:p>
            <a:r>
              <a:rPr lang="en-US" sz="1200" b="1" dirty="0"/>
              <a:t>Sustainable Jersey states: “the primary goal [of “Gold Star in Energy” is reducing Green House Gases.  Responding to this overarching imperative will help achieve all the other [sustainability] goals.”</a:t>
            </a:r>
          </a:p>
          <a:p>
            <a:endParaRPr lang="en-US" sz="1200" b="1" dirty="0"/>
          </a:p>
          <a:p>
            <a:r>
              <a:rPr lang="en-US" sz="1200" b="1" dirty="0"/>
              <a:t>20% of the GHG is from electricity generation; nearly 50%  is from transportation.</a:t>
            </a:r>
          </a:p>
          <a:p>
            <a:r>
              <a:rPr lang="en-US" sz="1200" b="1" dirty="0"/>
              <a:t>Switching electricity to 100% wind/solar, then switching all vehicles to batteries charged by renewable electricity will ELIMINATE almost 70% of our GHG.</a:t>
            </a:r>
          </a:p>
          <a:p>
            <a:r>
              <a:rPr lang="en-US" sz="1200" b="1" dirty="0"/>
              <a:t>VERY IMPORTANT: -8% carbon sequestration by marshes, mudflats, trees, landscaping</a:t>
            </a:r>
          </a:p>
        </p:txBody>
      </p:sp>
    </p:spTree>
    <p:extLst>
      <p:ext uri="{BB962C8B-B14F-4D97-AF65-F5344CB8AC3E}">
        <p14:creationId xmlns:p14="http://schemas.microsoft.com/office/powerpoint/2010/main" val="248288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57DEC-F804-4528-814A-99DF9706A2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016001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0" y="90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54204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6308" y="4313621"/>
            <a:ext cx="12204616" cy="2544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1206501"/>
            <a:ext cx="10922000" cy="291112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47635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85" y="-32"/>
            <a:ext cx="6858001" cy="6858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2457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8393" y="981274"/>
            <a:ext cx="4895492" cy="489549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4959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50" y="1015052"/>
            <a:ext cx="4872474" cy="48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5950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01" y="1007429"/>
            <a:ext cx="3548999" cy="484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5884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76" y="1016752"/>
            <a:ext cx="4330651" cy="482449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0079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1" y="146050"/>
            <a:ext cx="5302250" cy="68963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7084430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43" y="761733"/>
            <a:ext cx="6903516" cy="533453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0752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8" y="2373643"/>
            <a:ext cx="5323037" cy="2110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8911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42" y="1316014"/>
            <a:ext cx="4247381" cy="482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47064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16001" y="2266950"/>
            <a:ext cx="10160000" cy="23241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65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0000" y="90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32486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6099969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6099969" y="342900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0" y="342900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04000" y="-351000"/>
            <a:ext cx="12600001" cy="756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4355434" y="3149141"/>
            <a:ext cx="3481133" cy="559720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3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68941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14300" y="-87801"/>
            <a:ext cx="4499546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8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1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635001" y="635001"/>
            <a:ext cx="2956411" cy="22244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612459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3426718"/>
            <a:ext cx="8137537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4064001" y="-2283"/>
            <a:ext cx="8133986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2283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4064000" y="-86692"/>
            <a:ext cx="180000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6006000" y="-2871000"/>
            <a:ext cx="180001" cy="126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8038001" y="3513309"/>
            <a:ext cx="180001" cy="36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7378862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14300" y="-87801"/>
            <a:ext cx="6327329" cy="3546575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4064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635001" y="635000"/>
            <a:ext cx="4828729" cy="2316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2218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8128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406400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3426718"/>
            <a:ext cx="4064081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609741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1"/>
            <a:ext cx="6099950" cy="34312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04000" y="-120650"/>
            <a:ext cx="12600001" cy="72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277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8064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508001" y="1270000"/>
            <a:ext cx="11176000" cy="468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508001" y="317501"/>
            <a:ext cx="11176000" cy="8784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271022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508000" y="1270001"/>
            <a:ext cx="5588000" cy="486139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508001" y="317501"/>
            <a:ext cx="11176000" cy="8784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46903" y="1270001"/>
            <a:ext cx="5336638" cy="5114143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549547" indent="-232031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2531293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96426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6DF5D2-6F09-4539-A6D4-16F389B6E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3137" y="6356350"/>
            <a:ext cx="307777" cy="302647"/>
          </a:xfrm>
          <a:prstGeom prst="rect">
            <a:avLst/>
          </a:prstGeom>
        </p:spPr>
        <p:txBody>
          <a:bodyPr/>
          <a:lstStyle/>
          <a:p>
            <a:fld id="{A04702AD-217A-4700-B907-9A8ADF03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5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CED9-0AAA-4CEF-B956-820662190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C94E-0525-4D55-844D-9B6116DC9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024C4-CC16-43E9-AFAF-6BA9F335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2549-6DE8-47DC-A3F5-0B1DA646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11FE-A08C-4F30-90C5-5F54E1F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26944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9CE-0459-4935-B604-9E239987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0F49F-5DBA-46FD-9503-7CC75D295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1C846-9937-4CF6-BF7D-6D3BDD5D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8F60-7CCC-4A89-90F8-45C702CB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D9213-22A8-465F-951A-A4EEDA45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2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34B0-DDE6-4DE8-9111-2D12B71D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F270B-C5FD-4A6A-85BC-F7ABEC21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6E50-B53E-4EBD-AAD3-D5063D7F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013C-C9E9-40EC-ACE4-E46D2AA8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356A-D548-40DA-A1C4-403C3B1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7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D8EA-5924-45B2-9A9E-796AC946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BF69-CA35-4EFF-808D-25A86BE0D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419F2-EDA5-45DF-8D95-ED9F68401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13161-92A6-4FD5-B7E9-98CC01A9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BD9B2-EB1D-43C4-93B1-29D23162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7747C-273E-4ED8-9617-1E1C651A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83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4E03-4275-447E-ABB8-EA759BD9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A448F-91D2-4CFF-ADB5-DCD966D0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57B4-61C0-45A5-B9F3-A9325AB8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BE8B7-CFCB-43F3-A432-73303F3B8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6C78C-8FE1-48A2-BD43-05B6552C4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4EA20-E238-43BE-BE3C-3FE03367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B84DF-8B88-40FD-8D3D-E5C2A983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A31E3-6B36-43E1-B235-89790DE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46FF-3354-4701-A912-CFE04946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2A92-E503-41BE-BF76-106217A2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151AE-BE89-4437-A1DF-79F86DC8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DD998-B692-4554-BDB7-A6EECA35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0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47EA4-098B-4AD9-A347-AEE9AA93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5E247-9BA5-4879-8B35-E629E8AD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862EE-D856-41A3-9490-8C8387CB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85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2D34-9781-450D-B74D-B0F25F3C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CE0B-0C97-4C1C-8BD6-DF14169E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4E991-C3BE-4147-80C3-7770F8690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E3B2C-FF31-45AF-89B9-D8BAA846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9300C-1D4E-4B13-B218-E073B126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3BD8-26F5-4C54-A922-F0EC62CE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3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CAD3-3289-4723-9131-891053CD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7EE59-E2FA-4127-91BE-56BF828FF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63958-F4B8-426F-BC14-B3CFBCAE0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772FD-5BA8-481D-9857-058014AC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086DC-2BCE-42E0-B9D7-5F5E4DF7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9FD8E-6D4F-4421-8A51-CA08ACB4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E1A3-50BE-452E-9EF8-5098C33A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CF2B4-D3E8-4214-8866-770A5628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D54BA-94F7-4CF7-BBD3-06554391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712A9-D1A3-475C-B8BA-7CA6F4EF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E42E-A61F-4065-A858-AF726E2F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68EBA-7FB2-4919-99EA-87839845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AC14A-D33F-4B2B-B624-78BFA0DCB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F297-B05C-40A3-A3E0-ECB82203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238E5-1C22-413B-906B-C136E953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E7F56-42BD-4B5B-BDBF-CC6F10EE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1"/>
            <a:ext cx="10922000" cy="4849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8842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0922000" cy="692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06501"/>
            <a:ext cx="10922000" cy="4848394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5744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6096000" y="1"/>
            <a:ext cx="6318575" cy="7072673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3207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6096000" y="1"/>
            <a:ext cx="6318575" cy="7072673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 algn="ctr" defTabSz="41277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604001" y="317501"/>
            <a:ext cx="5130001" cy="737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1" y="1206501"/>
            <a:ext cx="5130001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6093637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6521236" y="0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508001" y="317500"/>
            <a:ext cx="5677099" cy="69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640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5677072" cy="68579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6159501" y="317501"/>
            <a:ext cx="5677099" cy="793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159501" y="1206501"/>
            <a:ext cx="5677099" cy="5045027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2750" y="6477000"/>
            <a:ext cx="307777" cy="3026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849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180001" y="6251527"/>
            <a:ext cx="453473" cy="4534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08000" y="317500"/>
            <a:ext cx="11292000" cy="69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1" y="1206501"/>
            <a:ext cx="11176000" cy="4762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4018" y="6473867"/>
            <a:ext cx="307777" cy="3026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300" cap="none">
                <a:solidFill>
                  <a:srgbClr val="000000"/>
                </a:solidFill>
              </a:defRPr>
            </a:lvl1pPr>
          </a:lstStyle>
          <a:p>
            <a:pPr defTabSz="412771"/>
            <a:fld id="{86CB4B4D-7CA3-9044-876B-883B54F8677D}" type="slidenum">
              <a:rPr lang="en-US" smtClean="0">
                <a:sym typeface="Helvetica"/>
              </a:rPr>
              <a:pPr defTabSz="41277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51930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ransition spd="med"/>
  <p:txStyles>
    <p:titleStyle>
      <a:lvl1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11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17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23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29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35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4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4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1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04815" marR="0" indent="-292115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622820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940335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257851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1575367" marR="0" indent="-305303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1892883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210399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2527915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2845431" marR="0" indent="-305304" algn="l" defTabSz="412771" rtl="0" latinLnBrk="0">
        <a:lnSpc>
          <a:spcPct val="100000"/>
        </a:lnSpc>
        <a:spcBef>
          <a:spcPts val="15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2501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1430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228611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342917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457223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571529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685835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800140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914446" algn="l" defTabSz="41277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6454A-0AFB-4E84-926C-B4440458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9A3D0-9F9A-474D-8BEB-19608086A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001D-3BEA-424F-93BD-56BB54B1E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E0A2-6F48-439E-9819-F5791460B2B2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2210-5B67-46E3-956D-54DB53E08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A844-4A6A-43FB-9E0A-DB5967EA5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CF1-F90F-41A9-A31E-A875E975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nj.gov/dep/climatechange/docs/nj-gwra-80x50-report-202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news.us/author/dthill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EA81-3577-4FA5-A13E-03D1F25E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42258"/>
            <a:ext cx="11292000" cy="69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Getting to 50x30 with Building Electrification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653E1-677F-4D60-B9C6-31A61D13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39500"/>
            <a:ext cx="11176000" cy="4526734"/>
          </a:xfrm>
        </p:spPr>
        <p:txBody>
          <a:bodyPr>
            <a:normAutofit/>
          </a:bodyPr>
          <a:lstStyle/>
          <a:p>
            <a:pPr marL="12700" indent="0" algn="ctr">
              <a:buNone/>
            </a:pPr>
            <a:r>
              <a:rPr lang="en-US" sz="3600" b="1" dirty="0"/>
              <a:t>Top 3 GHG emissions sources in NJ: 87% of all emissions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Transportation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Residential and commercial buildings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4000" b="1" dirty="0"/>
              <a:t>Electricity generation</a:t>
            </a:r>
          </a:p>
          <a:p>
            <a:pPr marL="127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9430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1A7E-2661-4E03-9410-191F1DEB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753" y="174650"/>
            <a:ext cx="7506393" cy="581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Your (Typical NJ) GHG Emissions </a:t>
            </a:r>
            <a:r>
              <a:rPr lang="en-US" dirty="0" err="1"/>
              <a:t>E</a:t>
            </a:r>
            <a:r>
              <a:rPr lang="en-US" dirty="0" err="1">
                <a:solidFill>
                  <a:srgbClr val="92D050"/>
                </a:solidFill>
              </a:rPr>
              <a:t>EEmissions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6B483-550F-4BBE-B155-1713FF0A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68" y="774726"/>
            <a:ext cx="9707533" cy="60832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210B2-12A2-4DE5-8F11-C62281B5BD0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65267" y="674693"/>
            <a:ext cx="9449838" cy="571500"/>
          </a:xfrm>
        </p:spPr>
        <p:txBody>
          <a:bodyPr/>
          <a:lstStyle/>
          <a:p>
            <a:pPr marL="12701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NJ Greenhouse Gas Emissions”, Rutgers, Jan 2018</a:t>
            </a:r>
          </a:p>
        </p:txBody>
      </p:sp>
    </p:spTree>
    <p:extLst>
      <p:ext uri="{BB962C8B-B14F-4D97-AF65-F5344CB8AC3E}">
        <p14:creationId xmlns:p14="http://schemas.microsoft.com/office/powerpoint/2010/main" val="29366583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F52739-8CEE-4C22-9477-C1886A609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8" y="806824"/>
            <a:ext cx="11050611" cy="578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2DDC6-0747-455A-8C33-520CA6324A60}"/>
              </a:ext>
            </a:extLst>
          </p:cNvPr>
          <p:cNvSpPr txBox="1"/>
          <p:nvPr/>
        </p:nvSpPr>
        <p:spPr>
          <a:xfrm>
            <a:off x="497541" y="268014"/>
            <a:ext cx="11079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NJDEP GWRA Report 80 x 50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https://www.nj.gov/dep/climatechange/docs/nj-gwra-80x50-report-2020.pdf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04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22B5-2E6A-4AB8-9D6D-5B69B0C1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Clean Electrification to Reduce GHG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51C7-A97F-4E45-B986-D22F74059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In NJ plans are underway to reduce </a:t>
            </a:r>
            <a:r>
              <a:rPr lang="en-US" sz="3200" b="1" dirty="0">
                <a:solidFill>
                  <a:schemeClr val="accent5"/>
                </a:solidFill>
              </a:rPr>
              <a:t>transportation</a:t>
            </a:r>
            <a:r>
              <a:rPr lang="en-US" sz="3200" b="1" dirty="0"/>
              <a:t> emissions by electrification of vehicles.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Plans are underway to increase </a:t>
            </a:r>
            <a:r>
              <a:rPr lang="en-US" sz="3200" b="1" dirty="0">
                <a:solidFill>
                  <a:schemeClr val="accent5"/>
                </a:solidFill>
              </a:rPr>
              <a:t>clean electricity </a:t>
            </a:r>
            <a:r>
              <a:rPr lang="en-US" sz="3200" b="1" dirty="0"/>
              <a:t>via wind.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We cannot reach 50% reduction by 2030 without </a:t>
            </a:r>
            <a:r>
              <a:rPr lang="en-US" sz="3200" b="1" dirty="0">
                <a:solidFill>
                  <a:schemeClr val="accent5"/>
                </a:solidFill>
              </a:rPr>
              <a:t>building electrification</a:t>
            </a:r>
            <a:r>
              <a:rPr lang="en-US" sz="3200" b="1" dirty="0"/>
              <a:t>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15 other states have initiated pilot programs (may not be statewide) of building electrification.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65941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841B-1110-48CD-9F25-632B5D46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542257"/>
            <a:ext cx="11292000" cy="69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50x30 Building Electrification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7D76-33AE-4A5D-B71F-8BF9D0611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1439501"/>
            <a:ext cx="11176000" cy="4529742"/>
          </a:xfrm>
        </p:spPr>
        <p:txBody>
          <a:bodyPr>
            <a:normAutofit fontScale="925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Statewide team of volunteers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Supported by Empower NJ coalition (incl. Sierra Club, Climate Reality Project, Clean Water Action, Food &amp; Water Watch …)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/>
              <a:t>Goal: Work with DEP, BPU, DCA, Gov admin, Legislature, Sustainable Jersey &amp; all willing partners to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j-lt"/>
              </a:rPr>
              <a:t>establish and implement firm timeframes and goals for building electrification as part of the Statewide strategies to meet the State’s 50% reduction in 2006 GHG emissions by 2030.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120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8C70-5AE9-46D1-8A77-B012EF07E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25729"/>
            <a:ext cx="11292000" cy="69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Building Electrification 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B706F-7051-469B-AB53-041FE7B14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05677"/>
            <a:ext cx="11176000" cy="4762742"/>
          </a:xfrm>
        </p:spPr>
        <p:txBody>
          <a:bodyPr>
            <a:normAutofit lnSpcReduction="10000"/>
          </a:bodyPr>
          <a:lstStyle/>
          <a:p>
            <a:pPr marL="469900" indent="-457200">
              <a:buSzPct val="80000"/>
              <a:buFont typeface="+mj-lt"/>
              <a:buAutoNum type="arabicPeriod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US" sz="2000" b="1" i="0" u="none" strike="noStrike" dirty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evelop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targets for heat pump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installations needed to meet NJ 50x30 goal and obtain a commitment by the State to meet the target.</a:t>
            </a:r>
          </a:p>
          <a:p>
            <a:pPr marL="469900" indent="-457200">
              <a:buSzPct val="80000"/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Start the transition for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new construction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gut rehabs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existing building retrofits to be net zero carbon.  Propose changes to building codes to address shortfalls and drive air- or geo-sourced heat pump installations (paired with rooftop solar, where applicable) in new construction or building remodeling.  Disallow gas hookups in new construction. Have proposed changes adopted by the state.</a:t>
            </a:r>
          </a:p>
          <a:p>
            <a:pPr marL="469900" indent="-457200">
              <a:buSzPct val="80000"/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Start the transition to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electrify existing oil, propane, and natural gas-fueled buildings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and switch to efficient heat pumps, as well as convert buildings heated by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resistance electricity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heat pumps. The switch includes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appliances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(such as heat pump water heaters, clothes dryers, or induction cooktops).</a:t>
            </a:r>
          </a:p>
          <a:p>
            <a:pPr marL="469900" indent="-457200">
              <a:buSzPct val="80000"/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 and improve education, marketing and incentives for </a:t>
            </a:r>
            <a:r>
              <a:rPr lang="en-US" sz="2000" b="1" i="0" u="none" strike="noStrike" dirty="0"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energy efficiency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audits and improvement programs now conducted by the NJ Clean Energy Program and utilities.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54253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BD0A3C-D585-4C1F-81EC-1D11973B8A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09" y="942109"/>
            <a:ext cx="2830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7674D-A421-4512-B04D-5DD06F82FD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5709" y="942109"/>
            <a:ext cx="28309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025" name="Picture 1" descr="A heat pump water heater test set up at Oak Ridge National Laboratory.">
            <a:extLst>
              <a:ext uri="{FF2B5EF4-FFF2-40B4-BE49-F238E27FC236}">
                <a16:creationId xmlns:a16="http://schemas.microsoft.com/office/drawing/2014/main" id="{8FA4E0F9-598E-4928-AC5D-B2C9E3F42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59" y="1829619"/>
            <a:ext cx="3049464" cy="262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58A6C65-72CE-4550-ABF3-132E1BBDD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37" y="490824"/>
            <a:ext cx="1142492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Vermont gas utility has a new service: helping electrify your home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Vermont Gas Systems announced that it would begin selling, leasing, installing and servicing electric heat pump water heaters for customers in a move that it expects to be neutral to its bottom line.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75A1EA-94A0-4FFB-A9B4-970A7578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9" y="2144302"/>
            <a:ext cx="11323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A5A5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David Thill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A5A5A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515151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7,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C3876-336E-4333-BD64-454D2C58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09" y="2274639"/>
            <a:ext cx="11323782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B0201A6-0CE6-449C-9295-DDC7B3AB2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32" y="4386859"/>
            <a:ext cx="11742343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</a:rPr>
              <a:t>A Vermont natural gas utility is expanding into a new and unexpected line of business: helping customers switch to electric appliances.</a:t>
            </a:r>
            <a:r>
              <a:rPr lang="en-US" altLang="en-US" sz="2400" dirty="0"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</a:rPr>
              <a:t>The move comes as Vermont’s 2020 climate law raises existential questions about the future of fossil fuel in the state. Achieving a mandatory 80% reduction (from 1990 levels) in greenhouse gas emissions by 2050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</a:rPr>
              <a:t>will all but require a reduction in natural gas sales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8592"/>
      </p:ext>
    </p:extLst>
  </p:cSld>
  <p:clrMapOvr>
    <a:masterClrMapping/>
  </p:clrMapOvr>
</p:sld>
</file>

<file path=ppt/theme/theme1.xml><?xml version="1.0" encoding="utf-8"?>
<a:theme xmlns:a="http://schemas.openxmlformats.org/drawingml/2006/main" name="11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632</Words>
  <Application>Microsoft Office PowerPoint</Application>
  <PresentationFormat>Widescreen</PresentationFormat>
  <Paragraphs>33</Paragraphs>
  <Slides>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Gill Sans</vt:lpstr>
      <vt:lpstr>Helvetica</vt:lpstr>
      <vt:lpstr>Helvetica Light</vt:lpstr>
      <vt:lpstr>PT Serif</vt:lpstr>
      <vt:lpstr>Roboto</vt:lpstr>
      <vt:lpstr>11_White</vt:lpstr>
      <vt:lpstr>Office Theme</vt:lpstr>
      <vt:lpstr>Getting to 50x30 with Building Electrification</vt:lpstr>
      <vt:lpstr>Your (Typical NJ) GHG Emissions EEEmissions</vt:lpstr>
      <vt:lpstr>PowerPoint Presentation</vt:lpstr>
      <vt:lpstr>Clean Electrification to Reduce GHG</vt:lpstr>
      <vt:lpstr>50x30 Building Electrification Team</vt:lpstr>
      <vt:lpstr>Building Electrification Objectives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patlaptop2020 miller</dc:creator>
  <cp:lastModifiedBy>patlaptop2020 miller</cp:lastModifiedBy>
  <cp:revision>2</cp:revision>
  <dcterms:created xsi:type="dcterms:W3CDTF">2021-12-15T01:26:28Z</dcterms:created>
  <dcterms:modified xsi:type="dcterms:W3CDTF">2022-02-08T23:32:22Z</dcterms:modified>
</cp:coreProperties>
</file>