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bookmarkIdSeed="5">
  <p:sldMasterIdLst>
    <p:sldMasterId id="2147483723" r:id="rId1"/>
    <p:sldMasterId id="2147483752" r:id="rId2"/>
    <p:sldMasterId id="2147483765" r:id="rId3"/>
    <p:sldMasterId id="2147483771" r:id="rId4"/>
    <p:sldMasterId id="2147483799" r:id="rId5"/>
    <p:sldMasterId id="2147483840" r:id="rId6"/>
    <p:sldMasterId id="2147483881" r:id="rId7"/>
    <p:sldMasterId id="2147483896" r:id="rId8"/>
  </p:sldMasterIdLst>
  <p:notesMasterIdLst>
    <p:notesMasterId r:id="rId52"/>
  </p:notesMasterIdLst>
  <p:sldIdLst>
    <p:sldId id="1949" r:id="rId9"/>
    <p:sldId id="294" r:id="rId10"/>
    <p:sldId id="259" r:id="rId11"/>
    <p:sldId id="261" r:id="rId12"/>
    <p:sldId id="272" r:id="rId13"/>
    <p:sldId id="273" r:id="rId14"/>
    <p:sldId id="275" r:id="rId15"/>
    <p:sldId id="276" r:id="rId16"/>
    <p:sldId id="280" r:id="rId17"/>
    <p:sldId id="285" r:id="rId18"/>
    <p:sldId id="281" r:id="rId19"/>
    <p:sldId id="279" r:id="rId20"/>
    <p:sldId id="1902" r:id="rId21"/>
    <p:sldId id="1900" r:id="rId22"/>
    <p:sldId id="283" r:id="rId23"/>
    <p:sldId id="282" r:id="rId24"/>
    <p:sldId id="1901" r:id="rId25"/>
    <p:sldId id="1942" r:id="rId26"/>
    <p:sldId id="1943" r:id="rId27"/>
    <p:sldId id="1903" r:id="rId28"/>
    <p:sldId id="1948" r:id="rId29"/>
    <p:sldId id="1885" r:id="rId30"/>
    <p:sldId id="1835" r:id="rId31"/>
    <p:sldId id="1934" r:id="rId32"/>
    <p:sldId id="1828" r:id="rId33"/>
    <p:sldId id="1907" r:id="rId34"/>
    <p:sldId id="1836" r:id="rId35"/>
    <p:sldId id="1878" r:id="rId36"/>
    <p:sldId id="1831" r:id="rId37"/>
    <p:sldId id="1829" r:id="rId38"/>
    <p:sldId id="1918" r:id="rId39"/>
    <p:sldId id="1859" r:id="rId40"/>
    <p:sldId id="1894" r:id="rId41"/>
    <p:sldId id="1931" r:id="rId42"/>
    <p:sldId id="1915" r:id="rId43"/>
    <p:sldId id="1841" r:id="rId44"/>
    <p:sldId id="1855" r:id="rId45"/>
    <p:sldId id="1935" r:id="rId46"/>
    <p:sldId id="1923" r:id="rId47"/>
    <p:sldId id="1944" r:id="rId48"/>
    <p:sldId id="1460" r:id="rId49"/>
    <p:sldId id="1461" r:id="rId50"/>
    <p:sldId id="1926" r:id="rId51"/>
  </p:sldIdLst>
  <p:sldSz cx="16256000" cy="9144000"/>
  <p:notesSz cx="7010400" cy="9236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8E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EFF1F3"/>
          </a:solidFill>
        </a:fill>
      </a:tcStyle>
    </a:band2H>
    <a:firstCo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Col>
    <a:la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79" autoAdjust="0"/>
    <p:restoredTop sz="95682" autoAdjust="0"/>
  </p:normalViewPr>
  <p:slideViewPr>
    <p:cSldViewPr snapToGrid="0">
      <p:cViewPr varScale="1">
        <p:scale>
          <a:sx n="34" d="100"/>
          <a:sy n="34" d="100"/>
        </p:scale>
        <p:origin x="78" y="110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J:\s\Documents\UUCMC\UUCMC-gas-electric-calculations\2023-actual-GHG-and-bar-char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J:\s\Documents\UUCMC\UUCMC-gas-electric-calculations\2023-actual-GHG-and-bar-chart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4000" b="1" dirty="0">
                <a:solidFill>
                  <a:schemeClr val="bg2">
                    <a:lumMod val="50000"/>
                  </a:schemeClr>
                </a:solidFill>
              </a:rPr>
              <a:t>MILLER FAMILY AUTOMOBL</a:t>
            </a:r>
            <a:r>
              <a:rPr lang="en-US" sz="4000" b="1" baseline="0" dirty="0">
                <a:solidFill>
                  <a:schemeClr val="bg2">
                    <a:lumMod val="50000"/>
                  </a:schemeClr>
                </a:solidFill>
              </a:rPr>
              <a:t>ES</a:t>
            </a:r>
            <a:br>
              <a:rPr lang="en-US" sz="4000" b="1" baseline="0" dirty="0">
                <a:solidFill>
                  <a:schemeClr val="bg2">
                    <a:lumMod val="50000"/>
                  </a:schemeClr>
                </a:solidFill>
              </a:rPr>
            </a:br>
            <a:r>
              <a:rPr lang="en-US" sz="4000" b="1" baseline="0" dirty="0">
                <a:solidFill>
                  <a:schemeClr val="bg2">
                    <a:lumMod val="50000"/>
                  </a:schemeClr>
                </a:solidFill>
              </a:rPr>
              <a:t> </a:t>
            </a:r>
            <a:r>
              <a:rPr lang="en-US" sz="4000" b="1" dirty="0">
                <a:solidFill>
                  <a:schemeClr val="bg2">
                    <a:lumMod val="50000"/>
                  </a:schemeClr>
                </a:solidFill>
              </a:rPr>
              <a:t>CO2 EMISSIONS (pounds/year)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Sheet1!$A$181</c:f>
              <c:strCache>
                <c:ptCount val="1"/>
                <c:pt idx="0">
                  <c:v>AUTOMOBILE CO2 GHG (pounds/year)</c:v>
                </c:pt>
              </c:strCache>
            </c:strRef>
          </c:tx>
          <c:spPr>
            <a:solidFill>
              <a:schemeClr val="accent1"/>
            </a:solidFill>
            <a:ln>
              <a:noFill/>
            </a:ln>
            <a:effectLst/>
          </c:spPr>
          <c:invertIfNegative val="0"/>
          <c:cat>
            <c:strRef>
              <c:f>Sheet1!$B$180:$F$180</c:f>
              <c:strCache>
                <c:ptCount val="5"/>
                <c:pt idx="0">
                  <c:v>AVERAGE US CAR 24 mpg</c:v>
                </c:pt>
                <c:pt idx="1">
                  <c:v>HYBRID 2012 Toyota Camry 37 mpg</c:v>
                </c:pt>
                <c:pt idx="2">
                  <c:v>PLUG-IN HYBRID 2017 Toyota Prius Prime 156 mpg</c:v>
                </c:pt>
                <c:pt idx="3">
                  <c:v>TESLA 2023 ELECTRIC CAR 3 miles/kWh</c:v>
                </c:pt>
                <c:pt idx="4">
                  <c:v>ELECTRIC CAR (in 2030) 3 miles/kWh</c:v>
                </c:pt>
              </c:strCache>
            </c:strRef>
          </c:cat>
          <c:val>
            <c:numRef>
              <c:f>Sheet1!$B$181:$F$181</c:f>
              <c:numCache>
                <c:formatCode>0</c:formatCode>
                <c:ptCount val="5"/>
                <c:pt idx="0">
                  <c:v>10000</c:v>
                </c:pt>
                <c:pt idx="1">
                  <c:v>6486.4864864864867</c:v>
                </c:pt>
                <c:pt idx="2">
                  <c:v>1538.4615384615383</c:v>
                </c:pt>
                <c:pt idx="3" formatCode="General">
                  <c:v>1113</c:v>
                </c:pt>
                <c:pt idx="4" formatCode="General">
                  <c:v>166.95</c:v>
                </c:pt>
              </c:numCache>
            </c:numRef>
          </c:val>
          <c:extLst>
            <c:ext xmlns:c16="http://schemas.microsoft.com/office/drawing/2014/chart" uri="{C3380CC4-5D6E-409C-BE32-E72D297353CC}">
              <c16:uniqueId val="{00000000-F2D1-42A8-8E4E-764E52678AFF}"/>
            </c:ext>
          </c:extLst>
        </c:ser>
        <c:dLbls>
          <c:showLegendKey val="0"/>
          <c:showVal val="0"/>
          <c:showCatName val="0"/>
          <c:showSerName val="0"/>
          <c:showPercent val="0"/>
          <c:showBubbleSize val="0"/>
        </c:dLbls>
        <c:gapWidth val="182"/>
        <c:axId val="934180688"/>
        <c:axId val="934179608"/>
      </c:barChart>
      <c:catAx>
        <c:axId val="934180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ysDot"/>
            <a:round/>
          </a:ln>
          <a:effectLst/>
        </c:spPr>
        <c:txPr>
          <a:bodyPr rot="-60000000" spcFirstLastPara="1" vertOverflow="ellipsis" vert="horz" wrap="square" anchor="ctr" anchorCtr="1"/>
          <a:lstStyle/>
          <a:p>
            <a:pPr>
              <a:defRPr sz="2600" b="1" i="0" u="none" strike="noStrike" kern="1200" baseline="0">
                <a:solidFill>
                  <a:schemeClr val="bg2">
                    <a:lumMod val="50000"/>
                  </a:schemeClr>
                </a:solidFill>
                <a:latin typeface="+mn-lt"/>
                <a:ea typeface="+mn-ea"/>
                <a:cs typeface="+mn-cs"/>
              </a:defRPr>
            </a:pPr>
            <a:endParaRPr lang="en-US"/>
          </a:p>
        </c:txPr>
        <c:crossAx val="934179608"/>
        <c:crosses val="autoZero"/>
        <c:auto val="1"/>
        <c:lblAlgn val="ctr"/>
        <c:lblOffset val="100"/>
        <c:noMultiLvlLbl val="0"/>
      </c:catAx>
      <c:valAx>
        <c:axId val="934179608"/>
        <c:scaling>
          <c:orientation val="minMax"/>
        </c:scaling>
        <c:delete val="0"/>
        <c:axPos val="b"/>
        <c:majorGridlines>
          <c:spPr>
            <a:ln w="38100" cap="flat" cmpd="sng" algn="ctr">
              <a:solidFill>
                <a:schemeClr val="bg2">
                  <a:lumMod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3200" b="1" i="0" u="none" strike="noStrike" kern="1200" baseline="0">
                <a:solidFill>
                  <a:schemeClr val="bg2">
                    <a:lumMod val="50000"/>
                  </a:schemeClr>
                </a:solidFill>
                <a:latin typeface="+mn-lt"/>
                <a:ea typeface="+mn-ea"/>
                <a:cs typeface="+mn-cs"/>
              </a:defRPr>
            </a:pPr>
            <a:endParaRPr lang="en-US"/>
          </a:p>
        </c:txPr>
        <c:crossAx val="934180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4400" b="1" dirty="0">
                <a:solidFill>
                  <a:schemeClr val="accent6"/>
                </a:solidFill>
              </a:rPr>
              <a:t>UUCMC GREEN HOUSE GAS</a:t>
            </a:r>
            <a:r>
              <a:rPr lang="en-US" sz="4400" b="1" baseline="0" dirty="0">
                <a:solidFill>
                  <a:schemeClr val="accent6"/>
                </a:solidFill>
              </a:rPr>
              <a:t> EMISSIONS</a:t>
            </a:r>
            <a:endParaRPr lang="en-US" sz="5400" b="1" baseline="0" dirty="0">
              <a:solidFill>
                <a:schemeClr val="accent6"/>
              </a:solidFill>
            </a:endParaRPr>
          </a:p>
          <a:p>
            <a:pPr>
              <a:defRPr/>
            </a:pPr>
            <a:r>
              <a:rPr lang="en-US" sz="3200" b="1" baseline="0" dirty="0"/>
              <a:t>annual pounds of CO2e from gas and electric</a:t>
            </a:r>
            <a:br>
              <a:rPr lang="en-US" sz="3200" b="1" baseline="0" dirty="0"/>
            </a:br>
            <a:r>
              <a:rPr lang="en-US" sz="3200" b="1" baseline="0" dirty="0"/>
              <a:t> MINUS sequestration by 16.1 acres of forest</a:t>
            </a:r>
            <a:endParaRPr lang="en-US" sz="3200" b="1" dirty="0"/>
          </a:p>
        </c:rich>
      </c:tx>
      <c:layout>
        <c:manualLayout>
          <c:xMode val="edge"/>
          <c:yMode val="edge"/>
          <c:x val="0.24665754458417816"/>
          <c:y val="5.873986585010206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685777884105306"/>
          <c:y val="0.1382874326400941"/>
          <c:w val="0.90134543152915314"/>
          <c:h val="0.77867046718284494"/>
        </c:manualLayout>
      </c:layout>
      <c:barChart>
        <c:barDir val="col"/>
        <c:grouping val="stacked"/>
        <c:varyColors val="0"/>
        <c:ser>
          <c:idx val="0"/>
          <c:order val="0"/>
          <c:tx>
            <c:strRef>
              <c:f>Sheet1!$D$42</c:f>
              <c:strCache>
                <c:ptCount val="1"/>
                <c:pt idx="0">
                  <c:v>Electric GHG</c:v>
                </c:pt>
              </c:strCache>
            </c:strRef>
          </c:tx>
          <c:spPr>
            <a:solidFill>
              <a:schemeClr val="accent1"/>
            </a:solidFill>
            <a:ln>
              <a:noFill/>
            </a:ln>
            <a:effectLst/>
          </c:spPr>
          <c:invertIfNegative val="0"/>
          <c:cat>
            <c:numRef>
              <c:f>Sheet1!$A$43:$A$63</c:f>
              <c:numCache>
                <c:formatCode>General</c:formatCode>
                <c:ptCount val="21"/>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numCache>
            </c:numRef>
          </c:cat>
          <c:val>
            <c:numRef>
              <c:f>Sheet1!$D$43:$D$63</c:f>
              <c:numCache>
                <c:formatCode>0</c:formatCode>
                <c:ptCount val="21"/>
                <c:pt idx="0">
                  <c:v>42569.527983975502</c:v>
                </c:pt>
                <c:pt idx="1">
                  <c:v>42425.697034526318</c:v>
                </c:pt>
                <c:pt idx="2">
                  <c:v>39777.75736840177</c:v>
                </c:pt>
                <c:pt idx="3">
                  <c:v>31380.714539225159</c:v>
                </c:pt>
                <c:pt idx="4">
                  <c:v>26755.714467742328</c:v>
                </c:pt>
                <c:pt idx="5">
                  <c:v>24976.627600596126</c:v>
                </c:pt>
                <c:pt idx="6">
                  <c:v>24153.919999999998</c:v>
                </c:pt>
                <c:pt idx="7">
                  <c:v>28703.52</c:v>
                </c:pt>
                <c:pt idx="8">
                  <c:v>0</c:v>
                </c:pt>
                <c:pt idx="9">
                  <c:v>21502.800000000003</c:v>
                </c:pt>
                <c:pt idx="10">
                  <c:v>20368</c:v>
                </c:pt>
                <c:pt idx="11">
                  <c:v>21762.293999999998</c:v>
                </c:pt>
                <c:pt idx="12">
                  <c:v>22038.152999999998</c:v>
                </c:pt>
                <c:pt idx="13">
                  <c:v>24005.513999999999</c:v>
                </c:pt>
                <c:pt idx="14">
                  <c:v>17285.599999999999</c:v>
                </c:pt>
                <c:pt idx="15">
                  <c:v>19279.2</c:v>
                </c:pt>
                <c:pt idx="16">
                  <c:v>19188</c:v>
                </c:pt>
                <c:pt idx="17">
                  <c:v>9236.4000000000015</c:v>
                </c:pt>
                <c:pt idx="18">
                  <c:v>19504</c:v>
                </c:pt>
                <c:pt idx="19">
                  <c:v>7710.4273576013502</c:v>
                </c:pt>
                <c:pt idx="20">
                  <c:v>5390</c:v>
                </c:pt>
              </c:numCache>
            </c:numRef>
          </c:val>
          <c:extLst>
            <c:ext xmlns:c16="http://schemas.microsoft.com/office/drawing/2014/chart" uri="{C3380CC4-5D6E-409C-BE32-E72D297353CC}">
              <c16:uniqueId val="{00000000-07D0-480C-B98F-3D1C8E056562}"/>
            </c:ext>
          </c:extLst>
        </c:ser>
        <c:ser>
          <c:idx val="1"/>
          <c:order val="1"/>
          <c:tx>
            <c:strRef>
              <c:f>Sheet1!$E$42</c:f>
              <c:strCache>
                <c:ptCount val="1"/>
                <c:pt idx="0">
                  <c:v>GAS GHG</c:v>
                </c:pt>
              </c:strCache>
            </c:strRef>
          </c:tx>
          <c:spPr>
            <a:solidFill>
              <a:schemeClr val="accent2"/>
            </a:solidFill>
            <a:ln>
              <a:noFill/>
            </a:ln>
            <a:effectLst/>
          </c:spPr>
          <c:invertIfNegative val="0"/>
          <c:cat>
            <c:numRef>
              <c:f>Sheet1!$A$43:$A$63</c:f>
              <c:numCache>
                <c:formatCode>General</c:formatCode>
                <c:ptCount val="21"/>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numCache>
            </c:numRef>
          </c:cat>
          <c:val>
            <c:numRef>
              <c:f>Sheet1!$E$43:$E$63</c:f>
              <c:numCache>
                <c:formatCode>0</c:formatCode>
                <c:ptCount val="21"/>
                <c:pt idx="0">
                  <c:v>102144.81600000001</c:v>
                </c:pt>
                <c:pt idx="1">
                  <c:v>75025.224000000002</c:v>
                </c:pt>
                <c:pt idx="2" formatCode="General">
                  <c:v>91442</c:v>
                </c:pt>
                <c:pt idx="3" formatCode="General">
                  <c:v>79404</c:v>
                </c:pt>
                <c:pt idx="4" formatCode="General">
                  <c:v>73320</c:v>
                </c:pt>
                <c:pt idx="5" formatCode="General">
                  <c:v>70941</c:v>
                </c:pt>
                <c:pt idx="6" formatCode="General">
                  <c:v>77259</c:v>
                </c:pt>
                <c:pt idx="7" formatCode="General">
                  <c:v>72085</c:v>
                </c:pt>
                <c:pt idx="8" formatCode="General">
                  <c:v>67262</c:v>
                </c:pt>
                <c:pt idx="9" formatCode="General">
                  <c:v>53885</c:v>
                </c:pt>
                <c:pt idx="10" formatCode="General">
                  <c:v>63817</c:v>
                </c:pt>
                <c:pt idx="11" formatCode="General">
                  <c:v>72371</c:v>
                </c:pt>
                <c:pt idx="12" formatCode="General">
                  <c:v>71929</c:v>
                </c:pt>
                <c:pt idx="13" formatCode="General">
                  <c:v>60229</c:v>
                </c:pt>
                <c:pt idx="14" formatCode="General">
                  <c:v>58617</c:v>
                </c:pt>
                <c:pt idx="15" formatCode="General">
                  <c:v>67925</c:v>
                </c:pt>
                <c:pt idx="16" formatCode="General">
                  <c:v>66963</c:v>
                </c:pt>
                <c:pt idx="17" formatCode="General">
                  <c:v>50245</c:v>
                </c:pt>
                <c:pt idx="18" formatCode="General">
                  <c:v>43836</c:v>
                </c:pt>
                <c:pt idx="19" formatCode="General">
                  <c:v>26683.8</c:v>
                </c:pt>
                <c:pt idx="20">
                  <c:v>27828.28</c:v>
                </c:pt>
              </c:numCache>
            </c:numRef>
          </c:val>
          <c:extLst>
            <c:ext xmlns:c16="http://schemas.microsoft.com/office/drawing/2014/chart" uri="{C3380CC4-5D6E-409C-BE32-E72D297353CC}">
              <c16:uniqueId val="{00000001-07D0-480C-B98F-3D1C8E056562}"/>
            </c:ext>
          </c:extLst>
        </c:ser>
        <c:ser>
          <c:idx val="2"/>
          <c:order val="2"/>
          <c:tx>
            <c:strRef>
              <c:f>Sheet1!$F$42</c:f>
              <c:strCache>
                <c:ptCount val="1"/>
                <c:pt idx="0">
                  <c:v>16.1 ACRES FOREST</c:v>
                </c:pt>
              </c:strCache>
            </c:strRef>
          </c:tx>
          <c:spPr>
            <a:solidFill>
              <a:schemeClr val="accent6">
                <a:lumMod val="40000"/>
                <a:lumOff val="60000"/>
              </a:schemeClr>
            </a:solidFill>
            <a:ln>
              <a:noFill/>
            </a:ln>
            <a:effectLst/>
          </c:spPr>
          <c:invertIfNegative val="0"/>
          <c:cat>
            <c:numRef>
              <c:f>Sheet1!$A$43:$A$63</c:f>
              <c:numCache>
                <c:formatCode>General</c:formatCode>
                <c:ptCount val="21"/>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numCache>
            </c:numRef>
          </c:cat>
          <c:val>
            <c:numRef>
              <c:f>Sheet1!$F$43:$F$63</c:f>
              <c:numCache>
                <c:formatCode>General</c:formatCode>
                <c:ptCount val="21"/>
                <c:pt idx="0">
                  <c:v>-40250</c:v>
                </c:pt>
                <c:pt idx="1">
                  <c:v>-40250</c:v>
                </c:pt>
                <c:pt idx="2">
                  <c:v>-40250</c:v>
                </c:pt>
                <c:pt idx="3">
                  <c:v>-40250</c:v>
                </c:pt>
                <c:pt idx="4">
                  <c:v>-40250</c:v>
                </c:pt>
                <c:pt idx="5">
                  <c:v>-40250</c:v>
                </c:pt>
                <c:pt idx="6">
                  <c:v>-40250</c:v>
                </c:pt>
                <c:pt idx="7">
                  <c:v>-40250</c:v>
                </c:pt>
                <c:pt idx="8">
                  <c:v>-40250</c:v>
                </c:pt>
                <c:pt idx="9">
                  <c:v>-40250</c:v>
                </c:pt>
                <c:pt idx="10">
                  <c:v>-40250</c:v>
                </c:pt>
                <c:pt idx="11">
                  <c:v>-40250</c:v>
                </c:pt>
                <c:pt idx="12">
                  <c:v>-40250</c:v>
                </c:pt>
                <c:pt idx="13">
                  <c:v>-40250</c:v>
                </c:pt>
                <c:pt idx="14">
                  <c:v>-40250</c:v>
                </c:pt>
                <c:pt idx="15">
                  <c:v>-40250</c:v>
                </c:pt>
                <c:pt idx="16">
                  <c:v>-40250</c:v>
                </c:pt>
                <c:pt idx="17">
                  <c:v>-40250</c:v>
                </c:pt>
                <c:pt idx="18">
                  <c:v>-40250</c:v>
                </c:pt>
                <c:pt idx="19">
                  <c:v>-40250</c:v>
                </c:pt>
                <c:pt idx="20">
                  <c:v>-40250</c:v>
                </c:pt>
              </c:numCache>
            </c:numRef>
          </c:val>
          <c:extLst>
            <c:ext xmlns:c16="http://schemas.microsoft.com/office/drawing/2014/chart" uri="{C3380CC4-5D6E-409C-BE32-E72D297353CC}">
              <c16:uniqueId val="{00000002-07D0-480C-B98F-3D1C8E056562}"/>
            </c:ext>
          </c:extLst>
        </c:ser>
        <c:dLbls>
          <c:showLegendKey val="0"/>
          <c:showVal val="0"/>
          <c:showCatName val="0"/>
          <c:showSerName val="0"/>
          <c:showPercent val="0"/>
          <c:showBubbleSize val="0"/>
        </c:dLbls>
        <c:gapWidth val="150"/>
        <c:overlap val="100"/>
        <c:axId val="604413312"/>
        <c:axId val="604403800"/>
      </c:barChart>
      <c:dateAx>
        <c:axId val="60441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604403800"/>
        <c:crosses val="autoZero"/>
        <c:auto val="0"/>
        <c:lblOffset val="100"/>
        <c:baseTimeUnit val="days"/>
      </c:dateAx>
      <c:valAx>
        <c:axId val="604403800"/>
        <c:scaling>
          <c:orientation val="minMax"/>
          <c:max val="15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0441331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19777817168588524"/>
          <c:y val="0.92754057305336857"/>
          <c:w val="0.6139222674179946"/>
          <c:h val="4.190387139107611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2.xml.rels><?xml version="1.0" encoding="UTF-8" standalone="yes"?>
<Relationships xmlns="http://schemas.openxmlformats.org/package/2006/relationships"><Relationship Id="rId1" Type="http://schemas.openxmlformats.org/officeDocument/2006/relationships/image" Target="../media/image54.png"/></Relationships>
</file>

<file path=ppt/drawings/drawing1.xml><?xml version="1.0" encoding="utf-8"?>
<c:userShapes xmlns:c="http://schemas.openxmlformats.org/drawingml/2006/chart">
  <cdr:relSizeAnchor xmlns:cdr="http://schemas.openxmlformats.org/drawingml/2006/chartDrawing">
    <cdr:from>
      <cdr:x>0.47691</cdr:x>
      <cdr:y>0.24051</cdr:y>
    </cdr:from>
    <cdr:to>
      <cdr:x>0.8927</cdr:x>
      <cdr:y>0.33563</cdr:y>
    </cdr:to>
    <cdr:sp macro="" textlink="">
      <cdr:nvSpPr>
        <cdr:cNvPr id="2" name="TextBox 1">
          <a:extLst xmlns:a="http://schemas.openxmlformats.org/drawingml/2006/main">
            <a:ext uri="{FF2B5EF4-FFF2-40B4-BE49-F238E27FC236}">
              <a16:creationId xmlns:a16="http://schemas.microsoft.com/office/drawing/2014/main" id="{7BDDB1C9-EAB7-35DF-B6DA-99E936436E2A}"/>
            </a:ext>
          </a:extLst>
        </cdr:cNvPr>
        <cdr:cNvSpPr txBox="1"/>
      </cdr:nvSpPr>
      <cdr:spPr>
        <a:xfrm xmlns:a="http://schemas.openxmlformats.org/drawingml/2006/main">
          <a:off x="7581800" y="1815873"/>
          <a:ext cx="6610115" cy="718165"/>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square" lIns="50800" tIns="50800" rIns="50800" bIns="50800" numCol="1" spcCol="38100" rtlCol="0" anchor="ctr">
          <a:spAutoFit/>
        </a:bodyPr>
        <a:lstStyle xmlns:a="http://schemas.openxmlformats.org/drawingml/2006/main"/>
        <a:p xmlns:a="http://schemas.openxmlformats.org/drawingml/2006/main">
          <a:pPr marL="0" marR="0" indent="0" algn="ctr" defTabSz="825500" rtl="0" fontAlgn="auto" latinLnBrk="0" hangingPunct="0">
            <a:lnSpc>
              <a:spcPct val="100000"/>
            </a:lnSpc>
            <a:spcBef>
              <a:spcPts val="0"/>
            </a:spcBef>
            <a:spcAft>
              <a:spcPts val="0"/>
            </a:spcAft>
            <a:buClrTx/>
            <a:buSzTx/>
            <a:buFontTx/>
            <a:buNone/>
            <a:tabLst/>
          </a:pPr>
          <a:r>
            <a:rPr kumimoji="0" lang="en-US" sz="2000" b="1" i="0" u="none" strike="noStrike" cap="all" spc="0" normalizeH="0" baseline="0" dirty="0">
              <a:ln>
                <a:noFill/>
              </a:ln>
              <a:solidFill>
                <a:schemeClr val="bg2">
                  <a:lumMod val="50000"/>
                </a:schemeClr>
              </a:solidFill>
              <a:effectLst/>
              <a:uFillTx/>
              <a:latin typeface="+mn-lt"/>
              <a:ea typeface="+mn-ea"/>
              <a:cs typeface="+mn-cs"/>
              <a:sym typeface="Helvetica"/>
            </a:rPr>
            <a:t>Charge from solar/community solar or future</a:t>
          </a:r>
          <a:r>
            <a:rPr kumimoji="0" lang="en-US" sz="2000" b="1" i="0" u="none" strike="noStrike" cap="all" spc="0" normalizeH="0" dirty="0">
              <a:ln>
                <a:noFill/>
              </a:ln>
              <a:solidFill>
                <a:schemeClr val="bg2">
                  <a:lumMod val="50000"/>
                </a:schemeClr>
              </a:solidFill>
              <a:effectLst/>
              <a:uFillTx/>
              <a:latin typeface="+mn-lt"/>
              <a:ea typeface="+mn-ea"/>
              <a:cs typeface="+mn-cs"/>
              <a:sym typeface="Helvetica"/>
            </a:rPr>
            <a:t> </a:t>
          </a:r>
          <a:r>
            <a:rPr kumimoji="0" lang="en-US" sz="2000" b="1" i="0" u="none" strike="noStrike" cap="all" spc="0" normalizeH="0" dirty="0" err="1">
              <a:ln>
                <a:noFill/>
              </a:ln>
              <a:solidFill>
                <a:schemeClr val="bg2">
                  <a:lumMod val="50000"/>
                </a:schemeClr>
              </a:solidFill>
              <a:effectLst/>
              <a:uFillTx/>
              <a:latin typeface="+mn-lt"/>
              <a:ea typeface="+mn-ea"/>
              <a:cs typeface="+mn-cs"/>
              <a:sym typeface="Helvetica"/>
            </a:rPr>
            <a:t>nj</a:t>
          </a:r>
          <a:r>
            <a:rPr kumimoji="0" lang="en-US" sz="2000" b="1" i="0" u="none" strike="noStrike" cap="all" spc="0" normalizeH="0" dirty="0">
              <a:ln>
                <a:noFill/>
              </a:ln>
              <a:solidFill>
                <a:schemeClr val="bg2">
                  <a:lumMod val="50000"/>
                </a:schemeClr>
              </a:solidFill>
              <a:effectLst/>
              <a:uFillTx/>
              <a:latin typeface="+mn-lt"/>
              <a:ea typeface="+mn-ea"/>
              <a:cs typeface="+mn-cs"/>
              <a:sym typeface="Helvetica"/>
            </a:rPr>
            <a:t> grid</a:t>
          </a:r>
          <a:endParaRPr kumimoji="0" lang="en-US" sz="2000" b="1" i="0" u="none" strike="noStrike" cap="all" spc="0" normalizeH="0" baseline="0" dirty="0">
            <a:ln>
              <a:noFill/>
            </a:ln>
            <a:solidFill>
              <a:schemeClr val="bg2">
                <a:lumMod val="50000"/>
              </a:schemeClr>
            </a:solidFill>
            <a:effectLst/>
            <a:uFillTx/>
            <a:latin typeface="+mn-lt"/>
            <a:ea typeface="+mn-ea"/>
            <a:cs typeface="+mn-cs"/>
            <a:sym typeface="Helvetica"/>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0.2347</cdr:x>
      <cdr:y>0.12037</cdr:y>
    </cdr:from>
    <cdr:to>
      <cdr:x>0.2749</cdr:x>
      <cdr:y>0.28629</cdr:y>
    </cdr:to>
    <cdr:sp macro="" textlink="">
      <cdr:nvSpPr>
        <cdr:cNvPr id="3" name="TextBox 3">
          <a:extLst xmlns:a="http://schemas.openxmlformats.org/drawingml/2006/main">
            <a:ext uri="{FF2B5EF4-FFF2-40B4-BE49-F238E27FC236}">
              <a16:creationId xmlns:a16="http://schemas.microsoft.com/office/drawing/2014/main" id="{08E70ABE-02F1-915E-9FF6-50A78A4EBD20}"/>
            </a:ext>
          </a:extLst>
        </cdr:cNvPr>
        <cdr:cNvSpPr txBox="1"/>
      </cdr:nvSpPr>
      <cdr:spPr>
        <a:xfrm xmlns:a="http://schemas.openxmlformats.org/drawingml/2006/main" rot="16200000">
          <a:off x="3338165" y="1536063"/>
          <a:ext cx="1517126" cy="64633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800" b="1" dirty="0"/>
            <a:t>small solar 9/2006</a:t>
          </a:r>
        </a:p>
      </cdr:txBody>
    </cdr:sp>
  </cdr:relSizeAnchor>
  <cdr:relSizeAnchor xmlns:cdr="http://schemas.openxmlformats.org/drawingml/2006/chartDrawing">
    <cdr:from>
      <cdr:x>0.87167</cdr:x>
      <cdr:y>0.02963</cdr:y>
    </cdr:from>
    <cdr:to>
      <cdr:x>0.90995</cdr:x>
      <cdr:y>0.47668</cdr:y>
    </cdr:to>
    <cdr:sp macro="" textlink="">
      <cdr:nvSpPr>
        <cdr:cNvPr id="4" name="TextBox 3">
          <a:extLst xmlns:a="http://schemas.openxmlformats.org/drawingml/2006/main">
            <a:ext uri="{FF2B5EF4-FFF2-40B4-BE49-F238E27FC236}">
              <a16:creationId xmlns:a16="http://schemas.microsoft.com/office/drawing/2014/main" id="{0A7118C2-9C31-638F-B43E-783A3AFF3CDA}"/>
            </a:ext>
          </a:extLst>
        </cdr:cNvPr>
        <cdr:cNvSpPr txBox="1"/>
      </cdr:nvSpPr>
      <cdr:spPr>
        <a:xfrm xmlns:a="http://schemas.openxmlformats.org/drawingml/2006/main" rot="16200000">
          <a:off x="12278705" y="2007071"/>
          <a:ext cx="4087831" cy="615553"/>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600" b="1" dirty="0"/>
            <a:t>Removed small solar</a:t>
          </a:r>
          <a:r>
            <a:rPr lang="en-US" sz="1600" b="1" baseline="0" dirty="0"/>
            <a:t> 6/ 2021</a:t>
          </a:r>
          <a:endParaRPr lang="en-US" sz="1600" b="1" dirty="0"/>
        </a:p>
        <a:p xmlns:a="http://schemas.openxmlformats.org/drawingml/2006/main">
          <a:r>
            <a:rPr lang="en-US" sz="1800" b="1" dirty="0"/>
            <a:t>Installed 6 </a:t>
          </a:r>
          <a:r>
            <a:rPr lang="en-US" sz="1800" b="1" dirty="0" err="1"/>
            <a:t>heatpumps</a:t>
          </a:r>
          <a:r>
            <a:rPr lang="en-US" sz="1800" b="1" dirty="0"/>
            <a:t> 5/ 2021</a:t>
          </a:r>
        </a:p>
      </cdr:txBody>
    </cdr:sp>
  </cdr:relSizeAnchor>
  <cdr:relSizeAnchor xmlns:cdr="http://schemas.openxmlformats.org/drawingml/2006/chartDrawing">
    <cdr:from>
      <cdr:x>0.92643</cdr:x>
      <cdr:y>0.22778</cdr:y>
    </cdr:from>
    <cdr:to>
      <cdr:x>0.9494</cdr:x>
      <cdr:y>0.57812</cdr:y>
    </cdr:to>
    <cdr:sp macro="" textlink="">
      <cdr:nvSpPr>
        <cdr:cNvPr id="6" name="TextBox 3">
          <a:extLst xmlns:a="http://schemas.openxmlformats.org/drawingml/2006/main">
            <a:ext uri="{FF2B5EF4-FFF2-40B4-BE49-F238E27FC236}">
              <a16:creationId xmlns:a16="http://schemas.microsoft.com/office/drawing/2014/main" id="{0A7118C2-9C31-638F-B43E-783A3AFF3CDA}"/>
            </a:ext>
          </a:extLst>
        </cdr:cNvPr>
        <cdr:cNvSpPr txBox="1"/>
      </cdr:nvSpPr>
      <cdr:spPr>
        <a:xfrm xmlns:a="http://schemas.openxmlformats.org/drawingml/2006/main" rot="16200000">
          <a:off x="13478221" y="3499898"/>
          <a:ext cx="3203530" cy="369332"/>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800" b="1" dirty="0"/>
            <a:t> installed large solar 4/ 2022</a:t>
          </a:r>
        </a:p>
      </cdr:txBody>
    </cdr:sp>
  </cdr:relSizeAnchor>
  <cdr:relSizeAnchor xmlns:cdr="http://schemas.openxmlformats.org/drawingml/2006/chartDrawing">
    <cdr:from>
      <cdr:x>0.9614</cdr:x>
      <cdr:y>0.48792</cdr:y>
    </cdr:from>
    <cdr:to>
      <cdr:x>0.99052</cdr:x>
      <cdr:y>0.59477</cdr:y>
    </cdr:to>
    <cdr:sp macro="" textlink="">
      <cdr:nvSpPr>
        <cdr:cNvPr id="7" name="TextBox 3">
          <a:extLst xmlns:a="http://schemas.openxmlformats.org/drawingml/2006/main">
            <a:ext uri="{FF2B5EF4-FFF2-40B4-BE49-F238E27FC236}">
              <a16:creationId xmlns:a16="http://schemas.microsoft.com/office/drawing/2014/main" id="{0A7118C2-9C31-638F-B43E-783A3AFF3CDA}"/>
            </a:ext>
          </a:extLst>
        </cdr:cNvPr>
        <cdr:cNvSpPr txBox="1"/>
      </cdr:nvSpPr>
      <cdr:spPr>
        <a:xfrm xmlns:a="http://schemas.openxmlformats.org/drawingml/2006/main" rot="16200000">
          <a:off x="8507206" y="3496046"/>
          <a:ext cx="716152" cy="26456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sz="1100" b="1"/>
        </a:p>
      </cdr:txBody>
    </cdr:sp>
  </cdr:relSizeAnchor>
  <cdr:relSizeAnchor xmlns:cdr="http://schemas.openxmlformats.org/drawingml/2006/chartDrawing">
    <cdr:from>
      <cdr:x>0.44952</cdr:x>
      <cdr:y>0.21936</cdr:y>
    </cdr:from>
    <cdr:to>
      <cdr:x>0.48972</cdr:x>
      <cdr:y>0.45345</cdr:y>
    </cdr:to>
    <cdr:sp macro="" textlink="">
      <cdr:nvSpPr>
        <cdr:cNvPr id="8" name="TextBox 3">
          <a:extLst xmlns:a="http://schemas.openxmlformats.org/drawingml/2006/main">
            <a:ext uri="{FF2B5EF4-FFF2-40B4-BE49-F238E27FC236}">
              <a16:creationId xmlns:a16="http://schemas.microsoft.com/office/drawing/2014/main" id="{0A7118C2-9C31-638F-B43E-783A3AFF3CDA}"/>
            </a:ext>
          </a:extLst>
        </cdr:cNvPr>
        <cdr:cNvSpPr txBox="1"/>
      </cdr:nvSpPr>
      <cdr:spPr>
        <a:xfrm xmlns:a="http://schemas.openxmlformats.org/drawingml/2006/main" rot="16200000">
          <a:off x="6480385" y="2752923"/>
          <a:ext cx="2140519" cy="64633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800" b="1" dirty="0"/>
            <a:t>subscribed to </a:t>
          </a:r>
        </a:p>
        <a:p xmlns:a="http://schemas.openxmlformats.org/drawingml/2006/main">
          <a:r>
            <a:rPr lang="en-US" sz="1800" b="1" dirty="0"/>
            <a:t>wind electricity</a:t>
          </a:r>
        </a:p>
      </cdr:txBody>
    </cdr:sp>
  </cdr:relSizeAnchor>
  <cdr:relSizeAnchor xmlns:cdr="http://schemas.openxmlformats.org/drawingml/2006/chartDrawing">
    <cdr:from>
      <cdr:x>0.11317</cdr:x>
      <cdr:y>0.86951</cdr:y>
    </cdr:from>
    <cdr:to>
      <cdr:x>0.9956</cdr:x>
      <cdr:y>1</cdr:y>
    </cdr:to>
    <cdr:sp macro="" textlink="">
      <cdr:nvSpPr>
        <cdr:cNvPr id="2" name="TextBox 1">
          <a:extLst xmlns:a="http://schemas.openxmlformats.org/drawingml/2006/main">
            <a:ext uri="{FF2B5EF4-FFF2-40B4-BE49-F238E27FC236}">
              <a16:creationId xmlns:a16="http://schemas.microsoft.com/office/drawing/2014/main" id="{6E619D5C-F0C7-1444-153B-5A46C34E3FD0}"/>
            </a:ext>
          </a:extLst>
        </cdr:cNvPr>
        <cdr:cNvSpPr txBox="1"/>
      </cdr:nvSpPr>
      <cdr:spPr>
        <a:xfrm xmlns:a="http://schemas.openxmlformats.org/drawingml/2006/main">
          <a:off x="815975" y="6092825"/>
          <a:ext cx="63627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0.1026</cdr:x>
      <cdr:y>0.86951</cdr:y>
    </cdr:from>
    <cdr:to>
      <cdr:x>0.98107</cdr:x>
      <cdr:y>1</cdr:y>
    </cdr:to>
    <cdr:sp macro="" textlink="">
      <cdr:nvSpPr>
        <cdr:cNvPr id="5" name="TextBox 4">
          <a:extLst xmlns:a="http://schemas.openxmlformats.org/drawingml/2006/main">
            <a:ext uri="{FF2B5EF4-FFF2-40B4-BE49-F238E27FC236}">
              <a16:creationId xmlns:a16="http://schemas.microsoft.com/office/drawing/2014/main" id="{D63E74D8-BABD-9B83-4B8E-B0B31EB25D7C}"/>
            </a:ext>
          </a:extLst>
        </cdr:cNvPr>
        <cdr:cNvSpPr txBox="1"/>
      </cdr:nvSpPr>
      <cdr:spPr>
        <a:xfrm xmlns:a="http://schemas.openxmlformats.org/drawingml/2006/main">
          <a:off x="739774" y="6092825"/>
          <a:ext cx="6334125"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effectLst/>
            <a:latin typeface="+mn-lt"/>
            <a:ea typeface="+mn-ea"/>
            <a:cs typeface="+mn-cs"/>
          </a:endParaRPr>
        </a:p>
        <a:p xmlns:a="http://schemas.openxmlformats.org/drawingml/2006/main">
          <a:r>
            <a:rPr lang="en-US" sz="1100" dirty="0">
              <a:effectLst/>
              <a:latin typeface="+mn-lt"/>
              <a:ea typeface="+mn-ea"/>
              <a:cs typeface="+mn-cs"/>
            </a:rPr>
            <a:t>NOTE:</a:t>
          </a:r>
          <a:r>
            <a:rPr lang="en-US" sz="1100" baseline="0" dirty="0">
              <a:effectLst/>
              <a:latin typeface="+mn-lt"/>
              <a:ea typeface="+mn-ea"/>
              <a:cs typeface="+mn-cs"/>
            </a:rPr>
            <a:t>  </a:t>
          </a:r>
          <a:r>
            <a:rPr lang="en-US" sz="1100" dirty="0">
              <a:effectLst/>
              <a:latin typeface="+mn-lt"/>
              <a:ea typeface="+mn-ea"/>
              <a:cs typeface="+mn-cs"/>
            </a:rPr>
            <a:t>~50%</a:t>
          </a:r>
          <a:r>
            <a:rPr lang="en-US" sz="1100" baseline="0" dirty="0">
              <a:effectLst/>
              <a:latin typeface="+mn-lt"/>
              <a:ea typeface="+mn-ea"/>
              <a:cs typeface="+mn-cs"/>
            </a:rPr>
            <a:t> of the electric bill is "demand charge";  can this be eliminated by battery storage??</a:t>
          </a:r>
          <a:endParaRPr lang="en-US" sz="1100" dirty="0">
            <a:effectLst/>
            <a:latin typeface="+mn-lt"/>
            <a:ea typeface="+mn-ea"/>
            <a:cs typeface="+mn-cs"/>
          </a:endParaRPr>
        </a:p>
      </cdr:txBody>
    </cdr:sp>
  </cdr:relSizeAnchor>
  <cdr:relSizeAnchor xmlns:cdr="http://schemas.openxmlformats.org/drawingml/2006/chartDrawing">
    <cdr:from>
      <cdr:x>0.01378</cdr:x>
      <cdr:y>0.03401</cdr:y>
    </cdr:from>
    <cdr:to>
      <cdr:x>0.12829</cdr:x>
      <cdr:y>0.12113</cdr:y>
    </cdr:to>
    <cdr:pic>
      <cdr:nvPicPr>
        <cdr:cNvPr id="9" name="chart">
          <a:extLst xmlns:a="http://schemas.openxmlformats.org/drawingml/2006/main">
            <a:ext uri="{FF2B5EF4-FFF2-40B4-BE49-F238E27FC236}">
              <a16:creationId xmlns:a16="http://schemas.microsoft.com/office/drawing/2014/main" id="{FA259279-542A-2852-FD0A-2E211E14011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67951" y="233265"/>
          <a:ext cx="1396105" cy="59746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xfrm>
            <a:off x="425450" y="692150"/>
            <a:ext cx="6159500" cy="3463925"/>
          </a:xfrm>
          <a:prstGeom prst="rect">
            <a:avLst/>
          </a:prstGeom>
        </p:spPr>
        <p:txBody>
          <a:bodyPr lIns="92830" tIns="46415" rIns="92830" bIns="46415"/>
          <a:lstStyle/>
          <a:p>
            <a:endParaRPr/>
          </a:p>
        </p:txBody>
      </p:sp>
      <p:sp>
        <p:nvSpPr>
          <p:cNvPr id="72" name="Shape 72"/>
          <p:cNvSpPr>
            <a:spLocks noGrp="1"/>
          </p:cNvSpPr>
          <p:nvPr>
            <p:ph type="body" sz="quarter" idx="1"/>
          </p:nvPr>
        </p:nvSpPr>
        <p:spPr>
          <a:xfrm>
            <a:off x="934721" y="4387136"/>
            <a:ext cx="5140960" cy="4156234"/>
          </a:xfrm>
          <a:prstGeom prst="rect">
            <a:avLst/>
          </a:prstGeom>
        </p:spPr>
        <p:txBody>
          <a:bodyPr lIns="92830" tIns="46415" rIns="92830" bIns="46415"/>
          <a:lstStyle/>
          <a:p>
            <a:endParaRPr/>
          </a:p>
        </p:txBody>
      </p:sp>
    </p:spTree>
  </p:cSld>
  <p:clrMap bg1="lt1" tx1="dk1" bg2="lt2" tx2="dk2" accent1="accent1" accent2="accent2" accent3="accent3" accent4="accent4" accent5="accent5" accent6="accent6" hlink="hlink" folHlink="folHlink"/>
  <p:notesStyle>
    <a:lvl1pPr defTabSz="457200" latinLnBrk="0">
      <a:defRPr>
        <a:latin typeface="+mn-lt"/>
        <a:ea typeface="+mn-ea"/>
        <a:cs typeface="+mn-cs"/>
        <a:sym typeface="Arial"/>
      </a:defRPr>
    </a:lvl1pPr>
    <a:lvl2pPr indent="228600" defTabSz="457200" latinLnBrk="0">
      <a:defRPr>
        <a:latin typeface="+mn-lt"/>
        <a:ea typeface="+mn-ea"/>
        <a:cs typeface="+mn-cs"/>
        <a:sym typeface="Arial"/>
      </a:defRPr>
    </a:lvl2pPr>
    <a:lvl3pPr indent="457200" defTabSz="457200" latinLnBrk="0">
      <a:defRPr>
        <a:latin typeface="+mn-lt"/>
        <a:ea typeface="+mn-ea"/>
        <a:cs typeface="+mn-cs"/>
        <a:sym typeface="Arial"/>
      </a:defRPr>
    </a:lvl3pPr>
    <a:lvl4pPr indent="685800" defTabSz="457200" latinLnBrk="0">
      <a:defRPr>
        <a:latin typeface="+mn-lt"/>
        <a:ea typeface="+mn-ea"/>
        <a:cs typeface="+mn-cs"/>
        <a:sym typeface="Arial"/>
      </a:defRPr>
    </a:lvl4pPr>
    <a:lvl5pPr indent="914400" defTabSz="457200" latinLnBrk="0">
      <a:defRPr>
        <a:latin typeface="+mn-lt"/>
        <a:ea typeface="+mn-ea"/>
        <a:cs typeface="+mn-cs"/>
        <a:sym typeface="Arial"/>
      </a:defRPr>
    </a:lvl5pPr>
    <a:lvl6pPr indent="1143000" defTabSz="457200" latinLnBrk="0">
      <a:defRPr>
        <a:latin typeface="+mn-lt"/>
        <a:ea typeface="+mn-ea"/>
        <a:cs typeface="+mn-cs"/>
        <a:sym typeface="Arial"/>
      </a:defRPr>
    </a:lvl6pPr>
    <a:lvl7pPr indent="1371600" defTabSz="457200" latinLnBrk="0">
      <a:defRPr>
        <a:latin typeface="+mn-lt"/>
        <a:ea typeface="+mn-ea"/>
        <a:cs typeface="+mn-cs"/>
        <a:sym typeface="Arial"/>
      </a:defRPr>
    </a:lvl7pPr>
    <a:lvl8pPr indent="1600200" defTabSz="457200" latinLnBrk="0">
      <a:defRPr>
        <a:latin typeface="+mn-lt"/>
        <a:ea typeface="+mn-ea"/>
        <a:cs typeface="+mn-cs"/>
        <a:sym typeface="Arial"/>
      </a:defRPr>
    </a:lvl8pPr>
    <a:lvl9pPr indent="1828800" defTabSz="457200" latinLnBrk="0">
      <a:defRPr>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4549775" y="407988"/>
            <a:ext cx="3614738" cy="2033587"/>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a:defRPr b="1"/>
            </a:pPr>
            <a:r>
              <a:rPr lang="en-US" sz="1200" dirty="0"/>
              <a:t>J:\s\Documents\BE\2022-11-6-Trinity-Episcopal\2022-11-06-Moorestown-Slides.pptx</a:t>
            </a:r>
          </a:p>
          <a:p>
            <a:pPr>
              <a:defRPr b="1"/>
            </a:pPr>
            <a:endParaRPr lang="en-US" sz="1200" dirty="0"/>
          </a:p>
          <a:p>
            <a:pPr>
              <a:defRPr b="1"/>
            </a:pPr>
            <a:r>
              <a:rPr lang="en-US" dirty="0"/>
              <a:t>ID #3 - Can be used in noncommercial online and TV broadcasts of your presentation.</a:t>
            </a:r>
          </a:p>
          <a:p>
            <a:pPr>
              <a:defRPr sz="1400"/>
            </a:pPr>
            <a:endParaRPr lang="en-US" dirty="0"/>
          </a:p>
          <a:p>
            <a:pPr>
              <a:defRPr sz="1400"/>
            </a:pPr>
            <a:r>
              <a:rPr lang="en-US" dirty="0"/>
              <a:t>And then on the last of the Apollo missions, this image known as the Blue Marble, became the most reproduced photograph in all of human history. The climate crisis is now the biggest and most serious challenge that humanity has ever faced. </a:t>
            </a:r>
          </a:p>
          <a:p>
            <a:pPr>
              <a:defRPr sz="1400"/>
            </a:pPr>
            <a:endParaRPr lang="en-US" dirty="0"/>
          </a:p>
          <a:p>
            <a:pPr>
              <a:defRPr sz="1200"/>
            </a:pPr>
            <a:r>
              <a:rPr lang="en-US" b="1" dirty="0"/>
              <a:t>DESCRIPTION</a:t>
            </a:r>
            <a:r>
              <a:rPr lang="en-US" dirty="0"/>
              <a:t>: Photo of Earth from Apollo 17, taken as the crew was traveling toward the moon, December 7, 1972</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This picture is called the “Blue Marble,” taken during the last Apollo mission. </a:t>
            </a:r>
          </a:p>
          <a:p>
            <a:pPr>
              <a:defRPr sz="1200"/>
            </a:pPr>
            <a:r>
              <a:rPr lang="en-US" dirty="0"/>
              <a:t>	</a:t>
            </a:r>
          </a:p>
          <a:p>
            <a:pPr>
              <a:defRPr sz="1200"/>
            </a:pPr>
            <a:r>
              <a:rPr lang="en-US" dirty="0"/>
              <a:t>What makes the photograph so unique and powerful is that it captures the complete circle of the earth, helping us see the big picture of our planet – and our lives on it.[1*]  It was the first time the Apollo mission made it possible to capture almost the entire southern polar ice cap.[2*] </a:t>
            </a:r>
          </a:p>
          <a:p>
            <a:pPr>
              <a:defRPr sz="1200"/>
            </a:pPr>
            <a:endParaRPr lang="en-US" dirty="0"/>
          </a:p>
          <a:p>
            <a:pPr>
              <a:defRPr sz="1200"/>
            </a:pPr>
            <a:r>
              <a:rPr lang="en-US" b="1" dirty="0"/>
              <a:t>REFERENCES</a:t>
            </a:r>
            <a:r>
              <a:rPr lang="en-US" dirty="0"/>
              <a:t>:</a:t>
            </a:r>
          </a:p>
          <a:p>
            <a:pPr>
              <a:defRPr sz="1200"/>
            </a:pPr>
            <a:r>
              <a:rPr lang="en-US" dirty="0"/>
              <a:t>[1*] Ben Cosgrove, “Home, Sweet Home: In Praise of Apollo 17’s ‘Blue Marble’,” Time, April 11, 2014. http://time.com/3879555/blue-marble-apollo-17-photo-of-earth-from-space/</a:t>
            </a:r>
          </a:p>
          <a:p>
            <a:pPr>
              <a:defRPr sz="1200"/>
            </a:pPr>
            <a:r>
              <a:rPr lang="en-US" dirty="0"/>
              <a:t>[2*] NASA Visible Earth, “The Blue Marble from Apollo 17," December 7, 1972. http://visibleearth.nasa.gov/view.php?id=55418</a:t>
            </a:r>
          </a:p>
          <a:p>
            <a:pPr>
              <a:defRPr b="1"/>
            </a:pPr>
            <a:endParaRPr dirty="0"/>
          </a:p>
        </p:txBody>
      </p:sp>
    </p:spTree>
    <p:extLst>
      <p:ext uri="{BB962C8B-B14F-4D97-AF65-F5344CB8AC3E}">
        <p14:creationId xmlns:p14="http://schemas.microsoft.com/office/powerpoint/2010/main" val="2046206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425450" y="692150"/>
            <a:ext cx="6159500" cy="3463925"/>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pPr>
              <a:defRPr b="1"/>
            </a:pPr>
            <a:r>
              <a:t>ID #7872 -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When it comes to electric vehicles (EVs), you see the same improvements. On average, the maintenance cost for a battery-electric vehicle is 40% less than the maintenance cost for internal combustion engines and, of course, the cost of operation is much, much lower.</a:t>
            </a:r>
          </a:p>
          <a:p>
            <a:pPr>
              <a:defRPr sz="1400"/>
            </a:pPr>
            <a:endParaRPr/>
          </a:p>
          <a:p>
            <a:pPr>
              <a:defRPr sz="1200"/>
            </a:pPr>
            <a:r>
              <a:rPr b="1"/>
              <a:t>DESCRIPTION</a:t>
            </a:r>
            <a:r>
              <a:t>: Photo of a white EV plugged into a wall charger, with text stating that on average, the maintenance cost for a battery-electric vehicle is 40% less than for internal combustion cars and light trucks</a:t>
            </a:r>
          </a:p>
          <a:p>
            <a:pPr>
              <a:defRPr sz="1200"/>
            </a:pPr>
            <a:endParaRPr/>
          </a:p>
          <a:p>
            <a:pPr>
              <a:defRPr sz="1200"/>
            </a:pPr>
            <a:r>
              <a:rPr b="1"/>
              <a:t>SLIDE SOURCE(S)</a:t>
            </a:r>
            <a:r>
              <a:t>: https://cleantechnica.com/2021/06/22/its-official-us-government-says-electric-vehicles-cost-40-less-to-maintain/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425450" y="692150"/>
            <a:ext cx="6159500" cy="3463925"/>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a:defRPr b="1"/>
            </a:pPr>
            <a:r>
              <a:t>ID #7870 -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Induction cooktops use heat in an unusual way. They use a magnetic current that is evenly distributed through the cooking pan. The experts have been recommending it for a long time. Now with these incentives, it's time to make that switch.</a:t>
            </a:r>
          </a:p>
          <a:p>
            <a:pPr>
              <a:defRPr sz="1400"/>
            </a:pPr>
            <a:endParaRPr/>
          </a:p>
          <a:p>
            <a:pPr>
              <a:defRPr sz="1200"/>
            </a:pPr>
            <a:r>
              <a:rPr b="1"/>
              <a:t>DESCRIPTION</a:t>
            </a:r>
            <a:r>
              <a:t>: Photo of an induction cooktop next to a bowl of broccoli, with text stating that induction cooktops heat using a magnetic current, and the result is evenly heated pots and pans with much less energy lost during cooking</a:t>
            </a:r>
          </a:p>
          <a:p>
            <a:pPr>
              <a:defRPr sz="1200"/>
            </a:pPr>
            <a:endParaRPr/>
          </a:p>
          <a:p>
            <a:pPr>
              <a:defRPr sz="1200"/>
            </a:pPr>
            <a:r>
              <a:rPr b="1"/>
              <a:t>SLIDE SOURCE(S)</a:t>
            </a:r>
            <a:r>
              <a:t>: https://www.cnet.com/home/kitchen-and-household/induction-vs-electric-cooktops-which-is-right-for-you-in-2021/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there are still many, many questions we all have about how the IRA rebates and tax credits will work. Pat showed some of the individual amounts that are available for some building electrification and efficiency measures, </a:t>
            </a:r>
            <a:r>
              <a:rPr lang="en-US" dirty="0" err="1"/>
              <a:t>Evs</a:t>
            </a:r>
            <a:r>
              <a:rPr lang="en-US" dirty="0"/>
              <a:t> and solar. This chart is a different view of the rebates and tax credits, by different programs they fall into. This is from a talk by Dr. Leah Stokes, who is affiliated with Rewiring America. She is showing the different provisions among the programs. For example, the top 2 lines are rebate programs covering electrification and efficiency, respectively. The electrification program, called HEEHRA, includes mostly electric appliances and basic weatherization for space heating. It is available only to low or moderate income, and has a cap for household and an overall budget cap. When the money allocated to each state runs out, it is done with.</a:t>
            </a:r>
          </a:p>
          <a:p>
            <a:r>
              <a:rPr lang="en-US" dirty="0"/>
              <a:t>The HOMES program is for whole-home efficiency measures. It is available to all, but in different amounts. The bottom 3 lines are tax credits. They each have different limitations such as annual caps by household, but the total budget is uncapped, meaning anyone can use them any year, and they never run out. The program names 25C, 25D,etc are IRS codes. You can google them to find details, but they are already in existence and change in 2023 so make sure you google 2023 details.</a:t>
            </a:r>
          </a:p>
        </p:txBody>
      </p:sp>
    </p:spTree>
    <p:extLst>
      <p:ext uri="{BB962C8B-B14F-4D97-AF65-F5344CB8AC3E}">
        <p14:creationId xmlns:p14="http://schemas.microsoft.com/office/powerpoint/2010/main" val="2815225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425450" y="692150"/>
            <a:ext cx="6159500" cy="3463925"/>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pPr>
              <a:defRPr b="1"/>
            </a:pPr>
            <a:r>
              <a:t>ID #7856 -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The law also allocates tax credits of up to $7,500 for new EVs, and $4,000 for used EVs. That was an interesting debate when it took place, and the advocates made it clear this is really going to help low-income people who want to buy EVs and can't afford a new one. $1,000 for EV chargers you can put in your garage or wherever. And of course, they're also expanding in other provisions of the law, the public network of charging. $2,000 for heat pump HVAC systems. Another $2,000 for heat pump water heaters. These are all tax credits. $1,200 for weatherization. And again, money for the electrical panels, $600. And 30% for battery storage. 30% for geothermal heating – I use that. Not everybody does. I think everybody should, for new construction particularly. 30% for rooftop solar installation.</a:t>
            </a:r>
          </a:p>
          <a:p>
            <a:pPr>
              <a:defRPr sz="1400"/>
            </a:pPr>
            <a:endParaRPr/>
          </a:p>
          <a:p>
            <a:pPr>
              <a:defRPr sz="1200"/>
            </a:pPr>
            <a:r>
              <a:rPr b="1"/>
              <a:t>DESCRIPTION</a:t>
            </a:r>
            <a:r>
              <a:t>: Text stating that the law also allocates tax credits of up to: $7,500 for new electric vehicles (EVs); $4,000 for used EVs; $1,000 for EV chargers; $2,000 for heat pump HVAC systems; $2,000 for heat pump water heaters; $1,200 for weatherization; $600 for electrical panels; 30% for battery storage; 30% for geothermal heating; and 30% for rooftop solar installation</a:t>
            </a:r>
          </a:p>
          <a:p>
            <a:pPr>
              <a:defRPr sz="1200"/>
            </a:pPr>
            <a:endParaRPr/>
          </a:p>
          <a:p>
            <a:pPr>
              <a:defRPr sz="1200"/>
            </a:pPr>
            <a:r>
              <a:rPr b="1"/>
              <a:t>SLIDE SOURCE(S)</a:t>
            </a:r>
            <a:r>
              <a:t>: https://www.rewiringamerica.org/app/ira-calculator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xfrm>
            <a:off x="425450" y="692150"/>
            <a:ext cx="6159500" cy="3463925"/>
          </a:xfrm>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pPr>
              <a:defRPr b="1"/>
            </a:pPr>
            <a:r>
              <a:rPr dirty="0"/>
              <a:t>ID #7855 -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dirty="0"/>
          </a:p>
          <a:p>
            <a:pPr>
              <a:defRPr sz="1400"/>
            </a:pPr>
            <a:r>
              <a:rPr dirty="0"/>
              <a:t>Starting late this year, the IRA is going to offer rebates for electrification of up to $8,000 for heat pumps. So that makes it possible for virtually everybody to get. Another $8,000 for some home efficiency upgrades. These are really super important. $4,000 for electrical panels, and also $2,500 for electric wiring. So this is really helpful. And the heat pump water heaters that are so much more efficient, $1,750 per individual in the form of a rebate if you want to switch there, which you should. $1,600 for weatherization, which we were just talking about. $840 to help purchase the induction electric stoves, and $840 for heat pump clothes dryers also, another big efficiency gain.</a:t>
            </a:r>
          </a:p>
          <a:p>
            <a:pPr>
              <a:defRPr sz="1400"/>
            </a:pPr>
            <a:endParaRPr dirty="0"/>
          </a:p>
          <a:p>
            <a:pPr>
              <a:defRPr sz="1200"/>
            </a:pPr>
            <a:r>
              <a:rPr b="1" dirty="0"/>
              <a:t>DESCRIPTION</a:t>
            </a:r>
            <a:r>
              <a:rPr dirty="0"/>
              <a:t>: Text stating that starting in late 2023, the IRA will offer electrification rebates of up to: $8,000 for heat pump air conditioners/heaters; $8,000 for certain home efficiency upgrades; $4,000 for electrical panels; $2,500 for electric wiring; $1,750 for heat pump water heaters; $1,600 for weatherization; $840 for electric stoves; and $840 for heat pump clothes dryers</a:t>
            </a:r>
          </a:p>
          <a:p>
            <a:pPr>
              <a:defRPr sz="1200"/>
            </a:pPr>
            <a:endParaRPr dirty="0"/>
          </a:p>
          <a:p>
            <a:pPr>
              <a:defRPr sz="1200"/>
            </a:pPr>
            <a:r>
              <a:rPr b="1" dirty="0"/>
              <a:t>SLIDE SOURCE(S)</a:t>
            </a:r>
            <a:r>
              <a:rPr dirty="0"/>
              <a:t>: https://www.rewiringamerica.org/app/ira-calculator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49faab8333_0_154:notes"/>
          <p:cNvSpPr>
            <a:spLocks noGrp="1" noRot="1" noChangeAspect="1"/>
          </p:cNvSpPr>
          <p:nvPr>
            <p:ph type="sldImg" idx="2"/>
          </p:nvPr>
        </p:nvSpPr>
        <p:spPr>
          <a:xfrm>
            <a:off x="2281238"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49faab8333_0_154:notes"/>
          <p:cNvSpPr txBox="1">
            <a:spLocks noGrp="1"/>
          </p:cNvSpPr>
          <p:nvPr>
            <p:ph type="body" idx="1"/>
          </p:nvPr>
        </p:nvSpPr>
        <p:spPr>
          <a:xfrm>
            <a:off x="513116" y="3329941"/>
            <a:ext cx="8209845" cy="3154680"/>
          </a:xfrm>
          <a:prstGeom prst="rect">
            <a:avLst/>
          </a:prstGeom>
        </p:spPr>
        <p:txBody>
          <a:bodyPr spcFirstLastPara="1" wrap="square" lIns="92815" tIns="92815" rIns="92815" bIns="92815" anchor="t" anchorCtr="0">
            <a:noAutofit/>
          </a:bodyPr>
          <a:lstStyle/>
          <a:p>
            <a:pPr algn="l" rtl="0"/>
            <a:r>
              <a:rPr lang="en" dirty="0">
                <a:latin typeface="Bookman Old Style" panose="02050604050505020204" pitchFamily="18" charset="0"/>
              </a:rPr>
              <a:t>The home electrification and efficiency rebates in the bill include:</a:t>
            </a:r>
          </a:p>
          <a:p>
            <a:pPr algn="l" rtl="0"/>
            <a:r>
              <a:rPr lang="en" dirty="0">
                <a:latin typeface="Bookman Old Style" panose="02050604050505020204" pitchFamily="18" charset="0"/>
              </a:rPr>
              <a:t> </a:t>
            </a:r>
            <a:endParaRPr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heat pumps for heating/air conditioning, water heaters, and clothes dryers</a:t>
            </a:r>
          </a:p>
          <a:p>
            <a:pPr marL="464149" indent="-302986" algn="l" rtl="0">
              <a:buSzPts val="1100"/>
              <a:buChar char="●"/>
            </a:pPr>
            <a:endParaRPr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electric stoves; </a:t>
            </a:r>
            <a:endParaRPr dirty="0">
              <a:latin typeface="Bookman Old Style" panose="02050604050505020204" pitchFamily="18" charset="0"/>
            </a:endParaRPr>
          </a:p>
          <a:p>
            <a:pPr marL="464149" indent="-302986" algn="l" rtl="0">
              <a:buSzPts val="1100"/>
              <a:buChar char="●"/>
            </a:pPr>
            <a:endParaRPr lang="en"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electric cars; </a:t>
            </a:r>
            <a:endParaRPr dirty="0">
              <a:latin typeface="Bookman Old Style" panose="02050604050505020204" pitchFamily="18" charset="0"/>
            </a:endParaRPr>
          </a:p>
          <a:p>
            <a:pPr marL="464149" indent="-302986" algn="l" rtl="0">
              <a:buSzPts val="1100"/>
              <a:buChar char="●"/>
            </a:pPr>
            <a:endParaRPr lang="en"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home weatherization like improved insulation and windows; </a:t>
            </a:r>
            <a:endParaRPr dirty="0">
              <a:latin typeface="Bookman Old Style" panose="02050604050505020204" pitchFamily="18" charset="0"/>
            </a:endParaRPr>
          </a:p>
          <a:p>
            <a:pPr marL="464149" indent="-302986" algn="l" rtl="0">
              <a:buSzPts val="1100"/>
              <a:buChar char="●"/>
            </a:pPr>
            <a:endParaRPr lang="en"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rooftop solar and battery storage; </a:t>
            </a:r>
            <a:endParaRPr dirty="0">
              <a:latin typeface="Bookman Old Style" panose="02050604050505020204" pitchFamily="18" charset="0"/>
            </a:endParaRPr>
          </a:p>
          <a:p>
            <a:pPr marL="464149" indent="-302986" algn="l" rtl="0">
              <a:buSzPts val="1100"/>
              <a:buChar char="●"/>
            </a:pPr>
            <a:endParaRPr lang="en"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and wiring and breaker box upgrades. </a:t>
            </a:r>
            <a:endParaRPr dirty="0">
              <a:latin typeface="Bookman Old Style" panose="02050604050505020204" pitchFamily="18" charset="0"/>
            </a:endParaRPr>
          </a:p>
          <a:p>
            <a:pPr algn="l" rtl="0"/>
            <a:endParaRPr dirty="0">
              <a:latin typeface="Bookman Old Style" panose="02050604050505020204" pitchFamily="18" charset="0"/>
            </a:endParaRPr>
          </a:p>
          <a:p>
            <a:pPr algn="l" rtl="0"/>
            <a:r>
              <a:rPr lang="en" dirty="0">
                <a:latin typeface="Bookman Old Style" panose="02050604050505020204" pitchFamily="18" charset="0"/>
              </a:rPr>
              <a:t>•  For low-income: will cover 100% of the costs of these upgrades up to $14,000</a:t>
            </a:r>
          </a:p>
          <a:p>
            <a:pPr algn="l" rtl="0"/>
            <a:r>
              <a:rPr lang="en" dirty="0">
                <a:latin typeface="Bookman Old Style" panose="02050604050505020204" pitchFamily="18" charset="0"/>
              </a:rPr>
              <a:t>    - low-income = 80% of median: Monmouth County: $83,000</a:t>
            </a:r>
          </a:p>
          <a:p>
            <a:pPr algn="l" rtl="0"/>
            <a:endParaRPr lang="en" dirty="0">
              <a:latin typeface="Bookman Old Style" panose="02050604050505020204" pitchFamily="18" charset="0"/>
            </a:endParaRPr>
          </a:p>
          <a:p>
            <a:pPr algn="l" rtl="0"/>
            <a:r>
              <a:rPr lang="en" dirty="0">
                <a:latin typeface="Bookman Old Style" panose="02050604050505020204" pitchFamily="18" charset="0"/>
              </a:rPr>
              <a:t>•  For middle-income: will cover 50% of the costs</a:t>
            </a:r>
          </a:p>
          <a:p>
            <a:pPr algn="l" rtl="0"/>
            <a:r>
              <a:rPr lang="en" dirty="0">
                <a:latin typeface="Bookman Old Style" panose="02050604050505020204" pitchFamily="18" charset="0"/>
              </a:rPr>
              <a:t>    - $83,000 — $155.000</a:t>
            </a:r>
          </a:p>
          <a:p>
            <a:pPr algn="l" rtl="0"/>
            <a:endParaRPr lang="en" dirty="0">
              <a:latin typeface="Bookman Old Style" panose="02050604050505020204" pitchFamily="18" charset="0"/>
            </a:endParaRPr>
          </a:p>
          <a:p>
            <a:pPr algn="l" rtl="0"/>
            <a:r>
              <a:rPr lang="en" dirty="0">
                <a:latin typeface="Bookman Old Style" panose="02050604050505020204" pitchFamily="18" charset="0"/>
              </a:rPr>
              <a:t>•  See URL above for Rewiring America to calculate your possible rebates and tax credits and w</a:t>
            </a:r>
            <a:r>
              <a:rPr lang="en-US" dirty="0">
                <a:latin typeface="Bookman Old Style" panose="02050604050505020204" pitchFamily="18" charset="0"/>
              </a:rPr>
              <a:t>he</a:t>
            </a:r>
            <a:r>
              <a:rPr lang="en" dirty="0">
                <a:latin typeface="Bookman Old Style" panose="02050604050505020204" pitchFamily="18" charset="0"/>
              </a:rPr>
              <a:t>n they go into effect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1986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REALLY GOOD COMMUNITY SOLAR BILL House Bill 1842 was approved by the  PA General Assembly on MARCH 26, 2024    It is important to reduce the GHG of PA electricity:  electric generation is nearly 1/3 of PA TOTAL GHG emissions.  A REALLY GOOD pro-climate activity for each of you living in PA:</a:t>
            </a:r>
          </a:p>
          <a:p>
            <a:r>
              <a:rPr lang="en-US" b="1" dirty="0"/>
              <a:t>ask your PA senator to encourage your PA Senator to take up and  approve a Community Solar bill “providing for community solar facilities” AND THEN request the PA governor to sign the bill.</a:t>
            </a:r>
          </a:p>
          <a:p>
            <a:r>
              <a:rPr lang="en-US" b="1" dirty="0"/>
              <a:t>It would be good for you:  20% reduction in electric bill (</a:t>
            </a:r>
            <a:r>
              <a:rPr lang="en-US" b="1" dirty="0" err="1"/>
              <a:t>esp</a:t>
            </a:r>
            <a:r>
              <a:rPr lang="en-US" b="1" dirty="0"/>
              <a:t> if the economics, are even better than NJ); immediately green your electricity to power your house, and power your future EV, and help PA to reduce </a:t>
            </a:r>
            <a:r>
              <a:rPr lang="en-US" b="1" dirty="0" err="1"/>
              <a:t>iGHG</a:t>
            </a:r>
            <a:r>
              <a:rPr lang="en-US" b="1" dirty="0"/>
              <a:t> emissions from its electrical generation, and help save the world for our children and grandchildren.  </a:t>
            </a:r>
          </a:p>
          <a:p>
            <a:endParaRPr lang="en-US" dirty="0"/>
          </a:p>
        </p:txBody>
      </p:sp>
    </p:spTree>
    <p:extLst>
      <p:ext uri="{BB962C8B-B14F-4D97-AF65-F5344CB8AC3E}">
        <p14:creationId xmlns:p14="http://schemas.microsoft.com/office/powerpoint/2010/main" val="3466081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9775" y="407988"/>
            <a:ext cx="3614738" cy="2033587"/>
          </a:xfrm>
        </p:spPr>
      </p:sp>
      <p:sp>
        <p:nvSpPr>
          <p:cNvPr id="3" name="Notes Placeholder 2"/>
          <p:cNvSpPr>
            <a:spLocks noGrp="1"/>
          </p:cNvSpPr>
          <p:nvPr>
            <p:ph type="body" idx="1"/>
          </p:nvPr>
        </p:nvSpPr>
        <p:spPr/>
        <p:txBody>
          <a:bodyPr/>
          <a:lstStyle/>
          <a:p>
            <a:r>
              <a:rPr lang="en-US" b="1" dirty="0"/>
              <a:t>J:\s\Documents\UUCMC\UUCMC-gas-electric-calculations\2023-actual-GHG-and-bar-charts.xlsx</a:t>
            </a:r>
          </a:p>
          <a:p>
            <a:r>
              <a:rPr lang="en-US" sz="1800" b="0" i="0" u="none" strike="noStrike" dirty="0">
                <a:effectLst/>
                <a:latin typeface="Arial" panose="020B0604020202020204" pitchFamily="34" charset="0"/>
              </a:rPr>
              <a:t>NOTES:</a:t>
            </a:r>
            <a:r>
              <a:rPr lang="en-US" dirty="0"/>
              <a:t> </a:t>
            </a:r>
            <a:r>
              <a:rPr lang="en-US" sz="1800" b="0" i="0" u="none" strike="noStrike" dirty="0">
                <a:effectLst/>
                <a:latin typeface="Arial" panose="020B0604020202020204" pitchFamily="34" charset="0"/>
              </a:rPr>
              <a:t>20 POUNDS  of CO2 per gallon (US DOT)</a:t>
            </a:r>
          </a:p>
          <a:p>
            <a:r>
              <a:rPr lang="en-US" dirty="0"/>
              <a:t> </a:t>
            </a:r>
            <a:r>
              <a:rPr lang="en-US" sz="1800" b="0" i="0" u="none" strike="noStrike" dirty="0">
                <a:effectLst/>
                <a:latin typeface="Arial" panose="020B0604020202020204" pitchFamily="34" charset="0"/>
              </a:rPr>
              <a:t>12,000 miles driven per year</a:t>
            </a:r>
          </a:p>
          <a:p>
            <a:r>
              <a:rPr lang="en-US" dirty="0"/>
              <a:t> </a:t>
            </a:r>
            <a:r>
              <a:rPr lang="en-US" sz="1800" b="0" i="0" u="none" strike="noStrike" dirty="0">
                <a:effectLst/>
                <a:latin typeface="Arial" panose="020B0604020202020204" pitchFamily="34" charset="0"/>
              </a:rPr>
              <a:t>0.35 kWh/mile for EV</a:t>
            </a:r>
            <a:r>
              <a:rPr lang="en-US" dirty="0"/>
              <a:t> sources: many  (3 to 4 miles/kWh seems common across EVs)</a:t>
            </a:r>
          </a:p>
          <a:p>
            <a:r>
              <a:rPr lang="en-US" sz="1800" b="0" i="0" u="none" strike="noStrike" dirty="0">
                <a:effectLst/>
                <a:latin typeface="Arial" panose="020B0604020202020204" pitchFamily="34" charset="0"/>
              </a:rPr>
              <a:t>NJ Electricity: 530 pounds/</a:t>
            </a:r>
            <a:r>
              <a:rPr lang="en-US" sz="1800" b="0" i="0" u="none" strike="noStrike" dirty="0" err="1">
                <a:effectLst/>
                <a:latin typeface="Arial" panose="020B0604020202020204" pitchFamily="34" charset="0"/>
              </a:rPr>
              <a:t>megaWh</a:t>
            </a:r>
            <a:r>
              <a:rPr lang="en-US" sz="1800" b="0" i="0" u="none" strike="noStrike" dirty="0">
                <a:effectLst/>
                <a:latin typeface="Arial" panose="020B0604020202020204" pitchFamily="34" charset="0"/>
              </a:rPr>
              <a:t>= 0.530 pounds/kWh (EIA- NJ. </a:t>
            </a:r>
          </a:p>
          <a:p>
            <a:r>
              <a:rPr lang="en-US" sz="1800" b="0" i="0" u="none" strike="noStrike" dirty="0">
                <a:effectLst/>
                <a:latin typeface="Arial" panose="020B0604020202020204" pitchFamily="34" charset="0"/>
              </a:rPr>
              <a:t>      NOTE:  currently, ~50% of NJ is nuclear ~35%</a:t>
            </a:r>
            <a:r>
              <a:rPr lang="en-US" dirty="0"/>
              <a:t> , plus RPS (~30%), so I chose CO2 contribution of ½ = 0.27 pounds, kWh</a:t>
            </a:r>
          </a:p>
          <a:p>
            <a:r>
              <a:rPr lang="en-US" b="1" dirty="0"/>
              <a:t>HOWEVER, both my electric, AND my daughter’s electric are from Community Solar   </a:t>
            </a:r>
            <a:br>
              <a:rPr lang="en-US" b="1" dirty="0"/>
            </a:br>
            <a:r>
              <a:rPr lang="en-US" b="1" dirty="0"/>
              <a:t>(if I assume zero GHG-not exactly true- then my Prius Prime and Joellen Tesla electric car are close to zero (often charged off-premise)</a:t>
            </a:r>
          </a:p>
          <a:p>
            <a:r>
              <a:rPr lang="en-US" b="1" dirty="0"/>
              <a:t>I assumed </a:t>
            </a:r>
            <a:r>
              <a:rPr lang="en-US" b="1" dirty="0" err="1"/>
              <a:t>prius</a:t>
            </a:r>
            <a:r>
              <a:rPr lang="en-US" b="1" dirty="0"/>
              <a:t> prime is ALWAYS charged at home (via Community Solar)</a:t>
            </a:r>
          </a:p>
          <a:p>
            <a:r>
              <a:rPr lang="en-US" b="1" dirty="0"/>
              <a:t>AND </a:t>
            </a:r>
            <a:r>
              <a:rPr lang="en-US" b="1" dirty="0" err="1"/>
              <a:t>joEllen’s</a:t>
            </a:r>
            <a:r>
              <a:rPr lang="en-US" b="1" dirty="0"/>
              <a:t> Tesla is charge ½ at external fast chargers and ½ in-house (zero GHG)</a:t>
            </a:r>
          </a:p>
          <a:p>
            <a:r>
              <a:rPr lang="en-US" b="1" dirty="0"/>
              <a:t>2012 Toyota Camry 4 </a:t>
            </a:r>
            <a:r>
              <a:rPr lang="en-US" b="1" dirty="0" err="1"/>
              <a:t>cyl</a:t>
            </a:r>
            <a:r>
              <a:rPr lang="en-US" b="1" dirty="0"/>
              <a:t>: 68240 miles; avg 37mpg lifetime  (odometer read 4/5/2024)</a:t>
            </a:r>
          </a:p>
          <a:p>
            <a:r>
              <a:rPr lang="en-US" b="1" dirty="0"/>
              <a:t>2017 Toyota Prius Prime 4 </a:t>
            </a:r>
            <a:r>
              <a:rPr lang="en-US" b="1" dirty="0" err="1"/>
              <a:t>cyl</a:t>
            </a:r>
            <a:r>
              <a:rPr lang="en-US" b="1" dirty="0"/>
              <a:t> 53454 miles; avg 156 mpg lifetime (odometer read 4/5/2024)</a:t>
            </a:r>
          </a:p>
        </p:txBody>
      </p:sp>
    </p:spTree>
    <p:extLst>
      <p:ext uri="{BB962C8B-B14F-4D97-AF65-F5344CB8AC3E}">
        <p14:creationId xmlns:p14="http://schemas.microsoft.com/office/powerpoint/2010/main" val="4217416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REALLY GOOD COMMUNITY SOLAR BILL was approved in PA on MARCH 26, 2024 House Bill 1842 passed PA General Assembly on March 26, 2024.  It is important to reduce the GHG of PA electricity:  electric generation is nearly 1/3 of PA TOTAL GHG emissions.  A REALLY GOOD pro-climate activity for each of you living in PA:</a:t>
            </a:r>
          </a:p>
          <a:p>
            <a:r>
              <a:rPr lang="en-US" b="1" dirty="0"/>
              <a:t>ask your PA senator to encourage your PA Senator to take up and  approve a Community Solar bill “providing for community solar facilities” AND THEN request the PA governor to sign the bill.</a:t>
            </a:r>
          </a:p>
          <a:p>
            <a:r>
              <a:rPr lang="en-US" b="1" dirty="0"/>
              <a:t>It would be good for you:  20% reduction in electric bill (</a:t>
            </a:r>
            <a:r>
              <a:rPr lang="en-US" b="1" dirty="0" err="1"/>
              <a:t>esp</a:t>
            </a:r>
            <a:r>
              <a:rPr lang="en-US" b="1" dirty="0"/>
              <a:t> if the economics, are even better than NJ); immediately green your electricity to power your house, and power your future EV, and help PA to reduce </a:t>
            </a:r>
            <a:r>
              <a:rPr lang="en-US" b="1" dirty="0" err="1"/>
              <a:t>iGHG</a:t>
            </a:r>
            <a:r>
              <a:rPr lang="en-US" b="1" dirty="0"/>
              <a:t> emissions from its electrical generation, and help save the world for our children and grandchildren.  </a:t>
            </a:r>
          </a:p>
          <a:p>
            <a:endParaRPr lang="en-US" b="1" dirty="0"/>
          </a:p>
          <a:p>
            <a:r>
              <a:rPr lang="en-US" b="1" dirty="0"/>
              <a:t>J:\s\Documents\UUCMC\UUCMC-gas-electric-calculations\2023-actual-GHG-and-bar-charts.xlsx</a:t>
            </a:r>
          </a:p>
          <a:p>
            <a:r>
              <a:rPr lang="en-US" sz="1800" b="0" i="0" u="none" strike="noStrike" dirty="0">
                <a:effectLst/>
                <a:latin typeface="Arial" panose="020B0604020202020204" pitchFamily="34" charset="0"/>
              </a:rPr>
              <a:t>NOTES:</a:t>
            </a:r>
            <a:r>
              <a:rPr lang="en-US" dirty="0"/>
              <a:t> </a:t>
            </a:r>
            <a:r>
              <a:rPr lang="en-US" sz="1800" b="0" i="0" u="none" strike="noStrike" dirty="0">
                <a:effectLst/>
                <a:latin typeface="Arial" panose="020B0604020202020204" pitchFamily="34" charset="0"/>
              </a:rPr>
              <a:t>20 POUNDS  of CO2 per gallon (US DOT)</a:t>
            </a:r>
          </a:p>
          <a:p>
            <a:r>
              <a:rPr lang="en-US" dirty="0"/>
              <a:t> </a:t>
            </a:r>
            <a:r>
              <a:rPr lang="en-US" sz="1800" b="0" i="0" u="none" strike="noStrike" dirty="0">
                <a:effectLst/>
                <a:latin typeface="Arial" panose="020B0604020202020204" pitchFamily="34" charset="0"/>
              </a:rPr>
              <a:t>12,000 miles driven per year</a:t>
            </a:r>
          </a:p>
          <a:p>
            <a:r>
              <a:rPr lang="en-US" dirty="0"/>
              <a:t> </a:t>
            </a:r>
            <a:r>
              <a:rPr lang="en-US" sz="1800" b="0" i="0" u="none" strike="noStrike" dirty="0">
                <a:effectLst/>
                <a:latin typeface="Arial" panose="020B0604020202020204" pitchFamily="34" charset="0"/>
              </a:rPr>
              <a:t>0.35 kWh/mile for EV</a:t>
            </a:r>
            <a:r>
              <a:rPr lang="en-US" dirty="0"/>
              <a:t> sources: many  (3 to 4 miles/kWh seems common across EVs)</a:t>
            </a:r>
          </a:p>
          <a:p>
            <a:r>
              <a:rPr lang="en-US" sz="1800" b="0" i="0" u="none" strike="noStrike" dirty="0">
                <a:effectLst/>
                <a:latin typeface="Arial" panose="020B0604020202020204" pitchFamily="34" charset="0"/>
              </a:rPr>
              <a:t>NJ Electricity: 530 pounds/</a:t>
            </a:r>
            <a:r>
              <a:rPr lang="en-US" sz="1800" b="0" i="0" u="none" strike="noStrike" dirty="0" err="1">
                <a:effectLst/>
                <a:latin typeface="Arial" panose="020B0604020202020204" pitchFamily="34" charset="0"/>
              </a:rPr>
              <a:t>megaWh</a:t>
            </a:r>
            <a:r>
              <a:rPr lang="en-US" sz="1800" b="0" i="0" u="none" strike="noStrike" dirty="0">
                <a:effectLst/>
                <a:latin typeface="Arial" panose="020B0604020202020204" pitchFamily="34" charset="0"/>
              </a:rPr>
              <a:t>= 0.530 pounds/kWh (EIA- NJ. </a:t>
            </a:r>
          </a:p>
          <a:p>
            <a:r>
              <a:rPr lang="en-US" sz="1800" b="0" i="0" u="none" strike="noStrike" dirty="0">
                <a:effectLst/>
                <a:latin typeface="Arial" panose="020B0604020202020204" pitchFamily="34" charset="0"/>
              </a:rPr>
              <a:t>      NOTE:  currently, ~50% of NJ is nuclear ~35%</a:t>
            </a:r>
            <a:r>
              <a:rPr lang="en-US" dirty="0"/>
              <a:t> , plus RPS (~30%), so I chose CO2 contribution of ½ = 0.27 pounds, kWh</a:t>
            </a:r>
          </a:p>
          <a:p>
            <a:r>
              <a:rPr lang="en-US" b="1" dirty="0"/>
              <a:t>HOWEVER, both my electric, AND my daughter’s electric are from Community Solar   </a:t>
            </a:r>
            <a:br>
              <a:rPr lang="en-US" b="1" dirty="0"/>
            </a:br>
            <a:r>
              <a:rPr lang="en-US" b="1" dirty="0"/>
              <a:t>(if I assume zero GHG-not exactly true- then my Prius Prime and Joellen Tesla electric car are close to zero (often charged off-premise)</a:t>
            </a:r>
          </a:p>
          <a:p>
            <a:r>
              <a:rPr lang="en-US" b="1" dirty="0"/>
              <a:t>I assumed </a:t>
            </a:r>
            <a:r>
              <a:rPr lang="en-US" b="1" dirty="0" err="1"/>
              <a:t>prius</a:t>
            </a:r>
            <a:r>
              <a:rPr lang="en-US" b="1" dirty="0"/>
              <a:t> prime is ALWAYS charged at home (via Community Solar)</a:t>
            </a:r>
          </a:p>
          <a:p>
            <a:r>
              <a:rPr lang="en-US" b="1" dirty="0"/>
              <a:t>AND </a:t>
            </a:r>
            <a:r>
              <a:rPr lang="en-US" b="1" dirty="0" err="1"/>
              <a:t>joEllen’s</a:t>
            </a:r>
            <a:r>
              <a:rPr lang="en-US" b="1" dirty="0"/>
              <a:t> Tesla is charge ½ at external fast chargers and ½ in-house (zero GHG)</a:t>
            </a:r>
          </a:p>
          <a:p>
            <a:r>
              <a:rPr lang="en-US" b="1" dirty="0"/>
              <a:t>2012 Toyota Camry 4 </a:t>
            </a:r>
            <a:r>
              <a:rPr lang="en-US" b="1" dirty="0" err="1"/>
              <a:t>cyl</a:t>
            </a:r>
            <a:r>
              <a:rPr lang="en-US" b="1" dirty="0"/>
              <a:t>: 68240 miles; avg 37mpg lifetime  (odometer read 4/5/2024)</a:t>
            </a:r>
          </a:p>
          <a:p>
            <a:r>
              <a:rPr lang="en-US" b="1" dirty="0"/>
              <a:t>2017 Toyota Prius Prime 4 </a:t>
            </a:r>
            <a:r>
              <a:rPr lang="en-US" b="1" dirty="0" err="1"/>
              <a:t>cyl</a:t>
            </a:r>
            <a:r>
              <a:rPr lang="en-US" b="1" dirty="0"/>
              <a:t> 53454 miles; avg 156 mpg lifetime (odometer read 4/5/2024)</a:t>
            </a:r>
          </a:p>
        </p:txBody>
      </p:sp>
    </p:spTree>
    <p:extLst>
      <p:ext uri="{BB962C8B-B14F-4D97-AF65-F5344CB8AC3E}">
        <p14:creationId xmlns:p14="http://schemas.microsoft.com/office/powerpoint/2010/main" val="478639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425450" y="692150"/>
            <a:ext cx="6159500" cy="3463925"/>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pPr>
              <a:defRPr b="1"/>
            </a:pPr>
            <a:r>
              <a:t>ID #7753 -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This Act allocates almost $370 billion, according to the official estimate, to climate solutions and energy security, but it comes largely in the form of tax credits that don't have a limit on how many of them can be activated. So there are many experts who believe that it's going to be much larger than that.</a:t>
            </a:r>
          </a:p>
          <a:p>
            <a:pPr>
              <a:defRPr sz="1400"/>
            </a:pPr>
            <a:endParaRPr/>
          </a:p>
          <a:p>
            <a:pPr>
              <a:defRPr sz="1200"/>
            </a:pPr>
            <a:r>
              <a:rPr b="1"/>
              <a:t>DESCRIPTION</a:t>
            </a:r>
            <a:r>
              <a:t>: Text stating that as written, the IRA allocates $369 billion to energy security and climate solutions</a:t>
            </a:r>
          </a:p>
          <a:p>
            <a:pPr>
              <a:defRPr sz="1200"/>
            </a:pPr>
            <a:endParaRPr/>
          </a:p>
          <a:p>
            <a:pPr>
              <a:defRPr sz="1200"/>
            </a:pPr>
            <a:r>
              <a:rPr b="1"/>
              <a:t>SLIDE SOURCE(S)</a:t>
            </a:r>
            <a:r>
              <a:t>: https://www.whitehouse.gov/wp-content/uploads/2022/12/Inflation-Reduction-Act-Guidebook.pdf; https://www.democrats.senate.gov/imo/media/doc/inflation_reduction_act_one_page_summary.pdf</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9775" y="407988"/>
            <a:ext cx="3614738" cy="2033587"/>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1624218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7442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9775" y="407988"/>
            <a:ext cx="3614738" cy="2033587"/>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3335326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9775" y="407988"/>
            <a:ext cx="3614738" cy="2033587"/>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3088050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6588" y="401638"/>
            <a:ext cx="3557587" cy="2001837"/>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833738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74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NJ rebate home efficiency program called Home Performance with Energy Star, that will probably be incorporated into the HOMES IRA program. The above work proposal is how it works now on a home belonging to our daughter.  This customized solution includes all the above energy efficiency improvements and provides a $5,000 rebate, paid to the contractor, since the calculated energy efficiency improvement  is more than 25%</a:t>
            </a:r>
          </a:p>
        </p:txBody>
      </p:sp>
    </p:spTree>
    <p:extLst>
      <p:ext uri="{BB962C8B-B14F-4D97-AF65-F5344CB8AC3E}">
        <p14:creationId xmlns:p14="http://schemas.microsoft.com/office/powerpoint/2010/main" val="1769291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1986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2437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7052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425450" y="692150"/>
            <a:ext cx="6159500" cy="3463925"/>
          </a:xfrm>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pPr>
              <a:defRPr b="1"/>
            </a:pPr>
            <a:r>
              <a:t>ID #7759 -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This law, when combined with existing policy, will enable the US to sharply reduce global warming pollution by 40% or so below the 2005 levels. That's getting close to the commitments we made as part of the Paris Agreement.</a:t>
            </a:r>
          </a:p>
          <a:p>
            <a:pPr>
              <a:defRPr sz="1400"/>
            </a:pPr>
            <a:endParaRPr/>
          </a:p>
          <a:p>
            <a:pPr>
              <a:defRPr sz="1200"/>
            </a:pPr>
            <a:r>
              <a:rPr b="1"/>
              <a:t>DESCRIPTION</a:t>
            </a:r>
            <a:r>
              <a:t>: Text stating that in tandem with existing policies, the IRA could cut US emissions 40% below 2005 levels by 2030</a:t>
            </a:r>
          </a:p>
          <a:p>
            <a:pPr>
              <a:defRPr sz="1200"/>
            </a:pPr>
            <a:endParaRPr/>
          </a:p>
          <a:p>
            <a:pPr>
              <a:defRPr sz="1200"/>
            </a:pPr>
            <a:r>
              <a:rPr b="1"/>
              <a:t>SLIDE SOURCE(S)</a:t>
            </a:r>
            <a:r>
              <a:t>: https://rhg.com/research/climate-clean-energy-inflation-reduction-act/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is from several sources:</a:t>
            </a:r>
          </a:p>
          <a:p>
            <a:r>
              <a:rPr lang="en-US" dirty="0"/>
              <a:t>1. table within “2023-actual-GHG-and-bar-charts.xlsx” cell A134 and cell A63</a:t>
            </a:r>
          </a:p>
          <a:p>
            <a:r>
              <a:rPr lang="en-US" dirty="0"/>
              <a:t>2. Notes at cell S7 “demand charges 2019 2023-bills.xlsx”</a:t>
            </a:r>
          </a:p>
          <a:p>
            <a:r>
              <a:rPr lang="en-US" dirty="0"/>
              <a:t> </a:t>
            </a:r>
          </a:p>
        </p:txBody>
      </p:sp>
    </p:spTree>
    <p:extLst>
      <p:ext uri="{BB962C8B-B14F-4D97-AF65-F5344CB8AC3E}">
        <p14:creationId xmlns:p14="http://schemas.microsoft.com/office/powerpoint/2010/main" val="3285963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8" name="Shape 4058"/>
          <p:cNvSpPr>
            <a:spLocks noGrp="1" noRot="1" noChangeAspect="1"/>
          </p:cNvSpPr>
          <p:nvPr>
            <p:ph type="sldImg"/>
          </p:nvPr>
        </p:nvSpPr>
        <p:spPr>
          <a:xfrm>
            <a:off x="330200" y="696913"/>
            <a:ext cx="6197600" cy="3486150"/>
          </a:xfrm>
          <a:prstGeom prst="rect">
            <a:avLst/>
          </a:prstGeom>
        </p:spPr>
        <p:txBody>
          <a:bodyPr/>
          <a:lstStyle/>
          <a:p>
            <a:endParaRPr/>
          </a:p>
        </p:txBody>
      </p:sp>
      <p:sp>
        <p:nvSpPr>
          <p:cNvPr id="4059" name="Shape 4059"/>
          <p:cNvSpPr>
            <a:spLocks noGrp="1"/>
          </p:cNvSpPr>
          <p:nvPr>
            <p:ph type="body" sz="quarter" idx="1"/>
          </p:nvPr>
        </p:nvSpPr>
        <p:spPr>
          <a:prstGeom prst="rect">
            <a:avLst/>
          </a:prstGeom>
        </p:spPr>
        <p:txBody>
          <a:bodyPr/>
          <a:lstStyle/>
          <a:p>
            <a:pPr>
              <a:defRPr b="1"/>
            </a:pPr>
            <a:r>
              <a:rPr lang="en-US" dirty="0"/>
              <a:t>ID #6251 - Can be used in noncommercial online and TV broadcasts of your presentation, but not modified.</a:t>
            </a:r>
          </a:p>
          <a:p>
            <a:pPr>
              <a:defRPr sz="1400"/>
            </a:pPr>
            <a:endParaRPr lang="en-US" dirty="0"/>
          </a:p>
          <a:p>
            <a:pPr>
              <a:defRPr sz="1400"/>
            </a:pPr>
            <a:r>
              <a:rPr lang="en-US" dirty="0"/>
              <a:t>Become a part of this movement to speak truth to power. Do it like your world depends on it…</a:t>
            </a:r>
          </a:p>
          <a:p>
            <a:pPr>
              <a:defRPr sz="1400"/>
            </a:pPr>
            <a:endParaRPr lang="en-US" dirty="0"/>
          </a:p>
          <a:p>
            <a:pPr>
              <a:defRPr sz="1200"/>
            </a:pPr>
            <a:r>
              <a:rPr lang="en-US" b="1" dirty="0"/>
              <a:t>DESCRIPTION</a:t>
            </a:r>
            <a:r>
              <a:rPr lang="en-US" dirty="0"/>
              <a:t>: Text slide encouraging the audience to speak truth to power - like your world depends on it</a:t>
            </a:r>
          </a:p>
          <a:p>
            <a:pPr>
              <a:defRPr b="1">
                <a:solidFill>
                  <a:schemeClr val="accent6">
                    <a:satOff val="24555"/>
                    <a:lumOff val="22232"/>
                  </a:schemeClr>
                </a:solidFill>
              </a:defRPr>
            </a:pPr>
            <a:endParaRPr dirty="0"/>
          </a:p>
        </p:txBody>
      </p:sp>
    </p:spTree>
    <p:extLst>
      <p:ext uri="{BB962C8B-B14F-4D97-AF65-F5344CB8AC3E}">
        <p14:creationId xmlns:p14="http://schemas.microsoft.com/office/powerpoint/2010/main" val="3439695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6" name="Shape 4066"/>
          <p:cNvSpPr>
            <a:spLocks noGrp="1" noRot="1" noChangeAspect="1"/>
          </p:cNvSpPr>
          <p:nvPr>
            <p:ph type="sldImg"/>
          </p:nvPr>
        </p:nvSpPr>
        <p:spPr>
          <a:xfrm>
            <a:off x="330200" y="696913"/>
            <a:ext cx="6197600" cy="3486150"/>
          </a:xfrm>
          <a:prstGeom prst="rect">
            <a:avLst/>
          </a:prstGeom>
        </p:spPr>
        <p:txBody>
          <a:bodyPr/>
          <a:lstStyle/>
          <a:p>
            <a:endParaRPr/>
          </a:p>
        </p:txBody>
      </p:sp>
      <p:sp>
        <p:nvSpPr>
          <p:cNvPr id="4067" name="Shape 4067"/>
          <p:cNvSpPr>
            <a:spLocks noGrp="1"/>
          </p:cNvSpPr>
          <p:nvPr>
            <p:ph type="body" sz="quarter" idx="1"/>
          </p:nvPr>
        </p:nvSpPr>
        <p:spPr>
          <a:prstGeom prst="rect">
            <a:avLst/>
          </a:prstGeom>
        </p:spPr>
        <p:txBody>
          <a:bodyPr/>
          <a:lstStyle/>
          <a:p>
            <a:pPr>
              <a:defRPr b="1"/>
            </a:pPr>
            <a:r>
              <a:rPr lang="en-US" dirty="0"/>
              <a:t>ID #5132 - Can be used in noncommercial online and TV broadcasts of your presentation.</a:t>
            </a:r>
          </a:p>
          <a:p>
            <a:pPr>
              <a:defRPr sz="1400"/>
            </a:pPr>
            <a:endParaRPr lang="en-US" dirty="0"/>
          </a:p>
          <a:p>
            <a:pPr>
              <a:defRPr sz="1400"/>
            </a:pPr>
            <a:r>
              <a:rPr lang="en-US" dirty="0"/>
              <a:t>…because, after all, your world does depend on it. Thank you.</a:t>
            </a:r>
          </a:p>
          <a:p>
            <a:pPr>
              <a:defRPr sz="1400"/>
            </a:pPr>
            <a:endParaRPr lang="en-US" dirty="0"/>
          </a:p>
          <a:p>
            <a:pPr>
              <a:defRPr sz="1200"/>
            </a:pPr>
            <a:r>
              <a:rPr lang="en-US" b="1" dirty="0"/>
              <a:t>DESCRIPTION</a:t>
            </a:r>
            <a:r>
              <a:rPr lang="en-US" dirty="0"/>
              <a:t>: Photo of the Earth with text stating that your world depends on it</a:t>
            </a:r>
          </a:p>
          <a:p>
            <a:pPr>
              <a:defRPr b="1"/>
            </a:pPr>
            <a:endParaRPr dirty="0"/>
          </a:p>
        </p:txBody>
      </p:sp>
    </p:spTree>
    <p:extLst>
      <p:ext uri="{BB962C8B-B14F-4D97-AF65-F5344CB8AC3E}">
        <p14:creationId xmlns:p14="http://schemas.microsoft.com/office/powerpoint/2010/main" val="3676109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611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425450" y="692150"/>
            <a:ext cx="6159500" cy="3463925"/>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pPr>
              <a:defRPr b="1"/>
            </a:pPr>
            <a:r>
              <a:t>ID #7850 -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There are many ways that individuals can pursue building decarbonization, including the replacement of gas-fueled appliances with more efficient electric alternatives. They can replace older electric appliances with newer, far more efficient models, because they've gotten a lot better in recent years. They can change the lightbulbs. I always say, "It's important to change the lightbulbs, more important to change the laws." But the lightbulbs are important. There are so many new options and different kinds of LEDs. They're cheaper, they last 10 times as long, they use far less electricity. Some people know this already, but for those who don't, let's encourage them to switch as well. They can replace their traditional HVAC systems, heating and air conditioning, with heat pumps, and they can replace their traditional water heaters with heat pump water heaters. This technology doesn't sound like it has a lot of so-called "sex appeal," but they're great, they're so much more efficient, and they save you so much money, and it doesn't matter how cold the climate is where you live. People in Maine, people in Canada, it works fine, doesn't matter how cold it is. Heat pumps are just much better.</a:t>
            </a:r>
          </a:p>
          <a:p>
            <a:pPr>
              <a:defRPr sz="1400"/>
            </a:pPr>
            <a:endParaRPr/>
          </a:p>
          <a:p>
            <a:pPr>
              <a:defRPr sz="1200"/>
            </a:pPr>
            <a:r>
              <a:rPr b="1"/>
              <a:t>DESCRIPTION</a:t>
            </a:r>
            <a:r>
              <a:t>: Text stating that we can reduce building emissions ourselves by replacing gas appliances with efficient electric models; replacing older electric appliances with new and efficient models; switching to LED lighting; and replacing traditional heating and cooling systems and water heaters with heat pump alternatives</a:t>
            </a:r>
          </a:p>
          <a:p>
            <a:pPr>
              <a:defRPr sz="1200"/>
            </a:pPr>
            <a:endParaRPr/>
          </a:p>
          <a:p>
            <a:pPr>
              <a:defRPr sz="1200"/>
            </a:pPr>
            <a:r>
              <a:rPr b="1"/>
              <a:t>SLIDE SOURCE(S)</a:t>
            </a:r>
            <a:r>
              <a:t>: https://surveys.signforgood.com/rewiring-america-electrify-everything?code=jtk9-ot-fl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425450" y="692150"/>
            <a:ext cx="6159500" cy="3463925"/>
          </a:xfrm>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pPr>
              <a:defRPr b="1"/>
            </a:pPr>
            <a:r>
              <a:t>ID #7869 -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It also means, by the way, replacing inefficient insulation, upgrading your insulation, making sure you have the best kinds of windows. Lots of heat goes out of poorly made, poorly designed windows in the winter, and a lot of cooling air goes out in the summer. Keep up with the weatherstripping and siding. There are now benefits available to help you do all of these things, including installing rooftop photovoltaic systems and installing on-site battery storage. Lots of people are doing this, and the provisions of this new law make it much easier for everybody to do it. Also, we can support community solar initiatives where individual solar systems aren't really that viable. Say, if you're living in an apartment, you can't put it on your windowsill, but you can be part of a group using community solar. That's a very fast-growing form of solar energy.</a:t>
            </a:r>
          </a:p>
          <a:p>
            <a:pPr>
              <a:defRPr sz="1400"/>
            </a:pPr>
            <a:endParaRPr/>
          </a:p>
          <a:p>
            <a:pPr>
              <a:defRPr sz="1200"/>
            </a:pPr>
            <a:r>
              <a:rPr b="1"/>
              <a:t>DESCRIPTION</a:t>
            </a:r>
            <a:r>
              <a:t>: Text stating that we can reduce building emissions ourselves by upgrading or replacing inefficient insulation, windows, siding, and weatherstripping; installing rooftop solar systems and onsite battery storage; and supporting community solar initiatives</a:t>
            </a:r>
          </a:p>
          <a:p>
            <a:pPr>
              <a:defRPr sz="1200"/>
            </a:pPr>
            <a:endParaRPr/>
          </a:p>
          <a:p>
            <a:pPr>
              <a:defRPr sz="1200"/>
            </a:pPr>
            <a:r>
              <a:rPr b="1"/>
              <a:t>SLIDE SOURCE(S)</a:t>
            </a:r>
            <a:r>
              <a:t>: https://surveys.signforgood.com/rewiring-america-electrify-everything?code=jtk9-ot-fl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xfrm>
            <a:off x="425450" y="692150"/>
            <a:ext cx="6159500" cy="3463925"/>
          </a:xfrm>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pPr>
              <a:defRPr b="1"/>
            </a:pPr>
            <a:r>
              <a:t>ID #7852 -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And there are cost benefits. The electric appliances have a much lower lifetime cost of operating and cost of ownership than the fossil fuel-based alternatives. It's been proven. The energy efficiency measures can save the average household about 25% on energy costs, and that adds up to real money. Distributed energy sources – that's a phrase that often applies to rooftop solar – can bring significant savings over the life of the system. And the rebates and tax credits in this law make all of these upgrades far more affordable.</a:t>
            </a:r>
          </a:p>
          <a:p>
            <a:pPr>
              <a:defRPr sz="1400"/>
            </a:pPr>
            <a:endParaRPr/>
          </a:p>
          <a:p>
            <a:pPr>
              <a:defRPr sz="1200"/>
            </a:pPr>
            <a:r>
              <a:rPr b="1"/>
              <a:t>DESCRIPTION</a:t>
            </a:r>
            <a:r>
              <a:t>: Text explaining the cost benefits of building decarbonization. Electric appliances are cheaper to own over their lifetime than fossil fuel alternatives. Energy efficiency measures can save the average household about 25% on energy costs. Distributed energy sources like rooftop solar can bring significant savings over the system’s lifetime. Rebates and tax credits make upgrades more affordable.</a:t>
            </a:r>
          </a:p>
          <a:p>
            <a:pPr>
              <a:defRPr sz="1200"/>
            </a:pPr>
            <a:endParaRPr/>
          </a:p>
          <a:p>
            <a:pPr>
              <a:defRPr sz="1200"/>
            </a:pPr>
            <a:r>
              <a:rPr b="1"/>
              <a:t>SLIDE SOURCE(S)</a:t>
            </a:r>
            <a:r>
              <a:t>: https://rmi.org/insight/the-economics-of-electrifying-buildings/; https://www.energysage.com/energy-efficiency/why-conserve-energy/cost-of-ee/; https://news.energysage.com/much-solar-panels-save/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425450" y="692150"/>
            <a:ext cx="6159500" cy="3463925"/>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a:defRPr b="1"/>
            </a:pPr>
            <a:r>
              <a:rPr dirty="0"/>
              <a:t>ID #7853 -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dirty="0"/>
          </a:p>
          <a:p>
            <a:pPr>
              <a:defRPr sz="1400"/>
            </a:pPr>
            <a:r>
              <a:rPr dirty="0"/>
              <a:t>There are benefits where environmental justice is concerned, and it's high time that we pay the kind of attention to that horrible challenge and the needed solutions that we see in this law. Home environments have been shown to be extremely important determinants of the health of the people who live in those homes, and low-income communities experience higher rates of asthma, especially among children, and are far more likely to suffer from the health impacts related to pollution and the exposure to extreme heat. These incentives will have maybe the biggest impact in the communities that have been unable, financially, to make these improvements. They're subsidized, and the benefits are tremendous. Available incentives also especially benefit the frontline communities by lowering their exposure to pollution inside the homes and increasing access to clean and affordable heating and cooling technologies.</a:t>
            </a:r>
          </a:p>
          <a:p>
            <a:pPr>
              <a:defRPr sz="1400"/>
            </a:pPr>
            <a:endParaRPr dirty="0"/>
          </a:p>
          <a:p>
            <a:pPr>
              <a:defRPr sz="1200"/>
            </a:pPr>
            <a:r>
              <a:rPr b="1" dirty="0"/>
              <a:t>DESCRIPTION</a:t>
            </a:r>
            <a:r>
              <a:rPr dirty="0"/>
              <a:t>: Text explaining the justice benefits of building decarbonization. IRA incentives can help reduce pollution inside the home and alleviate health impacts disproportionately experienced by low-income communities. Rebates and tax credits greatly cut costs for heating and cooling systems, helping low and moderate-income families safely weather dangerous heat or cold outside.</a:t>
            </a:r>
          </a:p>
          <a:p>
            <a:pPr>
              <a:defRPr sz="1200"/>
            </a:pPr>
            <a:endParaRPr dirty="0"/>
          </a:p>
          <a:p>
            <a:pPr>
              <a:defRPr sz="1200"/>
            </a:pPr>
            <a:r>
              <a:rPr b="1" dirty="0"/>
              <a:t>SLIDE SOURCE(S)</a:t>
            </a:r>
            <a:r>
              <a:rPr dirty="0"/>
              <a:t>: https://rmi.org/eight-benefits-of-building-electrification-for-households-communities-and-climate/; https://rmi.org/insight/decarbonizing-homes/; https://www.novoco.com/notes-from-novogradac/inflation-reduction-act-overview-clean-energy-provisions-and-their-impact-affordable-housing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425450" y="692150"/>
            <a:ext cx="6159500" cy="3463925"/>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pPr>
              <a:defRPr b="1"/>
            </a:pPr>
            <a:r>
              <a:t>ID #7871 -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I told you we'd talk about heat pumps. Here's an example of one. These modern heat pumps are incredibly efficient. They reduce electricity use for heating by half compared to electric resistance heating like furnaces and baseboard heaters. And the high-efficiency heat pumps dehumidify much better than the standard central air conditioning units, and that results in less energy use and more cooling comfort.</a:t>
            </a:r>
          </a:p>
          <a:p>
            <a:pPr>
              <a:defRPr sz="1400"/>
            </a:pPr>
            <a:endParaRPr/>
          </a:p>
          <a:p>
            <a:pPr>
              <a:defRPr sz="1200"/>
            </a:pPr>
            <a:r>
              <a:rPr b="1"/>
              <a:t>DESCRIPTION</a:t>
            </a:r>
            <a:r>
              <a:t>: Photo of a heat pump outside an orange building, with text stating that modern heat pumps can reduce electricity use for heating by approximately 50% compared to electric resistance heating such as furnaces and baseboard heaters. High-efficiency heat pumps also dehumidify better than standard central air conditioners, resulting in less energy usage and more cooling comfort.</a:t>
            </a:r>
          </a:p>
          <a:p>
            <a:pPr>
              <a:defRPr sz="1200"/>
            </a:pPr>
            <a:endParaRPr/>
          </a:p>
          <a:p>
            <a:pPr>
              <a:defRPr sz="1200"/>
            </a:pPr>
            <a:r>
              <a:rPr b="1"/>
              <a:t>SLIDE SOURCE(S)</a:t>
            </a:r>
            <a:r>
              <a:t>: https://www.energy.gov/energysaver/heat-pump-systems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425450" y="692150"/>
            <a:ext cx="6159500" cy="3463925"/>
          </a:xfrm>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pPr>
              <a:defRPr b="1"/>
            </a:pPr>
            <a:r>
              <a:t>ID #7874 -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A home energy audit is the first step on your journey toward electrification of your home. Your local electric utility likely offers this service at a very low price, and the IRA offers a tax credit to cover some of the cost of a home energy audit. It's worth getting. An audit can help you decide where to begin investing in the electrification of your home and in choosing the tax credits for efficient appliances and weatherization upgrades that are best for you.</a:t>
            </a:r>
          </a:p>
          <a:p>
            <a:pPr>
              <a:defRPr sz="1400"/>
            </a:pPr>
            <a:endParaRPr/>
          </a:p>
          <a:p>
            <a:pPr>
              <a:defRPr sz="1200"/>
            </a:pPr>
            <a:r>
              <a:rPr b="1"/>
              <a:t>DESCRIPTION</a:t>
            </a:r>
            <a:r>
              <a:t>: Text stating: take the first step with a home energy audit. Likely available at low cost from your local utility; the IRA offers a tax credit to cover some of the cost; and can help you decide where to begin and what credits for appliances and upgrades are right for you.</a:t>
            </a:r>
          </a:p>
          <a:p>
            <a:pPr>
              <a:defRPr sz="1200"/>
            </a:pPr>
            <a:endParaRPr/>
          </a:p>
          <a:p>
            <a:pPr>
              <a:defRPr sz="1200"/>
            </a:pPr>
            <a:r>
              <a:rPr b="1"/>
              <a:t>ADDITIONAL TALKING POINTS</a:t>
            </a:r>
            <a:r>
              <a:t>: A home energy audit will help you identify where your house may be leaking heat or otherwise consuming unnecessary energy.</a:t>
            </a:r>
          </a:p>
          <a:p>
            <a:pPr>
              <a:defRPr sz="1200"/>
            </a:pPr>
            <a:endParaRPr/>
          </a:p>
          <a:p>
            <a:pPr>
              <a:defRPr sz="1200"/>
            </a:pPr>
            <a:r>
              <a:rPr b="1"/>
              <a:t>SLIDE SOURCE(S)</a:t>
            </a:r>
            <a:r>
              <a:t>: https://www.energy.gov/energysaver/professional-home-energy-assessments; https://www.nrdc.org/stories/consumer-guide-inflation-reduction-act; https://www.rewiringamerica.org/app/ira-calculator/information/weatherization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32"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021603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9"/>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37098581"/>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9"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32" name="Slide Number"/>
          <p:cNvSpPr txBox="1">
            <a:spLocks noGrp="1"/>
          </p:cNvSpPr>
          <p:nvPr>
            <p:ph type="sldNum" sz="quarter" idx="2"/>
          </p:nvPr>
        </p:nvSpPr>
        <p:spPr>
          <a:xfrm>
            <a:off x="15840002" y="120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19004599"/>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9"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40" name="Slide Number"/>
          <p:cNvSpPr txBox="1">
            <a:spLocks noGrp="1"/>
          </p:cNvSpPr>
          <p:nvPr>
            <p:ph type="sldNum" sz="quarter" idx="2"/>
          </p:nvPr>
        </p:nvSpPr>
        <p:spPr>
          <a:xfrm>
            <a:off x="15840002" y="120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64321492"/>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91346356"/>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70"/>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553767636"/>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5"/>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8"/>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225020801"/>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2" y="3"/>
            <a:ext cx="8424767"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3" y="8335371"/>
            <a:ext cx="604631" cy="604631"/>
          </a:xfrm>
          <a:prstGeom prst="rect">
            <a:avLst/>
          </a:prstGeom>
          <a:ln w="12700">
            <a:miter lim="400000"/>
          </a:ln>
        </p:spPr>
      </p:pic>
      <p:sp>
        <p:nvSpPr>
          <p:cNvPr id="119" name="Title Text"/>
          <p:cNvSpPr txBox="1">
            <a:spLocks noGrp="1"/>
          </p:cNvSpPr>
          <p:nvPr>
            <p:ph type="title"/>
          </p:nvPr>
        </p:nvSpPr>
        <p:spPr>
          <a:xfrm>
            <a:off x="8805337" y="423336"/>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7" y="1608670"/>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290438084"/>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2" y="3"/>
            <a:ext cx="8424767"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3" y="8335371"/>
            <a:ext cx="604631" cy="604631"/>
          </a:xfrm>
          <a:prstGeom prst="rect">
            <a:avLst/>
          </a:prstGeom>
          <a:ln w="12700">
            <a:miter lim="400000"/>
          </a:ln>
        </p:spPr>
      </p:pic>
      <p:sp>
        <p:nvSpPr>
          <p:cNvPr id="131" name="Title Text"/>
          <p:cNvSpPr txBox="1">
            <a:spLocks noGrp="1"/>
          </p:cNvSpPr>
          <p:nvPr>
            <p:ph type="title"/>
          </p:nvPr>
        </p:nvSpPr>
        <p:spPr>
          <a:xfrm>
            <a:off x="8805337" y="423336"/>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7" y="1608670"/>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821837961"/>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3" y="2"/>
            <a:ext cx="7569429" cy="9143871"/>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24498601"/>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2"/>
            <a:ext cx="7569429" cy="9143871"/>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3" y="8335371"/>
            <a:ext cx="604631" cy="604631"/>
          </a:xfrm>
          <a:prstGeom prst="rect">
            <a:avLst/>
          </a:prstGeom>
          <a:ln w="12700">
            <a:miter lim="400000"/>
          </a:ln>
        </p:spPr>
      </p:pic>
      <p:sp>
        <p:nvSpPr>
          <p:cNvPr id="152" name="Title Text"/>
          <p:cNvSpPr txBox="1">
            <a:spLocks noGrp="1"/>
          </p:cNvSpPr>
          <p:nvPr>
            <p:ph type="title"/>
          </p:nvPr>
        </p:nvSpPr>
        <p:spPr>
          <a:xfrm>
            <a:off x="8212670" y="423336"/>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70" y="1608670"/>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17096421"/>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70"/>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8517427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1" y="-42"/>
            <a:ext cx="9144001" cy="9144084"/>
          </a:xfrm>
          <a:prstGeom prst="rect">
            <a:avLst/>
          </a:prstGeom>
          <a:ln w="12700">
            <a:miter lim="400000"/>
          </a:ln>
        </p:spPr>
      </p:pic>
      <p:sp>
        <p:nvSpPr>
          <p:cNvPr id="19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7955121"/>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2" y="-42"/>
            <a:ext cx="9144001" cy="9144084"/>
          </a:xfrm>
          <a:prstGeom prst="rect">
            <a:avLst/>
          </a:prstGeom>
          <a:ln w="12700">
            <a:miter lim="400000"/>
          </a:ln>
        </p:spPr>
      </p:pic>
      <p:sp>
        <p:nvSpPr>
          <p:cNvPr id="19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64604725"/>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7" y="1308365"/>
            <a:ext cx="6527323" cy="6527323"/>
          </a:xfrm>
          <a:prstGeom prst="rect">
            <a:avLst/>
          </a:prstGeom>
          <a:ln w="12700">
            <a:miter lim="400000"/>
          </a:ln>
        </p:spPr>
      </p:pic>
      <p:sp>
        <p:nvSpPr>
          <p:cNvPr id="20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619307"/>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4"/>
            <a:ext cx="6496632" cy="6437197"/>
          </a:xfrm>
          <a:prstGeom prst="rect">
            <a:avLst/>
          </a:prstGeom>
          <a:ln w="12700">
            <a:miter lim="400000"/>
          </a:ln>
        </p:spPr>
      </p:pic>
      <p:sp>
        <p:nvSpPr>
          <p:cNvPr id="21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5690521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3" y="1343240"/>
            <a:ext cx="4731999" cy="6457525"/>
          </a:xfrm>
          <a:prstGeom prst="rect">
            <a:avLst/>
          </a:prstGeom>
          <a:ln w="12700">
            <a:miter lim="400000"/>
          </a:ln>
        </p:spPr>
      </p:pic>
      <p:sp>
        <p:nvSpPr>
          <p:cNvPr id="22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61442901"/>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4" y="1355671"/>
            <a:ext cx="5774201" cy="6432663"/>
          </a:xfrm>
          <a:prstGeom prst="rect">
            <a:avLst/>
          </a:prstGeom>
          <a:ln w="12700">
            <a:miter lim="400000"/>
          </a:ln>
        </p:spPr>
      </p:pic>
      <p:sp>
        <p:nvSpPr>
          <p:cNvPr id="23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73121816"/>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9" y="194735"/>
            <a:ext cx="7069667" cy="9195188"/>
          </a:xfrm>
          <a:prstGeom prst="rect">
            <a:avLst/>
          </a:prstGeom>
          <a:ln w="12700">
            <a:miter lim="400000"/>
          </a:ln>
        </p:spPr>
      </p:pic>
    </p:spTree>
    <p:extLst>
      <p:ext uri="{BB962C8B-B14F-4D97-AF65-F5344CB8AC3E}">
        <p14:creationId xmlns:p14="http://schemas.microsoft.com/office/powerpoint/2010/main" val="904493471"/>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5"/>
            <a:ext cx="9204688" cy="7112715"/>
          </a:xfrm>
          <a:prstGeom prst="rect">
            <a:avLst/>
          </a:prstGeom>
          <a:ln w="12700">
            <a:miter lim="400000"/>
          </a:ln>
        </p:spPr>
      </p:pic>
      <p:sp>
        <p:nvSpPr>
          <p:cNvPr id="25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24219074"/>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9" y="3164859"/>
            <a:ext cx="7097383" cy="2814287"/>
          </a:xfrm>
          <a:prstGeom prst="rect">
            <a:avLst/>
          </a:prstGeom>
          <a:ln w="12700">
            <a:miter lim="400000"/>
          </a:ln>
        </p:spPr>
      </p:pic>
    </p:spTree>
    <p:extLst>
      <p:ext uri="{BB962C8B-B14F-4D97-AF65-F5344CB8AC3E}">
        <p14:creationId xmlns:p14="http://schemas.microsoft.com/office/powerpoint/2010/main" val="3484676560"/>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1" y="1754685"/>
            <a:ext cx="5663175" cy="6434667"/>
          </a:xfrm>
          <a:prstGeom prst="rect">
            <a:avLst/>
          </a:prstGeom>
          <a:ln w="12700">
            <a:miter lim="400000"/>
          </a:ln>
        </p:spPr>
      </p:pic>
    </p:spTree>
    <p:extLst>
      <p:ext uri="{BB962C8B-B14F-4D97-AF65-F5344CB8AC3E}">
        <p14:creationId xmlns:p14="http://schemas.microsoft.com/office/powerpoint/2010/main" val="4172836863"/>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3" y="1"/>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1"/>
            <a:ext cx="8133267"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3" y="4572001"/>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4572001"/>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1998"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7" y="4198856"/>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382041132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7" y="1308365"/>
            <a:ext cx="6527323" cy="6527323"/>
          </a:xfrm>
          <a:prstGeom prst="rect">
            <a:avLst/>
          </a:prstGeom>
          <a:ln w="12700">
            <a:miter lim="400000"/>
          </a:ln>
        </p:spPr>
      </p:pic>
      <p:sp>
        <p:nvSpPr>
          <p:cNvPr id="20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11883646"/>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5" y="4568957"/>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2" y="4568957"/>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2" y="-3828000"/>
            <a:ext cx="240001" cy="16800000"/>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7" y="4684414"/>
            <a:ext cx="240001" cy="4800001"/>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70" y="846669"/>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3732572440"/>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5" y="4568957"/>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2" y="4568957"/>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2" y="-3044"/>
            <a:ext cx="5418775"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2" y="-3828000"/>
            <a:ext cx="240001" cy="16800000"/>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7" y="4684414"/>
            <a:ext cx="240001" cy="4800001"/>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4003195364"/>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5" y="4568957"/>
            <a:ext cx="5418775"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9" y="4568957"/>
            <a:ext cx="5418775"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2" y="4568957"/>
            <a:ext cx="5418775"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81" y="1"/>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1998" y="-160865"/>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70"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526469406"/>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5" y="4568957"/>
            <a:ext cx="5418775"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9" y="4568957"/>
            <a:ext cx="5418775"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2" y="4568957"/>
            <a:ext cx="5418775"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81" y="1"/>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1"/>
            <a:ext cx="8133267" cy="4574963"/>
          </a:xfrm>
          <a:prstGeom prst="rect">
            <a:avLst/>
          </a:prstGeom>
        </p:spPr>
        <p:txBody>
          <a:bodyPr lIns="91439" tIns="45719" rIns="91439" bIns="45719">
            <a:noAutofit/>
          </a:bodyPr>
          <a:lstStyle/>
          <a:p>
            <a:endParaRPr/>
          </a:p>
        </p:txBody>
      </p:sp>
      <p:grpSp>
        <p:nvGrpSpPr>
          <p:cNvPr id="355" name="Group"/>
          <p:cNvGrpSpPr/>
          <p:nvPr/>
        </p:nvGrpSpPr>
        <p:grpSpPr>
          <a:xfrm>
            <a:off x="-271998" y="-160865"/>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236116900"/>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0" y="8475137"/>
            <a:ext cx="3657600" cy="486833"/>
          </a:xfrm>
          <a:prstGeom prst="rect">
            <a:avLst/>
          </a:prstGeom>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950852" y="8475136"/>
            <a:ext cx="373500" cy="369268"/>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2574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5"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5" y="423335"/>
            <a:ext cx="14901333" cy="1171263"/>
          </a:xfrm>
          <a:prstGeom prst="rect">
            <a:avLst/>
          </a:prstGeom>
        </p:spPr>
        <p:txBody>
          <a:bodyPr/>
          <a:lstStyle/>
          <a:p>
            <a:r>
              <a:t>Title Text</a:t>
            </a:r>
          </a:p>
        </p:txBody>
      </p:sp>
    </p:spTree>
    <p:extLst>
      <p:ext uri="{BB962C8B-B14F-4D97-AF65-F5344CB8AC3E}">
        <p14:creationId xmlns:p14="http://schemas.microsoft.com/office/powerpoint/2010/main" val="4221548545"/>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CAAA-52E9-3B48-FA14-AD547FA92AB3}"/>
              </a:ext>
            </a:extLst>
          </p:cNvPr>
          <p:cNvSpPr>
            <a:spLocks noGrp="1"/>
          </p:cNvSpPr>
          <p:nvPr>
            <p:ph type="ctrTitle"/>
          </p:nvPr>
        </p:nvSpPr>
        <p:spPr>
          <a:xfrm>
            <a:off x="2032000" y="1496485"/>
            <a:ext cx="121920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AADFDB96-5C4B-8549-88AF-5023D1C81018}"/>
              </a:ext>
            </a:extLst>
          </p:cNvPr>
          <p:cNvSpPr>
            <a:spLocks noGrp="1"/>
          </p:cNvSpPr>
          <p:nvPr>
            <p:ph type="subTitle" idx="1"/>
          </p:nvPr>
        </p:nvSpPr>
        <p:spPr>
          <a:xfrm>
            <a:off x="2032000" y="4802717"/>
            <a:ext cx="12192000" cy="2207683"/>
          </a:xfrm>
        </p:spPr>
        <p:txBody>
          <a:bodyPr/>
          <a:lstStyle>
            <a:lvl1pPr marL="0" indent="0" algn="ctr">
              <a:buNone/>
              <a:defRPr sz="3200"/>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FAB8A265-B93E-3C53-FDD2-EEC554D3305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E059BB0-57BE-5223-7F48-4484C8DF7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0D307-D715-EE98-56E4-D0BE7C3161EE}"/>
              </a:ext>
            </a:extLst>
          </p:cNvPr>
          <p:cNvSpPr>
            <a:spLocks noGrp="1"/>
          </p:cNvSpPr>
          <p:nvPr>
            <p:ph type="sldNum" sz="quarter" idx="12"/>
          </p:nvPr>
        </p:nvSpPr>
        <p:spPr/>
        <p:txBody>
          <a:bodyPr/>
          <a:lstStyle/>
          <a:p>
            <a:fld id="{772AB718-D4B6-4D58-A4AC-A1FC103C463E}" type="slidenum">
              <a:rPr lang="en-US" smtClean="0"/>
              <a:t>‹#›</a:t>
            </a:fld>
            <a:endParaRPr lang="en-US"/>
          </a:p>
        </p:txBody>
      </p:sp>
    </p:spTree>
    <p:extLst>
      <p:ext uri="{BB962C8B-B14F-4D97-AF65-F5344CB8AC3E}">
        <p14:creationId xmlns:p14="http://schemas.microsoft.com/office/powerpoint/2010/main" val="38061325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21"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8833327"/>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100" indent="228600">
              <a:buSzTx/>
              <a:buNone/>
              <a:defRPr sz="3200" b="1"/>
            </a:lvl2pPr>
            <a:lvl3pPr marL="0" indent="457200">
              <a:buSzTx/>
              <a:buNone/>
              <a:defRPr sz="3000" b="1"/>
            </a:lvl3pPr>
            <a:lvl4pPr marL="0" indent="685800">
              <a:buSzTx/>
              <a:buNone/>
              <a:defRPr sz="2600" b="1"/>
            </a:lvl4pPr>
            <a:lvl5pPr marL="0" indent="9144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760239"/>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63600" y="596900"/>
            <a:ext cx="14528800" cy="4914900"/>
          </a:xfrm>
          <a:prstGeom prst="rect">
            <a:avLst/>
          </a:prstGeom>
        </p:spPr>
        <p:txBody>
          <a:bodyPr anchor="ctr"/>
          <a:lstStyle>
            <a:lvl1pPr marL="286226" indent="-286226">
              <a:lnSpc>
                <a:spcPts val="5500"/>
              </a:lnSpc>
            </a:lvl1pPr>
          </a:lstStyle>
          <a:p>
            <a:r>
              <a:t>Title Text</a:t>
            </a:r>
          </a:p>
        </p:txBody>
      </p:sp>
      <p:sp>
        <p:nvSpPr>
          <p:cNvPr id="48" name="Body Level One…"/>
          <p:cNvSpPr txBox="1">
            <a:spLocks noGrp="1"/>
          </p:cNvSpPr>
          <p:nvPr>
            <p:ph type="body" sz="half" idx="1"/>
          </p:nvPr>
        </p:nvSpPr>
        <p:spPr>
          <a:xfrm>
            <a:off x="1219200" y="5664200"/>
            <a:ext cx="14173200" cy="2870200"/>
          </a:xfrm>
          <a:prstGeom prst="rect">
            <a:avLst/>
          </a:prstGeom>
        </p:spPr>
        <p:txBody>
          <a:bodyPr/>
          <a:lstStyle>
            <a:lvl1pPr>
              <a:lnSpc>
                <a:spcPct val="110000"/>
              </a:lnSpc>
              <a:spcBef>
                <a:spcPts val="1300"/>
              </a:spcBef>
              <a:defRPr sz="3000">
                <a:solidFill>
                  <a:srgbClr val="FFFFFF"/>
                </a:solidFill>
              </a:defRPr>
            </a:lvl1pPr>
            <a:lvl2pPr marL="38100" indent="0">
              <a:spcBef>
                <a:spcPts val="300"/>
              </a:spcBef>
              <a:buSzTx/>
              <a:buNone/>
              <a:defRPr sz="2000" b="1">
                <a:solidFill>
                  <a:srgbClr val="9DA9A9"/>
                </a:solidFill>
              </a:defRPr>
            </a:lvl2pPr>
            <a:lvl3pPr marL="0" indent="292100">
              <a:buSzTx/>
              <a:buNone/>
              <a:defRPr sz="2000" b="1">
                <a:solidFill>
                  <a:srgbClr val="9DA9A9"/>
                </a:solidFill>
              </a:defRPr>
            </a:lvl3pPr>
            <a:lvl4pPr marL="0" indent="615950">
              <a:buSzTx/>
              <a:buNone/>
              <a:defRPr sz="2000" b="1">
                <a:solidFill>
                  <a:srgbClr val="9DA9A9"/>
                </a:solidFill>
              </a:defRPr>
            </a:lvl4pPr>
            <a:lvl5pPr marL="0" indent="895350">
              <a:buSzTx/>
              <a:buNone/>
              <a:defRPr sz="2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356265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3"/>
            <a:ext cx="6496632" cy="6437197"/>
          </a:xfrm>
          <a:prstGeom prst="rect">
            <a:avLst/>
          </a:prstGeom>
          <a:ln w="12700">
            <a:miter lim="400000"/>
          </a:ln>
        </p:spPr>
      </p:pic>
      <p:sp>
        <p:nvSpPr>
          <p:cNvPr id="21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52306116"/>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4977310"/>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736600" y="393700"/>
            <a:ext cx="14782800" cy="787400"/>
          </a:xfrm>
          <a:prstGeom prst="rect">
            <a:avLst/>
          </a:prstGeom>
          <a:effectLst>
            <a:outerShdw blurRad="38100" dist="38100" dir="5400000" rotWithShape="0">
              <a:srgbClr val="000000">
                <a:alpha val="90000"/>
              </a:srgbClr>
            </a:outerShdw>
          </a:effectLst>
        </p:spPr>
        <p:txBody>
          <a:bodyPr/>
          <a:lstStyle>
            <a:lvl1pPr algn="ctr">
              <a:lnSpc>
                <a:spcPts val="5400"/>
              </a:lnSpc>
            </a:lvl1pPr>
          </a:lstStyle>
          <a:p>
            <a:r>
              <a:t>Title Text</a:t>
            </a:r>
          </a:p>
        </p:txBody>
      </p:sp>
      <p:sp>
        <p:nvSpPr>
          <p:cNvPr id="64"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lstStyle>
            <a:lvl1pPr algn="ctr">
              <a:spcBef>
                <a:spcPts val="1300"/>
              </a:spcBef>
              <a:defRPr sz="2600">
                <a:solidFill>
                  <a:srgbClr val="FFFFFF"/>
                </a:solidFill>
              </a:defRPr>
            </a:lvl1pPr>
            <a:lvl2pPr marL="38100" indent="0" algn="ctr">
              <a:buSzTx/>
              <a:buNone/>
              <a:defRPr sz="2600" b="1"/>
            </a:lvl2pPr>
            <a:lvl3pPr marL="0" indent="292100" algn="ctr">
              <a:buSzTx/>
              <a:buNone/>
              <a:defRPr b="1"/>
            </a:lvl3pPr>
            <a:lvl4pPr marL="0" indent="615950" algn="ctr">
              <a:buSzTx/>
              <a:buNone/>
              <a:defRPr sz="2600" b="1"/>
            </a:lvl4pPr>
            <a:lvl5pPr marL="0" indent="895350" algn="ctr">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5955055"/>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73"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5803174"/>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000"/>
              </a:lnSpc>
              <a:defRPr sz="4200"/>
            </a:lvl1pPr>
          </a:lstStyle>
          <a:p>
            <a:r>
              <a:t>Title Text</a:t>
            </a:r>
          </a:p>
        </p:txBody>
      </p:sp>
      <p:sp>
        <p:nvSpPr>
          <p:cNvPr id="91" name="Body Level One…"/>
          <p:cNvSpPr txBox="1">
            <a:spLocks noGrp="1"/>
          </p:cNvSpPr>
          <p:nvPr>
            <p:ph type="body" sz="quarter" idx="1"/>
          </p:nvPr>
        </p:nvSpPr>
        <p:spPr>
          <a:xfrm>
            <a:off x="736600" y="1016000"/>
            <a:ext cx="13754100" cy="889000"/>
          </a:xfrm>
          <a:prstGeom prst="rect">
            <a:avLst/>
          </a:prstGeom>
          <a:effectLst>
            <a:outerShdw blurRad="38100" dist="38100" dir="5400000" rotWithShape="0">
              <a:srgbClr val="000000">
                <a:alpha val="90000"/>
              </a:srgbClr>
            </a:outerShdw>
          </a:effectLst>
        </p:spPr>
        <p:txBody>
          <a:bodyPr/>
          <a:lstStyle>
            <a:lvl1pPr>
              <a:spcBef>
                <a:spcPts val="1300"/>
              </a:spcBef>
              <a:defRPr sz="2400">
                <a:solidFill>
                  <a:srgbClr val="FFFFFF"/>
                </a:solidFill>
              </a:defRPr>
            </a:lvl1pPr>
            <a:lvl2pPr marL="38100" indent="0">
              <a:buSzTx/>
              <a:buNone/>
              <a:defRPr sz="2400" b="1"/>
            </a:lvl2pPr>
            <a:lvl3pPr marL="0" indent="292100">
              <a:buSzTx/>
              <a:buNone/>
              <a:defRPr sz="2400" b="1"/>
            </a:lvl3pPr>
            <a:lvl4pPr marL="0" indent="615950">
              <a:buSzTx/>
              <a:buNone/>
              <a:defRPr sz="2400" b="1"/>
            </a:lvl4pPr>
            <a:lvl5pPr marL="0" indent="895350">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4699960" y="8679085"/>
            <a:ext cx="182216" cy="172816"/>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775630562"/>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00"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8988306"/>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145"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800">
                <a:solidFill>
                  <a:srgbClr val="FFFFFF"/>
                </a:solidFill>
              </a:defRPr>
            </a:lvl1pPr>
            <a:lvl2pPr marL="38100" indent="0" algn="ctr">
              <a:spcBef>
                <a:spcPts val="300"/>
              </a:spcBef>
              <a:buSzTx/>
              <a:buNone/>
              <a:defRPr sz="2800" b="1">
                <a:solidFill>
                  <a:srgbClr val="9DA9A9"/>
                </a:solidFill>
              </a:defRPr>
            </a:lvl2pPr>
            <a:lvl3pPr marL="0" indent="292100" algn="ctr">
              <a:buSzTx/>
              <a:buNone/>
              <a:defRPr sz="2800" b="1">
                <a:solidFill>
                  <a:srgbClr val="9DA9A9"/>
                </a:solidFill>
              </a:defRPr>
            </a:lvl3pPr>
            <a:lvl4pPr marL="0" indent="615950" algn="ctr">
              <a:buSzTx/>
              <a:buNone/>
              <a:defRPr sz="2800" b="1">
                <a:solidFill>
                  <a:srgbClr val="9DA9A9"/>
                </a:solidFill>
              </a:defRPr>
            </a:lvl4pPr>
            <a:lvl5pPr marL="0" indent="895350"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0681193"/>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63"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9958900"/>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63600" y="596900"/>
            <a:ext cx="14528800" cy="4914900"/>
          </a:xfrm>
          <a:prstGeom prst="rect">
            <a:avLst/>
          </a:prstGeom>
        </p:spPr>
        <p:txBody>
          <a:bodyPr anchor="ctr"/>
          <a:lstStyle>
            <a:lvl1pPr algn="ctr">
              <a:lnSpc>
                <a:spcPts val="5500"/>
              </a:lnSpc>
            </a:lvl1pPr>
          </a:lstStyle>
          <a:p>
            <a:r>
              <a:t>Title Text</a:t>
            </a:r>
          </a:p>
        </p:txBody>
      </p:sp>
      <p:sp>
        <p:nvSpPr>
          <p:cNvPr id="17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100" indent="0" algn="ctr">
              <a:spcBef>
                <a:spcPts val="300"/>
              </a:spcBef>
              <a:buSzTx/>
              <a:buNone/>
              <a:defRPr sz="2400"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6082472"/>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4BA2-B01A-1704-4A99-601F85155738}"/>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1ADAE82B-B743-990C-6229-32D2548F0A7B}"/>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52D7AECB-E69A-236A-9EBD-DF99F4A2CD0E}"/>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5" name="Footer Placeholder 4">
            <a:extLst>
              <a:ext uri="{FF2B5EF4-FFF2-40B4-BE49-F238E27FC236}">
                <a16:creationId xmlns:a16="http://schemas.microsoft.com/office/drawing/2014/main" id="{F644819E-B182-8205-FFC5-CF77183CD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6F4F0-5443-C638-F69A-A185062E4261}"/>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32183712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0F60-BF4A-E4BE-DE54-454DBB79EF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72B15F-07F6-76D0-E037-E63EA5585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7F86A-713B-8F5E-073D-4FDD8D8C75F0}"/>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5" name="Footer Placeholder 4">
            <a:extLst>
              <a:ext uri="{FF2B5EF4-FFF2-40B4-BE49-F238E27FC236}">
                <a16:creationId xmlns:a16="http://schemas.microsoft.com/office/drawing/2014/main" id="{5F2596D6-7291-FC9C-0000-8E1225FE7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B0B5F-FBCE-109D-7181-33525787052C}"/>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1110280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9"/>
            <a:ext cx="4731999" cy="6457525"/>
          </a:xfrm>
          <a:prstGeom prst="rect">
            <a:avLst/>
          </a:prstGeom>
          <a:ln w="12700">
            <a:miter lim="400000"/>
          </a:ln>
        </p:spPr>
      </p:pic>
      <p:sp>
        <p:nvSpPr>
          <p:cNvPr id="22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6684036"/>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B2594-7763-405B-7AD5-6D605207510F}"/>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52E6EB53-8B39-C2A9-DAA9-52DEB310598B}"/>
              </a:ext>
            </a:extLst>
          </p:cNvPr>
          <p:cNvSpPr>
            <a:spLocks noGrp="1"/>
          </p:cNvSpPr>
          <p:nvPr>
            <p:ph type="body" idx="1"/>
          </p:nvPr>
        </p:nvSpPr>
        <p:spPr>
          <a:xfrm>
            <a:off x="1109133" y="6119285"/>
            <a:ext cx="14020800" cy="2000249"/>
          </a:xfr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2EC076-7D02-33CC-1B32-EFCA585503A6}"/>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5" name="Footer Placeholder 4">
            <a:extLst>
              <a:ext uri="{FF2B5EF4-FFF2-40B4-BE49-F238E27FC236}">
                <a16:creationId xmlns:a16="http://schemas.microsoft.com/office/drawing/2014/main" id="{9895D3E4-A535-F8B9-4E59-980F7FC66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440EC-F527-12BB-3D70-23F655F70EC7}"/>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25722746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2214-F302-BFB0-66A7-34FCAE50C7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5545EE-1D02-A10A-EBA7-BAFDC633F5DE}"/>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9CEA49-FE1D-8F3A-C0A2-469E046E3ABB}"/>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B83E89-8445-88D0-3149-E6AAC4C9490C}"/>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6" name="Footer Placeholder 5">
            <a:extLst>
              <a:ext uri="{FF2B5EF4-FFF2-40B4-BE49-F238E27FC236}">
                <a16:creationId xmlns:a16="http://schemas.microsoft.com/office/drawing/2014/main" id="{9A215BAF-A68D-7719-5EFF-B0991E78C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09FCD-436E-1C55-8BB9-37C204212E27}"/>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17715097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17E3-8A7F-BE39-A0F6-330745BF4A91}"/>
              </a:ext>
            </a:extLst>
          </p:cNvPr>
          <p:cNvSpPr>
            <a:spLocks noGrp="1"/>
          </p:cNvSpPr>
          <p:nvPr>
            <p:ph type="title"/>
          </p:nvPr>
        </p:nvSpPr>
        <p:spPr>
          <a:xfrm>
            <a:off x="1119717" y="486834"/>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D4F188-B61E-0DA4-F41E-A6E51F711D63}"/>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3EECBDCF-A5B8-D609-D5BD-FE8A758A001C}"/>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E89E-9315-8C30-09F3-D1A5A4B75C55}"/>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CA6828E0-C46C-5FA9-E2BF-A5D216002940}"/>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4F10E0-9DDF-9081-AADD-89B0C82ECDB3}"/>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8" name="Footer Placeholder 7">
            <a:extLst>
              <a:ext uri="{FF2B5EF4-FFF2-40B4-BE49-F238E27FC236}">
                <a16:creationId xmlns:a16="http://schemas.microsoft.com/office/drawing/2014/main" id="{DBB2F80E-73D0-AF75-391C-5B294053FF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A2840E-8B3B-3D92-6FFF-E00F4CADA8D8}"/>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18376660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AC512-8754-C357-375B-A75D338AE3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2ACFB1-D6E1-D099-501E-7FEDCCB572A1}"/>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4" name="Footer Placeholder 3">
            <a:extLst>
              <a:ext uri="{FF2B5EF4-FFF2-40B4-BE49-F238E27FC236}">
                <a16:creationId xmlns:a16="http://schemas.microsoft.com/office/drawing/2014/main" id="{861E769F-DBF1-5130-7805-96FB6C6771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FF6965-585F-37B7-C2E5-89D271DDB65B}"/>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6341703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403310-6CBD-8804-614E-B6BC4B239A0D}"/>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3" name="Footer Placeholder 2">
            <a:extLst>
              <a:ext uri="{FF2B5EF4-FFF2-40B4-BE49-F238E27FC236}">
                <a16:creationId xmlns:a16="http://schemas.microsoft.com/office/drawing/2014/main" id="{4501A558-E575-6410-CEC5-9FF5451C90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BE8F56-E545-83CC-1FF9-B69EC96A3DB6}"/>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38822083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F76F-195B-1A47-67FC-B23883FC49DB}"/>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E3CBC04D-208A-5E4D-8482-2342F90E9A2C}"/>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D2427E-9DA6-3527-6566-EA2A4BE93DE3}"/>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23876BA-5D0F-5D2D-3114-5DD0F7D2EA28}"/>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6" name="Footer Placeholder 5">
            <a:extLst>
              <a:ext uri="{FF2B5EF4-FFF2-40B4-BE49-F238E27FC236}">
                <a16:creationId xmlns:a16="http://schemas.microsoft.com/office/drawing/2014/main" id="{E597337D-6A26-27D7-DD1A-E4439D748F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815DB-6A44-E550-4950-F7F80F2CAA17}"/>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28136500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AF0E6-91C7-A66D-ED0E-C16F84477202}"/>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5A57CF6-32D8-1B2A-BFB5-2A8CBBC53FE8}"/>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843C3AEC-84B4-DA1B-C343-6C70B75C6935}"/>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73DDA13-9CCD-D143-9F24-F1C272FC0854}"/>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6" name="Footer Placeholder 5">
            <a:extLst>
              <a:ext uri="{FF2B5EF4-FFF2-40B4-BE49-F238E27FC236}">
                <a16:creationId xmlns:a16="http://schemas.microsoft.com/office/drawing/2014/main" id="{35C05F59-8F70-9EFF-1D54-8DA0C936A3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71B12A-2CE8-AE14-8D3F-C63FFAD8AB5D}"/>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25367271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F3A35-54C2-70D9-B535-B5488D5A72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881423-B9FC-045A-8D22-C0E7AE216E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3378C-E13D-0CC4-A510-3FC7C55467FE}"/>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5" name="Footer Placeholder 4">
            <a:extLst>
              <a:ext uri="{FF2B5EF4-FFF2-40B4-BE49-F238E27FC236}">
                <a16:creationId xmlns:a16="http://schemas.microsoft.com/office/drawing/2014/main" id="{D00CEEA2-AFAF-E17A-3645-0F07D9A5F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222AF0-5E49-25FE-1520-F4C93275F6DF}"/>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19525467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19FA92-54A0-32FD-D070-0507BD0EB294}"/>
              </a:ext>
            </a:extLst>
          </p:cNvPr>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74EF34-387B-39B2-0679-2E0A11D46B20}"/>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2D1BF-1A89-1418-1BA0-56994628CE38}"/>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5" name="Footer Placeholder 4">
            <a:extLst>
              <a:ext uri="{FF2B5EF4-FFF2-40B4-BE49-F238E27FC236}">
                <a16:creationId xmlns:a16="http://schemas.microsoft.com/office/drawing/2014/main" id="{B2F2A59C-9491-E53D-D2C5-8A7E575A1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7A601-D196-1875-274E-FA954637EFBD}"/>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2303754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2" y="1355670"/>
            <a:ext cx="5774201" cy="6432663"/>
          </a:xfrm>
          <a:prstGeom prst="rect">
            <a:avLst/>
          </a:prstGeom>
          <a:ln w="12700">
            <a:miter lim="400000"/>
          </a:ln>
        </p:spPr>
      </p:pic>
      <p:sp>
        <p:nvSpPr>
          <p:cNvPr id="23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1494073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8" y="194734"/>
            <a:ext cx="7069667" cy="9195188"/>
          </a:xfrm>
          <a:prstGeom prst="rect">
            <a:avLst/>
          </a:prstGeom>
          <a:ln w="12700">
            <a:miter lim="400000"/>
          </a:ln>
        </p:spPr>
      </p:pic>
    </p:spTree>
    <p:extLst>
      <p:ext uri="{BB962C8B-B14F-4D97-AF65-F5344CB8AC3E}">
        <p14:creationId xmlns:p14="http://schemas.microsoft.com/office/powerpoint/2010/main" val="275826714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4"/>
            <a:ext cx="9204688" cy="7112715"/>
          </a:xfrm>
          <a:prstGeom prst="rect">
            <a:avLst/>
          </a:prstGeom>
          <a:ln w="12700">
            <a:miter lim="400000"/>
          </a:ln>
        </p:spPr>
      </p:pic>
      <p:sp>
        <p:nvSpPr>
          <p:cNvPr id="25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6120358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8" y="3164858"/>
            <a:ext cx="7097383" cy="2814287"/>
          </a:xfrm>
          <a:prstGeom prst="rect">
            <a:avLst/>
          </a:prstGeom>
          <a:ln w="12700">
            <a:miter lim="400000"/>
          </a:ln>
        </p:spPr>
      </p:pic>
    </p:spTree>
    <p:extLst>
      <p:ext uri="{BB962C8B-B14F-4D97-AF65-F5344CB8AC3E}">
        <p14:creationId xmlns:p14="http://schemas.microsoft.com/office/powerpoint/2010/main" val="379006061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5" cy="6434667"/>
          </a:xfrm>
          <a:prstGeom prst="rect">
            <a:avLst/>
          </a:prstGeom>
          <a:ln w="12700">
            <a:miter lim="400000"/>
          </a:ln>
        </p:spPr>
      </p:pic>
    </p:spTree>
    <p:extLst>
      <p:ext uri="{BB962C8B-B14F-4D97-AF65-F5344CB8AC3E}">
        <p14:creationId xmlns:p14="http://schemas.microsoft.com/office/powerpoint/2010/main" val="15477539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40"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1928840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2" y="1"/>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1"/>
            <a:ext cx="8133267"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2" y="4572001"/>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4572001"/>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1999"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6" y="4198855"/>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164493854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9" y="846668"/>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91357885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3044"/>
            <a:ext cx="5418775"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342954293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1999" y="-160866"/>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9"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87702512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1"/>
            <a:ext cx="8133267" cy="4574963"/>
          </a:xfrm>
          <a:prstGeom prst="rect">
            <a:avLst/>
          </a:prstGeom>
        </p:spPr>
        <p:txBody>
          <a:bodyPr lIns="91439" tIns="45719" rIns="91439" bIns="45719">
            <a:noAutofit/>
          </a:bodyPr>
          <a:lstStyle/>
          <a:p>
            <a:endParaRPr/>
          </a:p>
        </p:txBody>
      </p:sp>
      <p:grpSp>
        <p:nvGrpSpPr>
          <p:cNvPr id="355" name="Group"/>
          <p:cNvGrpSpPr/>
          <p:nvPr/>
        </p:nvGrpSpPr>
        <p:grpSpPr>
          <a:xfrm>
            <a:off x="-271999" y="-160866"/>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74974466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0" y="8475136"/>
            <a:ext cx="3657600" cy="486833"/>
          </a:xfrm>
          <a:prstGeom prst="rect">
            <a:avLst/>
          </a:prstGeom>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950850" y="8475134"/>
            <a:ext cx="373500" cy="369268"/>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141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733" b="1" i="0" u="none" strike="noStrike" kern="0" cap="none" spc="0" normalizeH="0" baseline="0" noProof="0">
                <a:ln>
                  <a:noFill/>
                </a:ln>
                <a:solidFill>
                  <a:srgbClr val="000000"/>
                </a:solidFill>
                <a:effectLst/>
                <a:uLnTx/>
                <a:uFillTx/>
                <a:latin typeface="Helvetica"/>
                <a:cs typeface="Helvetica"/>
                <a:sym typeface="Arial"/>
              </a:rPr>
              <a:pPr marL="0" marR="0" lvl="0" indent="0" algn="l" defTabSz="457200" rtl="0" eaLnBrk="1" fontAlgn="auto" latinLnBrk="0" hangingPunct="0">
                <a:lnSpc>
                  <a:spcPct val="100000"/>
                </a:lnSpc>
                <a:spcBef>
                  <a:spcPts val="0"/>
                </a:spcBef>
                <a:spcAft>
                  <a:spcPts val="0"/>
                </a:spcAft>
                <a:buClrTx/>
                <a:buSzTx/>
                <a:buFontTx/>
                <a:buNone/>
                <a:tabLst/>
                <a:defRPr/>
              </a:pPr>
              <a:t>‹#›</a:t>
            </a:fld>
            <a:endParaRPr kumimoji="0" sz="1733" b="1" i="0" u="none" strike="noStrike" kern="0" cap="none" spc="0" normalizeH="0" baseline="0" noProof="0">
              <a:ln>
                <a:noFill/>
              </a:ln>
              <a:solidFill>
                <a:srgbClr val="000000"/>
              </a:solidFill>
              <a:effectLst/>
              <a:uLnTx/>
              <a:uFillTx/>
              <a:latin typeface="Helvetica"/>
              <a:cs typeface="Helvetica"/>
              <a:sym typeface="Arial"/>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241743988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6" y="8636002"/>
            <a:ext cx="373500" cy="369268"/>
          </a:xfrm>
          <a:prstGeom prst="rect">
            <a:avLst/>
          </a:prstGeom>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733" b="1" i="0" u="none" strike="noStrike" kern="0" cap="none" spc="0" normalizeH="0" baseline="0" noProof="0">
                <a:ln>
                  <a:noFill/>
                </a:ln>
                <a:solidFill>
                  <a:srgbClr val="000000"/>
                </a:solidFill>
                <a:effectLst/>
                <a:uLnTx/>
                <a:uFillTx/>
                <a:latin typeface="Helvetica"/>
                <a:cs typeface="Helvetica"/>
                <a:sym typeface="Arial"/>
              </a:rPr>
              <a:pPr marL="0" marR="0" lvl="0" indent="0" algn="l" defTabSz="457200" rtl="0" eaLnBrk="1" fontAlgn="auto" latinLnBrk="0" hangingPunct="0">
                <a:lnSpc>
                  <a:spcPct val="100000"/>
                </a:lnSpc>
                <a:spcBef>
                  <a:spcPts val="0"/>
                </a:spcBef>
                <a:spcAft>
                  <a:spcPts val="0"/>
                </a:spcAft>
                <a:buClrTx/>
                <a:buSzTx/>
                <a:buFontTx/>
                <a:buNone/>
                <a:tabLst/>
                <a:defRPr/>
              </a:pPr>
              <a:t>‹#›</a:t>
            </a:fld>
            <a:endParaRPr kumimoji="0" sz="1733" b="1" i="0" u="none" strike="noStrike" kern="0" cap="none" spc="0" normalizeH="0" baseline="0" noProof="0">
              <a:ln>
                <a:noFill/>
              </a:ln>
              <a:solidFill>
                <a:srgbClr val="000000"/>
              </a:solidFill>
              <a:effectLst/>
              <a:uLnTx/>
              <a:uFillTx/>
              <a:latin typeface="Helvetica"/>
              <a:cs typeface="Helvetica"/>
              <a:sym typeface="Arial"/>
            </a:endParaRPr>
          </a:p>
        </p:txBody>
      </p:sp>
      <p:sp>
        <p:nvSpPr>
          <p:cNvPr id="373" name="Object"/>
          <p:cNvSpPr txBox="1">
            <a:spLocks noGrp="1"/>
          </p:cNvSpPr>
          <p:nvPr>
            <p:ph sz="half" idx="3"/>
          </p:nvPr>
        </p:nvSpPr>
        <p:spPr>
          <a:xfrm>
            <a:off x="677333" y="1693335"/>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6" y="423337"/>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9" y="1693337"/>
            <a:ext cx="7115517" cy="6818857"/>
          </a:xfrm>
          <a:prstGeom prst="rect">
            <a:avLst/>
          </a:prstGeom>
        </p:spPr>
        <p:txBody>
          <a:bodyPr lIns="50800" tIns="50800" rIns="50800" bIns="50800"/>
          <a:lstStyle>
            <a:lvl1pPr>
              <a:buBlip>
                <a:blip r:embed="rId2"/>
              </a:buBlip>
            </a:lvl1pPr>
            <a:lvl2pPr marL="732692" indent="-309359">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9759137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302788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099" indent="228594">
              <a:buSzTx/>
              <a:buNone/>
              <a:defRPr sz="3200" b="1"/>
            </a:lvl2pPr>
            <a:lvl3pPr marL="0" indent="457189">
              <a:buSzTx/>
              <a:buNone/>
              <a:defRPr sz="3000" b="1"/>
            </a:lvl3pPr>
            <a:lvl4pPr marL="0" indent="685783">
              <a:buSzTx/>
              <a:buNone/>
              <a:defRPr sz="2600" b="1"/>
            </a:lvl4pPr>
            <a:lvl5pPr marL="0" indent="914377">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10911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92226094"/>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485186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863600" y="596901"/>
            <a:ext cx="14528800" cy="4914900"/>
          </a:xfrm>
          <a:prstGeom prst="rect">
            <a:avLst/>
          </a:prstGeom>
        </p:spPr>
        <p:txBody>
          <a:bodyPr anchor="ctr"/>
          <a:lstStyle>
            <a:lvl1pPr algn="ctr">
              <a:lnSpc>
                <a:spcPts val="5500"/>
              </a:lnSpc>
            </a:lvl1pPr>
          </a:lstStyle>
          <a:p>
            <a:r>
              <a:t>Title Text</a:t>
            </a:r>
          </a:p>
        </p:txBody>
      </p:sp>
      <p:sp>
        <p:nvSpPr>
          <p:cNvPr id="8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099" indent="0" algn="ctr">
              <a:spcBef>
                <a:spcPts val="300"/>
              </a:spcBef>
              <a:buSzTx/>
              <a:buNone/>
              <a:defRPr sz="2400" b="1">
                <a:solidFill>
                  <a:srgbClr val="9DA9A9"/>
                </a:solidFill>
              </a:defRPr>
            </a:lvl2pPr>
            <a:lvl3pPr marL="0" indent="292093" algn="ctr">
              <a:buSzTx/>
              <a:buNone/>
              <a:defRPr sz="2400" b="1">
                <a:solidFill>
                  <a:srgbClr val="9DA9A9"/>
                </a:solidFill>
              </a:defRPr>
            </a:lvl3pPr>
            <a:lvl4pPr marL="0" indent="615935" algn="ctr">
              <a:buSzTx/>
              <a:buNone/>
              <a:defRPr sz="2400" b="1">
                <a:solidFill>
                  <a:srgbClr val="9DA9A9"/>
                </a:solidFill>
              </a:defRPr>
            </a:lvl4pPr>
            <a:lvl5pPr marL="0" indent="895328"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231977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736601" y="393701"/>
            <a:ext cx="13754100" cy="698500"/>
          </a:xfrm>
          <a:prstGeom prst="rect">
            <a:avLst/>
          </a:prstGeom>
          <a:effectLst>
            <a:outerShdw blurRad="38100" dist="38100" dir="5400000" rotWithShape="0">
              <a:srgbClr val="000000">
                <a:alpha val="90000"/>
              </a:srgbClr>
            </a:outerShdw>
          </a:effectLst>
        </p:spPr>
        <p:txBody>
          <a:bodyPr/>
          <a:lstStyle>
            <a:lvl1pPr>
              <a:lnSpc>
                <a:spcPts val="5000"/>
              </a:lnSpc>
              <a:defRPr sz="4200"/>
            </a:lvl1pPr>
          </a:lstStyle>
          <a:p>
            <a:r>
              <a:t>Title Text</a:t>
            </a:r>
          </a:p>
        </p:txBody>
      </p:sp>
      <p:sp>
        <p:nvSpPr>
          <p:cNvPr id="91" name="Body Level One…"/>
          <p:cNvSpPr txBox="1">
            <a:spLocks noGrp="1"/>
          </p:cNvSpPr>
          <p:nvPr>
            <p:ph type="body" sz="quarter" idx="1"/>
          </p:nvPr>
        </p:nvSpPr>
        <p:spPr>
          <a:xfrm>
            <a:off x="736601" y="1016000"/>
            <a:ext cx="13754100" cy="889000"/>
          </a:xfrm>
          <a:prstGeom prst="rect">
            <a:avLst/>
          </a:prstGeom>
          <a:effectLst>
            <a:outerShdw blurRad="38100" dist="38100" dir="5400000" rotWithShape="0">
              <a:srgbClr val="000000">
                <a:alpha val="90000"/>
              </a:srgbClr>
            </a:outerShdw>
          </a:effectLst>
        </p:spPr>
        <p:txBody>
          <a:bodyPr/>
          <a:lstStyle>
            <a:lvl1pPr>
              <a:spcBef>
                <a:spcPts val="1300"/>
              </a:spcBef>
              <a:defRPr sz="2400">
                <a:solidFill>
                  <a:srgbClr val="FFFFFF"/>
                </a:solidFill>
              </a:defRPr>
            </a:lvl1pPr>
            <a:lvl2pPr marL="38099" indent="0">
              <a:buSzTx/>
              <a:buNone/>
              <a:defRPr sz="2400" b="1"/>
            </a:lvl2pPr>
            <a:lvl3pPr marL="0" indent="292093">
              <a:buSzTx/>
              <a:buNone/>
              <a:defRPr sz="2400" b="1"/>
            </a:lvl3pPr>
            <a:lvl4pPr marL="0" indent="615935">
              <a:buSzTx/>
              <a:buNone/>
              <a:defRPr sz="2400" b="1"/>
            </a:lvl4pPr>
            <a:lvl5pPr marL="0" indent="895328">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4694091" y="8667237"/>
            <a:ext cx="188085" cy="18466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394687689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736601" y="393701"/>
            <a:ext cx="13754100" cy="6985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00" name="Body Level One…"/>
          <p:cNvSpPr txBox="1">
            <a:spLocks noGrp="1"/>
          </p:cNvSpPr>
          <p:nvPr>
            <p:ph type="body" sz="quarter" idx="1"/>
          </p:nvPr>
        </p:nvSpPr>
        <p:spPr>
          <a:xfrm>
            <a:off x="736601"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099" indent="0">
              <a:buSzTx/>
              <a:buNone/>
              <a:defRPr sz="2600" b="1"/>
            </a:lvl2pPr>
            <a:lvl3pPr marL="0" indent="292093">
              <a:buSzTx/>
              <a:buNone/>
              <a:defRPr b="1"/>
            </a:lvl3pPr>
            <a:lvl4pPr marL="0" indent="615935">
              <a:buSzTx/>
              <a:buNone/>
              <a:defRPr sz="2600" b="1"/>
            </a:lvl4pPr>
            <a:lvl5pPr marL="0" indent="895328">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319497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127"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099" indent="0" algn="ctr">
              <a:spcBef>
                <a:spcPts val="300"/>
              </a:spcBef>
              <a:buSzTx/>
              <a:buNone/>
              <a:defRPr b="1">
                <a:solidFill>
                  <a:srgbClr val="9DA9A9"/>
                </a:solidFill>
              </a:defRPr>
            </a:lvl2pPr>
            <a:lvl3pPr marL="0" indent="292093" algn="ctr">
              <a:buSzTx/>
              <a:buNone/>
              <a:defRPr sz="3000" b="1">
                <a:solidFill>
                  <a:srgbClr val="9DA9A9"/>
                </a:solidFill>
              </a:defRPr>
            </a:lvl3pPr>
            <a:lvl4pPr marL="0" indent="615935" algn="ctr">
              <a:buSzTx/>
              <a:buNone/>
              <a:defRPr sz="3000" b="1">
                <a:solidFill>
                  <a:srgbClr val="9DA9A9"/>
                </a:solidFill>
              </a:defRPr>
            </a:lvl4pPr>
            <a:lvl5pPr marL="0" indent="895328"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46991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145"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800">
                <a:solidFill>
                  <a:srgbClr val="FFFFFF"/>
                </a:solidFill>
              </a:defRPr>
            </a:lvl1pPr>
            <a:lvl2pPr marL="38099" indent="0" algn="ctr">
              <a:spcBef>
                <a:spcPts val="300"/>
              </a:spcBef>
              <a:buSzTx/>
              <a:buNone/>
              <a:defRPr sz="2800" b="1">
                <a:solidFill>
                  <a:srgbClr val="9DA9A9"/>
                </a:solidFill>
              </a:defRPr>
            </a:lvl2pPr>
            <a:lvl3pPr marL="0" indent="292093" algn="ctr">
              <a:buSzTx/>
              <a:buNone/>
              <a:defRPr sz="2800" b="1">
                <a:solidFill>
                  <a:srgbClr val="9DA9A9"/>
                </a:solidFill>
              </a:defRPr>
            </a:lvl3pPr>
            <a:lvl4pPr marL="0" indent="615935" algn="ctr">
              <a:buSzTx/>
              <a:buNone/>
              <a:defRPr sz="2800" b="1">
                <a:solidFill>
                  <a:srgbClr val="9DA9A9"/>
                </a:solidFill>
              </a:defRPr>
            </a:lvl4pPr>
            <a:lvl5pPr marL="0" indent="895328"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575275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63600" y="596901"/>
            <a:ext cx="14528800" cy="4914900"/>
          </a:xfrm>
          <a:prstGeom prst="rect">
            <a:avLst/>
          </a:prstGeom>
        </p:spPr>
        <p:txBody>
          <a:bodyPr anchor="ctr"/>
          <a:lstStyle>
            <a:lvl1pPr algn="ctr">
              <a:lnSpc>
                <a:spcPts val="5500"/>
              </a:lnSpc>
            </a:lvl1pPr>
          </a:lstStyle>
          <a:p>
            <a:r>
              <a:t>Title Text</a:t>
            </a:r>
          </a:p>
        </p:txBody>
      </p:sp>
      <p:sp>
        <p:nvSpPr>
          <p:cNvPr id="17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099" indent="0" algn="ctr">
              <a:spcBef>
                <a:spcPts val="300"/>
              </a:spcBef>
              <a:buSzTx/>
              <a:buNone/>
              <a:defRPr sz="2400" b="1">
                <a:solidFill>
                  <a:srgbClr val="9DA9A9"/>
                </a:solidFill>
              </a:defRPr>
            </a:lvl2pPr>
            <a:lvl3pPr marL="0" indent="292093" algn="ctr">
              <a:buSzTx/>
              <a:buNone/>
              <a:defRPr sz="2400" b="1">
                <a:solidFill>
                  <a:srgbClr val="9DA9A9"/>
                </a:solidFill>
              </a:defRPr>
            </a:lvl3pPr>
            <a:lvl4pPr marL="0" indent="615935" algn="ctr">
              <a:buSzTx/>
              <a:buNone/>
              <a:defRPr sz="2400" b="1">
                <a:solidFill>
                  <a:srgbClr val="9DA9A9"/>
                </a:solidFill>
              </a:defRPr>
            </a:lvl4pPr>
            <a:lvl5pPr marL="0" indent="895328"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519018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857251" y="596900"/>
            <a:ext cx="14541500" cy="1447800"/>
          </a:xfrm>
          <a:prstGeom prst="rect">
            <a:avLst/>
          </a:prstGeom>
        </p:spPr>
        <p:txBody>
          <a:bodyPr/>
          <a:lstStyle>
            <a:lvl1pPr algn="ctr">
              <a:lnSpc>
                <a:spcPts val="5400"/>
              </a:lnSpc>
            </a:lvl1pPr>
          </a:lstStyle>
          <a:p>
            <a:r>
              <a:t>Title Text</a:t>
            </a:r>
          </a:p>
        </p:txBody>
      </p:sp>
      <p:sp>
        <p:nvSpPr>
          <p:cNvPr id="181" name="Body Level One…"/>
          <p:cNvSpPr txBox="1">
            <a:spLocks noGrp="1"/>
          </p:cNvSpPr>
          <p:nvPr>
            <p:ph type="body" sz="quarter" idx="1"/>
          </p:nvPr>
        </p:nvSpPr>
        <p:spPr>
          <a:xfrm>
            <a:off x="850900" y="1955800"/>
            <a:ext cx="14554200" cy="1092200"/>
          </a:xfrm>
          <a:prstGeom prst="rect">
            <a:avLst/>
          </a:prstGeom>
        </p:spPr>
        <p:txBody>
          <a:bodyPr/>
          <a:lstStyle>
            <a:lvl1pPr algn="ctr"/>
            <a:lvl2pPr marL="38099" indent="228594">
              <a:buSzTx/>
              <a:buNone/>
              <a:defRPr sz="3200"/>
            </a:lvl2pPr>
            <a:lvl3pPr marL="0" indent="457189">
              <a:buSzTx/>
              <a:buNone/>
              <a:defRPr sz="3000"/>
            </a:lvl3pPr>
            <a:lvl4pPr marL="0" indent="685783">
              <a:buSzTx/>
              <a:buNone/>
              <a:defRPr sz="2600"/>
            </a:lvl4pPr>
            <a:lvl5pPr marL="0" indent="914377">
              <a:buSzTx/>
              <a:buNone/>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117798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863601" y="596901"/>
            <a:ext cx="14528801" cy="762001"/>
          </a:xfrm>
          <a:prstGeom prst="rect">
            <a:avLst/>
          </a:prstGeom>
        </p:spPr>
        <p:txBody>
          <a:bodyPr/>
          <a:lstStyle>
            <a:lvl1pPr algn="ctr">
              <a:lnSpc>
                <a:spcPts val="5200"/>
              </a:lnSpc>
              <a:spcBef>
                <a:spcPts val="300"/>
              </a:spcBef>
              <a:defRPr sz="4400"/>
            </a:lvl1pPr>
          </a:lstStyle>
          <a:p>
            <a:r>
              <a:t>Title Text</a:t>
            </a:r>
          </a:p>
        </p:txBody>
      </p:sp>
      <p:sp>
        <p:nvSpPr>
          <p:cNvPr id="215" name="Body Level One…"/>
          <p:cNvSpPr txBox="1">
            <a:spLocks noGrp="1"/>
          </p:cNvSpPr>
          <p:nvPr>
            <p:ph type="body" sz="quarter" idx="1"/>
          </p:nvPr>
        </p:nvSpPr>
        <p:spPr>
          <a:xfrm>
            <a:off x="863601" y="1270001"/>
            <a:ext cx="14528801" cy="1016001"/>
          </a:xfrm>
          <a:prstGeom prst="rect">
            <a:avLst/>
          </a:prstGeom>
        </p:spPr>
        <p:txBody>
          <a:bodyPr/>
          <a:lstStyle>
            <a:lvl1pPr algn="ctr"/>
            <a:lvl2pPr marL="38099" indent="228594">
              <a:buSzTx/>
              <a:buNone/>
              <a:defRPr sz="3200" b="1"/>
            </a:lvl2pPr>
            <a:lvl3pPr marL="0" indent="457189">
              <a:buSzTx/>
              <a:buNone/>
              <a:defRPr sz="2800" b="1"/>
            </a:lvl3pPr>
            <a:lvl4pPr marL="0" indent="685783">
              <a:buSzTx/>
              <a:buNone/>
              <a:defRPr sz="2400" b="1"/>
            </a:lvl4pPr>
            <a:lvl5pPr marL="0" indent="914377">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000540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22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099" indent="0" algn="ctr">
              <a:spcBef>
                <a:spcPts val="300"/>
              </a:spcBef>
              <a:buSzTx/>
              <a:buNone/>
              <a:defRPr b="1">
                <a:solidFill>
                  <a:srgbClr val="9DA9A9"/>
                </a:solidFill>
              </a:defRPr>
            </a:lvl2pPr>
            <a:lvl3pPr marL="0" indent="292093" algn="ctr">
              <a:buSzTx/>
              <a:buNone/>
              <a:defRPr sz="3000" b="1">
                <a:solidFill>
                  <a:srgbClr val="9DA9A9"/>
                </a:solidFill>
              </a:defRPr>
            </a:lvl3pPr>
            <a:lvl4pPr marL="0" indent="615935" algn="ctr">
              <a:buSzTx/>
              <a:buNone/>
              <a:defRPr sz="3000" b="1">
                <a:solidFill>
                  <a:srgbClr val="9DA9A9"/>
                </a:solidFill>
              </a:defRPr>
            </a:lvl4pPr>
            <a:lvl5pPr marL="0" indent="895328"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980893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9"/>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13056539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57250" y="596900"/>
            <a:ext cx="14541500" cy="1447800"/>
          </a:xfrm>
          <a:prstGeom prst="rect">
            <a:avLst/>
          </a:prstGeom>
        </p:spPr>
        <p:txBody>
          <a:bodyPr/>
          <a:lstStyle>
            <a:lvl1pPr algn="ctr">
              <a:lnSpc>
                <a:spcPts val="5400"/>
              </a:lnSpc>
            </a:lvl1pPr>
          </a:lstStyle>
          <a:p>
            <a:r>
              <a:t>Title Text</a:t>
            </a:r>
          </a:p>
        </p:txBody>
      </p:sp>
      <p:sp>
        <p:nvSpPr>
          <p:cNvPr id="30" name="Body Level One…"/>
          <p:cNvSpPr txBox="1">
            <a:spLocks noGrp="1"/>
          </p:cNvSpPr>
          <p:nvPr>
            <p:ph type="body" sz="quarter" idx="1"/>
          </p:nvPr>
        </p:nvSpPr>
        <p:spPr>
          <a:xfrm>
            <a:off x="850900" y="1955800"/>
            <a:ext cx="14554200" cy="1092200"/>
          </a:xfrm>
          <a:prstGeom prst="rect">
            <a:avLst/>
          </a:prstGeom>
        </p:spPr>
        <p:txBody>
          <a:bodyPr/>
          <a:lstStyle>
            <a:lvl1pPr algn="ctr"/>
            <a:lvl2pPr marL="38100" indent="228600">
              <a:buSzTx/>
              <a:buNone/>
              <a:defRPr sz="3200"/>
            </a:lvl2pPr>
            <a:lvl3pPr marL="0" indent="457200">
              <a:buSzTx/>
              <a:buNone/>
              <a:defRPr sz="3000"/>
            </a:lvl3pPr>
            <a:lvl4pPr marL="0" indent="685800">
              <a:buSzTx/>
              <a:buNone/>
              <a:defRPr sz="2600"/>
            </a:lvl4pPr>
            <a:lvl5pPr marL="0" indent="9144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190629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100" indent="228600">
              <a:buSzTx/>
              <a:buNone/>
              <a:defRPr sz="3200" b="1"/>
            </a:lvl2pPr>
            <a:lvl3pPr marL="0" indent="457200">
              <a:buSzTx/>
              <a:buNone/>
              <a:defRPr sz="3000" b="1"/>
            </a:lvl3pPr>
            <a:lvl4pPr marL="0" indent="685800">
              <a:buSzTx/>
              <a:buNone/>
              <a:defRPr sz="2600" b="1"/>
            </a:lvl4pPr>
            <a:lvl5pPr marL="0" indent="9144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343171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338380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54" name="Title Text"/>
          <p:cNvSpPr txBox="1">
            <a:spLocks noGrp="1"/>
          </p:cNvSpPr>
          <p:nvPr>
            <p:ph type="title"/>
          </p:nvPr>
        </p:nvSpPr>
        <p:spPr>
          <a:xfrm>
            <a:off x="736600" y="393700"/>
            <a:ext cx="14782800" cy="787400"/>
          </a:xfrm>
          <a:prstGeom prst="rect">
            <a:avLst/>
          </a:prstGeom>
          <a:effectLst>
            <a:outerShdw blurRad="38100" dist="38100" dir="5400000" rotWithShape="0">
              <a:srgbClr val="000000">
                <a:alpha val="90000"/>
              </a:srgbClr>
            </a:outerShdw>
          </a:effectLst>
        </p:spPr>
        <p:txBody>
          <a:bodyPr/>
          <a:lstStyle>
            <a:lvl1pPr algn="ctr">
              <a:lnSpc>
                <a:spcPts val="5400"/>
              </a:lnSpc>
            </a:lvl1pPr>
          </a:lstStyle>
          <a:p>
            <a:r>
              <a:t>Title Text</a:t>
            </a:r>
          </a:p>
        </p:txBody>
      </p:sp>
      <p:sp>
        <p:nvSpPr>
          <p:cNvPr id="55"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lstStyle>
            <a:lvl1pPr algn="ctr">
              <a:spcBef>
                <a:spcPts val="1300"/>
              </a:spcBef>
              <a:defRPr sz="2600">
                <a:solidFill>
                  <a:srgbClr val="FFFFFF"/>
                </a:solidFill>
              </a:defRPr>
            </a:lvl1pPr>
            <a:lvl2pPr marL="38100" indent="0" algn="ctr">
              <a:buSzTx/>
              <a:buNone/>
              <a:defRPr sz="2600" b="1"/>
            </a:lvl2pPr>
            <a:lvl3pPr marL="0" indent="292100" algn="ctr">
              <a:buSzTx/>
              <a:buNone/>
              <a:defRPr b="1"/>
            </a:lvl3pPr>
            <a:lvl4pPr marL="0" indent="615950" algn="ctr">
              <a:buSzTx/>
              <a:buNone/>
              <a:defRPr sz="2600" b="1"/>
            </a:lvl4pPr>
            <a:lvl5pPr marL="0" indent="895350" algn="ctr">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004721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6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817071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0943561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5175239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0281802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08613208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80020648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4"/>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8"/>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512118317"/>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94046300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65816044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626328194"/>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2065781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46838988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8848945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0176559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2296613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708754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2831736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1" y="2"/>
            <a:ext cx="8424767"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19" name="Title Text"/>
          <p:cNvSpPr txBox="1">
            <a:spLocks noGrp="1"/>
          </p:cNvSpPr>
          <p:nvPr>
            <p:ph type="title"/>
          </p:nvPr>
        </p:nvSpPr>
        <p:spPr>
          <a:xfrm>
            <a:off x="8805336" y="423335"/>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84810326"/>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411015143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6063328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279135566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152942866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156308146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124629088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411144503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06773170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23205767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9240298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1" y="2"/>
            <a:ext cx="8424767"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31" name="Title Text"/>
          <p:cNvSpPr txBox="1">
            <a:spLocks noGrp="1"/>
          </p:cNvSpPr>
          <p:nvPr>
            <p:ph type="title"/>
          </p:nvPr>
        </p:nvSpPr>
        <p:spPr>
          <a:xfrm>
            <a:off x="8805336" y="423335"/>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020233561"/>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323489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733" b="1" i="0" u="none" strike="noStrike" kern="0" cap="none" spc="0" normalizeH="0" baseline="0" noProof="0">
                <a:ln>
                  <a:noFill/>
                </a:ln>
                <a:solidFill>
                  <a:srgbClr val="000000"/>
                </a:solidFill>
                <a:effectLst/>
                <a:uLnTx/>
                <a:uFillTx/>
                <a:latin typeface="Helvetica"/>
                <a:cs typeface="Helvetica"/>
                <a:sym typeface="Arial"/>
              </a:rPr>
              <a:pPr marL="0" marR="0" lvl="0" indent="0" algn="l" defTabSz="457200" rtl="0" eaLnBrk="1" fontAlgn="auto" latinLnBrk="0" hangingPunct="0">
                <a:lnSpc>
                  <a:spcPct val="100000"/>
                </a:lnSpc>
                <a:spcBef>
                  <a:spcPts val="0"/>
                </a:spcBef>
                <a:spcAft>
                  <a:spcPts val="0"/>
                </a:spcAft>
                <a:buClrTx/>
                <a:buSzTx/>
                <a:buFontTx/>
                <a:buNone/>
                <a:tabLst/>
                <a:defRPr/>
              </a:pPr>
              <a:t>‹#›</a:t>
            </a:fld>
            <a:endParaRPr kumimoji="0" sz="1733" b="1" i="0" u="none" strike="noStrike" kern="0" cap="none" spc="0" normalizeH="0" baseline="0" noProof="0">
              <a:ln>
                <a:noFill/>
              </a:ln>
              <a:solidFill>
                <a:srgbClr val="000000"/>
              </a:solidFill>
              <a:effectLst/>
              <a:uLnTx/>
              <a:uFillTx/>
              <a:latin typeface="Helvetica"/>
              <a:cs typeface="Helvetica"/>
              <a:sym typeface="Arial"/>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7165535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32"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17249833"/>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40"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54388209"/>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13221966"/>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9"/>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629369145"/>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4"/>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8"/>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24593157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1" y="2"/>
            <a:ext cx="8424767"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19" name="Title Text"/>
          <p:cNvSpPr txBox="1">
            <a:spLocks noGrp="1"/>
          </p:cNvSpPr>
          <p:nvPr>
            <p:ph type="title"/>
          </p:nvPr>
        </p:nvSpPr>
        <p:spPr>
          <a:xfrm>
            <a:off x="8805336" y="423335"/>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13316457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1" y="2"/>
            <a:ext cx="8424767"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31" name="Title Text"/>
          <p:cNvSpPr txBox="1">
            <a:spLocks noGrp="1"/>
          </p:cNvSpPr>
          <p:nvPr>
            <p:ph type="title"/>
          </p:nvPr>
        </p:nvSpPr>
        <p:spPr>
          <a:xfrm>
            <a:off x="8805336" y="423335"/>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19235582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2" y="1"/>
            <a:ext cx="7569429" cy="9143871"/>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14682879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2" y="1"/>
            <a:ext cx="7569429" cy="9143871"/>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17880734"/>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7569429" cy="9143871"/>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2" y="8335370"/>
            <a:ext cx="604631" cy="604631"/>
          </a:xfrm>
          <a:prstGeom prst="rect">
            <a:avLst/>
          </a:prstGeom>
          <a:ln w="12700">
            <a:miter lim="400000"/>
          </a:ln>
        </p:spPr>
      </p:pic>
      <p:sp>
        <p:nvSpPr>
          <p:cNvPr id="152" name="Title Text"/>
          <p:cNvSpPr txBox="1">
            <a:spLocks noGrp="1"/>
          </p:cNvSpPr>
          <p:nvPr>
            <p:ph type="title"/>
          </p:nvPr>
        </p:nvSpPr>
        <p:spPr>
          <a:xfrm>
            <a:off x="8212669" y="423335"/>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9" y="1608669"/>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3399757"/>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9"/>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220434084"/>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1" y="-42"/>
            <a:ext cx="9144001" cy="9144084"/>
          </a:xfrm>
          <a:prstGeom prst="rect">
            <a:avLst/>
          </a:prstGeom>
          <a:ln w="12700">
            <a:miter lim="400000"/>
          </a:ln>
        </p:spPr>
      </p:pic>
      <p:sp>
        <p:nvSpPr>
          <p:cNvPr id="19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79550594"/>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7" y="1308365"/>
            <a:ext cx="6527323" cy="6527323"/>
          </a:xfrm>
          <a:prstGeom prst="rect">
            <a:avLst/>
          </a:prstGeom>
          <a:ln w="12700">
            <a:miter lim="400000"/>
          </a:ln>
        </p:spPr>
      </p:pic>
      <p:sp>
        <p:nvSpPr>
          <p:cNvPr id="20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4837517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3"/>
            <a:ext cx="6496632" cy="6437197"/>
          </a:xfrm>
          <a:prstGeom prst="rect">
            <a:avLst/>
          </a:prstGeom>
          <a:ln w="12700">
            <a:miter lim="400000"/>
          </a:ln>
        </p:spPr>
      </p:pic>
      <p:sp>
        <p:nvSpPr>
          <p:cNvPr id="21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91887708"/>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9"/>
            <a:ext cx="4731999" cy="6457525"/>
          </a:xfrm>
          <a:prstGeom prst="rect">
            <a:avLst/>
          </a:prstGeom>
          <a:ln w="12700">
            <a:miter lim="400000"/>
          </a:ln>
        </p:spPr>
      </p:pic>
      <p:sp>
        <p:nvSpPr>
          <p:cNvPr id="22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46200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2" y="1355670"/>
            <a:ext cx="5774201" cy="6432663"/>
          </a:xfrm>
          <a:prstGeom prst="rect">
            <a:avLst/>
          </a:prstGeom>
          <a:ln w="12700">
            <a:miter lim="400000"/>
          </a:ln>
        </p:spPr>
      </p:pic>
      <p:sp>
        <p:nvSpPr>
          <p:cNvPr id="23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73632834"/>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8" y="194734"/>
            <a:ext cx="7069667" cy="9195188"/>
          </a:xfrm>
          <a:prstGeom prst="rect">
            <a:avLst/>
          </a:prstGeom>
          <a:ln w="12700">
            <a:miter lim="400000"/>
          </a:ln>
        </p:spPr>
      </p:pic>
    </p:spTree>
    <p:extLst>
      <p:ext uri="{BB962C8B-B14F-4D97-AF65-F5344CB8AC3E}">
        <p14:creationId xmlns:p14="http://schemas.microsoft.com/office/powerpoint/2010/main" val="4178360209"/>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4"/>
            <a:ext cx="9204688" cy="7112715"/>
          </a:xfrm>
          <a:prstGeom prst="rect">
            <a:avLst/>
          </a:prstGeom>
          <a:ln w="12700">
            <a:miter lim="400000"/>
          </a:ln>
        </p:spPr>
      </p:pic>
      <p:sp>
        <p:nvSpPr>
          <p:cNvPr id="25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66236716"/>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8" y="3164858"/>
            <a:ext cx="7097383" cy="2814287"/>
          </a:xfrm>
          <a:prstGeom prst="rect">
            <a:avLst/>
          </a:prstGeom>
          <a:ln w="12700">
            <a:miter lim="400000"/>
          </a:ln>
        </p:spPr>
      </p:pic>
    </p:spTree>
    <p:extLst>
      <p:ext uri="{BB962C8B-B14F-4D97-AF65-F5344CB8AC3E}">
        <p14:creationId xmlns:p14="http://schemas.microsoft.com/office/powerpoint/2010/main" val="136341056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7569429" cy="9143871"/>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2" y="8335370"/>
            <a:ext cx="604631" cy="604631"/>
          </a:xfrm>
          <a:prstGeom prst="rect">
            <a:avLst/>
          </a:prstGeom>
          <a:ln w="12700">
            <a:miter lim="400000"/>
          </a:ln>
        </p:spPr>
      </p:pic>
      <p:sp>
        <p:nvSpPr>
          <p:cNvPr id="152" name="Title Text"/>
          <p:cNvSpPr txBox="1">
            <a:spLocks noGrp="1"/>
          </p:cNvSpPr>
          <p:nvPr>
            <p:ph type="title"/>
          </p:nvPr>
        </p:nvSpPr>
        <p:spPr>
          <a:xfrm>
            <a:off x="8212669" y="423335"/>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9" y="1608669"/>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76192471"/>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5" cy="6434667"/>
          </a:xfrm>
          <a:prstGeom prst="rect">
            <a:avLst/>
          </a:prstGeom>
          <a:ln w="12700">
            <a:miter lim="400000"/>
          </a:ln>
        </p:spPr>
      </p:pic>
    </p:spTree>
    <p:extLst>
      <p:ext uri="{BB962C8B-B14F-4D97-AF65-F5344CB8AC3E}">
        <p14:creationId xmlns:p14="http://schemas.microsoft.com/office/powerpoint/2010/main" val="3604776052"/>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2" y="1"/>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1"/>
            <a:ext cx="8133267"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2" y="4572001"/>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4572001"/>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1999"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6" y="4198855"/>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1326430058"/>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9" y="846668"/>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2906240058"/>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3044"/>
            <a:ext cx="5418775"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48726299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1999" y="-160866"/>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9"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50990686"/>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1"/>
            <a:ext cx="8133267" cy="4574963"/>
          </a:xfrm>
          <a:prstGeom prst="rect">
            <a:avLst/>
          </a:prstGeom>
        </p:spPr>
        <p:txBody>
          <a:bodyPr lIns="91439" tIns="45719" rIns="91439" bIns="45719">
            <a:noAutofit/>
          </a:bodyPr>
          <a:lstStyle/>
          <a:p>
            <a:endParaRPr/>
          </a:p>
        </p:txBody>
      </p:sp>
      <p:grpSp>
        <p:nvGrpSpPr>
          <p:cNvPr id="355" name="Group"/>
          <p:cNvGrpSpPr/>
          <p:nvPr/>
        </p:nvGrpSpPr>
        <p:grpSpPr>
          <a:xfrm>
            <a:off x="-271999" y="-160866"/>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7875341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0" y="8475136"/>
            <a:ext cx="3657600" cy="486833"/>
          </a:xfrm>
          <a:prstGeom prst="rect">
            <a:avLst/>
          </a:prstGeom>
        </p:spPr>
        <p:txBody>
          <a:bodyPr/>
          <a:lstStyle/>
          <a:p>
            <a:fld id="{4F6DF5D2-6F09-4539-A6D4-16F389B6E61D}" type="datetime1">
              <a:rPr lang="en-US" smtClean="0">
                <a:solidFill>
                  <a:prstClr val="black">
                    <a:tint val="75000"/>
                  </a:prstClr>
                </a:solidFill>
              </a:rPr>
              <a:pPr/>
              <a:t>8/5/2024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950850" y="8475134"/>
            <a:ext cx="373500" cy="369268"/>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8320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blue bar) 1/2 column + 1/2 image">
  <p:cSld name="Title (blue bar) 1/2 column + 1/2 image">
    <p:spTree>
      <p:nvGrpSpPr>
        <p:cNvPr id="1" name="Shape 37"/>
        <p:cNvGrpSpPr/>
        <p:nvPr/>
      </p:nvGrpSpPr>
      <p:grpSpPr>
        <a:xfrm>
          <a:off x="0" y="0"/>
          <a:ext cx="0" cy="0"/>
          <a:chOff x="0" y="0"/>
          <a:chExt cx="0" cy="0"/>
        </a:xfrm>
      </p:grpSpPr>
      <p:sp>
        <p:nvSpPr>
          <p:cNvPr id="38" name="Google Shape;38;p7"/>
          <p:cNvSpPr txBox="1">
            <a:spLocks noGrp="1"/>
          </p:cNvSpPr>
          <p:nvPr>
            <p:ph type="body" idx="1"/>
          </p:nvPr>
        </p:nvSpPr>
        <p:spPr>
          <a:xfrm>
            <a:off x="554133" y="2324622"/>
            <a:ext cx="6134400" cy="6073600"/>
          </a:xfrm>
          <a:prstGeom prst="rect">
            <a:avLst/>
          </a:prstGeom>
          <a:noFill/>
          <a:ln>
            <a:noFill/>
          </a:ln>
        </p:spPr>
        <p:txBody>
          <a:bodyPr spcFirstLastPara="1" wrap="square" lIns="91425" tIns="91425" rIns="91425" bIns="91425" anchor="t" anchorCtr="0">
            <a:noAutofit/>
          </a:bodyPr>
          <a:lstStyle>
            <a:lvl1pPr marL="812810" lvl="0" indent="-677342" algn="l">
              <a:lnSpc>
                <a:spcPct val="113000"/>
              </a:lnSpc>
              <a:spcBef>
                <a:spcPts val="0"/>
              </a:spcBef>
              <a:spcAft>
                <a:spcPts val="0"/>
              </a:spcAft>
              <a:buSzPts val="2400"/>
              <a:buChar char="●"/>
              <a:defRPr/>
            </a:lvl1pPr>
            <a:lvl2pPr marL="1625620" lvl="1" indent="-609608" algn="l">
              <a:lnSpc>
                <a:spcPct val="115000"/>
              </a:lnSpc>
              <a:spcBef>
                <a:spcPts val="3200"/>
              </a:spcBef>
              <a:spcAft>
                <a:spcPts val="0"/>
              </a:spcAft>
              <a:buSzPts val="1800"/>
              <a:buChar char="○"/>
              <a:defRPr/>
            </a:lvl2pPr>
            <a:lvl3pPr marL="2438430" lvl="2" indent="-609608" algn="l">
              <a:lnSpc>
                <a:spcPct val="115000"/>
              </a:lnSpc>
              <a:spcBef>
                <a:spcPts val="2844"/>
              </a:spcBef>
              <a:spcAft>
                <a:spcPts val="0"/>
              </a:spcAft>
              <a:buSzPts val="1800"/>
              <a:buChar char="■"/>
              <a:defRPr/>
            </a:lvl3pPr>
            <a:lvl4pPr marL="3251241" lvl="3" indent="-609608" algn="l">
              <a:lnSpc>
                <a:spcPct val="115000"/>
              </a:lnSpc>
              <a:spcBef>
                <a:spcPts val="2844"/>
              </a:spcBef>
              <a:spcAft>
                <a:spcPts val="0"/>
              </a:spcAft>
              <a:buSzPts val="1800"/>
              <a:buChar char="●"/>
              <a:defRPr/>
            </a:lvl4pPr>
            <a:lvl5pPr marL="4064051" lvl="4" indent="-609608" algn="l">
              <a:lnSpc>
                <a:spcPct val="115000"/>
              </a:lnSpc>
              <a:spcBef>
                <a:spcPts val="2844"/>
              </a:spcBef>
              <a:spcAft>
                <a:spcPts val="0"/>
              </a:spcAft>
              <a:buSzPts val="1800"/>
              <a:buChar char="○"/>
              <a:defRPr/>
            </a:lvl5pPr>
            <a:lvl6pPr marL="4876861" lvl="5" indent="-564452" algn="l">
              <a:lnSpc>
                <a:spcPct val="115000"/>
              </a:lnSpc>
              <a:spcBef>
                <a:spcPts val="2844"/>
              </a:spcBef>
              <a:spcAft>
                <a:spcPts val="0"/>
              </a:spcAft>
              <a:buSzPts val="1400"/>
              <a:buChar char="■"/>
              <a:defRPr/>
            </a:lvl6pPr>
            <a:lvl7pPr marL="5689671" lvl="6" indent="-564452" algn="l">
              <a:lnSpc>
                <a:spcPct val="115000"/>
              </a:lnSpc>
              <a:spcBef>
                <a:spcPts val="2844"/>
              </a:spcBef>
              <a:spcAft>
                <a:spcPts val="0"/>
              </a:spcAft>
              <a:buSzPts val="1400"/>
              <a:buChar char="●"/>
              <a:defRPr/>
            </a:lvl7pPr>
            <a:lvl8pPr marL="6502481" lvl="7" indent="-564452" algn="l">
              <a:lnSpc>
                <a:spcPct val="115000"/>
              </a:lnSpc>
              <a:spcBef>
                <a:spcPts val="2844"/>
              </a:spcBef>
              <a:spcAft>
                <a:spcPts val="0"/>
              </a:spcAft>
              <a:buSzPts val="1400"/>
              <a:buChar char="○"/>
              <a:defRPr/>
            </a:lvl8pPr>
            <a:lvl9pPr marL="7315291" lvl="8" indent="-564452" algn="l">
              <a:lnSpc>
                <a:spcPct val="115000"/>
              </a:lnSpc>
              <a:spcBef>
                <a:spcPts val="2844"/>
              </a:spcBef>
              <a:spcAft>
                <a:spcPts val="2844"/>
              </a:spcAft>
              <a:buSzPts val="1400"/>
              <a:buChar char="■"/>
              <a:defRPr/>
            </a:lvl9pPr>
          </a:lstStyle>
          <a:p>
            <a:endParaRPr/>
          </a:p>
        </p:txBody>
      </p:sp>
      <p:sp>
        <p:nvSpPr>
          <p:cNvPr id="39" name="Google Shape;39;p7"/>
          <p:cNvSpPr/>
          <p:nvPr/>
        </p:nvSpPr>
        <p:spPr>
          <a:xfrm>
            <a:off x="0" y="0"/>
            <a:ext cx="16256000" cy="1905600"/>
          </a:xfrm>
          <a:prstGeom prst="rect">
            <a:avLst/>
          </a:prstGeom>
          <a:gradFill>
            <a:gsLst>
              <a:gs pos="0">
                <a:srgbClr val="0081C7"/>
              </a:gs>
              <a:gs pos="100000">
                <a:srgbClr val="00B7E4"/>
              </a:gs>
            </a:gsLst>
            <a:lin ang="18900044" scaled="0"/>
          </a:gradFill>
          <a:ln>
            <a:noFill/>
          </a:ln>
        </p:spPr>
        <p:txBody>
          <a:bodyPr spcFirstLastPara="1" wrap="square" lIns="162533" tIns="162533" rIns="162533" bIns="162533"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89" b="0" i="0" u="none" strike="noStrike" cap="none">
              <a:solidFill>
                <a:srgbClr val="000000"/>
              </a:solidFill>
              <a:latin typeface="Arial"/>
              <a:ea typeface="Arial"/>
              <a:cs typeface="Arial"/>
              <a:sym typeface="Arial"/>
            </a:endParaRPr>
          </a:p>
        </p:txBody>
      </p:sp>
      <p:sp>
        <p:nvSpPr>
          <p:cNvPr id="40" name="Google Shape;40;p7"/>
          <p:cNvSpPr txBox="1">
            <a:spLocks noGrp="1"/>
          </p:cNvSpPr>
          <p:nvPr>
            <p:ph type="title"/>
          </p:nvPr>
        </p:nvSpPr>
        <p:spPr>
          <a:xfrm>
            <a:off x="554134" y="390144"/>
            <a:ext cx="15147733" cy="1018133"/>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4000"/>
              <a:buNone/>
              <a:defRPr>
                <a:solidFill>
                  <a:srgbClr val="FFFFFF"/>
                </a:solidFill>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Tree>
    <p:extLst>
      <p:ext uri="{BB962C8B-B14F-4D97-AF65-F5344CB8AC3E}">
        <p14:creationId xmlns:p14="http://schemas.microsoft.com/office/powerpoint/2010/main" val="22210957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347370076"/>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CAAA-52E9-3B48-FA14-AD547FA92AB3}"/>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AADFDB96-5C4B-8549-88AF-5023D1C81018}"/>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FAB8A265-B93E-3C53-FDD2-EEC554D33056}"/>
              </a:ext>
            </a:extLst>
          </p:cNvPr>
          <p:cNvSpPr>
            <a:spLocks noGrp="1"/>
          </p:cNvSpPr>
          <p:nvPr>
            <p:ph type="dt" sz="half" idx="10"/>
          </p:nvPr>
        </p:nvSpPr>
        <p:spPr/>
        <p:txBody>
          <a:bodyPr/>
          <a:lstStyle/>
          <a:p>
            <a:fld id="{F3E62077-0EF5-4EBB-8587-49DF88CF8A20}" type="datetimeFigureOut">
              <a:rPr lang="en-US" smtClean="0"/>
              <a:t>8/5/2024</a:t>
            </a:fld>
            <a:endParaRPr lang="en-US"/>
          </a:p>
        </p:txBody>
      </p:sp>
      <p:sp>
        <p:nvSpPr>
          <p:cNvPr id="5" name="Footer Placeholder 4">
            <a:extLst>
              <a:ext uri="{FF2B5EF4-FFF2-40B4-BE49-F238E27FC236}">
                <a16:creationId xmlns:a16="http://schemas.microsoft.com/office/drawing/2014/main" id="{8E059BB0-57BE-5223-7F48-4484C8DF7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0D307-D715-EE98-56E4-D0BE7C3161EE}"/>
              </a:ext>
            </a:extLst>
          </p:cNvPr>
          <p:cNvSpPr>
            <a:spLocks noGrp="1"/>
          </p:cNvSpPr>
          <p:nvPr>
            <p:ph type="sldNum" sz="quarter" idx="12"/>
          </p:nvPr>
        </p:nvSpPr>
        <p:spPr/>
        <p:txBody>
          <a:bodyPr/>
          <a:lstStyle/>
          <a:p>
            <a:fld id="{772AB718-D4B6-4D58-A4AC-A1FC103C463E}" type="slidenum">
              <a:rPr lang="en-US" smtClean="0"/>
              <a:t>‹#›</a:t>
            </a:fld>
            <a:endParaRPr lang="en-US"/>
          </a:p>
        </p:txBody>
      </p:sp>
    </p:spTree>
    <p:extLst>
      <p:ext uri="{BB962C8B-B14F-4D97-AF65-F5344CB8AC3E}">
        <p14:creationId xmlns:p14="http://schemas.microsoft.com/office/powerpoint/2010/main" val="295037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3.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image" Target="../media/image1.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image" Target="../media/image3.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theme" Target="../theme/theme5.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image" Target="../media/image3.png"/><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image" Target="../media/image2.png"/><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image" Target="../media/image1.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theme" Target="../theme/theme6.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image" Target="../media/image3.pn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7.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8.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9">
            <a:alphaModFix amt="60000"/>
          </a:blip>
          <a:stretch>
            <a:fillRect/>
          </a:stretch>
        </p:blipFill>
        <p:spPr>
          <a:xfrm>
            <a:off x="240002" y="8335370"/>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5" y="1608668"/>
            <a:ext cx="14901333" cy="6350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0"/>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4" y="8631823"/>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48"/>
            <a:fld id="{86CB4B4D-7CA3-9044-876B-883B54F8677D}" type="slidenum">
              <a:rPr lang="en-US" smtClean="0">
                <a:sym typeface="Helvetica"/>
              </a:rPr>
              <a:pPr defTabSz="550348"/>
              <a:t>‹#›</a:t>
            </a:fld>
            <a:endParaRPr lang="en-US">
              <a:sym typeface="Helvetica"/>
            </a:endParaRPr>
          </a:p>
        </p:txBody>
      </p:sp>
    </p:spTree>
    <p:extLst>
      <p:ext uri="{BB962C8B-B14F-4D97-AF65-F5344CB8AC3E}">
        <p14:creationId xmlns:p14="http://schemas.microsoft.com/office/powerpoint/2010/main" val="2800703017"/>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893" r:id="rId26"/>
    <p:sldLayoutId id="2147483895" r:id="rId27"/>
  </p:sldLayoutIdLst>
  <p:transition spd="med"/>
  <p:hf sldNum="0" hdr="0" ftr="0" dt="0"/>
  <p:txStyles>
    <p:titleStyle>
      <a:lvl1pPr marL="0" marR="0" indent="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9pPr>
    </p:titleStyle>
    <p:bodyStyle>
      <a:lvl1pPr marL="406410" marR="0" indent="-389477" algn="l" defTabSz="550348" rtl="0" latinLnBrk="0">
        <a:lnSpc>
          <a:spcPct val="100000"/>
        </a:lnSpc>
        <a:spcBef>
          <a:spcPts val="2000"/>
        </a:spcBef>
        <a:spcAft>
          <a:spcPts val="0"/>
        </a:spcAft>
        <a:buClrTx/>
        <a:buSzPct val="50000"/>
        <a:buFontTx/>
        <a:buBlip>
          <a:blip r:embed="rId30"/>
        </a:buBlip>
        <a:tabLst/>
        <a:defRPr sz="3335" b="0" i="0" u="none" strike="noStrike" cap="none" spc="0" baseline="0">
          <a:ln>
            <a:noFill/>
          </a:ln>
          <a:solidFill>
            <a:srgbClr val="333333"/>
          </a:solidFill>
          <a:uFillTx/>
          <a:latin typeface="+mn-lt"/>
          <a:ea typeface="+mn-ea"/>
          <a:cs typeface="+mn-cs"/>
          <a:sym typeface="Helvetica"/>
        </a:defRPr>
      </a:lvl1pPr>
      <a:lvl2pPr marL="830406" marR="0" indent="-407060"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2pPr>
      <a:lvl3pPr marL="1253749" marR="0" indent="-407060"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3pPr>
      <a:lvl4pPr marL="1677093" marR="0" indent="-407060"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4pPr>
      <a:lvl5pPr marL="2100437" marR="0" indent="-407060"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5pPr>
      <a:lvl6pPr marL="2523781" marR="0" indent="-407062"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6pPr>
      <a:lvl7pPr marL="2947125" marR="0" indent="-407062"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7pPr>
      <a:lvl8pPr marL="3370469" marR="0" indent="-407062"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8pPr>
      <a:lvl9pPr marL="3793813" marR="0" indent="-407062"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4091" y="8674102"/>
            <a:ext cx="188085" cy="18466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3683991746"/>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ransition spd="med"/>
  <p:txStyles>
    <p:titleStyle>
      <a:lvl1pPr marL="0" marR="0" indent="0"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594"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189"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783"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377"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2971"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566"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160"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754"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p:titleStyle>
    <p:bodyStyle>
      <a:lvl1pPr marL="0" marR="0" indent="0"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1pPr>
      <a:lvl2pPr marL="0" marR="0" indent="228594"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2pPr>
      <a:lvl3pPr marL="0" marR="0" indent="457189"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3pPr>
      <a:lvl4pPr marL="0" marR="0" indent="685783"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4pPr>
      <a:lvl5pPr marL="0" marR="0" indent="914377"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5pPr>
      <a:lvl6pPr marL="0" marR="0" indent="1142971"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6pPr>
      <a:lvl7pPr marL="0" marR="0" indent="1371566"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7pPr>
      <a:lvl8pPr marL="0" marR="0" indent="1600160"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8pPr>
      <a:lvl9pPr marL="0" marR="0" indent="1828754"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9pPr>
    </p:bodyStyle>
    <p:otherStyle>
      <a:lvl1pPr marL="0" marR="0" indent="0"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228594"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457189"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685783"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914377"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1142971"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1371566"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1600160"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1828754"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2798008347"/>
      </p:ext>
    </p:extLst>
  </p:cSld>
  <p:clrMap bg1="dk1" tx1="lt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Lst>
  <p:transition spd="med"/>
  <p:txStyles>
    <p:titleStyle>
      <a:lvl1pPr marL="0" marR="0" indent="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4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30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p:titleStyle>
    <p:bodyStyle>
      <a:lvl1pPr marL="0" marR="0" indent="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1pPr>
      <a:lvl2pPr marL="0" marR="0" indent="228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2pPr>
      <a:lvl3pPr marL="0" marR="0" indent="457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3pPr>
      <a:lvl4pPr marL="0" marR="0" indent="685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4pPr>
      <a:lvl5pPr marL="0" marR="0" indent="9144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5pPr>
      <a:lvl6pPr marL="0" marR="0" indent="11430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6pPr>
      <a:lvl7pPr marL="0" marR="0" indent="1371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7pPr>
      <a:lvl8pPr marL="0" marR="0" indent="1600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8pPr>
      <a:lvl9pPr marL="0" marR="0" indent="1828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9">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buBlip>
                <a:blip r:embed="rId30"/>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497829375"/>
      </p:ext>
    </p:extLst>
  </p:cSld>
  <p:clrMap bg1="dk1" tx1="lt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7" r:id="rId25"/>
    <p:sldLayoutId id="2147483798" r:id="rId26"/>
    <p:sldLayoutId id="2147483894" r:id="rId27"/>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2" y="8335370"/>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677335" y="1608668"/>
            <a:ext cx="14901333" cy="6350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4" y="8631823"/>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48"/>
            <a:fld id="{86CB4B4D-7CA3-9044-876B-883B54F8677D}" type="slidenum">
              <a:rPr lang="en-US" smtClean="0">
                <a:sym typeface="Helvetica"/>
              </a:rPr>
              <a:pPr defTabSz="550348"/>
              <a:t>‹#›</a:t>
            </a:fld>
            <a:endParaRPr lang="en-US">
              <a:sym typeface="Helvetica"/>
            </a:endParaRPr>
          </a:p>
        </p:txBody>
      </p:sp>
    </p:spTree>
    <p:extLst>
      <p:ext uri="{BB962C8B-B14F-4D97-AF65-F5344CB8AC3E}">
        <p14:creationId xmlns:p14="http://schemas.microsoft.com/office/powerpoint/2010/main" val="832952271"/>
      </p:ext>
    </p:extLst>
  </p:cSld>
  <p:clrMap bg1="dk1" tx1="lt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Lst>
  <p:transition spd="med"/>
  <p:txStyles>
    <p:titleStyle>
      <a:lvl1pPr marL="0" marR="0" indent="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9pPr>
    </p:titleStyle>
    <p:bodyStyle>
      <a:lvl1pPr marL="406410" marR="0" indent="-389477"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1pPr>
      <a:lvl2pPr marL="830406" marR="0" indent="-407060"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2pPr>
      <a:lvl3pPr marL="1253749" marR="0" indent="-407060"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3pPr>
      <a:lvl4pPr marL="1677093" marR="0" indent="-407060"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4pPr>
      <a:lvl5pPr marL="2100437" marR="0" indent="-407060"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5pPr>
      <a:lvl6pPr marL="2523781" marR="0" indent="-407062"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6pPr>
      <a:lvl7pPr marL="2947125" marR="0" indent="-407062"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7pPr>
      <a:lvl8pPr marL="3370469" marR="0" indent="-407062"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8pPr>
      <a:lvl9pPr marL="3793813" marR="0" indent="-407062"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9">
            <a:alphaModFix amt="60000"/>
          </a:blip>
          <a:stretch>
            <a:fillRect/>
          </a:stretch>
        </p:blipFill>
        <p:spPr>
          <a:xfrm>
            <a:off x="240003" y="8335371"/>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6" y="1608669"/>
            <a:ext cx="14901333" cy="6350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0"/>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4" y="8631824"/>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34"/>
            <a:fld id="{86CB4B4D-7CA3-9044-876B-883B54F8677D}" type="slidenum">
              <a:rPr lang="en-US" smtClean="0">
                <a:sym typeface="Helvetica"/>
              </a:rPr>
              <a:pPr defTabSz="550334"/>
              <a:t>‹#›</a:t>
            </a:fld>
            <a:endParaRPr lang="en-US">
              <a:sym typeface="Helvetica"/>
            </a:endParaRPr>
          </a:p>
        </p:txBody>
      </p:sp>
    </p:spTree>
    <p:extLst>
      <p:ext uri="{BB962C8B-B14F-4D97-AF65-F5344CB8AC3E}">
        <p14:creationId xmlns:p14="http://schemas.microsoft.com/office/powerpoint/2010/main" val="3632181838"/>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 id="2147483867" r:id="rId27"/>
  </p:sldLayoutIdLst>
  <p:transition spd="med"/>
  <p:hf sldNum="0" hdr="0" ftr="0" dt="0"/>
  <p:txStyles>
    <p:titleStyle>
      <a:lvl1pPr marL="0" marR="0" indent="0"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1pPr>
      <a:lvl2pPr marL="0" marR="0" indent="152400"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2pPr>
      <a:lvl3pPr marL="0" marR="0" indent="304799"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3pPr>
      <a:lvl4pPr marL="0" marR="0" indent="457199"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4pPr>
      <a:lvl5pPr marL="0" marR="0" indent="609599"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5pPr>
      <a:lvl6pPr marL="0" marR="0" indent="762001"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6pPr>
      <a:lvl7pPr marL="0" marR="0" indent="914401"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7pPr>
      <a:lvl8pPr marL="0" marR="0" indent="1066800"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8pPr>
      <a:lvl9pPr marL="0" marR="0" indent="1219200"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9pPr>
    </p:titleStyle>
    <p:bodyStyle>
      <a:lvl1pPr marL="406401" marR="0" indent="-389468" algn="l" defTabSz="550334" rtl="0" latinLnBrk="0">
        <a:lnSpc>
          <a:spcPct val="100000"/>
        </a:lnSpc>
        <a:spcBef>
          <a:spcPts val="2000"/>
        </a:spcBef>
        <a:spcAft>
          <a:spcPts val="0"/>
        </a:spcAft>
        <a:buClrTx/>
        <a:buSzPct val="50000"/>
        <a:buFontTx/>
        <a:buBlip>
          <a:blip r:embed="rId30"/>
        </a:buBlip>
        <a:tabLst/>
        <a:defRPr sz="3335" b="0" i="0" u="none" strike="noStrike" cap="none" spc="0" baseline="0">
          <a:ln>
            <a:noFill/>
          </a:ln>
          <a:solidFill>
            <a:srgbClr val="333333"/>
          </a:solidFill>
          <a:uFillTx/>
          <a:latin typeface="+mn-lt"/>
          <a:ea typeface="+mn-ea"/>
          <a:cs typeface="+mn-cs"/>
          <a:sym typeface="Helvetica"/>
        </a:defRPr>
      </a:lvl1pPr>
      <a:lvl2pPr marL="830386" marR="0" indent="-407050"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2pPr>
      <a:lvl3pPr marL="1253718" marR="0" indent="-407050"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3pPr>
      <a:lvl4pPr marL="1677051" marR="0" indent="-407050"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4pPr>
      <a:lvl5pPr marL="2100385" marR="0" indent="-407050"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5pPr>
      <a:lvl6pPr marL="2523718" marR="0" indent="-407052"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6pPr>
      <a:lvl7pPr marL="2947052" marR="0" indent="-407052"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7pPr>
      <a:lvl8pPr marL="3370385" marR="0" indent="-407052"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8pPr>
      <a:lvl9pPr marL="3793718" marR="0" indent="-407052"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0"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799"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199"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599"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01"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01"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00"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00"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2408626179"/>
      </p:ext>
    </p:extLst>
  </p:cSld>
  <p:clrMap bg1="dk1" tx1="lt1" bg2="dk2"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ransition spd="med">
    <p:fade/>
  </p:transition>
  <p:txStyles>
    <p:titleStyle>
      <a:lvl1pPr marL="0" marR="0" indent="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1pPr>
      <a:lvl2pPr marL="0" marR="0" indent="2286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2pPr>
      <a:lvl3pPr marL="0" marR="0" indent="4572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3pPr>
      <a:lvl4pPr marL="0" marR="0" indent="6858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4pPr>
      <a:lvl5pPr marL="0" marR="0" indent="9144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5pPr>
      <a:lvl6pPr marL="0" marR="0" indent="11430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6pPr>
      <a:lvl7pPr marL="0" marR="0" indent="13716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7pPr>
      <a:lvl8pPr marL="0" marR="0" indent="16002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8pPr>
      <a:lvl9pPr marL="0" marR="0" indent="18288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9pPr>
    </p:titleStyle>
    <p:bodyStyle>
      <a:lvl1pPr marL="0" marR="0" indent="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1pPr>
      <a:lvl2pPr marL="0" marR="0" indent="2286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2pPr>
      <a:lvl3pPr marL="0" marR="0" indent="4572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3pPr>
      <a:lvl4pPr marL="0" marR="0" indent="6858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4pPr>
      <a:lvl5pPr marL="0" marR="0" indent="9144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5pPr>
      <a:lvl6pPr marL="0" marR="0" indent="11430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6pPr>
      <a:lvl7pPr marL="0" marR="0" indent="13716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7pPr>
      <a:lvl8pPr marL="0" marR="0" indent="16002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8pPr>
      <a:lvl9pPr marL="0" marR="0" indent="18288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601614-0C9A-1EB1-0B0D-58576E022C92}"/>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539085-950B-799F-A6FB-E22BE805C5C1}"/>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3C2ED-803E-FCDC-22A9-C0A5E013D33A}"/>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82000"/>
                  </a:schemeClr>
                </a:solidFill>
              </a:defRPr>
            </a:lvl1pPr>
          </a:lstStyle>
          <a:p>
            <a:fld id="{F856B2A4-48F3-4D29-B95A-CCA05F771EF4}" type="datetimeFigureOut">
              <a:rPr lang="en-US" smtClean="0"/>
              <a:t>8/5/2024</a:t>
            </a:fld>
            <a:endParaRPr lang="en-US"/>
          </a:p>
        </p:txBody>
      </p:sp>
      <p:sp>
        <p:nvSpPr>
          <p:cNvPr id="5" name="Footer Placeholder 4">
            <a:extLst>
              <a:ext uri="{FF2B5EF4-FFF2-40B4-BE49-F238E27FC236}">
                <a16:creationId xmlns:a16="http://schemas.microsoft.com/office/drawing/2014/main" id="{0978C8DD-2F23-A214-41E3-32D88ADF02E9}"/>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460FAC-DF60-6D80-9479-8876FEB1F26D}"/>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82000"/>
                  </a:schemeClr>
                </a:solidFill>
              </a:defRPr>
            </a:lvl1pPr>
          </a:lstStyle>
          <a:p>
            <a:fld id="{5DE570B4-6B1E-4CA0-AE00-47951C85F536}" type="slidenum">
              <a:rPr lang="en-US" smtClean="0"/>
              <a:t>‹#›</a:t>
            </a:fld>
            <a:endParaRPr lang="en-US"/>
          </a:p>
        </p:txBody>
      </p:sp>
    </p:spTree>
    <p:extLst>
      <p:ext uri="{BB962C8B-B14F-4D97-AF65-F5344CB8AC3E}">
        <p14:creationId xmlns:p14="http://schemas.microsoft.com/office/powerpoint/2010/main" val="1543174800"/>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7.jpeg"/><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34.jpe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35.jpe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hyperlink" Target="https://www.rewiringamerica.org/app/ira-calculator" TargetMode="External"/><Relationship Id="rId2" Type="http://schemas.openxmlformats.org/officeDocument/2006/relationships/notesSlide" Target="../notesSlides/notesSlide15.xml"/><Relationship Id="rId1" Type="http://schemas.openxmlformats.org/officeDocument/2006/relationships/slideLayout" Target="../slideLayouts/slideLayout9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hyperlink" Target="https://energyefficiencyalliance.org/wp-content/uploads/2023/08/NJ-HP-Incentives.pdf" TargetMode="External"/><Relationship Id="rId2" Type="http://schemas.openxmlformats.org/officeDocument/2006/relationships/hyperlink" Target="https://docs.google.com/document/d/10vSXEtbjYZ3fBYhZbBahOLVxXrn82QKHkJGHGTRnvyg/edit" TargetMode="External"/><Relationship Id="rId1" Type="http://schemas.openxmlformats.org/officeDocument/2006/relationships/slideLayout" Target="../slideLayouts/slideLayout3.xml"/><Relationship Id="rId4" Type="http://schemas.openxmlformats.org/officeDocument/2006/relationships/hyperlink" Target="https://residential.energysavenj.com/jersey-central/products/"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energystar.gov/about/federal_tax_credits/electric_panel_upgrade" TargetMode="External"/><Relationship Id="rId3" Type="http://schemas.openxmlformats.org/officeDocument/2006/relationships/hyperlink" Target="https://residential.energysavenj.com/" TargetMode="External"/><Relationship Id="rId7" Type="http://schemas.openxmlformats.org/officeDocument/2006/relationships/hyperlink" Target="https://chargeup.njcleanenergy.com/ev-charger-incentive" TargetMode="External"/><Relationship Id="rId2" Type="http://schemas.openxmlformats.org/officeDocument/2006/relationships/hyperlink" Target="https://homeenergy.pseg.com/assessments" TargetMode="External"/><Relationship Id="rId1" Type="http://schemas.openxmlformats.org/officeDocument/2006/relationships/slideLayout" Target="../slideLayouts/slideLayout102.xml"/><Relationship Id="rId6" Type="http://schemas.openxmlformats.org/officeDocument/2006/relationships/hyperlink" Target="https://residential.energysavenj.com/jersey-central/hvac/" TargetMode="External"/><Relationship Id="rId5" Type="http://schemas.openxmlformats.org/officeDocument/2006/relationships/hyperlink" Target="https://www.energy.gov/scep/home-energy-rebates-frequently-asked-questions" TargetMode="External"/><Relationship Id="rId4" Type="http://schemas.openxmlformats.org/officeDocument/2006/relationships/hyperlink" Target="https://www.rewiringamerica.org/app/ira-calculator" TargetMode="External"/><Relationship Id="rId9" Type="http://schemas.openxmlformats.org/officeDocument/2006/relationships/hyperlink" Target="https://www.kiplinger.com/taxes/605201/federal-tax-credit-for-electric-vehicle-chargers"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0.xml"/><Relationship Id="rId1" Type="http://schemas.openxmlformats.org/officeDocument/2006/relationships/tags" Target="../tags/tag1.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hyperlink" Target="http://www.sustainablejersey.com/communitysola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jpe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hyperlink" Target="https://bit.ly/3tmyd1g"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30.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smiller.org/REF1.docx"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4.jpeg"/><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023451-C05A-A0B1-6E1F-CAC137EE076F}"/>
              </a:ext>
            </a:extLst>
          </p:cNvPr>
          <p:cNvPicPr>
            <a:picLocks noChangeAspect="1"/>
          </p:cNvPicPr>
          <p:nvPr/>
        </p:nvPicPr>
        <p:blipFill>
          <a:blip r:embed="rId2"/>
          <a:stretch>
            <a:fillRect/>
          </a:stretch>
        </p:blipFill>
        <p:spPr>
          <a:xfrm>
            <a:off x="1242204" y="0"/>
            <a:ext cx="14423366" cy="9016403"/>
          </a:xfrm>
          <a:prstGeom prst="rect">
            <a:avLst/>
          </a:prstGeom>
        </p:spPr>
      </p:pic>
    </p:spTree>
    <p:extLst>
      <p:ext uri="{BB962C8B-B14F-4D97-AF65-F5344CB8AC3E}">
        <p14:creationId xmlns:p14="http://schemas.microsoft.com/office/powerpoint/2010/main" val="115254528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74">
            <a:hlinkClick r:id="" action="ppaction://media"/>
            <a:extLst>
              <a:ext uri="{FF2B5EF4-FFF2-40B4-BE49-F238E27FC236}">
                <a16:creationId xmlns:a16="http://schemas.microsoft.com/office/drawing/2014/main" id="{F5EFDC4C-2078-D286-32A0-735D67F8A2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19" name="2023 Acts to Action Keynote English Short.030.jpeg" descr="2023 Acts to Action Keynote English Short.030.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22452068-77B5-0F7A-D29D-AB36EF6589F6}"/>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3" fill="hold"/>
                                        <p:tgtEl>
                                          <p:spTgt spid="2"/>
                                        </p:tgtEl>
                                      </p:cBhvr>
                                    </p:cmd>
                                  </p:childTnLst>
                                </p:cTn>
                              </p:par>
                            </p:childTnLst>
                          </p:cTn>
                        </p:par>
                        <p:par>
                          <p:cTn id="7" fill="hold">
                            <p:stCondLst>
                              <p:cond delay="9033"/>
                            </p:stCondLst>
                            <p:childTnLst>
                              <p:par>
                                <p:cTn id="8" presetID="1" presetClass="entr" presetSubtype="0" fill="hold" grpId="0" nodeType="afterEffect">
                                  <p:stCondLst>
                                    <p:cond delay="0"/>
                                  </p:stCondLst>
                                  <p:iterate>
                                    <p:tmAbs val="0"/>
                                  </p:iterate>
                                  <p:childTnLst>
                                    <p:set>
                                      <p:cBhvr>
                                        <p:cTn id="9" fill="hold"/>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219"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72">
            <a:hlinkClick r:id="" action="ppaction://media"/>
            <a:extLst>
              <a:ext uri="{FF2B5EF4-FFF2-40B4-BE49-F238E27FC236}">
                <a16:creationId xmlns:a16="http://schemas.microsoft.com/office/drawing/2014/main" id="{2CA70257-44D0-525F-09E1-1D5B0E7874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99" name="2023 Acts to Action Keynote English Short.011.jpeg" descr="2023 Acts to Action Keynote English Short.011.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B5194639-4FBE-93ED-76D3-9D94A72C6B74}"/>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 fill="hold"/>
                                        <p:tgtEl>
                                          <p:spTgt spid="2"/>
                                        </p:tgtEl>
                                      </p:cBhvr>
                                    </p:cmd>
                                  </p:childTnLst>
                                </p:cTn>
                              </p:par>
                            </p:childTnLst>
                          </p:cTn>
                        </p:par>
                        <p:par>
                          <p:cTn id="7" fill="hold">
                            <p:stCondLst>
                              <p:cond delay="2400"/>
                            </p:stCondLst>
                            <p:childTnLst>
                              <p:par>
                                <p:cTn id="8" presetID="1" presetClass="entr" presetSubtype="0" fill="hold" grpId="0" nodeType="afterEffect">
                                  <p:stCondLst>
                                    <p:cond delay="0"/>
                                  </p:stCondLst>
                                  <p:iterate>
                                    <p:tmAbs val="0"/>
                                  </p:iterate>
                                  <p:childTnLst>
                                    <p:set>
                                      <p:cBhvr>
                                        <p:cTn id="9" fill="hold"/>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99"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70">
            <a:hlinkClick r:id="" action="ppaction://media"/>
            <a:extLst>
              <a:ext uri="{FF2B5EF4-FFF2-40B4-BE49-F238E27FC236}">
                <a16:creationId xmlns:a16="http://schemas.microsoft.com/office/drawing/2014/main" id="{697C8FE9-6E4A-7E0A-4E5E-D365C965C0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89" name="2023 Acts to Action Keynote English Short.006.jpeg" descr="2023 Acts to Action Keynote English Short.006.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9612518C-CA06-359C-7CA0-B7C67C557C3E}"/>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3" fill="hold"/>
                                        <p:tgtEl>
                                          <p:spTgt spid="2"/>
                                        </p:tgtEl>
                                      </p:cBhvr>
                                    </p:cmd>
                                  </p:childTnLst>
                                </p:cTn>
                              </p:par>
                            </p:childTnLst>
                          </p:cTn>
                        </p:par>
                        <p:par>
                          <p:cTn id="7" fill="hold">
                            <p:stCondLst>
                              <p:cond delay="2333"/>
                            </p:stCondLst>
                            <p:childTnLst>
                              <p:par>
                                <p:cTn id="8" presetID="1" presetClass="entr" presetSubtype="0" fill="hold" grpId="0" nodeType="afterEffect">
                                  <p:stCondLst>
                                    <p:cond delay="0"/>
                                  </p:stCondLst>
                                  <p:iterate>
                                    <p:tmAbs val="0"/>
                                  </p:iterate>
                                  <p:childTnLst>
                                    <p:set>
                                      <p:cBhvr>
                                        <p:cTn id="9" fill="hold"/>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89"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B96E4D-0990-06AE-E488-40A5856148CD}"/>
              </a:ext>
            </a:extLst>
          </p:cNvPr>
          <p:cNvPicPr>
            <a:picLocks noChangeAspect="1"/>
          </p:cNvPicPr>
          <p:nvPr/>
        </p:nvPicPr>
        <p:blipFill>
          <a:blip r:embed="rId2"/>
          <a:stretch>
            <a:fillRect/>
          </a:stretch>
        </p:blipFill>
        <p:spPr>
          <a:xfrm>
            <a:off x="312615" y="266006"/>
            <a:ext cx="15630769" cy="8877993"/>
          </a:xfrm>
          <a:prstGeom prst="rect">
            <a:avLst/>
          </a:prstGeom>
          <a:noFill/>
        </p:spPr>
      </p:pic>
      <p:sp>
        <p:nvSpPr>
          <p:cNvPr id="3" name="Text Placeholder 2">
            <a:extLst>
              <a:ext uri="{FF2B5EF4-FFF2-40B4-BE49-F238E27FC236}">
                <a16:creationId xmlns:a16="http://schemas.microsoft.com/office/drawing/2014/main" id="{847C2BC9-0172-1B58-DCD4-B2E73A2514DB}"/>
              </a:ext>
            </a:extLst>
          </p:cNvPr>
          <p:cNvSpPr>
            <a:spLocks noGrp="1"/>
          </p:cNvSpPr>
          <p:nvPr>
            <p:ph type="body" idx="1"/>
          </p:nvPr>
        </p:nvSpPr>
        <p:spPr>
          <a:xfrm>
            <a:off x="677333" y="1608669"/>
            <a:ext cx="14562667" cy="6465369"/>
          </a:xfrm>
        </p:spPr>
        <p:txBody>
          <a:bodyPr>
            <a:normAutofit/>
          </a:bodyPr>
          <a:lstStyle/>
          <a:p>
            <a:pPr marL="16933" indent="0">
              <a:buNone/>
            </a:pPr>
            <a:r>
              <a:rPr lang="en-US" dirty="0"/>
              <a:t>  </a:t>
            </a:r>
          </a:p>
        </p:txBody>
      </p:sp>
      <p:sp>
        <p:nvSpPr>
          <p:cNvPr id="2" name="Title 1">
            <a:extLst>
              <a:ext uri="{FF2B5EF4-FFF2-40B4-BE49-F238E27FC236}">
                <a16:creationId xmlns:a16="http://schemas.microsoft.com/office/drawing/2014/main" id="{25A1D763-7CFA-4201-CBF7-2F09474B596D}"/>
              </a:ext>
            </a:extLst>
          </p:cNvPr>
          <p:cNvSpPr>
            <a:spLocks noGrp="1"/>
          </p:cNvSpPr>
          <p:nvPr>
            <p:ph type="title"/>
          </p:nvPr>
        </p:nvSpPr>
        <p:spPr>
          <a:xfrm>
            <a:off x="677333" y="423333"/>
            <a:ext cx="14562667" cy="924000"/>
          </a:xfrm>
        </p:spPr>
        <p:txBody>
          <a:bodyPr>
            <a:normAutofit/>
          </a:bodyPr>
          <a:lstStyle/>
          <a:p>
            <a:r>
              <a:rPr lang="en-US" dirty="0"/>
              <a:t> </a:t>
            </a:r>
          </a:p>
        </p:txBody>
      </p:sp>
    </p:spTree>
    <p:extLst>
      <p:ext uri="{BB962C8B-B14F-4D97-AF65-F5344CB8AC3E}">
        <p14:creationId xmlns:p14="http://schemas.microsoft.com/office/powerpoint/2010/main" val="272953578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720D0A-AF32-9830-0652-3855ED521074}"/>
              </a:ext>
            </a:extLst>
          </p:cNvPr>
          <p:cNvPicPr>
            <a:picLocks noChangeAspect="1"/>
          </p:cNvPicPr>
          <p:nvPr/>
        </p:nvPicPr>
        <p:blipFill>
          <a:blip r:embed="rId3"/>
          <a:stretch>
            <a:fillRect/>
          </a:stretch>
        </p:blipFill>
        <p:spPr>
          <a:xfrm>
            <a:off x="0" y="259993"/>
            <a:ext cx="15855259" cy="8624013"/>
          </a:xfrm>
          <a:prstGeom prst="rect">
            <a:avLst/>
          </a:prstGeom>
        </p:spPr>
      </p:pic>
      <p:sp>
        <p:nvSpPr>
          <p:cNvPr id="6" name="TextBox 5">
            <a:extLst>
              <a:ext uri="{FF2B5EF4-FFF2-40B4-BE49-F238E27FC236}">
                <a16:creationId xmlns:a16="http://schemas.microsoft.com/office/drawing/2014/main" id="{A7423DAE-CE96-2127-FA4B-1914AAD8368F}"/>
              </a:ext>
            </a:extLst>
          </p:cNvPr>
          <p:cNvSpPr txBox="1"/>
          <p:nvPr/>
        </p:nvSpPr>
        <p:spPr>
          <a:xfrm>
            <a:off x="6568681" y="852419"/>
            <a:ext cx="783387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6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https://www.climaterealityproject.org/electrification-journey</a:t>
            </a:r>
          </a:p>
        </p:txBody>
      </p:sp>
      <p:sp>
        <p:nvSpPr>
          <p:cNvPr id="7" name="TextBox 6">
            <a:extLst>
              <a:ext uri="{FF2B5EF4-FFF2-40B4-BE49-F238E27FC236}">
                <a16:creationId xmlns:a16="http://schemas.microsoft.com/office/drawing/2014/main" id="{FDECC8B3-1F53-2F97-E5D3-C9BC169841BF}"/>
              </a:ext>
            </a:extLst>
          </p:cNvPr>
          <p:cNvSpPr txBox="1"/>
          <p:nvPr/>
        </p:nvSpPr>
        <p:spPr>
          <a:xfrm>
            <a:off x="6485325" y="370797"/>
            <a:ext cx="791723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Navigating Individual incentives, by Dr. Leah Stokes </a:t>
            </a:r>
          </a:p>
        </p:txBody>
      </p:sp>
    </p:spTree>
    <p:extLst>
      <p:ext uri="{BB962C8B-B14F-4D97-AF65-F5344CB8AC3E}">
        <p14:creationId xmlns:p14="http://schemas.microsoft.com/office/powerpoint/2010/main" val="211282901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856">
            <a:hlinkClick r:id="" action="ppaction://media"/>
            <a:extLst>
              <a:ext uri="{FF2B5EF4-FFF2-40B4-BE49-F238E27FC236}">
                <a16:creationId xmlns:a16="http://schemas.microsoft.com/office/drawing/2014/main" id="{0103F8B8-9DB5-980E-4439-913200B029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09" name="2023 Acts to Action Keynote English Short.028.jpeg" descr="2023 Acts to Action Keynote English Short.028.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4" name="Rectangle 3">
            <a:extLst>
              <a:ext uri="{FF2B5EF4-FFF2-40B4-BE49-F238E27FC236}">
                <a16:creationId xmlns:a16="http://schemas.microsoft.com/office/drawing/2014/main" id="{DF25817F-7240-F875-F945-C4A5C3019C4B}"/>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33" fill="hold"/>
                                        <p:tgtEl>
                                          <p:spTgt spid="3"/>
                                        </p:tgtEl>
                                      </p:cBhvr>
                                    </p:cmd>
                                  </p:childTnLst>
                                </p:cTn>
                              </p:par>
                            </p:childTnLst>
                          </p:cTn>
                        </p:par>
                        <p:par>
                          <p:cTn id="7" fill="hold">
                            <p:stCondLst>
                              <p:cond delay="9333"/>
                            </p:stCondLst>
                            <p:childTnLst>
                              <p:par>
                                <p:cTn id="8" presetID="1" presetClass="entr" presetSubtype="0" fill="hold" grpId="0" nodeType="afterEffect">
                                  <p:stCondLst>
                                    <p:cond delay="0"/>
                                  </p:stCondLst>
                                  <p:iterate>
                                    <p:tmAbs val="0"/>
                                  </p:iterate>
                                  <p:childTnLst>
                                    <p:set>
                                      <p:cBhvr>
                                        <p:cTn id="9" fill="hold"/>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209"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855">
            <a:hlinkClick r:id="" action="ppaction://media"/>
            <a:extLst>
              <a:ext uri="{FF2B5EF4-FFF2-40B4-BE49-F238E27FC236}">
                <a16:creationId xmlns:a16="http://schemas.microsoft.com/office/drawing/2014/main" id="{6EB8A7E7-A712-56B8-9168-43FA9085D3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04" name="2023 Acts to Action Keynote English Short.027.jpeg" descr="2023 Acts to Action Keynote English Short.027.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4" name="Rectangle 3">
            <a:extLst>
              <a:ext uri="{FF2B5EF4-FFF2-40B4-BE49-F238E27FC236}">
                <a16:creationId xmlns:a16="http://schemas.microsoft.com/office/drawing/2014/main" id="{C55FF9AC-EDB7-6077-A90B-6BE8F403FFBE}"/>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6" fill="hold"/>
                                        <p:tgtEl>
                                          <p:spTgt spid="3"/>
                                        </p:tgtEl>
                                      </p:cBhvr>
                                    </p:cmd>
                                  </p:childTnLst>
                                </p:cTn>
                              </p:par>
                            </p:childTnLst>
                          </p:cTn>
                        </p:par>
                        <p:par>
                          <p:cTn id="7" fill="hold">
                            <p:stCondLst>
                              <p:cond delay="8366"/>
                            </p:stCondLst>
                            <p:childTnLst>
                              <p:par>
                                <p:cTn id="8" presetID="1" presetClass="entr" presetSubtype="0" fill="hold" grpId="0" nodeType="afterEffect">
                                  <p:stCondLst>
                                    <p:cond delay="0"/>
                                  </p:stCondLst>
                                  <p:iterate>
                                    <p:tmAbs val="0"/>
                                  </p:iterate>
                                  <p:childTnLst>
                                    <p:set>
                                      <p:cBhvr>
                                        <p:cTn id="9" fill="hold"/>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204"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149faab8333_0_154"/>
          <p:cNvSpPr txBox="1">
            <a:spLocks noGrp="1"/>
          </p:cNvSpPr>
          <p:nvPr>
            <p:ph type="title"/>
          </p:nvPr>
        </p:nvSpPr>
        <p:spPr>
          <a:xfrm>
            <a:off x="109067" y="-123866"/>
            <a:ext cx="16037867" cy="2227978"/>
          </a:xfrm>
          <a:prstGeom prst="rect">
            <a:avLst/>
          </a:prstGeom>
        </p:spPr>
        <p:txBody>
          <a:bodyPr spcFirstLastPara="1" wrap="square" lIns="162533" tIns="162533" rIns="162533" bIns="162533" anchor="t" anchorCtr="0">
            <a:noAutofit/>
          </a:bodyPr>
          <a:lstStyle/>
          <a:p>
            <a:pPr algn="ctr"/>
            <a:r>
              <a:rPr lang="en" sz="6000" dirty="0"/>
              <a:t>Rewiring America Savings Calculator </a:t>
            </a:r>
            <a:r>
              <a:rPr lang="en" sz="4800" dirty="0">
                <a:hlinkClick r:id="rId3">
                  <a:extLst>
                    <a:ext uri="{A12FA001-AC4F-418D-AE19-62706E023703}">
                      <ahyp:hlinkClr xmlns:ahyp="http://schemas.microsoft.com/office/drawing/2018/hyperlinkcolor" val="tx"/>
                    </a:ext>
                  </a:extLst>
                </a:hlinkClick>
              </a:rPr>
              <a:t>https://www.rewiringamerica.org/app/ira-calculator</a:t>
            </a:r>
            <a:r>
              <a:rPr lang="en" sz="4800" dirty="0"/>
              <a:t> </a:t>
            </a:r>
            <a:r>
              <a:rPr kumimoji="0" lang="en-US" sz="6000" b="1" i="0" u="none" strike="noStrike" spc="0" normalizeH="0" baseline="0" dirty="0">
                <a:ln>
                  <a:noFill/>
                </a:ln>
                <a:effectLst/>
                <a:uFillTx/>
                <a:latin typeface="+mn-lt"/>
                <a:ea typeface="+mn-ea"/>
                <a:cs typeface="+mn-cs"/>
                <a:sym typeface="Helvetica"/>
              </a:rPr>
              <a:t> </a:t>
            </a:r>
            <a:endParaRPr sz="4800" dirty="0"/>
          </a:p>
          <a:p>
            <a:endParaRPr sz="6933" dirty="0"/>
          </a:p>
        </p:txBody>
      </p:sp>
      <p:pic>
        <p:nvPicPr>
          <p:cNvPr id="225" name="Google Shape;225;g149faab8333_0_154"/>
          <p:cNvPicPr preferRelativeResize="0"/>
          <p:nvPr/>
        </p:nvPicPr>
        <p:blipFill rotWithShape="1">
          <a:blip r:embed="rId4">
            <a:alphaModFix/>
          </a:blip>
          <a:srcRect b="11723"/>
          <a:stretch/>
        </p:blipFill>
        <p:spPr>
          <a:xfrm>
            <a:off x="6834622" y="2104112"/>
            <a:ext cx="9018422" cy="6813830"/>
          </a:xfrm>
          <a:prstGeom prst="rect">
            <a:avLst/>
          </a:prstGeom>
          <a:noFill/>
          <a:ln>
            <a:noFill/>
          </a:ln>
        </p:spPr>
      </p:pic>
      <p:sp>
        <p:nvSpPr>
          <p:cNvPr id="226" name="Google Shape;226;g149faab8333_0_154"/>
          <p:cNvSpPr txBox="1">
            <a:spLocks noGrp="1"/>
          </p:cNvSpPr>
          <p:nvPr>
            <p:ph type="body" idx="1"/>
          </p:nvPr>
        </p:nvSpPr>
        <p:spPr>
          <a:xfrm>
            <a:off x="402956" y="2104112"/>
            <a:ext cx="6431665" cy="6376533"/>
          </a:xfrm>
          <a:prstGeom prst="rect">
            <a:avLst/>
          </a:prstGeom>
          <a:noFill/>
          <a:ln>
            <a:noFill/>
          </a:ln>
        </p:spPr>
        <p:txBody>
          <a:bodyPr spcFirstLastPara="1" wrap="square" lIns="162533" tIns="162533" rIns="162533" bIns="162533" anchor="t" anchorCtr="0">
            <a:noAutofit/>
          </a:bodyPr>
          <a:lstStyle/>
          <a:p>
            <a:pPr marL="0" indent="0">
              <a:lnSpc>
                <a:spcPct val="115000"/>
              </a:lnSpc>
              <a:spcBef>
                <a:spcPts val="1422"/>
              </a:spcBef>
              <a:buNone/>
            </a:pPr>
            <a:r>
              <a:rPr lang="en" sz="3911" dirty="0"/>
              <a:t>Rebates available up to $14,000 per household, plus tax credits</a:t>
            </a:r>
            <a:endParaRPr sz="3911" dirty="0"/>
          </a:p>
          <a:p>
            <a:pPr indent="-654764">
              <a:lnSpc>
                <a:spcPct val="115000"/>
              </a:lnSpc>
              <a:spcBef>
                <a:spcPts val="1422"/>
              </a:spcBef>
              <a:buSzPts val="2200"/>
            </a:pPr>
            <a:r>
              <a:rPr lang="en" sz="3911" dirty="0"/>
              <a:t>100% cost coverage for low-income households</a:t>
            </a:r>
          </a:p>
          <a:p>
            <a:pPr lvl="1" indent="-654764">
              <a:spcBef>
                <a:spcPts val="0"/>
              </a:spcBef>
              <a:buSzPts val="2200"/>
              <a:buChar char="●"/>
            </a:pPr>
            <a:r>
              <a:rPr lang="en-US" sz="2844" dirty="0"/>
              <a:t>Up to $83,000 per year</a:t>
            </a:r>
            <a:endParaRPr sz="2844" dirty="0"/>
          </a:p>
          <a:p>
            <a:pPr indent="-654764">
              <a:lnSpc>
                <a:spcPct val="115000"/>
              </a:lnSpc>
              <a:spcBef>
                <a:spcPts val="600"/>
              </a:spcBef>
              <a:spcAft>
                <a:spcPts val="600"/>
              </a:spcAft>
              <a:buSzPts val="2200"/>
            </a:pPr>
            <a:r>
              <a:rPr lang="en" sz="3911" dirty="0"/>
              <a:t>50% cost coverage for mid-income households</a:t>
            </a:r>
          </a:p>
          <a:p>
            <a:pPr lvl="1" indent="-654764">
              <a:lnSpc>
                <a:spcPct val="100000"/>
              </a:lnSpc>
              <a:spcBef>
                <a:spcPts val="0"/>
              </a:spcBef>
              <a:buSzPts val="2200"/>
              <a:buFont typeface="Source Sans Pro"/>
              <a:buChar char="●"/>
            </a:pPr>
            <a:r>
              <a:rPr lang="en" sz="2844" dirty="0"/>
              <a:t>$83,000 to $155,000</a:t>
            </a:r>
            <a:endParaRPr sz="2844" dirty="0"/>
          </a:p>
        </p:txBody>
      </p:sp>
      <p:sp>
        <p:nvSpPr>
          <p:cNvPr id="2" name="TextBox 1">
            <a:extLst>
              <a:ext uri="{FF2B5EF4-FFF2-40B4-BE49-F238E27FC236}">
                <a16:creationId xmlns:a16="http://schemas.microsoft.com/office/drawing/2014/main" id="{E5F3B326-0D90-C834-B17D-991CE96A6835}"/>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CB59-BFDD-24BC-0458-E4CAB77A1D44}"/>
              </a:ext>
            </a:extLst>
          </p:cNvPr>
          <p:cNvSpPr txBox="1"/>
          <p:nvPr/>
        </p:nvSpPr>
        <p:spPr>
          <a:xfrm>
            <a:off x="1052661" y="264644"/>
            <a:ext cx="1473408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all" spc="0" normalizeH="0" baseline="0" dirty="0">
                <a:ln>
                  <a:noFill/>
                </a:ln>
                <a:solidFill>
                  <a:schemeClr val="bg2">
                    <a:lumMod val="50000"/>
                  </a:schemeClr>
                </a:solidFill>
                <a:effectLst/>
                <a:uFillTx/>
                <a:latin typeface="+mn-lt"/>
                <a:ea typeface="+mn-ea"/>
                <a:cs typeface="+mn-cs"/>
                <a:sym typeface="Helvetica"/>
                <a:hlinkClick r:id="rId2"/>
              </a:rPr>
              <a:t>https://docs.google.com/document/d/10vSXEtbjYZ3fBYhZbBahOLVxXrn82QKHkJGHGTRnvyg/edit</a:t>
            </a:r>
            <a:r>
              <a:rPr kumimoji="0" lang="en-US" b="1" i="0" u="none" strike="noStrike" cap="all" spc="0" normalizeH="0" baseline="0" dirty="0">
                <a:ln>
                  <a:noFill/>
                </a:ln>
                <a:solidFill>
                  <a:schemeClr val="bg2">
                    <a:lumMod val="50000"/>
                  </a:schemeClr>
                </a:solidFill>
                <a:effectLst/>
                <a:uFillTx/>
                <a:latin typeface="+mn-lt"/>
                <a:ea typeface="+mn-ea"/>
                <a:cs typeface="+mn-cs"/>
                <a:sym typeface="Helvetica"/>
              </a:rPr>
              <a:t> </a:t>
            </a:r>
          </a:p>
          <a:p>
            <a:pPr marL="0" marR="0" indent="0" algn="ctr" defTabSz="825500" rtl="0" fontAlgn="auto" latinLnBrk="0" hangingPunct="0">
              <a:lnSpc>
                <a:spcPct val="100000"/>
              </a:lnSpc>
              <a:spcBef>
                <a:spcPts val="0"/>
              </a:spcBef>
              <a:spcAft>
                <a:spcPts val="0"/>
              </a:spcAft>
              <a:buClrTx/>
              <a:buSzTx/>
              <a:buFontTx/>
              <a:buNone/>
              <a:tabLst/>
            </a:pPr>
            <a:r>
              <a:rPr lang="en-US" cap="all" dirty="0">
                <a:solidFill>
                  <a:schemeClr val="bg2">
                    <a:lumMod val="50000"/>
                  </a:schemeClr>
                </a:solidFill>
                <a:sym typeface="Helvetica"/>
              </a:rPr>
              <a:t>TAX CREDITS &amp; REBATE SUMMARY</a:t>
            </a:r>
            <a:endParaRPr kumimoji="0" lang="en-US" b="1" i="0" u="none" strike="noStrike" cap="all" spc="0" normalizeH="0" baseline="0" dirty="0">
              <a:ln>
                <a:noFill/>
              </a:ln>
              <a:solidFill>
                <a:schemeClr val="bg2">
                  <a:lumMod val="50000"/>
                </a:schemeClr>
              </a:solidFill>
              <a:effectLst/>
              <a:uFillTx/>
              <a:latin typeface="+mn-lt"/>
              <a:ea typeface="+mn-ea"/>
              <a:cs typeface="+mn-cs"/>
              <a:sym typeface="Helvetica"/>
            </a:endParaRPr>
          </a:p>
        </p:txBody>
      </p:sp>
      <p:graphicFrame>
        <p:nvGraphicFramePr>
          <p:cNvPr id="2" name="Table 1">
            <a:extLst>
              <a:ext uri="{FF2B5EF4-FFF2-40B4-BE49-F238E27FC236}">
                <a16:creationId xmlns:a16="http://schemas.microsoft.com/office/drawing/2014/main" id="{37EC4A26-FE70-B6CB-28E0-9097A51C505F}"/>
              </a:ext>
            </a:extLst>
          </p:cNvPr>
          <p:cNvGraphicFramePr>
            <a:graphicFrameLocks noGrp="1"/>
          </p:cNvGraphicFramePr>
          <p:nvPr>
            <p:extLst>
              <p:ext uri="{D42A27DB-BD31-4B8C-83A1-F6EECF244321}">
                <p14:modId xmlns:p14="http://schemas.microsoft.com/office/powerpoint/2010/main" val="2042794929"/>
              </p:ext>
            </p:extLst>
          </p:nvPr>
        </p:nvGraphicFramePr>
        <p:xfrm>
          <a:off x="3593542" y="982789"/>
          <a:ext cx="9068915" cy="7776199"/>
        </p:xfrm>
        <a:graphic>
          <a:graphicData uri="http://schemas.openxmlformats.org/drawingml/2006/table">
            <a:tbl>
              <a:tblPr/>
              <a:tblGrid>
                <a:gridCol w="1102844">
                  <a:extLst>
                    <a:ext uri="{9D8B030D-6E8A-4147-A177-3AD203B41FA5}">
                      <a16:colId xmlns:a16="http://schemas.microsoft.com/office/drawing/2014/main" val="2831757941"/>
                    </a:ext>
                  </a:extLst>
                </a:gridCol>
                <a:gridCol w="807439">
                  <a:extLst>
                    <a:ext uri="{9D8B030D-6E8A-4147-A177-3AD203B41FA5}">
                      <a16:colId xmlns:a16="http://schemas.microsoft.com/office/drawing/2014/main" val="797918783"/>
                    </a:ext>
                  </a:extLst>
                </a:gridCol>
                <a:gridCol w="1349013">
                  <a:extLst>
                    <a:ext uri="{9D8B030D-6E8A-4147-A177-3AD203B41FA5}">
                      <a16:colId xmlns:a16="http://schemas.microsoft.com/office/drawing/2014/main" val="4097922196"/>
                    </a:ext>
                  </a:extLst>
                </a:gridCol>
                <a:gridCol w="640043">
                  <a:extLst>
                    <a:ext uri="{9D8B030D-6E8A-4147-A177-3AD203B41FA5}">
                      <a16:colId xmlns:a16="http://schemas.microsoft.com/office/drawing/2014/main" val="725275072"/>
                    </a:ext>
                  </a:extLst>
                </a:gridCol>
                <a:gridCol w="1467174">
                  <a:extLst>
                    <a:ext uri="{9D8B030D-6E8A-4147-A177-3AD203B41FA5}">
                      <a16:colId xmlns:a16="http://schemas.microsoft.com/office/drawing/2014/main" val="93718267"/>
                    </a:ext>
                  </a:extLst>
                </a:gridCol>
                <a:gridCol w="1733039">
                  <a:extLst>
                    <a:ext uri="{9D8B030D-6E8A-4147-A177-3AD203B41FA5}">
                      <a16:colId xmlns:a16="http://schemas.microsoft.com/office/drawing/2014/main" val="706162936"/>
                    </a:ext>
                  </a:extLst>
                </a:gridCol>
                <a:gridCol w="1801967">
                  <a:extLst>
                    <a:ext uri="{9D8B030D-6E8A-4147-A177-3AD203B41FA5}">
                      <a16:colId xmlns:a16="http://schemas.microsoft.com/office/drawing/2014/main" val="3292405355"/>
                    </a:ext>
                  </a:extLst>
                </a:gridCol>
                <a:gridCol w="167396">
                  <a:extLst>
                    <a:ext uri="{9D8B030D-6E8A-4147-A177-3AD203B41FA5}">
                      <a16:colId xmlns:a16="http://schemas.microsoft.com/office/drawing/2014/main" val="541391545"/>
                    </a:ext>
                  </a:extLst>
                </a:gridCol>
              </a:tblGrid>
              <a:tr h="2142355">
                <a:tc>
                  <a:txBody>
                    <a:bodyPr/>
                    <a:lstStyle/>
                    <a:p>
                      <a:pPr rtl="0" fontAlgn="t">
                        <a:spcBef>
                          <a:spcPts val="0"/>
                        </a:spcBef>
                        <a:spcAft>
                          <a:spcPts val="0"/>
                        </a:spcAft>
                      </a:pPr>
                      <a:br>
                        <a:rPr lang="en-US" sz="1700">
                          <a:effectLst/>
                        </a:rPr>
                      </a:br>
                      <a:r>
                        <a:rPr lang="en-US" sz="1000" b="1" i="0" u="none" strike="noStrike">
                          <a:solidFill>
                            <a:srgbClr val="000000"/>
                          </a:solidFill>
                          <a:effectLst/>
                          <a:latin typeface="Arial" panose="020B0604020202020204" pitchFamily="34" charset="0"/>
                        </a:rPr>
                        <a:t>NJ HOME CREDITS &amp; REBATES </a:t>
                      </a: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4">
                  <a:txBody>
                    <a:bodyPr/>
                    <a:lstStyle/>
                    <a:p>
                      <a:pPr rtl="0" fontAlgn="t">
                        <a:spcBef>
                          <a:spcPts val="0"/>
                        </a:spcBef>
                        <a:spcAft>
                          <a:spcPts val="0"/>
                        </a:spcAft>
                      </a:pPr>
                      <a:r>
                        <a:rPr lang="en-US" sz="1000" b="1" i="0" u="none" strike="noStrike" dirty="0">
                          <a:solidFill>
                            <a:srgbClr val="000000"/>
                          </a:solidFill>
                          <a:effectLst/>
                          <a:latin typeface="Arial" panose="020B0604020202020204" pitchFamily="34" charset="0"/>
                        </a:rPr>
                        <a:t>Rebates from NJ utilities (in addition to NJ rebates and U.S. tax credits). May be available until Jan 1, 2025. Rebates are for “Energy Star” devices.  </a:t>
                      </a:r>
                      <a:br>
                        <a:rPr lang="en-US" sz="1000" b="1" i="0" u="none" strike="noStrike" dirty="0">
                          <a:solidFill>
                            <a:srgbClr val="000000"/>
                          </a:solidFill>
                          <a:effectLst/>
                          <a:latin typeface="Arial" panose="020B0604020202020204" pitchFamily="34" charset="0"/>
                        </a:rPr>
                      </a:br>
                      <a:r>
                        <a:rPr lang="en-US" sz="900" b="1" i="0" u="none" strike="noStrike" dirty="0">
                          <a:solidFill>
                            <a:srgbClr val="000000"/>
                          </a:solidFill>
                          <a:effectLst/>
                          <a:latin typeface="Arial" panose="020B0604020202020204" pitchFamily="34" charset="0"/>
                        </a:rPr>
                        <a:t>  </a:t>
                      </a:r>
                      <a:r>
                        <a:rPr lang="en-US" sz="1000" b="1" i="0" u="none" strike="noStrike" dirty="0">
                          <a:solidFill>
                            <a:srgbClr val="000000"/>
                          </a:solidFill>
                          <a:effectLst/>
                          <a:latin typeface="Arial" panose="020B0604020202020204" pitchFamily="34" charset="0"/>
                        </a:rPr>
                        <a:t>HVAC-related rebates for JCP&amp;L, PSEG, Rockland Electric &amp; Atlantic City Electric are indexed in </a:t>
                      </a:r>
                      <a:r>
                        <a:rPr lang="en-US" sz="900" b="1" i="0" u="sng" strike="noStrike" dirty="0">
                          <a:solidFill>
                            <a:srgbClr val="1155CC"/>
                          </a:solidFill>
                          <a:effectLst/>
                          <a:latin typeface="Arial" panose="020B0604020202020204" pitchFamily="34" charset="0"/>
                          <a:hlinkClick r:id="rId3"/>
                        </a:rPr>
                        <a:t>https://energyefficiencyalliance.org/wp-content/uploads/2023/08/NJ-HP-Incentives.pdf</a:t>
                      </a:r>
                      <a:endParaRPr lang="en-US" sz="1700" dirty="0">
                        <a:effectLst/>
                      </a:endParaRPr>
                    </a:p>
                    <a:p>
                      <a:pPr rtl="0" fontAlgn="t">
                        <a:spcBef>
                          <a:spcPts val="0"/>
                        </a:spcBef>
                        <a:spcAft>
                          <a:spcPts val="0"/>
                        </a:spcAft>
                      </a:pPr>
                      <a:r>
                        <a:rPr lang="en-US" sz="900" b="1" i="0" u="none" strike="noStrike" dirty="0">
                          <a:solidFill>
                            <a:srgbClr val="FF0000"/>
                          </a:solidFill>
                          <a:effectLst/>
                          <a:latin typeface="Arial" panose="020B0604020202020204" pitchFamily="34" charset="0"/>
                        </a:rPr>
                        <a:t>Beginning 1/1/2025, the “up to” rebates shown below  are identical for PSEG electric, JCP&amp;L, ACE and Rockland Electric (see “Note 1”).  In addition, each utility is considering higher rebates to meet BPU goals to more rapidly decarbonize- see filings &amp; page numbers at very bottom</a:t>
                      </a:r>
                      <a:endParaRPr lang="en-US" sz="1700" dirty="0">
                        <a:effectLst/>
                      </a:endParaRPr>
                    </a:p>
                  </a:txBody>
                  <a:tcPr marL="60887" marR="60887" marT="60887" marB="6088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IRA TAX CREDIT CAPS: 30% and $3200 max/calendar-year; </a:t>
                      </a:r>
                      <a:r>
                        <a:rPr lang="en-US" sz="900" b="1" i="0" u="none" strike="noStrike">
                          <a:solidFill>
                            <a:srgbClr val="000000"/>
                          </a:solidFill>
                          <a:effectLst/>
                          <a:latin typeface="Arial" panose="020B0604020202020204" pitchFamily="34" charset="0"/>
                        </a:rPr>
                        <a:t>IRA </a:t>
                      </a:r>
                      <a:r>
                        <a:rPr lang="en-US" sz="900" b="1" i="0" u="none" strike="noStrike">
                          <a:solidFill>
                            <a:srgbClr val="040C28"/>
                          </a:solidFill>
                          <a:effectLst/>
                          <a:latin typeface="Arial" panose="020B0604020202020204" pitchFamily="34" charset="0"/>
                        </a:rPr>
                        <a:t>credits have a three-year carryback and a twenty-two year carry forward</a:t>
                      </a:r>
                      <a:r>
                        <a:rPr lang="en-US" sz="900" b="1" i="0" u="none" strike="noStrike">
                          <a:solidFill>
                            <a:srgbClr val="4D5156"/>
                          </a:solidFill>
                          <a:effectLst/>
                          <a:highlight>
                            <a:srgbClr val="FFFFFF"/>
                          </a:highlight>
                          <a:latin typeface="Arial" panose="020B0604020202020204" pitchFamily="34" charset="0"/>
                        </a:rPr>
                        <a:t>.  </a:t>
                      </a:r>
                      <a:r>
                        <a:rPr lang="en-US" sz="900" b="1" i="0" u="none" strike="noStrike">
                          <a:solidFill>
                            <a:srgbClr val="000000"/>
                          </a:solidFill>
                          <a:effectLst/>
                          <a:highlight>
                            <a:srgbClr val="FFFFFF"/>
                          </a:highlight>
                          <a:latin typeface="Arial" panose="020B0604020202020204" pitchFamily="34" charset="0"/>
                        </a:rPr>
                        <a:t>Credits transferable (limited by passive activity rules</a:t>
                      </a:r>
                      <a:r>
                        <a:rPr lang="en-US" sz="1000" b="1" i="0" u="none" strike="noStrike">
                          <a:solidFill>
                            <a:srgbClr val="000000"/>
                          </a:solidFill>
                          <a:effectLst/>
                          <a:highlight>
                            <a:srgbClr val="FFFFFF"/>
                          </a:highlight>
                          <a:latin typeface="Arial" panose="020B0604020202020204" pitchFamily="34" charset="0"/>
                        </a:rPr>
                        <a:t>).</a:t>
                      </a:r>
                      <a:endParaRPr lang="en-US" sz="1700">
                        <a:effectLst/>
                      </a:endParaRPr>
                    </a:p>
                  </a:txBody>
                  <a:tcPr marL="60887" marR="60887" marT="60887" marB="6088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IRA REBATE ($14K total cap); </a:t>
                      </a:r>
                      <a:r>
                        <a:rPr lang="en-US" sz="900" b="1" i="0" u="none" strike="noStrike">
                          <a:solidFill>
                            <a:srgbClr val="000000"/>
                          </a:solidFill>
                          <a:effectLst/>
                          <a:latin typeface="Arial" panose="020B0604020202020204" pitchFamily="34" charset="0"/>
                        </a:rPr>
                        <a:t>(eff~2025 in NJ);</a:t>
                      </a:r>
                      <a:r>
                        <a:rPr lang="en-US" sz="1000" b="1" i="0" u="none" strike="noStrike">
                          <a:solidFill>
                            <a:srgbClr val="000000"/>
                          </a:solidFill>
                          <a:effectLst/>
                          <a:latin typeface="Arial" panose="020B0604020202020204" pitchFamily="34" charset="0"/>
                        </a:rPr>
                        <a:t> </a:t>
                      </a:r>
                      <a:r>
                        <a:rPr lang="en-US" sz="900" b="1" i="0" u="none" strike="noStrike">
                          <a:solidFill>
                            <a:srgbClr val="000000"/>
                          </a:solidFill>
                          <a:effectLst/>
                          <a:latin typeface="Arial" panose="020B0604020202020204" pitchFamily="34" charset="0"/>
                        </a:rPr>
                        <a:t>stackable with tax credits &amp; utility rebates; funding may quickly run out; All are "HEEHRA" unless labeled "HOMES". Appliances must be rated “Energy Star”. Incomes requirement is less than 80% of area median income. Proposed by BPU on  May 7.  Hearing May Comments due May 21</a:t>
                      </a:r>
                      <a:endParaRPr lang="en-US" sz="1700">
                        <a:effectLst/>
                      </a:endParaRPr>
                    </a:p>
                  </a:txBody>
                  <a:tcPr marL="60887" marR="60887" marT="60887" marB="60887">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666357052"/>
                  </a:ext>
                </a:extLst>
              </a:tr>
              <a:tr h="927700">
                <a:tc>
                  <a:txBody>
                    <a:bodyPr/>
                    <a:lstStyle/>
                    <a:p>
                      <a:pPr rtl="0" fontAlgn="t">
                        <a:spcBef>
                          <a:spcPts val="0"/>
                        </a:spcBef>
                        <a:spcAft>
                          <a:spcPts val="0"/>
                        </a:spcAft>
                      </a:pPr>
                      <a:r>
                        <a:rPr lang="en-US" sz="1000" b="0" i="0" u="none" strike="noStrike">
                          <a:solidFill>
                            <a:srgbClr val="000000"/>
                          </a:solidFill>
                          <a:effectLst/>
                          <a:latin typeface="Arial" panose="020B0604020202020204" pitchFamily="34" charset="0"/>
                        </a:rPr>
                        <a:t> </a:t>
                      </a: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JCP&amp;L REBATES </a:t>
                      </a:r>
                      <a:r>
                        <a:rPr lang="en-US" sz="1100" b="1" i="0" u="sng" strike="noStrike">
                          <a:solidFill>
                            <a:srgbClr val="1155CC"/>
                          </a:solidFill>
                          <a:effectLst/>
                          <a:latin typeface="Calibri" panose="020F0502020204030204" pitchFamily="34" charset="0"/>
                          <a:hlinkClick r:id="rId4"/>
                        </a:rPr>
                        <a:t>Appliance Rebates</a:t>
                      </a:r>
                      <a:endParaRPr lang="en-US" sz="1700">
                        <a:effectLst/>
                      </a:endParaRPr>
                    </a:p>
                    <a:p>
                      <a:pPr rtl="0" fontAlgn="t">
                        <a:spcBef>
                          <a:spcPts val="0"/>
                        </a:spcBef>
                        <a:spcAft>
                          <a:spcPts val="0"/>
                        </a:spcAft>
                      </a:pPr>
                      <a:r>
                        <a:rPr lang="en-US" sz="1000" b="1" i="0" u="none" strike="noStrike">
                          <a:solidFill>
                            <a:srgbClr val="000000"/>
                          </a:solidFill>
                          <a:effectLst/>
                          <a:latin typeface="Arial" panose="020B0604020202020204" pitchFamily="34" charset="0"/>
                        </a:rPr>
                        <a:t>                        2024             </a:t>
                      </a:r>
                      <a:r>
                        <a:rPr lang="en-US" sz="1000" b="1" i="0" u="none" strike="noStrike">
                          <a:solidFill>
                            <a:srgbClr val="FF0000"/>
                          </a:solidFill>
                          <a:effectLst/>
                          <a:latin typeface="Arial" panose="020B0604020202020204" pitchFamily="34" charset="0"/>
                        </a:rPr>
                        <a:t>2025</a:t>
                      </a:r>
                      <a:br>
                        <a:rPr lang="en-US" sz="1000" b="1" i="0" u="none" strike="noStrike">
                          <a:solidFill>
                            <a:srgbClr val="FF0000"/>
                          </a:solidFill>
                          <a:effectLst/>
                          <a:latin typeface="Arial" panose="020B0604020202020204" pitchFamily="34" charset="0"/>
                        </a:rPr>
                      </a:br>
                      <a:r>
                        <a:rPr lang="en-US" sz="1000" b="1" i="0" u="none" strike="noStrike">
                          <a:solidFill>
                            <a:srgbClr val="FF0000"/>
                          </a:solidFill>
                          <a:effectLst/>
                          <a:latin typeface="Arial" panose="020B0604020202020204" pitchFamily="34" charset="0"/>
                        </a:rPr>
                        <a:t>                                      </a:t>
                      </a:r>
                      <a:endParaRPr lang="en-US" sz="1700">
                        <a:effectLst/>
                      </a:endParaRPr>
                    </a:p>
                  </a:txBody>
                  <a:tcPr marL="60887" marR="60887" marT="60887" marB="60887">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PSEG REBATES</a:t>
                      </a:r>
                      <a:endParaRPr lang="en-US" sz="1700">
                        <a:effectLst/>
                      </a:endParaRPr>
                    </a:p>
                    <a:p>
                      <a:pPr rtl="0" fontAlgn="t">
                        <a:spcBef>
                          <a:spcPts val="0"/>
                        </a:spcBef>
                        <a:spcAft>
                          <a:spcPts val="0"/>
                        </a:spcAft>
                      </a:pPr>
                      <a:br>
                        <a:rPr lang="en-US" sz="1700">
                          <a:effectLst/>
                        </a:rPr>
                      </a:br>
                      <a:r>
                        <a:rPr lang="en-US" sz="1000" b="1" i="0" u="none" strike="noStrike">
                          <a:solidFill>
                            <a:srgbClr val="000000"/>
                          </a:solidFill>
                          <a:effectLst/>
                          <a:latin typeface="Arial" panose="020B0604020202020204" pitchFamily="34" charset="0"/>
                        </a:rPr>
                        <a:t>                 2024             </a:t>
                      </a:r>
                      <a:r>
                        <a:rPr lang="en-US" sz="1000" b="1" i="0" u="none" strike="noStrike">
                          <a:solidFill>
                            <a:srgbClr val="FF0000"/>
                          </a:solidFill>
                          <a:effectLst/>
                          <a:latin typeface="Arial" panose="020B0604020202020204" pitchFamily="34" charset="0"/>
                        </a:rPr>
                        <a:t>2025</a:t>
                      </a:r>
                      <a:br>
                        <a:rPr lang="en-US" sz="1000" b="1" i="0" u="none" strike="noStrike">
                          <a:solidFill>
                            <a:srgbClr val="FF0000"/>
                          </a:solidFill>
                          <a:effectLst/>
                          <a:latin typeface="Arial" panose="020B0604020202020204" pitchFamily="34" charset="0"/>
                        </a:rPr>
                      </a:br>
                      <a:r>
                        <a:rPr lang="en-US" sz="1000" b="1" i="0" u="none" strike="noStrike">
                          <a:solidFill>
                            <a:srgbClr val="FF0000"/>
                          </a:solidFill>
                          <a:effectLst/>
                          <a:latin typeface="Arial" panose="020B0604020202020204" pitchFamily="34" charset="0"/>
                        </a:rPr>
                        <a:t>                                  </a:t>
                      </a: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fontAlgn="t"/>
                      <a:br>
                        <a:rPr lang="en-US" sz="1700">
                          <a:effectLst/>
                        </a:rPr>
                      </a:br>
                      <a:endParaRPr lang="en-US" sz="1700">
                        <a:effectLst/>
                      </a:endParaRPr>
                    </a:p>
                  </a:txBody>
                  <a:tcPr marL="60887" marR="60887" marT="60887" marB="6088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900" b="1" i="0" u="none" strike="noStrike">
                          <a:solidFill>
                            <a:srgbClr val="000000"/>
                          </a:solidFill>
                          <a:effectLst/>
                          <a:latin typeface="Arial" panose="020B0604020202020204" pitchFamily="34" charset="0"/>
                        </a:rPr>
                        <a:t>&lt;80% Median Income</a:t>
                      </a:r>
                      <a:endParaRPr lang="en-US" sz="1700">
                        <a:effectLst/>
                      </a:endParaRPr>
                    </a:p>
                  </a:txBody>
                  <a:tcPr marL="60887" marR="60887" marT="60887" marB="60887">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700">
                          <a:effectLst/>
                        </a:rPr>
                      </a:b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2155499"/>
                  </a:ext>
                </a:extLst>
              </a:tr>
              <a:tr h="1265105">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AIR SOURCE HEAT PUMP</a:t>
                      </a: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Cold Climate </a:t>
                      </a:r>
                      <a:endParaRPr lang="en-US" sz="1700">
                        <a:effectLst/>
                      </a:endParaRPr>
                    </a:p>
                    <a:p>
                      <a:pPr rtl="0" fontAlgn="t">
                        <a:spcBef>
                          <a:spcPts val="0"/>
                        </a:spcBef>
                        <a:spcAft>
                          <a:spcPts val="0"/>
                        </a:spcAft>
                      </a:pPr>
                      <a:br>
                        <a:rPr lang="en-US" sz="1700">
                          <a:effectLst/>
                        </a:rPr>
                      </a:br>
                      <a:r>
                        <a:rPr lang="en-US" sz="1000" b="1" i="0" u="none" strike="noStrike">
                          <a:solidFill>
                            <a:srgbClr val="000000"/>
                          </a:solidFill>
                          <a:effectLst/>
                          <a:latin typeface="Arial" panose="020B0604020202020204" pitchFamily="34" charset="0"/>
                        </a:rPr>
                        <a:t>Other than cold climate</a:t>
                      </a:r>
                      <a:endParaRPr lang="en-US" sz="1700">
                        <a:effectLst/>
                      </a:endParaRPr>
                    </a:p>
                  </a:txBody>
                  <a:tcPr marL="60887" marR="60887" marT="60887" marB="60887">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1K</a:t>
                      </a:r>
                      <a:endParaRPr lang="en-US" sz="1700">
                        <a:effectLst/>
                      </a:endParaRPr>
                    </a:p>
                    <a:p>
                      <a:pPr rtl="0" fontAlgn="t">
                        <a:spcBef>
                          <a:spcPts val="0"/>
                        </a:spcBef>
                        <a:spcAft>
                          <a:spcPts val="0"/>
                        </a:spcAft>
                      </a:pPr>
                      <a:br>
                        <a:rPr lang="en-US" sz="1700">
                          <a:effectLst/>
                        </a:rPr>
                      </a:br>
                      <a:r>
                        <a:rPr lang="en-US" sz="1000" b="1" i="0" u="none" strike="noStrike">
                          <a:solidFill>
                            <a:srgbClr val="000000"/>
                          </a:solidFill>
                          <a:effectLst/>
                          <a:latin typeface="Arial" panose="020B0604020202020204" pitchFamily="34" charset="0"/>
                        </a:rPr>
                        <a:t>400 to 1K     </a:t>
                      </a:r>
                      <a:r>
                        <a:rPr lang="en-US" sz="1000" b="1" i="0" u="none" strike="noStrike">
                          <a:solidFill>
                            <a:srgbClr val="FF0000"/>
                          </a:solidFill>
                          <a:effectLst/>
                          <a:latin typeface="Arial" panose="020B0604020202020204" pitchFamily="34" charset="0"/>
                        </a:rPr>
                        <a:t>up to</a:t>
                      </a:r>
                      <a:br>
                        <a:rPr lang="en-US" sz="1000" b="1" i="0" u="none" strike="noStrike">
                          <a:solidFill>
                            <a:srgbClr val="FF0000"/>
                          </a:solidFill>
                          <a:effectLst/>
                          <a:latin typeface="Arial" panose="020B0604020202020204" pitchFamily="34" charset="0"/>
                        </a:rPr>
                      </a:br>
                      <a:r>
                        <a:rPr lang="en-US" sz="1000" b="1" i="0" u="none" strike="noStrike">
                          <a:solidFill>
                            <a:srgbClr val="FF0000"/>
                          </a:solidFill>
                          <a:effectLst/>
                          <a:latin typeface="Arial" panose="020B0604020202020204" pitchFamily="34" charset="0"/>
                        </a:rPr>
                        <a:t>                  $3500</a:t>
                      </a:r>
                      <a:br>
                        <a:rPr lang="en-US" sz="1000" b="1" i="0" u="none" strike="noStrike">
                          <a:solidFill>
                            <a:srgbClr val="FF0000"/>
                          </a:solidFill>
                          <a:effectLst/>
                          <a:latin typeface="Arial" panose="020B0604020202020204" pitchFamily="34" charset="0"/>
                        </a:rPr>
                      </a:br>
                      <a:r>
                        <a:rPr lang="en-US" sz="1000" b="1" i="0" u="none" strike="noStrike">
                          <a:solidFill>
                            <a:srgbClr val="FF0000"/>
                          </a:solidFill>
                          <a:effectLst/>
                          <a:latin typeface="Arial" panose="020B0604020202020204" pitchFamily="34" charset="0"/>
                        </a:rPr>
                        <a:t>                (includes</a:t>
                      </a:r>
                      <a:br>
                        <a:rPr lang="en-US" sz="1000" b="1" i="0" u="none" strike="noStrike">
                          <a:solidFill>
                            <a:srgbClr val="FF0000"/>
                          </a:solidFill>
                          <a:effectLst/>
                          <a:latin typeface="Arial" panose="020B0604020202020204" pitchFamily="34" charset="0"/>
                        </a:rPr>
                      </a:br>
                      <a:r>
                        <a:rPr lang="en-US" sz="1000" b="1" i="0" u="none" strike="noStrike">
                          <a:solidFill>
                            <a:srgbClr val="FF0000"/>
                          </a:solidFill>
                          <a:effectLst/>
                          <a:latin typeface="Arial" panose="020B0604020202020204" pitchFamily="34" charset="0"/>
                        </a:rPr>
                        <a:t>              mini-split)</a:t>
                      </a: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Cold Climate</a:t>
                      </a:r>
                      <a:endParaRPr lang="en-US" sz="1700">
                        <a:effectLst/>
                      </a:endParaRPr>
                    </a:p>
                    <a:p>
                      <a:pPr rtl="0" fontAlgn="t">
                        <a:spcBef>
                          <a:spcPts val="0"/>
                        </a:spcBef>
                        <a:spcAft>
                          <a:spcPts val="0"/>
                        </a:spcAft>
                      </a:pPr>
                      <a:br>
                        <a:rPr lang="en-US" sz="1700">
                          <a:effectLst/>
                        </a:rPr>
                      </a:br>
                      <a:r>
                        <a:rPr lang="en-US" sz="1000" b="1" i="0" u="none" strike="noStrike">
                          <a:solidFill>
                            <a:srgbClr val="000000"/>
                          </a:solidFill>
                          <a:effectLst/>
                          <a:latin typeface="Arial" panose="020B0604020202020204" pitchFamily="34" charset="0"/>
                        </a:rPr>
                        <a:t>Other</a:t>
                      </a: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$600</a:t>
                      </a:r>
                      <a:endParaRPr lang="en-US" sz="1700">
                        <a:effectLst/>
                      </a:endParaRPr>
                    </a:p>
                    <a:p>
                      <a:pPr rtl="0" fontAlgn="t">
                        <a:spcBef>
                          <a:spcPts val="0"/>
                        </a:spcBef>
                        <a:spcAft>
                          <a:spcPts val="0"/>
                        </a:spcAft>
                      </a:pPr>
                      <a:br>
                        <a:rPr lang="en-US" sz="1700">
                          <a:effectLst/>
                        </a:rPr>
                      </a:br>
                      <a:r>
                        <a:rPr lang="en-US" sz="1000" b="1" i="0" u="none" strike="noStrike">
                          <a:solidFill>
                            <a:srgbClr val="000000"/>
                          </a:solidFill>
                          <a:effectLst/>
                          <a:latin typeface="Arial" panose="020B0604020202020204" pitchFamily="34" charset="0"/>
                        </a:rPr>
                        <a:t>$240 - $600 </a:t>
                      </a:r>
                      <a:r>
                        <a:rPr lang="en-US" sz="1000" b="1" i="0" u="none" strike="noStrike">
                          <a:solidFill>
                            <a:srgbClr val="FF0000"/>
                          </a:solidFill>
                          <a:effectLst/>
                          <a:latin typeface="Arial" panose="020B0604020202020204" pitchFamily="34" charset="0"/>
                        </a:rPr>
                        <a:t>up to</a:t>
                      </a:r>
                      <a:br>
                        <a:rPr lang="en-US" sz="1000" b="1" i="0" u="none" strike="noStrike">
                          <a:solidFill>
                            <a:srgbClr val="FF0000"/>
                          </a:solidFill>
                          <a:effectLst/>
                          <a:latin typeface="Arial" panose="020B0604020202020204" pitchFamily="34" charset="0"/>
                        </a:rPr>
                      </a:br>
                      <a:r>
                        <a:rPr lang="en-US" sz="1000" b="1" i="0" u="none" strike="noStrike">
                          <a:solidFill>
                            <a:srgbClr val="FF0000"/>
                          </a:solidFill>
                          <a:effectLst/>
                          <a:latin typeface="Arial" panose="020B0604020202020204" pitchFamily="34" charset="0"/>
                        </a:rPr>
                        <a:t>                  $3500</a:t>
                      </a:r>
                      <a:br>
                        <a:rPr lang="en-US" sz="1000" b="1" i="0" u="none" strike="noStrike">
                          <a:solidFill>
                            <a:srgbClr val="FF0000"/>
                          </a:solidFill>
                          <a:effectLst/>
                          <a:latin typeface="Arial" panose="020B0604020202020204" pitchFamily="34" charset="0"/>
                        </a:rPr>
                      </a:br>
                      <a:r>
                        <a:rPr lang="en-US" sz="1000" b="1" i="0" u="none" strike="noStrike">
                          <a:solidFill>
                            <a:srgbClr val="FF0000"/>
                          </a:solidFill>
                          <a:effectLst/>
                          <a:latin typeface="Arial" panose="020B0604020202020204" pitchFamily="34" charset="0"/>
                        </a:rPr>
                        <a:t>                (includes</a:t>
                      </a:r>
                      <a:br>
                        <a:rPr lang="en-US" sz="1000" b="1" i="0" u="none" strike="noStrike">
                          <a:solidFill>
                            <a:srgbClr val="FF0000"/>
                          </a:solidFill>
                          <a:effectLst/>
                          <a:latin typeface="Arial" panose="020B0604020202020204" pitchFamily="34" charset="0"/>
                        </a:rPr>
                      </a:br>
                      <a:r>
                        <a:rPr lang="en-US" sz="1000" b="1" i="0" u="none" strike="noStrike">
                          <a:solidFill>
                            <a:srgbClr val="FF0000"/>
                          </a:solidFill>
                          <a:effectLst/>
                          <a:latin typeface="Arial" panose="020B0604020202020204" pitchFamily="34" charset="0"/>
                        </a:rPr>
                        <a:t>              mini-split)</a:t>
                      </a: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30% (capped at $2K/year for heat pump + heat pump water heater)</a:t>
                      </a:r>
                      <a:endParaRPr lang="en-US" sz="1700">
                        <a:effectLst/>
                      </a:endParaRPr>
                    </a:p>
                  </a:txBody>
                  <a:tcPr marL="60887" marR="60887" marT="60887" marB="6088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100%, up to $8K</a:t>
                      </a:r>
                      <a:endParaRPr lang="en-US" sz="1700">
                        <a:effectLst/>
                      </a:endParaRPr>
                    </a:p>
                  </a:txBody>
                  <a:tcPr marL="60887" marR="60887" marT="60887" marB="60887">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700">
                          <a:effectLst/>
                        </a:rPr>
                      </a:b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3113544"/>
                  </a:ext>
                </a:extLst>
              </a:tr>
              <a:tr h="1147013">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GEOTHERMAL HEAT PUMP</a:t>
                      </a: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REPLACE AIR OR GND SOURCE HEAT PUMP</a:t>
                      </a:r>
                      <a:endParaRPr lang="en-US" sz="1700">
                        <a:effectLst/>
                      </a:endParaRPr>
                    </a:p>
                  </a:txBody>
                  <a:tcPr marL="60887" marR="60887" marT="60887" marB="60887">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$500</a:t>
                      </a: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700">
                          <a:effectLst/>
                        </a:rPr>
                      </a:b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700">
                          <a:effectLst/>
                        </a:rPr>
                      </a:b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30% for geothermal; </a:t>
                      </a:r>
                      <a:br>
                        <a:rPr lang="en-US" sz="1000" b="1" i="0" u="none" strike="noStrike">
                          <a:solidFill>
                            <a:srgbClr val="000000"/>
                          </a:solidFill>
                          <a:effectLst/>
                          <a:latin typeface="Arial" panose="020B0604020202020204" pitchFamily="34" charset="0"/>
                        </a:rPr>
                      </a:br>
                      <a:r>
                        <a:rPr lang="en-US" sz="1000" b="1" i="0" u="none" strike="noStrike">
                          <a:solidFill>
                            <a:srgbClr val="000000"/>
                          </a:solidFill>
                          <a:effectLst/>
                          <a:latin typeface="Arial" panose="020B0604020202020204" pitchFamily="34" charset="0"/>
                        </a:rPr>
                        <a:t>no caps and no limits</a:t>
                      </a:r>
                      <a:endParaRPr lang="en-US" sz="1700">
                        <a:effectLst/>
                      </a:endParaRPr>
                    </a:p>
                  </a:txBody>
                  <a:tcPr marL="60887" marR="60887" marT="60887" marB="6088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100% up to $8K</a:t>
                      </a:r>
                      <a:endParaRPr lang="en-US" sz="1700">
                        <a:effectLst/>
                      </a:endParaRPr>
                    </a:p>
                  </a:txBody>
                  <a:tcPr marL="60887" marR="60887" marT="60887" marB="60887">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700">
                          <a:effectLst/>
                        </a:rPr>
                      </a:b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6525409"/>
                  </a:ext>
                </a:extLst>
              </a:tr>
              <a:tr h="1315715">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GEOTHERMAL HEAT PUMP</a:t>
                      </a: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REPLACE ELECTRIC FORCED AIR FURNACE/AC</a:t>
                      </a:r>
                      <a:endParaRPr lang="en-US" sz="1700">
                        <a:effectLst/>
                      </a:endParaRPr>
                    </a:p>
                  </a:txBody>
                  <a:tcPr marL="60887" marR="60887" marT="60887" marB="60887">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$1500       </a:t>
                      </a:r>
                      <a:r>
                        <a:rPr lang="en-US" sz="1000" b="1" i="0" u="none" strike="noStrike">
                          <a:solidFill>
                            <a:srgbClr val="FF0000"/>
                          </a:solidFill>
                          <a:effectLst/>
                          <a:latin typeface="Arial" panose="020B0604020202020204" pitchFamily="34" charset="0"/>
                        </a:rPr>
                        <a:t>up to</a:t>
                      </a:r>
                      <a:br>
                        <a:rPr lang="en-US" sz="1000" b="1" i="0" u="none" strike="noStrike">
                          <a:solidFill>
                            <a:srgbClr val="FF0000"/>
                          </a:solidFill>
                          <a:effectLst/>
                          <a:latin typeface="Arial" panose="020B0604020202020204" pitchFamily="34" charset="0"/>
                        </a:rPr>
                      </a:br>
                      <a:r>
                        <a:rPr lang="en-US" sz="1000" b="1" i="0" u="none" strike="noStrike">
                          <a:solidFill>
                            <a:srgbClr val="FF0000"/>
                          </a:solidFill>
                          <a:effectLst/>
                          <a:latin typeface="Arial" panose="020B0604020202020204" pitchFamily="34" charset="0"/>
                        </a:rPr>
                        <a:t>                  $10K</a:t>
                      </a:r>
                      <a:endParaRPr lang="en-US" sz="1700">
                        <a:effectLst/>
                      </a:endParaRPr>
                    </a:p>
                    <a:p>
                      <a:pPr fontAlgn="t"/>
                      <a:br>
                        <a:rPr lang="en-US" sz="1700">
                          <a:effectLst/>
                        </a:rPr>
                      </a:b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700">
                          <a:effectLst/>
                        </a:rPr>
                      </a:b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0" i="0" u="none" strike="noStrike">
                          <a:solidFill>
                            <a:srgbClr val="000000"/>
                          </a:solidFill>
                          <a:effectLst/>
                          <a:latin typeface="Arial" panose="020B0604020202020204" pitchFamily="34" charset="0"/>
                        </a:rPr>
                        <a:t>                </a:t>
                      </a:r>
                      <a:r>
                        <a:rPr lang="en-US" sz="1000" b="1" i="0" u="none" strike="noStrike">
                          <a:solidFill>
                            <a:srgbClr val="FF0000"/>
                          </a:solidFill>
                          <a:effectLst/>
                          <a:latin typeface="Arial" panose="020B0604020202020204" pitchFamily="34" charset="0"/>
                        </a:rPr>
                        <a:t>up to</a:t>
                      </a:r>
                      <a:br>
                        <a:rPr lang="en-US" sz="1000" b="1" i="0" u="none" strike="noStrike">
                          <a:solidFill>
                            <a:srgbClr val="FF0000"/>
                          </a:solidFill>
                          <a:effectLst/>
                          <a:latin typeface="Arial" panose="020B0604020202020204" pitchFamily="34" charset="0"/>
                        </a:rPr>
                      </a:br>
                      <a:r>
                        <a:rPr lang="en-US" sz="1000" b="1" i="0" u="none" strike="noStrike">
                          <a:solidFill>
                            <a:srgbClr val="FF0000"/>
                          </a:solidFill>
                          <a:effectLst/>
                          <a:latin typeface="Arial" panose="020B0604020202020204" pitchFamily="34" charset="0"/>
                        </a:rPr>
                        <a:t>                  $10K</a:t>
                      </a:r>
                      <a:endParaRPr lang="en-US" sz="1700">
                        <a:effectLst/>
                      </a:endParaRPr>
                    </a:p>
                    <a:p>
                      <a:pPr fontAlgn="t"/>
                      <a:br>
                        <a:rPr lang="en-US" sz="1700">
                          <a:effectLst/>
                        </a:rPr>
                      </a:b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30% for geothermal; </a:t>
                      </a:r>
                      <a:br>
                        <a:rPr lang="en-US" sz="1000" b="1" i="0" u="none" strike="noStrike">
                          <a:solidFill>
                            <a:srgbClr val="000000"/>
                          </a:solidFill>
                          <a:effectLst/>
                          <a:latin typeface="Arial" panose="020B0604020202020204" pitchFamily="34" charset="0"/>
                        </a:rPr>
                      </a:br>
                      <a:r>
                        <a:rPr lang="en-US" sz="1000" b="1" i="0" u="none" strike="noStrike">
                          <a:solidFill>
                            <a:srgbClr val="000000"/>
                          </a:solidFill>
                          <a:effectLst/>
                          <a:latin typeface="Arial" panose="020B0604020202020204" pitchFamily="34" charset="0"/>
                        </a:rPr>
                        <a:t>no caps and no limits</a:t>
                      </a:r>
                      <a:endParaRPr lang="en-US" sz="1700">
                        <a:effectLst/>
                      </a:endParaRPr>
                    </a:p>
                    <a:p>
                      <a:pPr fontAlgn="t"/>
                      <a:br>
                        <a:rPr lang="en-US" sz="1700">
                          <a:effectLst/>
                        </a:rPr>
                      </a:br>
                      <a:endParaRPr lang="en-US" sz="1700">
                        <a:effectLst/>
                      </a:endParaRPr>
                    </a:p>
                  </a:txBody>
                  <a:tcPr marL="60887" marR="60887" marT="60887" marB="6088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100% up to $8K</a:t>
                      </a:r>
                      <a:endParaRPr lang="en-US" sz="1700">
                        <a:effectLst/>
                      </a:endParaRPr>
                    </a:p>
                  </a:txBody>
                  <a:tcPr marL="60887" marR="60887" marT="60887" marB="60887">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700">
                          <a:effectLst/>
                        </a:rPr>
                      </a:b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7537531"/>
                  </a:ext>
                </a:extLst>
              </a:tr>
              <a:tr h="978311">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HEAT PUMP WATER HEATER</a:t>
                      </a: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700">
                          <a:effectLst/>
                        </a:rPr>
                      </a:br>
                      <a:endParaRPr lang="en-US" sz="1700">
                        <a:effectLst/>
                      </a:endParaRPr>
                    </a:p>
                  </a:txBody>
                  <a:tcPr marL="60887" marR="60887" marT="60887" marB="60887">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$750       </a:t>
                      </a:r>
                      <a:r>
                        <a:rPr lang="en-US" sz="1000" b="1" i="0" u="none" strike="noStrike">
                          <a:solidFill>
                            <a:srgbClr val="FF0000"/>
                          </a:solidFill>
                          <a:effectLst/>
                          <a:latin typeface="Arial" panose="020B0604020202020204" pitchFamily="34" charset="0"/>
                        </a:rPr>
                        <a:t>up to</a:t>
                      </a:r>
                      <a:br>
                        <a:rPr lang="en-US" sz="1000" b="1" i="0" u="none" strike="noStrike">
                          <a:solidFill>
                            <a:srgbClr val="FF0000"/>
                          </a:solidFill>
                          <a:effectLst/>
                          <a:latin typeface="Arial" panose="020B0604020202020204" pitchFamily="34" charset="0"/>
                        </a:rPr>
                      </a:br>
                      <a:r>
                        <a:rPr lang="en-US" sz="1000" b="1" i="0" u="none" strike="noStrike">
                          <a:solidFill>
                            <a:srgbClr val="FF0000"/>
                          </a:solidFill>
                          <a:effectLst/>
                          <a:latin typeface="Arial" panose="020B0604020202020204" pitchFamily="34" charset="0"/>
                        </a:rPr>
                        <a:t>                  $2500</a:t>
                      </a:r>
                      <a:r>
                        <a:rPr lang="en-US" sz="1000" b="1" i="0" u="none" strike="noStrike">
                          <a:solidFill>
                            <a:srgbClr val="000000"/>
                          </a:solidFill>
                          <a:effectLst/>
                          <a:latin typeface="Arial" panose="020B0604020202020204" pitchFamily="34" charset="0"/>
                        </a:rPr>
                        <a:t>  </a:t>
                      </a: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0" i="0" u="none" strike="noStrike">
                          <a:solidFill>
                            <a:srgbClr val="000000"/>
                          </a:solidFill>
                          <a:effectLst/>
                          <a:latin typeface="Arial" panose="020B0604020202020204" pitchFamily="34" charset="0"/>
                        </a:rPr>
                        <a:t> </a:t>
                      </a:r>
                      <a:endParaRPr lang="en-US" sz="1700">
                        <a:effectLst/>
                      </a:endParaRPr>
                    </a:p>
                  </a:txBody>
                  <a:tcPr marL="60887" marR="60887" marT="60887" marB="6088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dirty="0">
                          <a:solidFill>
                            <a:srgbClr val="000000"/>
                          </a:solidFill>
                          <a:effectLst/>
                          <a:latin typeface="Arial" panose="020B0604020202020204" pitchFamily="34" charset="0"/>
                        </a:rPr>
                        <a:t>$600           </a:t>
                      </a:r>
                      <a:r>
                        <a:rPr lang="en-US" sz="1000" b="1" i="0" u="none" strike="noStrike" dirty="0">
                          <a:solidFill>
                            <a:srgbClr val="FF0000"/>
                          </a:solidFill>
                          <a:effectLst/>
                          <a:latin typeface="Arial" panose="020B0604020202020204" pitchFamily="34" charset="0"/>
                        </a:rPr>
                        <a:t>up to</a:t>
                      </a:r>
                      <a:br>
                        <a:rPr lang="en-US" sz="1000" b="1" i="0" u="none" strike="noStrike" dirty="0">
                          <a:solidFill>
                            <a:srgbClr val="FF0000"/>
                          </a:solidFill>
                          <a:effectLst/>
                          <a:latin typeface="Arial" panose="020B0604020202020204" pitchFamily="34" charset="0"/>
                        </a:rPr>
                      </a:br>
                      <a:r>
                        <a:rPr lang="en-US" sz="1000" b="1" i="0" u="none" strike="noStrike" dirty="0">
                          <a:solidFill>
                            <a:srgbClr val="FF0000"/>
                          </a:solidFill>
                          <a:effectLst/>
                          <a:latin typeface="Arial" panose="020B0604020202020204" pitchFamily="34" charset="0"/>
                        </a:rPr>
                        <a:t>                  $2500</a:t>
                      </a:r>
                      <a:r>
                        <a:rPr lang="en-US" sz="1000" b="1" i="0" u="none" strike="noStrike" dirty="0">
                          <a:solidFill>
                            <a:srgbClr val="000000"/>
                          </a:solidFill>
                          <a:effectLst/>
                          <a:latin typeface="Arial" panose="020B0604020202020204" pitchFamily="34" charset="0"/>
                        </a:rPr>
                        <a:t> </a:t>
                      </a:r>
                      <a:endParaRPr lang="en-US" sz="1700" dirty="0">
                        <a:effectLst/>
                      </a:endParaRPr>
                    </a:p>
                  </a:txBody>
                  <a:tcPr marL="60887" marR="60887" marT="60887" marB="60887">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30% for heat pump water heater capped at $2K/year for heat pump + heat pump water heater)</a:t>
                      </a:r>
                      <a:endParaRPr lang="en-US" sz="1700">
                        <a:effectLst/>
                      </a:endParaRPr>
                    </a:p>
                  </a:txBody>
                  <a:tcPr marL="60887" marR="60887" marT="60887" marB="60887">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000" b="1" i="0" u="none" strike="noStrike">
                          <a:solidFill>
                            <a:srgbClr val="000000"/>
                          </a:solidFill>
                          <a:effectLst/>
                          <a:latin typeface="Arial" panose="020B0604020202020204" pitchFamily="34" charset="0"/>
                        </a:rPr>
                        <a:t>100% up to $1750; </a:t>
                      </a:r>
                      <a:endParaRPr lang="en-US" sz="1700">
                        <a:effectLst/>
                      </a:endParaRPr>
                    </a:p>
                  </a:txBody>
                  <a:tcPr marL="60887" marR="60887" marT="60887" marB="60887">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700" dirty="0">
                          <a:effectLst/>
                        </a:rPr>
                      </a:br>
                      <a:endParaRPr lang="en-US" sz="1700" dirty="0">
                        <a:effectLst/>
                      </a:endParaRPr>
                    </a:p>
                  </a:txBody>
                  <a:tcPr marL="60887" marR="60887" marT="60887" marB="6088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3532134"/>
                  </a:ext>
                </a:extLst>
              </a:tr>
            </a:tbl>
          </a:graphicData>
        </a:graphic>
      </p:graphicFrame>
    </p:spTree>
    <p:extLst>
      <p:ext uri="{BB962C8B-B14F-4D97-AF65-F5344CB8AC3E}">
        <p14:creationId xmlns:p14="http://schemas.microsoft.com/office/powerpoint/2010/main" val="190408637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95D0FDF-7499-6B8D-4BB0-D1D43C0330AD}"/>
              </a:ext>
            </a:extLst>
          </p:cNvPr>
          <p:cNvGraphicFramePr>
            <a:graphicFrameLocks noGrp="1"/>
          </p:cNvGraphicFramePr>
          <p:nvPr>
            <p:extLst>
              <p:ext uri="{D42A27DB-BD31-4B8C-83A1-F6EECF244321}">
                <p14:modId xmlns:p14="http://schemas.microsoft.com/office/powerpoint/2010/main" val="2780015268"/>
              </p:ext>
            </p:extLst>
          </p:nvPr>
        </p:nvGraphicFramePr>
        <p:xfrm>
          <a:off x="3848483" y="310114"/>
          <a:ext cx="8559033" cy="8523772"/>
        </p:xfrm>
        <a:graphic>
          <a:graphicData uri="http://schemas.openxmlformats.org/drawingml/2006/table">
            <a:tbl>
              <a:tblPr/>
              <a:tblGrid>
                <a:gridCol w="1040838">
                  <a:extLst>
                    <a:ext uri="{9D8B030D-6E8A-4147-A177-3AD203B41FA5}">
                      <a16:colId xmlns:a16="http://schemas.microsoft.com/office/drawing/2014/main" val="3436885739"/>
                    </a:ext>
                  </a:extLst>
                </a:gridCol>
                <a:gridCol w="762042">
                  <a:extLst>
                    <a:ext uri="{9D8B030D-6E8A-4147-A177-3AD203B41FA5}">
                      <a16:colId xmlns:a16="http://schemas.microsoft.com/office/drawing/2014/main" val="688857495"/>
                    </a:ext>
                  </a:extLst>
                </a:gridCol>
                <a:gridCol w="1273168">
                  <a:extLst>
                    <a:ext uri="{9D8B030D-6E8A-4147-A177-3AD203B41FA5}">
                      <a16:colId xmlns:a16="http://schemas.microsoft.com/office/drawing/2014/main" val="2857415957"/>
                    </a:ext>
                  </a:extLst>
                </a:gridCol>
                <a:gridCol w="604058">
                  <a:extLst>
                    <a:ext uri="{9D8B030D-6E8A-4147-A177-3AD203B41FA5}">
                      <a16:colId xmlns:a16="http://schemas.microsoft.com/office/drawing/2014/main" val="3458325021"/>
                    </a:ext>
                  </a:extLst>
                </a:gridCol>
                <a:gridCol w="1384687">
                  <a:extLst>
                    <a:ext uri="{9D8B030D-6E8A-4147-A177-3AD203B41FA5}">
                      <a16:colId xmlns:a16="http://schemas.microsoft.com/office/drawing/2014/main" val="2564751980"/>
                    </a:ext>
                  </a:extLst>
                </a:gridCol>
                <a:gridCol w="1635602">
                  <a:extLst>
                    <a:ext uri="{9D8B030D-6E8A-4147-A177-3AD203B41FA5}">
                      <a16:colId xmlns:a16="http://schemas.microsoft.com/office/drawing/2014/main" val="1266201991"/>
                    </a:ext>
                  </a:extLst>
                </a:gridCol>
                <a:gridCol w="1700654">
                  <a:extLst>
                    <a:ext uri="{9D8B030D-6E8A-4147-A177-3AD203B41FA5}">
                      <a16:colId xmlns:a16="http://schemas.microsoft.com/office/drawing/2014/main" val="2450108853"/>
                    </a:ext>
                  </a:extLst>
                </a:gridCol>
                <a:gridCol w="157984">
                  <a:extLst>
                    <a:ext uri="{9D8B030D-6E8A-4147-A177-3AD203B41FA5}">
                      <a16:colId xmlns:a16="http://schemas.microsoft.com/office/drawing/2014/main" val="3952378884"/>
                    </a:ext>
                  </a:extLst>
                </a:gridCol>
              </a:tblGrid>
              <a:tr h="917605">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ELEC OR INDUCTION STOVE</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0" i="0" u="none" strike="noStrike">
                          <a:solidFill>
                            <a:srgbClr val="000000"/>
                          </a:solidFill>
                          <a:effectLst/>
                          <a:latin typeface="Arial" panose="020B0604020202020204" pitchFamily="34" charset="0"/>
                        </a:rPr>
                        <a:t> </a:t>
                      </a:r>
                      <a:endParaRPr lang="en-US" sz="1300">
                        <a:effectLst/>
                      </a:endParaRPr>
                    </a:p>
                  </a:txBody>
                  <a:tcPr marL="47889" marR="47889" marT="47889" marB="47889">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0" i="0" u="none" strike="noStrike">
                          <a:solidFill>
                            <a:srgbClr val="000000"/>
                          </a:solidFill>
                          <a:effectLst/>
                          <a:latin typeface="Arial" panose="020B0604020202020204" pitchFamily="34" charset="0"/>
                        </a:rPr>
                        <a:t>$150           </a:t>
                      </a:r>
                      <a:r>
                        <a:rPr lang="en-US" sz="800" b="1" i="0" u="none" strike="noStrike">
                          <a:solidFill>
                            <a:srgbClr val="FF0000"/>
                          </a:solidFill>
                          <a:effectLst/>
                          <a:latin typeface="Arial" panose="020B0604020202020204" pitchFamily="34" charset="0"/>
                        </a:rPr>
                        <a:t>up to</a:t>
                      </a:r>
                      <a:br>
                        <a:rPr lang="en-US" sz="800" b="1" i="0" u="none" strike="noStrike">
                          <a:solidFill>
                            <a:srgbClr val="FF0000"/>
                          </a:solidFill>
                          <a:effectLst/>
                          <a:latin typeface="Arial" panose="020B0604020202020204" pitchFamily="34" charset="0"/>
                        </a:rPr>
                      </a:br>
                      <a:r>
                        <a:rPr lang="en-US" sz="800" b="1" i="0" u="none" strike="noStrike">
                          <a:solidFill>
                            <a:srgbClr val="FF0000"/>
                          </a:solidFill>
                          <a:effectLst/>
                          <a:latin typeface="Arial" panose="020B0604020202020204" pitchFamily="34" charset="0"/>
                        </a:rPr>
                        <a:t>                  $150</a:t>
                      </a:r>
                      <a:r>
                        <a:rPr lang="en-US" sz="800" b="0" i="0" u="none" strike="noStrike">
                          <a:solidFill>
                            <a:srgbClr val="000000"/>
                          </a:solidFill>
                          <a:effectLst/>
                          <a:latin typeface="Arial" panose="020B0604020202020204" pitchFamily="34" charset="0"/>
                        </a:rPr>
                        <a:t>                       </a:t>
                      </a:r>
                      <a:r>
                        <a:rPr lang="en-US" sz="800" b="1" i="0" u="none" strike="noStrike">
                          <a:solidFill>
                            <a:srgbClr val="000000"/>
                          </a:solidFill>
                          <a:effectLst/>
                          <a:latin typeface="Arial" panose="020B0604020202020204" pitchFamily="34" charset="0"/>
                        </a:rPr>
                        <a:t>    </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0" i="0" u="none" strike="noStrike">
                          <a:solidFill>
                            <a:srgbClr val="000000"/>
                          </a:solidFill>
                          <a:effectLst/>
                          <a:latin typeface="Arial" panose="020B0604020202020204" pitchFamily="34" charset="0"/>
                        </a:rPr>
                        <a:t> </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0" i="0" u="none" strike="noStrike">
                          <a:solidFill>
                            <a:srgbClr val="000000"/>
                          </a:solidFill>
                          <a:effectLst/>
                          <a:latin typeface="Arial" panose="020B0604020202020204" pitchFamily="34" charset="0"/>
                        </a:rPr>
                        <a:t>                  </a:t>
                      </a:r>
                      <a:r>
                        <a:rPr lang="en-US" sz="800" b="1" i="0" u="none" strike="noStrike">
                          <a:solidFill>
                            <a:srgbClr val="FF0000"/>
                          </a:solidFill>
                          <a:effectLst/>
                          <a:latin typeface="Arial" panose="020B0604020202020204" pitchFamily="34" charset="0"/>
                        </a:rPr>
                        <a:t>up to</a:t>
                      </a:r>
                      <a:br>
                        <a:rPr lang="en-US" sz="800" b="1" i="0" u="none" strike="noStrike">
                          <a:solidFill>
                            <a:srgbClr val="FF0000"/>
                          </a:solidFill>
                          <a:effectLst/>
                          <a:latin typeface="Arial" panose="020B0604020202020204" pitchFamily="34" charset="0"/>
                        </a:rPr>
                      </a:br>
                      <a:r>
                        <a:rPr lang="en-US" sz="800" b="1" i="0" u="none" strike="noStrike">
                          <a:solidFill>
                            <a:srgbClr val="FF0000"/>
                          </a:solidFill>
                          <a:effectLst/>
                          <a:latin typeface="Arial" panose="020B0604020202020204" pitchFamily="34" charset="0"/>
                        </a:rPr>
                        <a:t>                  $150</a:t>
                      </a:r>
                      <a:endParaRPr lang="en-US" sz="1300">
                        <a:effectLst/>
                      </a:endParaRPr>
                    </a:p>
                    <a:p>
                      <a:pPr fontAlgn="t"/>
                      <a:br>
                        <a:rPr lang="en-US" sz="1300">
                          <a:effectLst/>
                        </a:rPr>
                      </a:b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300">
                          <a:effectLst/>
                        </a:rPr>
                      </a:br>
                      <a:endParaRPr lang="en-US" sz="1300">
                        <a:effectLst/>
                      </a:endParaRPr>
                    </a:p>
                  </a:txBody>
                  <a:tcPr marL="47889" marR="47889" marT="47889" marB="47889">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100% up to $840</a:t>
                      </a:r>
                      <a:endParaRPr lang="en-US" sz="1300">
                        <a:effectLst/>
                      </a:endParaRPr>
                    </a:p>
                  </a:txBody>
                  <a:tcPr marL="47889" marR="47889" marT="47889" marB="47889">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300">
                          <a:effectLst/>
                        </a:rPr>
                      </a:b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0193511"/>
                  </a:ext>
                </a:extLst>
              </a:tr>
              <a:tr h="616157">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EV CHARGERS</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4">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$250 Must be level 2 Energy Star charger from NJ approved list </a:t>
                      </a:r>
                      <a:br>
                        <a:rPr lang="en-US" sz="800" b="1" i="0" u="none" strike="noStrike">
                          <a:solidFill>
                            <a:srgbClr val="000000"/>
                          </a:solidFill>
                          <a:effectLst/>
                          <a:latin typeface="Arial" panose="020B0604020202020204" pitchFamily="34" charset="0"/>
                        </a:rPr>
                      </a:br>
                      <a:r>
                        <a:rPr lang="en-US" sz="800" b="1" i="0" u="none" strike="noStrike">
                          <a:solidFill>
                            <a:srgbClr val="000000"/>
                          </a:solidFill>
                          <a:effectLst/>
                          <a:latin typeface="Arial" panose="020B0604020202020204" pitchFamily="34" charset="0"/>
                        </a:rPr>
                        <a:t>https://chargeup.njcleanenergy.com/ev-charger-incentive</a:t>
                      </a:r>
                      <a:endParaRPr lang="en-US" sz="1300">
                        <a:effectLst/>
                      </a:endParaRPr>
                    </a:p>
                  </a:txBody>
                  <a:tcPr marL="47889" marR="47889" marT="47889" marB="47889">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30% up to $1K</a:t>
                      </a:r>
                      <a:endParaRPr lang="en-US" sz="1300">
                        <a:effectLst/>
                      </a:endParaRPr>
                    </a:p>
                  </a:txBody>
                  <a:tcPr marL="47889" marR="47889" marT="47889" marB="47889">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300">
                          <a:effectLst/>
                        </a:rPr>
                      </a:br>
                      <a:endParaRPr lang="en-US" sz="1300">
                        <a:effectLst/>
                      </a:endParaRPr>
                    </a:p>
                  </a:txBody>
                  <a:tcPr marL="47889" marR="47889" marT="47889" marB="47889">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300">
                          <a:effectLst/>
                        </a:rPr>
                      </a:b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3307433"/>
                  </a:ext>
                </a:extLst>
              </a:tr>
              <a:tr h="1031630">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WEATHER</a:t>
                      </a:r>
                      <a:br>
                        <a:rPr lang="en-US" sz="800" b="1" i="0" u="none" strike="noStrike">
                          <a:solidFill>
                            <a:srgbClr val="000000"/>
                          </a:solidFill>
                          <a:effectLst/>
                          <a:latin typeface="Arial" panose="020B0604020202020204" pitchFamily="34" charset="0"/>
                        </a:rPr>
                      </a:br>
                      <a:r>
                        <a:rPr lang="en-US" sz="800" b="1" i="0" u="none" strike="noStrike">
                          <a:solidFill>
                            <a:srgbClr val="000000"/>
                          </a:solidFill>
                          <a:effectLst/>
                          <a:latin typeface="Arial" panose="020B0604020202020204" pitchFamily="34" charset="0"/>
                        </a:rPr>
                        <a:t>IZATION</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4">
                  <a:txBody>
                    <a:bodyPr/>
                    <a:lstStyle/>
                    <a:p>
                      <a:pPr rtl="0" fontAlgn="t">
                        <a:spcBef>
                          <a:spcPts val="0"/>
                        </a:spcBef>
                        <a:spcAft>
                          <a:spcPts val="0"/>
                        </a:spcAft>
                      </a:pPr>
                      <a:r>
                        <a:rPr lang="en-US" sz="900" b="1" i="0" u="none" strike="noStrike">
                          <a:solidFill>
                            <a:srgbClr val="000000"/>
                          </a:solidFill>
                          <a:effectLst/>
                          <a:latin typeface="Arial" panose="020B0604020202020204" pitchFamily="34" charset="0"/>
                        </a:rPr>
                        <a:t>NJ utilities typically provide</a:t>
                      </a:r>
                      <a:r>
                        <a:rPr lang="en-US" sz="800" b="1" i="0" u="none" strike="noStrike">
                          <a:solidFill>
                            <a:srgbClr val="000000"/>
                          </a:solidFill>
                          <a:effectLst/>
                          <a:latin typeface="Arial" panose="020B0604020202020204" pitchFamily="34" charset="0"/>
                        </a:rPr>
                        <a:t>:    free or low cost energy audits;   list of authorized weatherization companies;</a:t>
                      </a:r>
                      <a:endParaRPr lang="en-US" sz="1300">
                        <a:effectLst/>
                      </a:endParaRPr>
                    </a:p>
                    <a:p>
                      <a:pPr rtl="0" fontAlgn="t">
                        <a:spcBef>
                          <a:spcPts val="0"/>
                        </a:spcBef>
                        <a:spcAft>
                          <a:spcPts val="0"/>
                        </a:spcAft>
                      </a:pPr>
                      <a:r>
                        <a:rPr lang="en-US" sz="800" b="1" i="0" u="none" strike="noStrike">
                          <a:solidFill>
                            <a:srgbClr val="000000"/>
                          </a:solidFill>
                          <a:effectLst/>
                          <a:latin typeface="Arial" panose="020B0604020202020204" pitchFamily="34" charset="0"/>
                        </a:rPr>
                        <a:t>   </a:t>
                      </a:r>
                      <a:r>
                        <a:rPr lang="en-US" sz="900" b="1" i="0" u="none" strike="noStrike">
                          <a:solidFill>
                            <a:srgbClr val="000000"/>
                          </a:solidFill>
                          <a:effectLst/>
                          <a:latin typeface="Arial" panose="020B0604020202020204" pitchFamily="34" charset="0"/>
                        </a:rPr>
                        <a:t>low or no interest “on bill” up to 5 to 10 year loans;</a:t>
                      </a:r>
                      <a:endParaRPr lang="en-US" sz="1300">
                        <a:effectLst/>
                      </a:endParaRPr>
                    </a:p>
                    <a:p>
                      <a:pPr rtl="0" fontAlgn="t">
                        <a:spcBef>
                          <a:spcPts val="0"/>
                        </a:spcBef>
                        <a:spcAft>
                          <a:spcPts val="0"/>
                        </a:spcAft>
                      </a:pPr>
                      <a:r>
                        <a:rPr lang="en-US" sz="800" b="1" i="0" u="none" strike="noStrike">
                          <a:solidFill>
                            <a:srgbClr val="000000"/>
                          </a:solidFill>
                          <a:effectLst/>
                          <a:latin typeface="Arial" panose="020B0604020202020204" pitchFamily="34" charset="0"/>
                        </a:rPr>
                        <a:t>   “Home Performance with Energy Star” (see below)</a:t>
                      </a:r>
                      <a:endParaRPr lang="en-US" sz="1300">
                        <a:effectLst/>
                      </a:endParaRPr>
                    </a:p>
                  </a:txBody>
                  <a:tcPr marL="47889" marR="47889" marT="47889" marB="47889">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30% cap/year: max $1200 /yr (incl $600elec.panel); insulation; $250/door; </a:t>
                      </a:r>
                      <a:br>
                        <a:rPr lang="en-US" sz="800" b="1" i="0" u="none" strike="noStrike">
                          <a:solidFill>
                            <a:srgbClr val="000000"/>
                          </a:solidFill>
                          <a:effectLst/>
                          <a:latin typeface="Arial" panose="020B0604020202020204" pitchFamily="34" charset="0"/>
                        </a:rPr>
                      </a:br>
                      <a:r>
                        <a:rPr lang="en-US" sz="800" b="1" i="0" u="none" strike="noStrike">
                          <a:solidFill>
                            <a:srgbClr val="000000"/>
                          </a:solidFill>
                          <a:effectLst/>
                          <a:latin typeface="Arial" panose="020B0604020202020204" pitchFamily="34" charset="0"/>
                        </a:rPr>
                        <a:t>$600 windows; </a:t>
                      </a:r>
                      <a:br>
                        <a:rPr lang="en-US" sz="800" b="1" i="0" u="none" strike="noStrike">
                          <a:solidFill>
                            <a:srgbClr val="000000"/>
                          </a:solidFill>
                          <a:effectLst/>
                          <a:latin typeface="Arial" panose="020B0604020202020204" pitchFamily="34" charset="0"/>
                        </a:rPr>
                      </a:br>
                      <a:r>
                        <a:rPr lang="en-US" sz="800" b="1" i="0" u="none" strike="noStrike">
                          <a:solidFill>
                            <a:srgbClr val="000000"/>
                          </a:solidFill>
                          <a:effectLst/>
                          <a:latin typeface="Arial" panose="020B0604020202020204" pitchFamily="34" charset="0"/>
                        </a:rPr>
                        <a:t>$150 energy audit;</a:t>
                      </a:r>
                      <a:endParaRPr lang="en-US" sz="1300">
                        <a:effectLst/>
                      </a:endParaRPr>
                    </a:p>
                  </a:txBody>
                  <a:tcPr marL="47889" marR="47889" marT="47889" marB="47889">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100% up to $1600</a:t>
                      </a:r>
                      <a:endParaRPr lang="en-US" sz="1300">
                        <a:effectLst/>
                      </a:endParaRPr>
                    </a:p>
                  </a:txBody>
                  <a:tcPr marL="47889" marR="47889" marT="47889" marB="47889">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300">
                          <a:effectLst/>
                        </a:rPr>
                      </a:b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754144"/>
                  </a:ext>
                </a:extLst>
              </a:tr>
              <a:tr h="616157">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ELECTRIC PANEL </a:t>
                      </a:r>
                      <a:r>
                        <a:rPr lang="en-US" sz="700" b="1" i="0" u="none" strike="noStrike">
                          <a:solidFill>
                            <a:srgbClr val="000000"/>
                          </a:solidFill>
                          <a:effectLst/>
                          <a:latin typeface="Arial" panose="020B0604020202020204" pitchFamily="34" charset="0"/>
                        </a:rPr>
                        <a:t>200</a:t>
                      </a:r>
                      <a:r>
                        <a:rPr lang="en-US" sz="500" b="1" i="0" u="none" strike="noStrike">
                          <a:solidFill>
                            <a:srgbClr val="000000"/>
                          </a:solidFill>
                          <a:effectLst/>
                          <a:latin typeface="Arial" panose="020B0604020202020204" pitchFamily="34" charset="0"/>
                        </a:rPr>
                        <a:t>Amp </a:t>
                      </a:r>
                      <a:r>
                        <a:rPr lang="en-US" sz="800" b="1" i="0" u="none" strike="noStrike">
                          <a:solidFill>
                            <a:srgbClr val="000000"/>
                          </a:solidFill>
                          <a:effectLst/>
                          <a:latin typeface="Arial" panose="020B0604020202020204" pitchFamily="34" charset="0"/>
                        </a:rPr>
                        <a:t>&amp; SUBPANEL </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0" i="0" u="none" strike="noStrike">
                          <a:solidFill>
                            <a:srgbClr val="000000"/>
                          </a:solidFill>
                          <a:effectLst/>
                          <a:latin typeface="Arial" panose="020B0604020202020204" pitchFamily="34" charset="0"/>
                        </a:rPr>
                        <a:t> </a:t>
                      </a:r>
                      <a:endParaRPr lang="en-US" sz="1300">
                        <a:effectLst/>
                      </a:endParaRPr>
                    </a:p>
                  </a:txBody>
                  <a:tcPr marL="47889" marR="47889" marT="47889" marB="47889">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0" i="0" u="none" strike="noStrike">
                          <a:solidFill>
                            <a:srgbClr val="000000"/>
                          </a:solidFill>
                          <a:effectLst/>
                          <a:latin typeface="Arial" panose="020B0604020202020204" pitchFamily="34" charset="0"/>
                        </a:rPr>
                        <a:t> </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0" i="0" u="none" strike="noStrike">
                          <a:solidFill>
                            <a:srgbClr val="000000"/>
                          </a:solidFill>
                          <a:effectLst/>
                          <a:latin typeface="Arial" panose="020B0604020202020204" pitchFamily="34" charset="0"/>
                        </a:rPr>
                        <a:t> </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0" i="0" u="none" strike="noStrike">
                          <a:solidFill>
                            <a:srgbClr val="000000"/>
                          </a:solidFill>
                          <a:effectLst/>
                          <a:latin typeface="Arial" panose="020B0604020202020204" pitchFamily="34" charset="0"/>
                        </a:rPr>
                        <a:t> </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$30%; $600 cap/year</a:t>
                      </a:r>
                      <a:endParaRPr lang="en-US" sz="1300">
                        <a:effectLst/>
                      </a:endParaRPr>
                    </a:p>
                  </a:txBody>
                  <a:tcPr marL="47889" marR="47889" marT="47889" marB="47889">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100% up to $4K</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300">
                          <a:effectLst/>
                        </a:rPr>
                      </a:b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5646201"/>
                  </a:ext>
                </a:extLst>
              </a:tr>
              <a:tr h="616157">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ELECTRIC WIRING</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300">
                          <a:effectLst/>
                        </a:rPr>
                      </a:br>
                      <a:endParaRPr lang="en-US" sz="1300">
                        <a:effectLst/>
                      </a:endParaRPr>
                    </a:p>
                  </a:txBody>
                  <a:tcPr marL="47889" marR="47889" marT="47889" marB="47889">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0" i="0" u="none" strike="noStrike">
                          <a:solidFill>
                            <a:srgbClr val="000000"/>
                          </a:solidFill>
                          <a:effectLst/>
                          <a:latin typeface="Arial" panose="020B0604020202020204" pitchFamily="34" charset="0"/>
                        </a:rPr>
                        <a:t>                </a:t>
                      </a:r>
                      <a:r>
                        <a:rPr lang="en-US" sz="800" b="1" i="0" u="none" strike="noStrike">
                          <a:solidFill>
                            <a:srgbClr val="FF0000"/>
                          </a:solidFill>
                          <a:effectLst/>
                          <a:latin typeface="Arial" panose="020B0604020202020204" pitchFamily="34" charset="0"/>
                        </a:rPr>
                        <a:t>up to ?</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300">
                          <a:effectLst/>
                        </a:rPr>
                      </a:b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300">
                          <a:effectLst/>
                        </a:rPr>
                      </a:b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Branch Circuits &amp; Feeders</a:t>
                      </a:r>
                      <a:endParaRPr lang="en-US" sz="1300">
                        <a:effectLst/>
                      </a:endParaRPr>
                    </a:p>
                  </a:txBody>
                  <a:tcPr marL="47889" marR="47889" marT="47889" marB="47889">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100% up to $2500</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300">
                          <a:effectLst/>
                        </a:rPr>
                      </a:b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4858494"/>
                  </a:ext>
                </a:extLst>
              </a:tr>
              <a:tr h="727564">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HEAT PUMP CLOTHES DRYER</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0" i="0" u="none" strike="noStrike">
                          <a:solidFill>
                            <a:srgbClr val="000000"/>
                          </a:solidFill>
                          <a:effectLst/>
                          <a:latin typeface="Arial" panose="020B0604020202020204" pitchFamily="34" charset="0"/>
                        </a:rPr>
                        <a:t>“</a:t>
                      </a:r>
                      <a:r>
                        <a:rPr lang="en-US" sz="800" b="1" i="0" u="none" strike="noStrike">
                          <a:solidFill>
                            <a:srgbClr val="000000"/>
                          </a:solidFill>
                          <a:effectLst/>
                          <a:latin typeface="Arial" panose="020B0604020202020204" pitchFamily="34" charset="0"/>
                        </a:rPr>
                        <a:t>Most Efficient</a:t>
                      </a:r>
                      <a:r>
                        <a:rPr lang="en-US" sz="800" b="0" i="0" u="none" strike="noStrike">
                          <a:solidFill>
                            <a:srgbClr val="000000"/>
                          </a:solidFill>
                          <a:effectLst/>
                          <a:latin typeface="Arial" panose="020B0604020202020204" pitchFamily="34" charset="0"/>
                        </a:rPr>
                        <a:t>”</a:t>
                      </a:r>
                      <a:br>
                        <a:rPr lang="en-US" sz="800" b="0" i="0" u="none" strike="noStrike">
                          <a:solidFill>
                            <a:srgbClr val="000000"/>
                          </a:solidFill>
                          <a:effectLst/>
                          <a:latin typeface="Arial" panose="020B0604020202020204" pitchFamily="34" charset="0"/>
                        </a:rPr>
                      </a:br>
                      <a:r>
                        <a:rPr lang="en-US" sz="800" b="0" i="0" u="none" strike="noStrike">
                          <a:solidFill>
                            <a:srgbClr val="000000"/>
                          </a:solidFill>
                          <a:effectLst/>
                          <a:latin typeface="Arial" panose="020B0604020202020204" pitchFamily="34" charset="0"/>
                        </a:rPr>
                        <a:t>  </a:t>
                      </a:r>
                      <a:r>
                        <a:rPr lang="en-US" sz="800" b="1" i="0" u="none" strike="noStrike">
                          <a:solidFill>
                            <a:srgbClr val="000000"/>
                          </a:solidFill>
                          <a:effectLst/>
                          <a:latin typeface="Arial" panose="020B0604020202020204" pitchFamily="34" charset="0"/>
                        </a:rPr>
                        <a:t>Other Models</a:t>
                      </a:r>
                      <a:endParaRPr lang="en-US" sz="1300">
                        <a:effectLst/>
                      </a:endParaRPr>
                    </a:p>
                  </a:txBody>
                  <a:tcPr marL="47889" marR="47889" marT="47889" marB="47889">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spcBef>
                          <a:spcPts val="0"/>
                        </a:spcBef>
                        <a:spcAft>
                          <a:spcPts val="0"/>
                        </a:spcAft>
                      </a:pPr>
                      <a:r>
                        <a:rPr lang="en-US" sz="800" b="1" i="0" u="none" strike="noStrike">
                          <a:solidFill>
                            <a:srgbClr val="000000"/>
                          </a:solidFill>
                          <a:effectLst/>
                          <a:latin typeface="Arial" panose="020B0604020202020204" pitchFamily="34" charset="0"/>
                        </a:rPr>
                        <a:t>$300       </a:t>
                      </a:r>
                      <a:r>
                        <a:rPr lang="en-US" sz="800" b="1" i="0" u="none" strike="noStrike">
                          <a:solidFill>
                            <a:srgbClr val="FF0000"/>
                          </a:solidFill>
                          <a:effectLst/>
                          <a:latin typeface="Arial" panose="020B0604020202020204" pitchFamily="34" charset="0"/>
                        </a:rPr>
                        <a:t>up to</a:t>
                      </a:r>
                      <a:br>
                        <a:rPr lang="en-US" sz="800" b="1" i="0" u="none" strike="noStrike">
                          <a:solidFill>
                            <a:srgbClr val="FF0000"/>
                          </a:solidFill>
                          <a:effectLst/>
                          <a:latin typeface="Arial" panose="020B0604020202020204" pitchFamily="34" charset="0"/>
                        </a:rPr>
                      </a:br>
                      <a:r>
                        <a:rPr lang="en-US" sz="800" b="1" i="0" u="none" strike="noStrike">
                          <a:solidFill>
                            <a:srgbClr val="FF0000"/>
                          </a:solidFill>
                          <a:effectLst/>
                          <a:latin typeface="Arial" panose="020B0604020202020204" pitchFamily="34" charset="0"/>
                        </a:rPr>
                        <a:t>                  $500</a:t>
                      </a:r>
                      <a:endParaRPr lang="en-US" sz="800" b="0" i="0" u="none" strike="noStrike">
                        <a:solidFill>
                          <a:srgbClr val="000000"/>
                        </a:solidFill>
                        <a:effectLst/>
                        <a:latin typeface="Arial" panose="020B0604020202020204" pitchFamily="34" charset="0"/>
                      </a:endParaRPr>
                    </a:p>
                    <a:p>
                      <a:pPr rtl="0" fontAlgn="t">
                        <a:spcBef>
                          <a:spcPts val="0"/>
                        </a:spcBef>
                        <a:spcAft>
                          <a:spcPts val="0"/>
                        </a:spcAft>
                      </a:pPr>
                      <a:r>
                        <a:rPr lang="en-US" sz="800" b="1" i="0" u="none" strike="noStrike">
                          <a:solidFill>
                            <a:srgbClr val="000000"/>
                          </a:solidFill>
                          <a:effectLst/>
                          <a:latin typeface="Arial" panose="020B0604020202020204" pitchFamily="34" charset="0"/>
                        </a:rPr>
                        <a:t> $100</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0" i="0" u="none" strike="noStrike">
                          <a:solidFill>
                            <a:srgbClr val="000000"/>
                          </a:solidFill>
                          <a:effectLst/>
                          <a:latin typeface="Arial" panose="020B0604020202020204" pitchFamily="34" charset="0"/>
                        </a:rPr>
                        <a:t> </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0" i="0" u="none" strike="noStrike">
                          <a:solidFill>
                            <a:srgbClr val="000000"/>
                          </a:solidFill>
                          <a:effectLst/>
                          <a:latin typeface="Arial" panose="020B0604020202020204" pitchFamily="34" charset="0"/>
                        </a:rPr>
                        <a:t>                </a:t>
                      </a:r>
                      <a:r>
                        <a:rPr lang="en-US" sz="800" b="1" i="0" u="none" strike="noStrike">
                          <a:solidFill>
                            <a:srgbClr val="FF0000"/>
                          </a:solidFill>
                          <a:effectLst/>
                          <a:latin typeface="Arial" panose="020B0604020202020204" pitchFamily="34" charset="0"/>
                        </a:rPr>
                        <a:t>up to</a:t>
                      </a:r>
                      <a:br>
                        <a:rPr lang="en-US" sz="800" b="1" i="0" u="none" strike="noStrike">
                          <a:solidFill>
                            <a:srgbClr val="FF0000"/>
                          </a:solidFill>
                          <a:effectLst/>
                          <a:latin typeface="Arial" panose="020B0604020202020204" pitchFamily="34" charset="0"/>
                        </a:rPr>
                      </a:br>
                      <a:r>
                        <a:rPr lang="en-US" sz="800" b="1" i="0" u="none" strike="noStrike">
                          <a:solidFill>
                            <a:srgbClr val="FF0000"/>
                          </a:solidFill>
                          <a:effectLst/>
                          <a:latin typeface="Arial" panose="020B0604020202020204" pitchFamily="34" charset="0"/>
                        </a:rPr>
                        <a:t>                  $500</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0" i="0" u="none" strike="noStrike">
                          <a:solidFill>
                            <a:srgbClr val="000000"/>
                          </a:solidFill>
                          <a:effectLst/>
                          <a:latin typeface="Arial" panose="020B0604020202020204" pitchFamily="34" charset="0"/>
                        </a:rPr>
                        <a:t> </a:t>
                      </a:r>
                      <a:endParaRPr lang="en-US" sz="1300">
                        <a:effectLst/>
                      </a:endParaRPr>
                    </a:p>
                  </a:txBody>
                  <a:tcPr marL="47889" marR="47889" marT="47889" marB="47889">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100% up to $840</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300">
                          <a:effectLst/>
                        </a:rPr>
                      </a:b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2861855"/>
                  </a:ext>
                </a:extLst>
              </a:tr>
              <a:tr h="2011259">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Modeled and Measured Energy Efficiency of Whole House</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4">
                  <a:txBody>
                    <a:bodyPr/>
                    <a:lstStyle/>
                    <a:p>
                      <a:pPr rtl="0" fontAlgn="t">
                        <a:spcBef>
                          <a:spcPts val="0"/>
                        </a:spcBef>
                        <a:spcAft>
                          <a:spcPts val="0"/>
                        </a:spcAft>
                      </a:pPr>
                      <a:r>
                        <a:rPr lang="en-US" sz="800" b="1" i="0" u="none" strike="noStrike" dirty="0">
                          <a:solidFill>
                            <a:srgbClr val="FF0000"/>
                          </a:solidFill>
                          <a:effectLst/>
                          <a:latin typeface="Arial" panose="020B0604020202020204" pitchFamily="34" charset="0"/>
                        </a:rPr>
                        <a:t>2025: “Whole House Project” is capped at $7500 </a:t>
                      </a:r>
                      <a:r>
                        <a:rPr lang="en-US" sz="800" b="1" i="0" u="none" strike="noStrike" dirty="0" err="1">
                          <a:solidFill>
                            <a:srgbClr val="FF0000"/>
                          </a:solidFill>
                          <a:effectLst/>
                          <a:latin typeface="Arial" panose="020B0604020202020204" pitchFamily="34" charset="0"/>
                        </a:rPr>
                        <a:t>OR“up</a:t>
                      </a:r>
                      <a:r>
                        <a:rPr lang="en-US" sz="800" b="1" i="0" u="none" strike="noStrike" dirty="0">
                          <a:solidFill>
                            <a:srgbClr val="FF0000"/>
                          </a:solidFill>
                          <a:effectLst/>
                          <a:latin typeface="Arial" panose="020B0604020202020204" pitchFamily="34" charset="0"/>
                        </a:rPr>
                        <a:t> to 75% of “weatherization measures covered” plus fixed amount for each “EE Prescriptive Measure”</a:t>
                      </a:r>
                      <a:br>
                        <a:rPr lang="en-US" sz="800" b="1" i="0" u="none" strike="noStrike" dirty="0">
                          <a:solidFill>
                            <a:srgbClr val="FF0000"/>
                          </a:solidFill>
                          <a:effectLst/>
                          <a:latin typeface="Arial" panose="020B0604020202020204" pitchFamily="34" charset="0"/>
                        </a:rPr>
                      </a:br>
                      <a:r>
                        <a:rPr lang="en-US" sz="800" b="1" i="0" u="none" strike="noStrike" dirty="0">
                          <a:solidFill>
                            <a:srgbClr val="000000"/>
                          </a:solidFill>
                          <a:effectLst/>
                          <a:latin typeface="Arial" panose="020B0604020202020204" pitchFamily="34" charset="0"/>
                        </a:rPr>
                        <a:t>2024:Home Performance with Energy Star (</a:t>
                      </a:r>
                      <a:r>
                        <a:rPr lang="en-US" sz="800" b="1" i="0" u="none" strike="noStrike" dirty="0" err="1">
                          <a:solidFill>
                            <a:srgbClr val="000000"/>
                          </a:solidFill>
                          <a:effectLst/>
                          <a:latin typeface="Arial" panose="020B0604020202020204" pitchFamily="34" charset="0"/>
                        </a:rPr>
                        <a:t>HPwES</a:t>
                      </a:r>
                      <a:r>
                        <a:rPr lang="en-US" sz="800" b="1" i="0" u="none" strike="noStrike" dirty="0">
                          <a:solidFill>
                            <a:srgbClr val="000000"/>
                          </a:solidFill>
                          <a:effectLst/>
                          <a:latin typeface="Arial" panose="020B0604020202020204" pitchFamily="34" charset="0"/>
                        </a:rPr>
                        <a:t>) $5K max rebate for 25% improvement in energy efficiency. </a:t>
                      </a:r>
                      <a:br>
                        <a:rPr lang="en-US" sz="800" b="1" i="0" u="none" strike="noStrike" dirty="0">
                          <a:solidFill>
                            <a:srgbClr val="000000"/>
                          </a:solidFill>
                          <a:effectLst/>
                          <a:latin typeface="Arial" panose="020B0604020202020204" pitchFamily="34" charset="0"/>
                        </a:rPr>
                      </a:br>
                      <a:r>
                        <a:rPr lang="en-US" sz="800" b="1" i="0" u="none" strike="noStrike" dirty="0">
                          <a:solidFill>
                            <a:srgbClr val="000000"/>
                          </a:solidFill>
                          <a:effectLst/>
                          <a:latin typeface="Arial" panose="020B0604020202020204" pitchFamily="34" charset="0"/>
                        </a:rPr>
                        <a:t>Less rebate for less improvement (</a:t>
                      </a:r>
                      <a:r>
                        <a:rPr lang="en-US" sz="800" b="1" i="0" u="none" strike="noStrike" dirty="0" err="1">
                          <a:solidFill>
                            <a:srgbClr val="000000"/>
                          </a:solidFill>
                          <a:effectLst/>
                          <a:latin typeface="Arial" panose="020B0604020202020204" pitchFamily="34" charset="0"/>
                        </a:rPr>
                        <a:t>HPwES</a:t>
                      </a:r>
                      <a:r>
                        <a:rPr lang="en-US" sz="800" b="1" i="0" u="none" strike="noStrike" dirty="0">
                          <a:solidFill>
                            <a:srgbClr val="000000"/>
                          </a:solidFill>
                          <a:effectLst/>
                          <a:latin typeface="Arial" panose="020B0604020202020204" pitchFamily="34" charset="0"/>
                        </a:rPr>
                        <a:t> will be discontinued before 2025)</a:t>
                      </a:r>
                      <a:endParaRPr lang="en-US" sz="1300" dirty="0">
                        <a:effectLst/>
                      </a:endParaRPr>
                    </a:p>
                    <a:p>
                      <a:pPr rtl="0" fontAlgn="t">
                        <a:spcBef>
                          <a:spcPts val="0"/>
                        </a:spcBef>
                        <a:spcAft>
                          <a:spcPts val="0"/>
                        </a:spcAft>
                      </a:pPr>
                      <a:r>
                        <a:rPr lang="en-US" sz="800" b="1" i="0" u="none" strike="noStrike" dirty="0">
                          <a:solidFill>
                            <a:srgbClr val="000000"/>
                          </a:solidFill>
                          <a:effectLst/>
                          <a:latin typeface="Arial" panose="020B0604020202020204" pitchFamily="34" charset="0"/>
                        </a:rPr>
                        <a:t>3 different programs; eligibility based upon family income  </a:t>
                      </a:r>
                      <a:endParaRPr lang="en-US" sz="1300" dirty="0">
                        <a:effectLst/>
                      </a:endParaRPr>
                    </a:p>
                    <a:p>
                      <a:pPr rtl="0" fontAlgn="t">
                        <a:spcBef>
                          <a:spcPts val="0"/>
                        </a:spcBef>
                        <a:spcAft>
                          <a:spcPts val="0"/>
                        </a:spcAft>
                      </a:pPr>
                      <a:r>
                        <a:rPr lang="en-US" sz="800" b="1" i="0" u="none" strike="noStrike" dirty="0">
                          <a:solidFill>
                            <a:srgbClr val="000000"/>
                          </a:solidFill>
                          <a:effectLst/>
                          <a:latin typeface="Arial" panose="020B0604020202020204" pitchFamily="34" charset="0"/>
                        </a:rPr>
                        <a:t>Do not choose (superficial) “Quick…Check-up”</a:t>
                      </a:r>
                      <a:endParaRPr lang="en-US" sz="1300" dirty="0">
                        <a:effectLst/>
                      </a:endParaRPr>
                    </a:p>
                    <a:p>
                      <a:pPr rtl="0" fontAlgn="t">
                        <a:spcBef>
                          <a:spcPts val="0"/>
                        </a:spcBef>
                        <a:spcAft>
                          <a:spcPts val="0"/>
                        </a:spcAft>
                      </a:pPr>
                      <a:r>
                        <a:rPr lang="en-US" sz="800" b="1" i="0" u="none" strike="noStrike" dirty="0">
                          <a:solidFill>
                            <a:srgbClr val="000000"/>
                          </a:solidFill>
                          <a:effectLst/>
                          <a:latin typeface="Arial" panose="020B0604020202020204" pitchFamily="34" charset="0"/>
                        </a:rPr>
                        <a:t>PSEG: </a:t>
                      </a:r>
                      <a:r>
                        <a:rPr lang="en-US" sz="800" b="1" i="0" u="sng" strike="noStrike" dirty="0">
                          <a:solidFill>
                            <a:srgbClr val="1155CC"/>
                          </a:solidFill>
                          <a:effectLst/>
                          <a:latin typeface="Arial" panose="020B0604020202020204" pitchFamily="34" charset="0"/>
                          <a:hlinkClick r:id="rId2"/>
                        </a:rPr>
                        <a:t>https://homeenergy.pseg.com/assessments</a:t>
                      </a:r>
                      <a:endParaRPr lang="en-US" sz="1300" dirty="0">
                        <a:effectLst/>
                      </a:endParaRPr>
                    </a:p>
                    <a:p>
                      <a:pPr rtl="0" fontAlgn="t">
                        <a:spcBef>
                          <a:spcPts val="0"/>
                        </a:spcBef>
                        <a:spcAft>
                          <a:spcPts val="0"/>
                        </a:spcAft>
                      </a:pPr>
                      <a:r>
                        <a:rPr lang="en-US" sz="800" b="1" i="0" u="none" strike="noStrike" dirty="0">
                          <a:solidFill>
                            <a:srgbClr val="000000"/>
                          </a:solidFill>
                          <a:effectLst/>
                          <a:latin typeface="Arial" panose="020B0604020202020204" pitchFamily="34" charset="0"/>
                        </a:rPr>
                        <a:t>JCP&amp;L: </a:t>
                      </a:r>
                      <a:r>
                        <a:rPr lang="en-US" sz="800" b="1" i="0" u="sng" strike="noStrike" dirty="0">
                          <a:solidFill>
                            <a:srgbClr val="1155CC"/>
                          </a:solidFill>
                          <a:effectLst/>
                          <a:latin typeface="Arial" panose="020B0604020202020204" pitchFamily="34" charset="0"/>
                          <a:hlinkClick r:id="rId3"/>
                        </a:rPr>
                        <a:t>https://residential.energysavenj.com/</a:t>
                      </a:r>
                      <a:br>
                        <a:rPr lang="en-US" sz="800" b="1" i="0" u="none" strike="noStrike" dirty="0">
                          <a:solidFill>
                            <a:srgbClr val="000000"/>
                          </a:solidFill>
                          <a:effectLst/>
                          <a:latin typeface="Arial" panose="020B0604020202020204" pitchFamily="34" charset="0"/>
                          <a:hlinkClick r:id="rId3"/>
                        </a:rPr>
                      </a:br>
                      <a:r>
                        <a:rPr lang="en-US" sz="800" b="1" i="0" u="none" strike="noStrike" dirty="0">
                          <a:solidFill>
                            <a:srgbClr val="000000"/>
                          </a:solidFill>
                          <a:effectLst/>
                          <a:latin typeface="Arial" panose="020B0604020202020204" pitchFamily="34" charset="0"/>
                        </a:rPr>
                        <a:t>Obtain several bids from approved contractor list</a:t>
                      </a:r>
                      <a:endParaRPr lang="en-US" sz="1300" dirty="0">
                        <a:effectLst/>
                      </a:endParaRPr>
                    </a:p>
                  </a:txBody>
                  <a:tcPr marL="47889" marR="47889" marT="47889" marB="47889">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rtl="0" fontAlgn="t">
                        <a:spcBef>
                          <a:spcPts val="0"/>
                        </a:spcBef>
                        <a:spcAft>
                          <a:spcPts val="0"/>
                        </a:spcAft>
                      </a:pPr>
                      <a:r>
                        <a:rPr lang="en-US" sz="800" b="0" i="0" u="none" strike="noStrike">
                          <a:solidFill>
                            <a:srgbClr val="000000"/>
                          </a:solidFill>
                          <a:effectLst/>
                          <a:latin typeface="Arial" panose="020B0604020202020204" pitchFamily="34" charset="0"/>
                        </a:rPr>
                        <a:t> </a:t>
                      </a:r>
                      <a:endParaRPr lang="en-US" sz="1300">
                        <a:effectLst/>
                      </a:endParaRPr>
                    </a:p>
                  </a:txBody>
                  <a:tcPr marL="47889" marR="47889" marT="47889" marB="47889">
                    <a:lnL w="381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*HOMES </a:t>
                      </a:r>
                      <a:r>
                        <a:rPr lang="en-US" sz="800" b="0" i="0" u="none" strike="noStrike">
                          <a:solidFill>
                            <a:srgbClr val="000000"/>
                          </a:solidFill>
                          <a:effectLst/>
                          <a:latin typeface="Arial" panose="020B0604020202020204" pitchFamily="34" charset="0"/>
                        </a:rPr>
                        <a:t>Energy Efficiency (modeled):  80% up to $8K</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300">
                          <a:effectLst/>
                        </a:rPr>
                      </a:b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4660991"/>
                  </a:ext>
                </a:extLst>
              </a:tr>
              <a:tr h="651548">
                <a:tc>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GOOD SOURCE: </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5">
                  <a:txBody>
                    <a:bodyPr/>
                    <a:lstStyle/>
                    <a:p>
                      <a:pPr rtl="0" fontAlgn="t">
                        <a:spcBef>
                          <a:spcPts val="0"/>
                        </a:spcBef>
                        <a:spcAft>
                          <a:spcPts val="0"/>
                        </a:spcAft>
                      </a:pPr>
                      <a:r>
                        <a:rPr lang="en-US" sz="1200" b="1" i="0" u="sng" strike="noStrike" dirty="0">
                          <a:solidFill>
                            <a:srgbClr val="1155CC"/>
                          </a:solidFill>
                          <a:effectLst/>
                          <a:latin typeface="Arial" panose="020B0604020202020204" pitchFamily="34" charset="0"/>
                          <a:hlinkClick r:id="rId4"/>
                        </a:rPr>
                        <a:t>https://www.rewiringamerica.org/app/ira-calculator</a:t>
                      </a:r>
                      <a:endParaRPr lang="en-US" sz="1300" dirty="0">
                        <a:effectLst/>
                      </a:endParaRPr>
                    </a:p>
                    <a:p>
                      <a:pPr rtl="0" fontAlgn="t">
                        <a:spcBef>
                          <a:spcPts val="0"/>
                        </a:spcBef>
                        <a:spcAft>
                          <a:spcPts val="0"/>
                        </a:spcAft>
                      </a:pPr>
                      <a:r>
                        <a:rPr lang="en-US" sz="800" b="1" i="0" u="none" strike="noStrike" dirty="0">
                          <a:solidFill>
                            <a:srgbClr val="000000"/>
                          </a:solidFill>
                          <a:effectLst/>
                          <a:latin typeface="Arial" panose="020B0604020202020204" pitchFamily="34" charset="0"/>
                        </a:rPr>
                        <a:t>THIS IS BEST SITE: determine rebate and tax credits for YOUR location and family income</a:t>
                      </a:r>
                      <a:endParaRPr lang="en-US" sz="1300" dirty="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rtl="0" fontAlgn="t">
                        <a:spcBef>
                          <a:spcPts val="0"/>
                        </a:spcBef>
                        <a:spcAft>
                          <a:spcPts val="0"/>
                        </a:spcAft>
                      </a:pPr>
                      <a:r>
                        <a:rPr lang="en-US" sz="600" b="1" i="0" u="none" strike="noStrike">
                          <a:solidFill>
                            <a:srgbClr val="000000"/>
                          </a:solidFill>
                          <a:effectLst/>
                          <a:latin typeface="Arial" panose="020B0604020202020204" pitchFamily="34" charset="0"/>
                        </a:rPr>
                        <a:t>IRA </a:t>
                      </a:r>
                      <a:r>
                        <a:rPr lang="en-US" sz="600" b="1" i="0" u="sng" strike="noStrike">
                          <a:solidFill>
                            <a:srgbClr val="1155CC"/>
                          </a:solidFill>
                          <a:effectLst/>
                          <a:latin typeface="Arial" panose="020B0604020202020204" pitchFamily="34" charset="0"/>
                          <a:hlinkClick r:id="rId5"/>
                        </a:rPr>
                        <a:t>Frequently Asked Question</a:t>
                      </a:r>
                      <a:r>
                        <a:rPr lang="en-US" sz="700" b="1" i="0" u="sng" strike="noStrike">
                          <a:solidFill>
                            <a:srgbClr val="1155CC"/>
                          </a:solidFill>
                          <a:effectLst/>
                          <a:latin typeface="Arial" panose="020B0604020202020204" pitchFamily="34" charset="0"/>
                          <a:hlinkClick r:id="rId5"/>
                        </a:rPr>
                        <a:t>s</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184584826"/>
                  </a:ext>
                </a:extLst>
              </a:tr>
              <a:tr h="1335695">
                <a:tc gridSpan="5">
                  <a:txBody>
                    <a:bodyPr/>
                    <a:lstStyle/>
                    <a:p>
                      <a:pPr rtl="0" fontAlgn="t">
                        <a:spcBef>
                          <a:spcPts val="0"/>
                        </a:spcBef>
                        <a:spcAft>
                          <a:spcPts val="0"/>
                        </a:spcAft>
                      </a:pPr>
                      <a:r>
                        <a:rPr lang="en-US" sz="800" b="1" i="0" u="none" strike="noStrike">
                          <a:solidFill>
                            <a:srgbClr val="000000"/>
                          </a:solidFill>
                          <a:effectLst/>
                          <a:latin typeface="Arial" panose="020B0604020202020204" pitchFamily="34" charset="0"/>
                        </a:rPr>
                        <a:t>JCP&amp;L </a:t>
                      </a:r>
                      <a:r>
                        <a:rPr lang="en-US" sz="800" b="1" i="0" u="sng" strike="noStrike">
                          <a:solidFill>
                            <a:srgbClr val="1155CC"/>
                          </a:solidFill>
                          <a:effectLst/>
                          <a:latin typeface="Arial" panose="020B0604020202020204" pitchFamily="34" charset="0"/>
                          <a:hlinkClick r:id="rId6"/>
                        </a:rPr>
                        <a:t>https://residential.energysavenj.com/jersey-central/hvac/</a:t>
                      </a:r>
                      <a:r>
                        <a:rPr lang="en-US" sz="800" b="1" i="0" u="none" strike="noStrike">
                          <a:solidFill>
                            <a:srgbClr val="000000"/>
                          </a:solidFill>
                          <a:effectLst/>
                          <a:latin typeface="Arial" panose="020B0604020202020204" pitchFamily="34" charset="0"/>
                        </a:rPr>
                        <a:t>  Appliances must be “Energy Star”</a:t>
                      </a:r>
                      <a:endParaRPr lang="en-US" sz="1300">
                        <a:effectLst/>
                      </a:endParaRPr>
                    </a:p>
                    <a:p>
                      <a:pPr rtl="0" fontAlgn="t">
                        <a:spcBef>
                          <a:spcPts val="0"/>
                        </a:spcBef>
                        <a:spcAft>
                          <a:spcPts val="0"/>
                        </a:spcAft>
                      </a:pPr>
                      <a:r>
                        <a:rPr lang="en-US" sz="800" b="1" i="0" u="sng" strike="noStrike">
                          <a:solidFill>
                            <a:srgbClr val="1155CC"/>
                          </a:solidFill>
                          <a:effectLst/>
                          <a:highlight>
                            <a:srgbClr val="FFFFFF"/>
                          </a:highlight>
                          <a:latin typeface="Roboto" panose="02000000000000000000" pitchFamily="2" charset="0"/>
                          <a:hlinkClick r:id="rId7"/>
                        </a:rPr>
                        <a:t>https://chargeup.njcleanenergy.com/ev-charger-incentive</a:t>
                      </a:r>
                      <a:endParaRPr lang="en-US" sz="1300">
                        <a:effectLst/>
                      </a:endParaRPr>
                    </a:p>
                    <a:p>
                      <a:pPr rtl="0" fontAlgn="t">
                        <a:spcBef>
                          <a:spcPts val="0"/>
                        </a:spcBef>
                        <a:spcAft>
                          <a:spcPts val="0"/>
                        </a:spcAft>
                      </a:pPr>
                      <a:br>
                        <a:rPr lang="en-US" sz="800" b="1" i="0" u="none" strike="noStrike">
                          <a:solidFill>
                            <a:srgbClr val="000000"/>
                          </a:solidFill>
                          <a:effectLst/>
                          <a:latin typeface="Arial" panose="020B0604020202020204" pitchFamily="34" charset="0"/>
                        </a:rPr>
                      </a:br>
                      <a:r>
                        <a:rPr lang="en-US" sz="800" b="1" i="0" u="none" strike="noStrike">
                          <a:solidFill>
                            <a:srgbClr val="000000"/>
                          </a:solidFill>
                          <a:effectLst/>
                          <a:latin typeface="Arial" panose="020B0604020202020204" pitchFamily="34" charset="0"/>
                        </a:rPr>
                        <a:t>FED:</a:t>
                      </a:r>
                      <a:r>
                        <a:rPr lang="en-US" sz="800" b="1" i="0" u="sng" strike="noStrike">
                          <a:solidFill>
                            <a:srgbClr val="1155CC"/>
                          </a:solidFill>
                          <a:effectLst/>
                          <a:highlight>
                            <a:srgbClr val="FFFFFF"/>
                          </a:highlight>
                          <a:latin typeface="Roboto" panose="02000000000000000000" pitchFamily="2" charset="0"/>
                          <a:hlinkClick r:id="rId8"/>
                        </a:rPr>
                        <a:t>https://www.energystar.gov/about/federal_tax_credits/electric_panel_upgrade</a:t>
                      </a:r>
                      <a:endParaRPr lang="en-US" sz="1300">
                        <a:effectLst/>
                      </a:endParaRPr>
                    </a:p>
                    <a:p>
                      <a:pPr rtl="0" fontAlgn="t">
                        <a:spcBef>
                          <a:spcPts val="0"/>
                        </a:spcBef>
                        <a:spcAft>
                          <a:spcPts val="0"/>
                        </a:spcAft>
                      </a:pPr>
                      <a:r>
                        <a:rPr lang="en-US" sz="800" b="1" i="0" u="none" strike="noStrike">
                          <a:solidFill>
                            <a:srgbClr val="000000"/>
                          </a:solidFill>
                          <a:effectLst/>
                          <a:latin typeface="Arial" panose="020B0604020202020204" pitchFamily="34" charset="0"/>
                        </a:rPr>
                        <a:t>FED </a:t>
                      </a:r>
                      <a:r>
                        <a:rPr lang="en-US" sz="800" b="1" i="0" u="sng" strike="noStrike">
                          <a:solidFill>
                            <a:srgbClr val="1155CC"/>
                          </a:solidFill>
                          <a:effectLst/>
                          <a:highlight>
                            <a:srgbClr val="FFFFFF"/>
                          </a:highlight>
                          <a:latin typeface="Roboto" panose="02000000000000000000" pitchFamily="2" charset="0"/>
                          <a:hlinkClick r:id="rId9"/>
                        </a:rPr>
                        <a:t>https://www.kiplinger.com/taxes/605201/federal-tax-credit-for-electric-vehicle-chargers</a:t>
                      </a:r>
                      <a:endParaRPr lang="en-US" sz="130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rtl="0" fontAlgn="t">
                        <a:spcBef>
                          <a:spcPts val="0"/>
                        </a:spcBef>
                        <a:spcAft>
                          <a:spcPts val="0"/>
                        </a:spcAft>
                      </a:pPr>
                      <a:r>
                        <a:rPr lang="en-US" sz="800" b="1" i="0" u="none" strike="noStrike" dirty="0">
                          <a:solidFill>
                            <a:srgbClr val="000000"/>
                          </a:solidFill>
                          <a:effectLst/>
                          <a:latin typeface="Arial" panose="020B0604020202020204" pitchFamily="34" charset="0"/>
                        </a:rPr>
                        <a:t>Highest efficiency "energy star" products required</a:t>
                      </a:r>
                      <a:endParaRPr lang="en-US" sz="1300" dirty="0">
                        <a:effectLst/>
                      </a:endParaRPr>
                    </a:p>
                  </a:txBody>
                  <a:tcPr marL="47889" marR="47889" marT="47889" marB="478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54422753"/>
                  </a:ext>
                </a:extLst>
              </a:tr>
            </a:tbl>
          </a:graphicData>
        </a:graphic>
      </p:graphicFrame>
    </p:spTree>
    <p:extLst>
      <p:ext uri="{BB962C8B-B14F-4D97-AF65-F5344CB8AC3E}">
        <p14:creationId xmlns:p14="http://schemas.microsoft.com/office/powerpoint/2010/main" val="287396038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Blue Marble.jpg" descr="Blue Marble.jpg"/>
          <p:cNvPicPr>
            <a:picLocks noChangeAspect="1"/>
          </p:cNvPicPr>
          <p:nvPr/>
        </p:nvPicPr>
        <p:blipFill>
          <a:blip r:embed="rId4"/>
          <a:stretch>
            <a:fillRect/>
          </a:stretch>
        </p:blipFill>
        <p:spPr>
          <a:xfrm>
            <a:off x="4198157" y="221237"/>
            <a:ext cx="7859685" cy="7557514"/>
          </a:xfrm>
          <a:prstGeom prst="rect">
            <a:avLst/>
          </a:prstGeom>
          <a:ln w="12700">
            <a:miter lim="400000"/>
          </a:ln>
        </p:spPr>
      </p:pic>
      <p:sp>
        <p:nvSpPr>
          <p:cNvPr id="221" name="Source: NASA"/>
          <p:cNvSpPr/>
          <p:nvPr>
            <p:custDataLst>
              <p:tags r:id="rId1"/>
            </p:custDataLst>
          </p:nvPr>
        </p:nvSpPr>
        <p:spPr>
          <a:xfrm>
            <a:off x="914401" y="8686801"/>
            <a:ext cx="1101264" cy="235962"/>
          </a:xfrm>
          <a:prstGeom prst="rect">
            <a:avLst/>
          </a:prstGeom>
          <a:solidFill>
            <a:scrgbClr r="0" g="0" b="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none" lIns="25400" tIns="25400" rIns="25400" bIns="25400" anchor="b" anchorCtr="0">
            <a:spAutoFit/>
          </a:bodyPr>
          <a:lstStyle>
            <a:lvl1pPr>
              <a:defRPr sz="1200"/>
            </a:lvl1p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FFFFFF">
                    <a:alpha val="50000"/>
                  </a:srgbClr>
                </a:solidFill>
                <a:effectLst/>
                <a:uLnTx/>
                <a:uFillTx/>
                <a:latin typeface="Arial" panose="020B0604020202020204" pitchFamily="34" charset="0"/>
                <a:cs typeface="Arial"/>
                <a:sym typeface="Arial"/>
              </a:rPr>
              <a:t>Source: NASA</a:t>
            </a:r>
          </a:p>
        </p:txBody>
      </p:sp>
      <p:sp>
        <p:nvSpPr>
          <p:cNvPr id="2" name="TextBox 1">
            <a:extLst>
              <a:ext uri="{FF2B5EF4-FFF2-40B4-BE49-F238E27FC236}">
                <a16:creationId xmlns:a16="http://schemas.microsoft.com/office/drawing/2014/main" id="{72936AB9-F882-4331-8484-2E39F08A749F}"/>
              </a:ext>
            </a:extLst>
          </p:cNvPr>
          <p:cNvSpPr txBox="1"/>
          <p:nvPr/>
        </p:nvSpPr>
        <p:spPr>
          <a:xfrm>
            <a:off x="2015665" y="7554868"/>
            <a:ext cx="12460637" cy="13678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t">
            <a:spAutoFit/>
          </a:bodyPr>
          <a:lstStyle/>
          <a:p>
            <a:pPr algn="ctr"/>
            <a:r>
              <a:rPr lang="en-US" sz="4000" b="1" i="0" u="none" strike="noStrike" baseline="0" dirty="0">
                <a:latin typeface="LucidaGrande-Bold"/>
              </a:rPr>
              <a:t>Power Your Savings with Electrification</a:t>
            </a:r>
          </a:p>
          <a:p>
            <a:pPr algn="ctr"/>
            <a:r>
              <a:rPr lang="en-US" sz="4000" b="1" i="0" u="none" strike="noStrike" baseline="0" dirty="0">
                <a:latin typeface="LucidaGrande-Bold"/>
              </a:rPr>
              <a:t>and Inflation Reduction Act (IRA)</a:t>
            </a:r>
            <a:endParaRPr kumimoji="0" lang="en-US" sz="40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 name="TextBox 2">
            <a:extLst>
              <a:ext uri="{FF2B5EF4-FFF2-40B4-BE49-F238E27FC236}">
                <a16:creationId xmlns:a16="http://schemas.microsoft.com/office/drawing/2014/main" id="{7024DDAB-A332-96A3-F599-DC8A8809D06A}"/>
              </a:ext>
            </a:extLst>
          </p:cNvPr>
          <p:cNvSpPr txBox="1"/>
          <p:nvPr/>
        </p:nvSpPr>
        <p:spPr>
          <a:xfrm>
            <a:off x="278970" y="3671606"/>
            <a:ext cx="3919187"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Pat and Steve </a:t>
            </a:r>
            <a:r>
              <a:rPr kumimoji="0" lang="en-US" sz="2800" b="1" i="0" u="none" strike="noStrike" kern="0" cap="none" spc="0" normalizeH="0" baseline="0" noProof="0" dirty="0">
                <a:ln>
                  <a:noFill/>
                </a:ln>
                <a:solidFill>
                  <a:srgbClr val="FFFFFF"/>
                </a:solidFill>
                <a:effectLst/>
                <a:uLnTx/>
                <a:uFillTx/>
                <a:latin typeface="Arial"/>
                <a:cs typeface="Arial"/>
                <a:sym typeface="Arial"/>
              </a:rPr>
              <a:t>Miller</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cs typeface="Arial"/>
                <a:sym typeface="Arial"/>
              </a:rPr>
              <a:t>May 2024</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EA81-3577-4FA5-A13E-03D1F25EAAE3}"/>
              </a:ext>
            </a:extLst>
          </p:cNvPr>
          <p:cNvSpPr>
            <a:spLocks noGrp="1"/>
          </p:cNvSpPr>
          <p:nvPr>
            <p:ph type="title"/>
          </p:nvPr>
        </p:nvSpPr>
        <p:spPr>
          <a:xfrm>
            <a:off x="677331" y="696008"/>
            <a:ext cx="15056000" cy="7219337"/>
          </a:xfrm>
        </p:spPr>
        <p:txBody>
          <a:bodyPr>
            <a:noAutofit/>
          </a:bodyPr>
          <a:lstStyle/>
          <a:p>
            <a:pPr algn="ctr"/>
            <a:r>
              <a:rPr lang="en-US" sz="6600" dirty="0">
                <a:solidFill>
                  <a:schemeClr val="accent2">
                    <a:lumMod val="75000"/>
                  </a:schemeClr>
                </a:solidFill>
              </a:rPr>
              <a:t>MILLER HOME</a:t>
            </a:r>
            <a:br>
              <a:rPr lang="en-US" sz="6600" dirty="0">
                <a:solidFill>
                  <a:schemeClr val="accent2">
                    <a:lumMod val="75000"/>
                  </a:schemeClr>
                </a:solidFill>
              </a:rPr>
            </a:br>
            <a:r>
              <a:rPr lang="en-US" sz="6600" dirty="0">
                <a:solidFill>
                  <a:schemeClr val="accent2">
                    <a:lumMod val="75000"/>
                  </a:schemeClr>
                </a:solidFill>
              </a:rPr>
              <a:t>MIDDLETOWN, NJ</a:t>
            </a:r>
            <a:br>
              <a:rPr lang="en-US" sz="6600" dirty="0">
                <a:solidFill>
                  <a:schemeClr val="accent2">
                    <a:lumMod val="75000"/>
                  </a:schemeClr>
                </a:solidFill>
              </a:rPr>
            </a:br>
            <a:br>
              <a:rPr lang="en-US" sz="6600" dirty="0">
                <a:solidFill>
                  <a:schemeClr val="accent2">
                    <a:lumMod val="75000"/>
                  </a:schemeClr>
                </a:solidFill>
              </a:rPr>
            </a:br>
            <a:r>
              <a:rPr lang="en-US" sz="6600" dirty="0">
                <a:solidFill>
                  <a:schemeClr val="accent2">
                    <a:lumMod val="75000"/>
                  </a:schemeClr>
                </a:solidFill>
              </a:rPr>
              <a:t>STAGED EFFICIENCY</a:t>
            </a:r>
            <a:br>
              <a:rPr lang="en-US" sz="6600" dirty="0">
                <a:solidFill>
                  <a:schemeClr val="accent2">
                    <a:lumMod val="75000"/>
                  </a:schemeClr>
                </a:solidFill>
              </a:rPr>
            </a:br>
            <a:r>
              <a:rPr lang="en-US" sz="6600" dirty="0">
                <a:solidFill>
                  <a:schemeClr val="accent2">
                    <a:lumMod val="75000"/>
                  </a:schemeClr>
                </a:solidFill>
              </a:rPr>
              <a:t>AND ELECTRIFICATION</a:t>
            </a:r>
            <a:br>
              <a:rPr lang="en-US" sz="6600" dirty="0">
                <a:solidFill>
                  <a:schemeClr val="accent2">
                    <a:lumMod val="75000"/>
                  </a:schemeClr>
                </a:solidFill>
              </a:rPr>
            </a:br>
            <a:br>
              <a:rPr lang="en-US" sz="6600" dirty="0">
                <a:solidFill>
                  <a:schemeClr val="accent2">
                    <a:lumMod val="75000"/>
                  </a:schemeClr>
                </a:solidFill>
              </a:rPr>
            </a:br>
            <a:r>
              <a:rPr lang="en-US" sz="6600" dirty="0">
                <a:solidFill>
                  <a:schemeClr val="accent2">
                    <a:lumMod val="75000"/>
                  </a:schemeClr>
                </a:solidFill>
              </a:rPr>
              <a:t>by Steve Miller</a:t>
            </a:r>
          </a:p>
        </p:txBody>
      </p:sp>
      <p:sp>
        <p:nvSpPr>
          <p:cNvPr id="3" name="Text Placeholder 2">
            <a:extLst>
              <a:ext uri="{FF2B5EF4-FFF2-40B4-BE49-F238E27FC236}">
                <a16:creationId xmlns:a16="http://schemas.microsoft.com/office/drawing/2014/main" id="{2F6653E1-677F-4D60-B9C6-31A61D13112A}"/>
              </a:ext>
            </a:extLst>
          </p:cNvPr>
          <p:cNvSpPr>
            <a:spLocks noGrp="1"/>
          </p:cNvSpPr>
          <p:nvPr>
            <p:ph type="body" idx="1"/>
          </p:nvPr>
        </p:nvSpPr>
        <p:spPr>
          <a:xfrm flipV="1">
            <a:off x="477942" y="2743200"/>
            <a:ext cx="853163" cy="253712"/>
          </a:xfrm>
        </p:spPr>
        <p:txBody>
          <a:bodyPr>
            <a:normAutofit fontScale="55000" lnSpcReduction="20000"/>
          </a:bodyPr>
          <a:lstStyle/>
          <a:p>
            <a:pPr marL="16933" indent="0">
              <a:buNone/>
            </a:pPr>
            <a:r>
              <a:rPr lang="en-US" b="1" dirty="0"/>
              <a:t> </a:t>
            </a:r>
          </a:p>
        </p:txBody>
      </p:sp>
      <p:sp>
        <p:nvSpPr>
          <p:cNvPr id="5" name="TextBox 4">
            <a:extLst>
              <a:ext uri="{FF2B5EF4-FFF2-40B4-BE49-F238E27FC236}">
                <a16:creationId xmlns:a16="http://schemas.microsoft.com/office/drawing/2014/main" id="{B00AFB35-BA8F-239B-87FB-178F75E10BA4}"/>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
        <p:nvSpPr>
          <p:cNvPr id="4" name="TextBox 3">
            <a:extLst>
              <a:ext uri="{FF2B5EF4-FFF2-40B4-BE49-F238E27FC236}">
                <a16:creationId xmlns:a16="http://schemas.microsoft.com/office/drawing/2014/main" id="{07FA836D-8CE8-F2A6-C381-03034DB5EE8C}"/>
              </a:ext>
            </a:extLst>
          </p:cNvPr>
          <p:cNvSpPr txBox="1">
            <a:spLocks noGrp="1" noRot="1" noMove="1" noResize="1" noEditPoints="1" noAdjustHandles="1" noChangeArrowheads="1" noChangeShapeType="1"/>
          </p:cNvSpPr>
          <p:nvPr/>
        </p:nvSpPr>
        <p:spPr>
          <a:xfrm>
            <a:off x="677331" y="8044807"/>
            <a:ext cx="1505600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cap="all" spc="0" normalizeH="0" baseline="0" dirty="0">
                <a:ln>
                  <a:noFill/>
                </a:ln>
                <a:solidFill>
                  <a:schemeClr val="bg2"/>
                </a:solidFill>
                <a:effectLst/>
                <a:uFillTx/>
                <a:latin typeface="+mn-lt"/>
                <a:ea typeface="+mn-ea"/>
                <a:cs typeface="+mn-cs"/>
                <a:sym typeface="Helvetica"/>
              </a:rPr>
              <a:t>REFERENCES (including these slides)</a:t>
            </a:r>
          </a:p>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all" spc="0" normalizeH="0" baseline="0" dirty="0">
                <a:ln>
                  <a:noFill/>
                </a:ln>
                <a:solidFill>
                  <a:schemeClr val="tx2">
                    <a:lumMod val="10000"/>
                  </a:schemeClr>
                </a:solidFill>
                <a:effectLst/>
                <a:uFillTx/>
                <a:latin typeface="Times New Roman" panose="02020603050405020304" pitchFamily="18" charset="0"/>
                <a:cs typeface="Times New Roman" panose="02020603050405020304" pitchFamily="18" charset="0"/>
                <a:sym typeface="Helvetica"/>
              </a:rPr>
              <a:t>https://smiller.org/REF1.docx</a:t>
            </a:r>
          </a:p>
        </p:txBody>
      </p:sp>
    </p:spTree>
    <p:extLst>
      <p:ext uri="{BB962C8B-B14F-4D97-AF65-F5344CB8AC3E}">
        <p14:creationId xmlns:p14="http://schemas.microsoft.com/office/powerpoint/2010/main" val="37674030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EA81-3577-4FA5-A13E-03D1F25EAAE3}"/>
              </a:ext>
            </a:extLst>
          </p:cNvPr>
          <p:cNvSpPr>
            <a:spLocks noGrp="1"/>
          </p:cNvSpPr>
          <p:nvPr>
            <p:ph type="title"/>
          </p:nvPr>
        </p:nvSpPr>
        <p:spPr>
          <a:xfrm>
            <a:off x="677335" y="723010"/>
            <a:ext cx="15056000" cy="1629183"/>
          </a:xfrm>
        </p:spPr>
        <p:txBody>
          <a:bodyPr>
            <a:normAutofit fontScale="90000"/>
          </a:bodyPr>
          <a:lstStyle/>
          <a:p>
            <a:pPr algn="ctr"/>
            <a:r>
              <a:rPr lang="en-US" dirty="0">
                <a:solidFill>
                  <a:srgbClr val="00B050"/>
                </a:solidFill>
              </a:rPr>
              <a:t>Top 3 Greenhouse Gas (GHG) Emissions</a:t>
            </a:r>
            <a:br>
              <a:rPr lang="en-US" dirty="0">
                <a:solidFill>
                  <a:srgbClr val="00B050"/>
                </a:solidFill>
              </a:rPr>
            </a:br>
            <a:r>
              <a:rPr lang="en-US" dirty="0">
                <a:solidFill>
                  <a:srgbClr val="00B050"/>
                </a:solidFill>
              </a:rPr>
              <a:t> Sources in NJ: (87%) of All Emissions</a:t>
            </a:r>
            <a:br>
              <a:rPr lang="en-US" dirty="0">
                <a:solidFill>
                  <a:srgbClr val="00B050"/>
                </a:solidFill>
              </a:rPr>
            </a:br>
            <a:r>
              <a:rPr lang="en-US" dirty="0">
                <a:solidFill>
                  <a:srgbClr val="FF0000"/>
                </a:solidFill>
              </a:rPr>
              <a:t>Sources in Pa: [63%] of All Emissions</a:t>
            </a:r>
          </a:p>
        </p:txBody>
      </p:sp>
      <p:sp>
        <p:nvSpPr>
          <p:cNvPr id="3" name="Text Placeholder 2">
            <a:extLst>
              <a:ext uri="{FF2B5EF4-FFF2-40B4-BE49-F238E27FC236}">
                <a16:creationId xmlns:a16="http://schemas.microsoft.com/office/drawing/2014/main" id="{2F6653E1-677F-4D60-B9C6-31A61D13112A}"/>
              </a:ext>
            </a:extLst>
          </p:cNvPr>
          <p:cNvSpPr>
            <a:spLocks noGrp="1"/>
          </p:cNvSpPr>
          <p:nvPr>
            <p:ph type="body" idx="1"/>
          </p:nvPr>
        </p:nvSpPr>
        <p:spPr>
          <a:xfrm>
            <a:off x="250750" y="3407337"/>
            <a:ext cx="15681977" cy="3384471"/>
          </a:xfrm>
        </p:spPr>
        <p:txBody>
          <a:bodyPr>
            <a:normAutofit/>
          </a:bodyPr>
          <a:lstStyle/>
          <a:p>
            <a:pPr lvl="1">
              <a:buSzPct val="100000"/>
              <a:buFont typeface="Arial" panose="020B0604020202020204" pitchFamily="34" charset="0"/>
              <a:buChar char="•"/>
            </a:pPr>
            <a:r>
              <a:rPr lang="en-US" sz="5333" b="1" dirty="0"/>
              <a:t>Electricity generation </a:t>
            </a:r>
            <a:r>
              <a:rPr lang="en-US" sz="5333" b="1" dirty="0">
                <a:solidFill>
                  <a:srgbClr val="00B050"/>
                </a:solidFill>
              </a:rPr>
              <a:t>(19%) </a:t>
            </a:r>
            <a:r>
              <a:rPr lang="en-US" sz="5333" b="1" dirty="0">
                <a:solidFill>
                  <a:srgbClr val="FF0000"/>
                </a:solidFill>
              </a:rPr>
              <a:t>[29%]</a:t>
            </a:r>
          </a:p>
          <a:p>
            <a:pPr lvl="1">
              <a:buSzPct val="100000"/>
              <a:buFont typeface="Arial" panose="020B0604020202020204" pitchFamily="34" charset="0"/>
              <a:buChar char="•"/>
            </a:pPr>
            <a:r>
              <a:rPr lang="en-US" sz="5333" b="1" dirty="0"/>
              <a:t>Transportation </a:t>
            </a:r>
            <a:r>
              <a:rPr lang="en-US" sz="5333" b="1" dirty="0">
                <a:solidFill>
                  <a:srgbClr val="00B050"/>
                </a:solidFill>
              </a:rPr>
              <a:t>(42%) </a:t>
            </a:r>
            <a:r>
              <a:rPr lang="en-US" sz="5333" b="1" dirty="0">
                <a:solidFill>
                  <a:srgbClr val="FF0000"/>
                </a:solidFill>
              </a:rPr>
              <a:t>[22%]</a:t>
            </a:r>
          </a:p>
          <a:p>
            <a:pPr lvl="1">
              <a:buSzPct val="100000"/>
              <a:buFont typeface="Arial" panose="020B0604020202020204" pitchFamily="34" charset="0"/>
              <a:buChar char="•"/>
            </a:pPr>
            <a:r>
              <a:rPr lang="en-US" sz="5333" b="1" dirty="0"/>
              <a:t>Residential/commercial </a:t>
            </a:r>
            <a:r>
              <a:rPr lang="en-US" sz="5333" b="1" dirty="0" err="1"/>
              <a:t>bldgs</a:t>
            </a:r>
            <a:r>
              <a:rPr lang="en-US" sz="5333" b="1" dirty="0"/>
              <a:t> </a:t>
            </a:r>
            <a:r>
              <a:rPr lang="en-US" sz="5333" b="1" dirty="0">
                <a:solidFill>
                  <a:srgbClr val="00B050"/>
                </a:solidFill>
              </a:rPr>
              <a:t>(26%) </a:t>
            </a:r>
            <a:r>
              <a:rPr lang="en-US" sz="5333" b="1" dirty="0">
                <a:solidFill>
                  <a:srgbClr val="FF0000"/>
                </a:solidFill>
              </a:rPr>
              <a:t>[12%]</a:t>
            </a:r>
          </a:p>
          <a:p>
            <a:pPr lvl="1">
              <a:buSzPct val="100000"/>
              <a:buFont typeface="Arial" panose="020B0604020202020204" pitchFamily="34" charset="0"/>
              <a:buChar char="•"/>
            </a:pPr>
            <a:endParaRPr lang="en-US" sz="5333" b="1" dirty="0"/>
          </a:p>
          <a:p>
            <a:pPr marL="16933" indent="0">
              <a:buNone/>
            </a:pPr>
            <a:endParaRPr lang="en-US" b="1" dirty="0"/>
          </a:p>
        </p:txBody>
      </p:sp>
      <p:sp>
        <p:nvSpPr>
          <p:cNvPr id="4" name="TextBox 3">
            <a:extLst>
              <a:ext uri="{FF2B5EF4-FFF2-40B4-BE49-F238E27FC236}">
                <a16:creationId xmlns:a16="http://schemas.microsoft.com/office/drawing/2014/main" id="{B1AD4C33-85B3-42CC-8A27-618384EF09CF}"/>
              </a:ext>
            </a:extLst>
          </p:cNvPr>
          <p:cNvSpPr txBox="1"/>
          <p:nvPr/>
        </p:nvSpPr>
        <p:spPr>
          <a:xfrm>
            <a:off x="1103913" y="6986932"/>
            <a:ext cx="13546667" cy="11216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lvl="0" indent="0" algn="ctr" defTabSz="1100639" rtl="0" eaLnBrk="1" fontAlgn="auto" latinLnBrk="0" hangingPunct="0">
              <a:lnSpc>
                <a:spcPct val="100000"/>
              </a:lnSpc>
              <a:spcBef>
                <a:spcPts val="0"/>
              </a:spcBef>
              <a:spcAft>
                <a:spcPts val="0"/>
              </a:spcAft>
              <a:buClrTx/>
              <a:buSzTx/>
              <a:buFontTx/>
              <a:buNone/>
              <a:tabLst/>
              <a:defRPr/>
            </a:pPr>
            <a:r>
              <a:rPr kumimoji="0" lang="en-US" sz="6400" b="1" i="0" u="none" strike="noStrike" kern="1200" cap="all" spc="0" normalizeH="0" baseline="0" noProof="0" dirty="0" err="1">
                <a:ln>
                  <a:noFill/>
                </a:ln>
                <a:solidFill>
                  <a:srgbClr val="00B050"/>
                </a:solidFill>
                <a:effectLst/>
                <a:uLnTx/>
                <a:uFillTx/>
                <a:latin typeface="Helvetica"/>
                <a:cs typeface="Helvetica"/>
                <a:sym typeface="Helvetica"/>
              </a:rPr>
              <a:t>RedUCE</a:t>
            </a:r>
            <a:r>
              <a:rPr kumimoji="0" lang="en-US" sz="6400" b="1" i="0" u="none" strike="noStrike" kern="1200" cap="all" spc="0" normalizeH="0" baseline="0" noProof="0" dirty="0">
                <a:ln>
                  <a:noFill/>
                </a:ln>
                <a:solidFill>
                  <a:srgbClr val="00B050"/>
                </a:solidFill>
                <a:effectLst/>
                <a:uLnTx/>
                <a:uFillTx/>
                <a:latin typeface="Helvetica"/>
                <a:cs typeface="Helvetica"/>
                <a:sym typeface="Helvetica"/>
              </a:rPr>
              <a:t> All 3</a:t>
            </a:r>
          </a:p>
        </p:txBody>
      </p:sp>
      <p:sp>
        <p:nvSpPr>
          <p:cNvPr id="5" name="TextBox 4">
            <a:extLst>
              <a:ext uri="{FF2B5EF4-FFF2-40B4-BE49-F238E27FC236}">
                <a16:creationId xmlns:a16="http://schemas.microsoft.com/office/drawing/2014/main" id="{B00AFB35-BA8F-239B-87FB-178F75E10BA4}"/>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extLst>
      <p:ext uri="{BB962C8B-B14F-4D97-AF65-F5344CB8AC3E}">
        <p14:creationId xmlns:p14="http://schemas.microsoft.com/office/powerpoint/2010/main" val="82496362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269D-511C-4C0A-706E-430CA4B6B599}"/>
              </a:ext>
            </a:extLst>
          </p:cNvPr>
          <p:cNvSpPr>
            <a:spLocks noGrp="1"/>
          </p:cNvSpPr>
          <p:nvPr>
            <p:ph type="title"/>
          </p:nvPr>
        </p:nvSpPr>
        <p:spPr>
          <a:xfrm>
            <a:off x="948268" y="552026"/>
            <a:ext cx="15056000" cy="1453593"/>
          </a:xfrm>
        </p:spPr>
        <p:txBody>
          <a:bodyPr>
            <a:normAutofit/>
          </a:bodyPr>
          <a:lstStyle/>
          <a:p>
            <a:pPr algn="ctr"/>
            <a:r>
              <a:rPr lang="en-US" sz="6000" dirty="0">
                <a:solidFill>
                  <a:schemeClr val="accent2">
                    <a:lumMod val="75000"/>
                  </a:schemeClr>
                </a:solidFill>
              </a:rPr>
              <a:t>COMMUNITY SOLAR</a:t>
            </a:r>
          </a:p>
        </p:txBody>
      </p:sp>
      <p:sp>
        <p:nvSpPr>
          <p:cNvPr id="3" name="Text Placeholder 2">
            <a:extLst>
              <a:ext uri="{FF2B5EF4-FFF2-40B4-BE49-F238E27FC236}">
                <a16:creationId xmlns:a16="http://schemas.microsoft.com/office/drawing/2014/main" id="{10F353BE-7CB6-910B-F6E5-3FB15D6B3BC5}"/>
              </a:ext>
            </a:extLst>
          </p:cNvPr>
          <p:cNvSpPr>
            <a:spLocks noGrp="1"/>
          </p:cNvSpPr>
          <p:nvPr>
            <p:ph type="body" idx="1"/>
          </p:nvPr>
        </p:nvSpPr>
        <p:spPr/>
        <p:txBody>
          <a:bodyPr/>
          <a:lstStyle/>
          <a:p>
            <a:pPr marL="16934" indent="0">
              <a:buNone/>
            </a:pPr>
            <a:r>
              <a:rPr lang="en-US" dirty="0"/>
              <a:t> </a:t>
            </a:r>
          </a:p>
          <a:p>
            <a:pPr marL="16934" indent="0">
              <a:buNone/>
            </a:pPr>
            <a:endParaRPr lang="en-US" dirty="0"/>
          </a:p>
        </p:txBody>
      </p:sp>
      <p:pic>
        <p:nvPicPr>
          <p:cNvPr id="5" name="Picture 4">
            <a:extLst>
              <a:ext uri="{FF2B5EF4-FFF2-40B4-BE49-F238E27FC236}">
                <a16:creationId xmlns:a16="http://schemas.microsoft.com/office/drawing/2014/main" id="{2813A490-3AF5-0E7B-4EB3-E1E5560373FF}"/>
              </a:ext>
            </a:extLst>
          </p:cNvPr>
          <p:cNvPicPr>
            <a:picLocks noChangeAspect="1"/>
          </p:cNvPicPr>
          <p:nvPr/>
        </p:nvPicPr>
        <p:blipFill>
          <a:blip r:embed="rId3"/>
          <a:stretch>
            <a:fillRect/>
          </a:stretch>
        </p:blipFill>
        <p:spPr>
          <a:xfrm>
            <a:off x="948268" y="1347333"/>
            <a:ext cx="14359464" cy="8037299"/>
          </a:xfrm>
          <a:prstGeom prst="rect">
            <a:avLst/>
          </a:prstGeom>
        </p:spPr>
      </p:pic>
      <p:sp>
        <p:nvSpPr>
          <p:cNvPr id="6" name="TextBox 5">
            <a:extLst>
              <a:ext uri="{FF2B5EF4-FFF2-40B4-BE49-F238E27FC236}">
                <a16:creationId xmlns:a16="http://schemas.microsoft.com/office/drawing/2014/main" id="{CE59FC11-EDCB-7DAE-273C-E1087E176397}"/>
              </a:ext>
            </a:extLst>
          </p:cNvPr>
          <p:cNvSpPr txBox="1"/>
          <p:nvPr/>
        </p:nvSpPr>
        <p:spPr>
          <a:xfrm>
            <a:off x="12684364" y="4317484"/>
            <a:ext cx="2623368"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882B">
                    <a:lumMod val="75000"/>
                  </a:srgbClr>
                </a:solidFill>
                <a:effectLst/>
                <a:uLnTx/>
                <a:uFillTx/>
                <a:latin typeface="Helvetica"/>
                <a:ea typeface="+mn-ea"/>
                <a:cs typeface="Helvetica"/>
                <a:sym typeface="Helvetica"/>
              </a:rPr>
              <a:t>Clean Energy</a:t>
            </a:r>
          </a:p>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0882B">
                  <a:lumMod val="75000"/>
                </a:srgbClr>
              </a:solidFill>
              <a:effectLst/>
              <a:uLnTx/>
              <a:uFillTx/>
              <a:latin typeface="Helvetica"/>
              <a:cs typeface="Helvetica"/>
              <a:sym typeface="Helvetica"/>
            </a:endParaRP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882B">
                    <a:lumMod val="75000"/>
                  </a:srgbClr>
                </a:solidFill>
                <a:effectLst/>
                <a:uLnTx/>
                <a:uFillTx/>
                <a:latin typeface="Helvetica"/>
                <a:ea typeface="+mn-ea"/>
                <a:cs typeface="Helvetica"/>
                <a:sym typeface="Helvetica"/>
              </a:rPr>
              <a:t>Lower Energy Costs</a:t>
            </a:r>
          </a:p>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0882B">
                  <a:lumMod val="75000"/>
                </a:srgbClr>
              </a:solidFill>
              <a:effectLst/>
              <a:uLnTx/>
              <a:uFillTx/>
              <a:latin typeface="Helvetica"/>
              <a:cs typeface="Helvetica"/>
              <a:sym typeface="Helvetica"/>
            </a:endParaRP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882B">
                    <a:lumMod val="75000"/>
                  </a:srgbClr>
                </a:solidFill>
                <a:effectLst/>
                <a:uLnTx/>
                <a:uFillTx/>
                <a:latin typeface="Helvetica"/>
                <a:ea typeface="+mn-ea"/>
                <a:cs typeface="Helvetica"/>
                <a:sym typeface="Helvetica"/>
              </a:rPr>
              <a:t>No Panels on Your Property</a:t>
            </a:r>
          </a:p>
        </p:txBody>
      </p:sp>
      <p:sp>
        <p:nvSpPr>
          <p:cNvPr id="8" name="Rectangle 7">
            <a:extLst>
              <a:ext uri="{FF2B5EF4-FFF2-40B4-BE49-F238E27FC236}">
                <a16:creationId xmlns:a16="http://schemas.microsoft.com/office/drawing/2014/main" id="{D73170B3-5090-907D-FB22-9B1A00D21A98}"/>
              </a:ext>
            </a:extLst>
          </p:cNvPr>
          <p:cNvSpPr/>
          <p:nvPr/>
        </p:nvSpPr>
        <p:spPr>
          <a:xfrm>
            <a:off x="3152274" y="6665495"/>
            <a:ext cx="9261156" cy="205517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000" b="1" i="0" u="none" strike="noStrike" kern="0" cap="all" spc="0" normalizeH="0" baseline="0" noProof="0">
              <a:ln>
                <a:noFill/>
              </a:ln>
              <a:solidFill>
                <a:srgbClr val="8DC63F"/>
              </a:solidFill>
              <a:effectLst/>
              <a:uLnTx/>
              <a:uFillTx/>
              <a:latin typeface="Helvetica"/>
              <a:ea typeface="+mn-ea"/>
              <a:cs typeface="Helvetica"/>
              <a:sym typeface="Helvetica"/>
            </a:endParaRPr>
          </a:p>
        </p:txBody>
      </p:sp>
      <p:sp>
        <p:nvSpPr>
          <p:cNvPr id="9" name="Rectangle 8">
            <a:extLst>
              <a:ext uri="{FF2B5EF4-FFF2-40B4-BE49-F238E27FC236}">
                <a16:creationId xmlns:a16="http://schemas.microsoft.com/office/drawing/2014/main" id="{6C1B9678-4EB5-AE43-D70C-65D94E0AB265}"/>
              </a:ext>
            </a:extLst>
          </p:cNvPr>
          <p:cNvSpPr/>
          <p:nvPr/>
        </p:nvSpPr>
        <p:spPr>
          <a:xfrm>
            <a:off x="677332" y="1347333"/>
            <a:ext cx="14630400" cy="205517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000" b="1" i="0" u="none" strike="noStrike" kern="0" cap="all" spc="0" normalizeH="0" baseline="0" noProof="0">
              <a:ln>
                <a:noFill/>
              </a:ln>
              <a:solidFill>
                <a:srgbClr val="8DC63F"/>
              </a:solidFill>
              <a:effectLst/>
              <a:uLnTx/>
              <a:uFillTx/>
              <a:latin typeface="Helvetica"/>
              <a:ea typeface="+mn-ea"/>
              <a:cs typeface="Helvetica"/>
              <a:sym typeface="Helvetica"/>
            </a:endParaRPr>
          </a:p>
        </p:txBody>
      </p:sp>
      <p:sp>
        <p:nvSpPr>
          <p:cNvPr id="10" name="TextBox 9">
            <a:extLst>
              <a:ext uri="{FF2B5EF4-FFF2-40B4-BE49-F238E27FC236}">
                <a16:creationId xmlns:a16="http://schemas.microsoft.com/office/drawing/2014/main" id="{2B4FB330-BFB0-ABDA-B986-C80883D5B2DA}"/>
              </a:ext>
            </a:extLst>
          </p:cNvPr>
          <p:cNvSpPr txBox="1"/>
          <p:nvPr/>
        </p:nvSpPr>
        <p:spPr>
          <a:xfrm>
            <a:off x="3486038" y="7036178"/>
            <a:ext cx="859362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882B">
                    <a:lumMod val="75000"/>
                  </a:srgbClr>
                </a:solidFill>
                <a:effectLst/>
                <a:uLnTx/>
                <a:uFillTx/>
                <a:latin typeface="Helvetica"/>
                <a:ea typeface="+mn-ea"/>
                <a:cs typeface="Helvetica"/>
                <a:sym typeface="Helvetica"/>
              </a:rPr>
              <a:t>BPU/Sustainable Jersey Community Solar </a:t>
            </a:r>
            <a:r>
              <a:rPr kumimoji="0" lang="en-US" sz="2800" b="1" i="0" u="sng" strike="noStrike" kern="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Helvetica"/>
                <a:sym typeface="Arial"/>
                <a:hlinkClick r:id="rId4"/>
              </a:rPr>
              <a:t>www.sustainablejersey.com/communitysolar</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t> </a:t>
            </a:r>
            <a:endParaRPr kumimoji="0" lang="en-US" sz="3200" b="1" i="0" u="none" strike="noStrike" kern="0" cap="all" spc="0" normalizeH="0" baseline="0" noProof="0" dirty="0">
              <a:ln>
                <a:noFill/>
              </a:ln>
              <a:solidFill>
                <a:srgbClr val="8DC63F"/>
              </a:solidFill>
              <a:effectLst/>
              <a:uLnTx/>
              <a:uFillTx/>
              <a:latin typeface="Helvetica"/>
              <a:ea typeface="+mn-ea"/>
              <a:cs typeface="Helvetica"/>
              <a:sym typeface="Helvetica"/>
            </a:endParaRPr>
          </a:p>
        </p:txBody>
      </p:sp>
      <p:sp>
        <p:nvSpPr>
          <p:cNvPr id="11" name="Rectangle 10">
            <a:extLst>
              <a:ext uri="{FF2B5EF4-FFF2-40B4-BE49-F238E27FC236}">
                <a16:creationId xmlns:a16="http://schemas.microsoft.com/office/drawing/2014/main" id="{01FA3635-D4E5-CE6B-3282-F2C461B6C698}"/>
              </a:ext>
            </a:extLst>
          </p:cNvPr>
          <p:cNvSpPr/>
          <p:nvPr/>
        </p:nvSpPr>
        <p:spPr>
          <a:xfrm>
            <a:off x="15063537" y="3663839"/>
            <a:ext cx="515129" cy="531816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000" b="1" i="0" u="none" strike="noStrike" kern="0" cap="all" spc="0" normalizeH="0" baseline="0" noProof="0">
              <a:ln>
                <a:noFill/>
              </a:ln>
              <a:solidFill>
                <a:srgbClr val="8DC63F"/>
              </a:solidFill>
              <a:effectLst/>
              <a:uLnTx/>
              <a:uFillTx/>
              <a:latin typeface="Helvetica"/>
              <a:ea typeface="+mn-ea"/>
              <a:cs typeface="Helvetica"/>
              <a:sym typeface="Helvetica"/>
            </a:endParaRPr>
          </a:p>
        </p:txBody>
      </p:sp>
      <p:sp>
        <p:nvSpPr>
          <p:cNvPr id="12" name="Rectangle 11">
            <a:extLst>
              <a:ext uri="{FF2B5EF4-FFF2-40B4-BE49-F238E27FC236}">
                <a16:creationId xmlns:a16="http://schemas.microsoft.com/office/drawing/2014/main" id="{A7503360-E9DE-D2CF-12DA-203D790AEE09}"/>
              </a:ext>
            </a:extLst>
          </p:cNvPr>
          <p:cNvSpPr/>
          <p:nvPr/>
        </p:nvSpPr>
        <p:spPr>
          <a:xfrm>
            <a:off x="677331" y="8873969"/>
            <a:ext cx="14630401" cy="51066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000" b="1" i="0" u="none" strike="noStrike" kern="0" cap="all" spc="0" normalizeH="0" baseline="0" noProof="0">
              <a:ln>
                <a:noFill/>
              </a:ln>
              <a:solidFill>
                <a:srgbClr val="8DC63F"/>
              </a:solidFill>
              <a:effectLst/>
              <a:uLnTx/>
              <a:uFillTx/>
              <a:latin typeface="Helvetica"/>
              <a:ea typeface="+mn-ea"/>
              <a:cs typeface="Helvetica"/>
              <a:sym typeface="Helvetica"/>
            </a:endParaRPr>
          </a:p>
        </p:txBody>
      </p:sp>
      <p:pic>
        <p:nvPicPr>
          <p:cNvPr id="14" name="Picture 13" descr="Qr code&#10;&#10;Description automatically generated">
            <a:extLst>
              <a:ext uri="{FF2B5EF4-FFF2-40B4-BE49-F238E27FC236}">
                <a16:creationId xmlns:a16="http://schemas.microsoft.com/office/drawing/2014/main" id="{1695798D-83B8-F487-F6A5-7D9F46A950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669" y="5661441"/>
            <a:ext cx="2006299" cy="2006299"/>
          </a:xfrm>
          <a:prstGeom prst="rect">
            <a:avLst/>
          </a:prstGeom>
        </p:spPr>
      </p:pic>
      <p:sp>
        <p:nvSpPr>
          <p:cNvPr id="4" name="TextBox 3">
            <a:extLst>
              <a:ext uri="{FF2B5EF4-FFF2-40B4-BE49-F238E27FC236}">
                <a16:creationId xmlns:a16="http://schemas.microsoft.com/office/drawing/2014/main" id="{5018BAE2-C41C-8F74-308D-4BAF0552CD6D}"/>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extLst>
      <p:ext uri="{BB962C8B-B14F-4D97-AF65-F5344CB8AC3E}">
        <p14:creationId xmlns:p14="http://schemas.microsoft.com/office/powerpoint/2010/main" val="33986345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 in a garage&#10;&#10;Description automatically generated with medium confidence">
            <a:extLst>
              <a:ext uri="{FF2B5EF4-FFF2-40B4-BE49-F238E27FC236}">
                <a16:creationId xmlns:a16="http://schemas.microsoft.com/office/drawing/2014/main" id="{F7CEDB1E-DEC5-4DB7-9FCB-28F1986C5A9B}"/>
              </a:ext>
            </a:extLst>
          </p:cNvPr>
          <p:cNvPicPr>
            <a:picLocks noChangeAspect="1"/>
          </p:cNvPicPr>
          <p:nvPr/>
        </p:nvPicPr>
        <p:blipFill rotWithShape="1">
          <a:blip r:embed="rId3">
            <a:extLst>
              <a:ext uri="{28A0092B-C50C-407E-A947-70E740481C1C}">
                <a14:useLocalDpi xmlns:a14="http://schemas.microsoft.com/office/drawing/2010/main" val="0"/>
              </a:ext>
            </a:extLst>
          </a:blip>
          <a:srcRect t="2646" b="22354"/>
          <a:stretch/>
        </p:blipFill>
        <p:spPr>
          <a:xfrm>
            <a:off x="27" y="13"/>
            <a:ext cx="16255973" cy="9143987"/>
          </a:xfrm>
          <a:prstGeom prst="rect">
            <a:avLst/>
          </a:prstGeom>
          <a:noFill/>
        </p:spPr>
      </p:pic>
      <p:sp>
        <p:nvSpPr>
          <p:cNvPr id="3" name="Text Placeholder 2"/>
          <p:cNvSpPr>
            <a:spLocks noGrp="1"/>
          </p:cNvSpPr>
          <p:nvPr>
            <p:ph type="body" idx="1"/>
          </p:nvPr>
        </p:nvSpPr>
        <p:spPr>
          <a:xfrm>
            <a:off x="677333" y="1608669"/>
            <a:ext cx="14562667" cy="6465369"/>
          </a:xfrm>
        </p:spPr>
        <p:txBody>
          <a:bodyPr>
            <a:normAutofit/>
          </a:bodyPr>
          <a:lstStyle/>
          <a:p>
            <a:pPr marL="16934" indent="0">
              <a:buNone/>
            </a:pPr>
            <a:r>
              <a:rPr lang="en-US" dirty="0"/>
              <a:t> </a:t>
            </a:r>
          </a:p>
        </p:txBody>
      </p:sp>
      <p:sp>
        <p:nvSpPr>
          <p:cNvPr id="2" name="Title 1"/>
          <p:cNvSpPr>
            <a:spLocks noGrp="1"/>
          </p:cNvSpPr>
          <p:nvPr>
            <p:ph type="title"/>
          </p:nvPr>
        </p:nvSpPr>
        <p:spPr>
          <a:xfrm>
            <a:off x="677333" y="423333"/>
            <a:ext cx="14562667" cy="924000"/>
          </a:xfrm>
        </p:spPr>
        <p:txBody>
          <a:bodyPr>
            <a:normAutofit/>
          </a:bodyPr>
          <a:lstStyle/>
          <a:p>
            <a:pPr algn="ctr"/>
            <a:r>
              <a:rPr lang="en-US" dirty="0"/>
              <a:t>OUR EV – PRIUS PRIME PLUG-IN</a:t>
            </a:r>
          </a:p>
        </p:txBody>
      </p:sp>
    </p:spTree>
    <p:extLst>
      <p:ext uri="{BB962C8B-B14F-4D97-AF65-F5344CB8AC3E}">
        <p14:creationId xmlns:p14="http://schemas.microsoft.com/office/powerpoint/2010/main" val="79780528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907D3F3-7F50-9C20-3B75-827F0F1AAA3A}"/>
              </a:ext>
            </a:extLst>
          </p:cNvPr>
          <p:cNvSpPr txBox="1"/>
          <p:nvPr/>
        </p:nvSpPr>
        <p:spPr>
          <a:xfrm>
            <a:off x="4820346" y="7883303"/>
            <a:ext cx="903612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Annual Pounds CO2 EMISSIONS </a:t>
            </a:r>
            <a:r>
              <a:rPr kumimoji="0" lang="en-US" sz="24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(12K miles/</a:t>
            </a:r>
            <a:r>
              <a:rPr kumimoji="0" lang="en-US" sz="2400" b="1" i="0" u="none" strike="noStrike" kern="0" cap="all" spc="0" normalizeH="0" baseline="0" noProof="0" dirty="0" err="1">
                <a:ln>
                  <a:noFill/>
                </a:ln>
                <a:solidFill>
                  <a:srgbClr val="53585F">
                    <a:lumMod val="50000"/>
                  </a:srgbClr>
                </a:solidFill>
                <a:effectLst/>
                <a:uLnTx/>
                <a:uFillTx/>
                <a:latin typeface="Helvetica"/>
                <a:ea typeface="+mn-ea"/>
                <a:cs typeface="Helvetica"/>
                <a:sym typeface="Helvetica"/>
              </a:rPr>
              <a:t>yr</a:t>
            </a:r>
            <a:r>
              <a:rPr kumimoji="0" lang="en-US" sz="24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a:t>
            </a:r>
            <a:endParaRPr kumimoji="0" lang="en-US" sz="30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endParaRPr>
          </a:p>
        </p:txBody>
      </p:sp>
      <p:graphicFrame>
        <p:nvGraphicFramePr>
          <p:cNvPr id="10" name="Chart 9">
            <a:extLst>
              <a:ext uri="{FF2B5EF4-FFF2-40B4-BE49-F238E27FC236}">
                <a16:creationId xmlns:a16="http://schemas.microsoft.com/office/drawing/2014/main" id="{DFA029A4-7A69-AEBA-BFBE-27F46DB17349}"/>
              </a:ext>
            </a:extLst>
          </p:cNvPr>
          <p:cNvGraphicFramePr>
            <a:graphicFrameLocks/>
          </p:cNvGraphicFramePr>
          <p:nvPr/>
        </p:nvGraphicFramePr>
        <p:xfrm>
          <a:off x="358274" y="176463"/>
          <a:ext cx="15897726" cy="755009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680378AE-7DFD-997C-E6E6-29F8EE132F8E}"/>
              </a:ext>
            </a:extLst>
          </p:cNvPr>
          <p:cNvSpPr txBox="1"/>
          <p:nvPr/>
        </p:nvSpPr>
        <p:spPr>
          <a:xfrm>
            <a:off x="7924271" y="3011257"/>
            <a:ext cx="662591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Charge from current </a:t>
            </a:r>
            <a:r>
              <a:rPr kumimoji="0" lang="en-US" sz="2000" b="1" i="0" u="none" strike="noStrike" kern="0" cap="all" spc="0" normalizeH="0" baseline="0" noProof="0" dirty="0" err="1">
                <a:ln>
                  <a:noFill/>
                </a:ln>
                <a:solidFill>
                  <a:srgbClr val="53585F">
                    <a:lumMod val="50000"/>
                  </a:srgbClr>
                </a:solidFill>
                <a:effectLst/>
                <a:uLnTx/>
                <a:uFillTx/>
                <a:latin typeface="Helvetica"/>
                <a:ea typeface="+mn-ea"/>
                <a:cs typeface="Helvetica"/>
                <a:sym typeface="Helvetica"/>
              </a:rPr>
              <a:t>nj</a:t>
            </a:r>
            <a:r>
              <a:rPr kumimoji="0" lang="en-US" sz="20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 grid</a:t>
            </a:r>
          </a:p>
        </p:txBody>
      </p:sp>
    </p:spTree>
    <p:extLst>
      <p:ext uri="{BB962C8B-B14F-4D97-AF65-F5344CB8AC3E}">
        <p14:creationId xmlns:p14="http://schemas.microsoft.com/office/powerpoint/2010/main" val="156031889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solidFill>
                  <a:srgbClr val="00B050"/>
                </a:solidFill>
              </a:rPr>
              <a:t>Energy Efficiency – Use Less Energy</a:t>
            </a: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6" name="Picture 5" descr="A picture containing indoor, wall&#10;&#10;Description automatically generated">
            <a:extLst>
              <a:ext uri="{FF2B5EF4-FFF2-40B4-BE49-F238E27FC236}">
                <a16:creationId xmlns:a16="http://schemas.microsoft.com/office/drawing/2014/main" id="{50AF3D1C-E5A8-4776-A255-2AA2F6BA4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86685" y="3048148"/>
            <a:ext cx="6580492" cy="3701527"/>
          </a:xfrm>
          <a:prstGeom prst="rect">
            <a:avLst/>
          </a:prstGeom>
        </p:spPr>
      </p:pic>
      <p:pic>
        <p:nvPicPr>
          <p:cNvPr id="8" name="Picture 7" descr="A picture containing wooden, table, chair, indoor&#10;&#10;Description automatically generated">
            <a:extLst>
              <a:ext uri="{FF2B5EF4-FFF2-40B4-BE49-F238E27FC236}">
                <a16:creationId xmlns:a16="http://schemas.microsoft.com/office/drawing/2014/main" id="{BB00211B-6B7F-464A-9F7A-DB43F0FA9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550" y="1608665"/>
            <a:ext cx="11698653" cy="6580492"/>
          </a:xfrm>
          <a:prstGeom prst="rect">
            <a:avLst/>
          </a:prstGeom>
        </p:spPr>
      </p:pic>
      <p:sp>
        <p:nvSpPr>
          <p:cNvPr id="4" name="TextBox 3">
            <a:extLst>
              <a:ext uri="{FF2B5EF4-FFF2-40B4-BE49-F238E27FC236}">
                <a16:creationId xmlns:a16="http://schemas.microsoft.com/office/drawing/2014/main" id="{A69609AF-758E-61EA-E299-6432DEB2F076}"/>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extLst>
      <p:ext uri="{BB962C8B-B14F-4D97-AF65-F5344CB8AC3E}">
        <p14:creationId xmlns:p14="http://schemas.microsoft.com/office/powerpoint/2010/main" val="328179396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015B72D-FF86-FB67-DACC-C756778F444B}"/>
              </a:ext>
            </a:extLst>
          </p:cNvPr>
          <p:cNvSpPr>
            <a:spLocks noGrp="1"/>
          </p:cNvSpPr>
          <p:nvPr>
            <p:ph type="title"/>
          </p:nvPr>
        </p:nvSpPr>
        <p:spPr>
          <a:xfrm>
            <a:off x="1403475" y="382993"/>
            <a:ext cx="12850407" cy="1171263"/>
          </a:xfrm>
        </p:spPr>
        <p:txBody>
          <a:bodyPr/>
          <a:lstStyle/>
          <a:p>
            <a:r>
              <a:rPr lang="en-US" dirty="0">
                <a:solidFill>
                  <a:schemeClr val="accent2">
                    <a:lumMod val="75000"/>
                  </a:schemeClr>
                </a:solidFill>
              </a:rPr>
              <a:t>A SIMPLE DO-IT-YOURSELF PROJECT</a:t>
            </a:r>
          </a:p>
        </p:txBody>
      </p:sp>
      <p:sp>
        <p:nvSpPr>
          <p:cNvPr id="2" name="TextBox 1">
            <a:extLst>
              <a:ext uri="{FF2B5EF4-FFF2-40B4-BE49-F238E27FC236}">
                <a16:creationId xmlns:a16="http://schemas.microsoft.com/office/drawing/2014/main" id="{0617EB7E-0511-D77B-CA66-3A027807E4E6}"/>
              </a:ext>
            </a:extLst>
          </p:cNvPr>
          <p:cNvSpPr txBox="1"/>
          <p:nvPr/>
        </p:nvSpPr>
        <p:spPr>
          <a:xfrm>
            <a:off x="5768379" y="1251007"/>
            <a:ext cx="471924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800" b="1" i="0" u="none" strike="noStrike" kern="0" cap="all" spc="0" normalizeH="0" baseline="0" noProof="0" dirty="0">
                <a:ln>
                  <a:noFill/>
                </a:ln>
                <a:solidFill>
                  <a:srgbClr val="00882B">
                    <a:lumMod val="75000"/>
                  </a:srgbClr>
                </a:solidFill>
                <a:effectLst/>
                <a:uLnTx/>
                <a:uFillTx/>
                <a:latin typeface="Helvetica"/>
                <a:ea typeface="+mn-ea"/>
                <a:cs typeface="Helvetica"/>
                <a:sym typeface="Helvetica"/>
              </a:rPr>
              <a:t>DUCT SEALING</a:t>
            </a:r>
          </a:p>
        </p:txBody>
      </p:sp>
      <p:pic>
        <p:nvPicPr>
          <p:cNvPr id="4" name="Picture 3" descr="A stack of foam and foam on a wall&#10;&#10;Description automatically generated with medium confidence">
            <a:extLst>
              <a:ext uri="{FF2B5EF4-FFF2-40B4-BE49-F238E27FC236}">
                <a16:creationId xmlns:a16="http://schemas.microsoft.com/office/drawing/2014/main" id="{BD83A420-9569-0882-41C9-AB14434A24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7325" y="2485712"/>
            <a:ext cx="10338397" cy="6486837"/>
          </a:xfrm>
          <a:prstGeom prst="rect">
            <a:avLst/>
          </a:prstGeom>
        </p:spPr>
      </p:pic>
    </p:spTree>
    <p:extLst>
      <p:ext uri="{BB962C8B-B14F-4D97-AF65-F5344CB8AC3E}">
        <p14:creationId xmlns:p14="http://schemas.microsoft.com/office/powerpoint/2010/main" val="337923922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423334"/>
            <a:ext cx="15056000" cy="746607"/>
          </a:xfrm>
        </p:spPr>
        <p:txBody>
          <a:bodyPr>
            <a:noAutofit/>
          </a:bodyPr>
          <a:lstStyle/>
          <a:p>
            <a:pPr algn="ctr"/>
            <a:r>
              <a:rPr lang="en-US" sz="4000" dirty="0">
                <a:solidFill>
                  <a:schemeClr val="accent2">
                    <a:lumMod val="75000"/>
                  </a:schemeClr>
                </a:solidFill>
              </a:rPr>
              <a:t>SPACE HEATING &amp; COOLING WITH ELECTRIC HEAT PUMP</a:t>
            </a:r>
            <a:br>
              <a:rPr lang="en-US" sz="4267" dirty="0">
                <a:solidFill>
                  <a:schemeClr val="accent2">
                    <a:lumMod val="75000"/>
                  </a:schemeClr>
                </a:solidFill>
              </a:rPr>
            </a:br>
            <a:r>
              <a:rPr lang="en-US" sz="4000" dirty="0">
                <a:solidFill>
                  <a:schemeClr val="accent2">
                    <a:lumMod val="75000"/>
                  </a:schemeClr>
                </a:solidFill>
              </a:rPr>
              <a:t>Gas Furnace Backup on Right</a:t>
            </a:r>
          </a:p>
        </p:txBody>
      </p:sp>
      <p:sp>
        <p:nvSpPr>
          <p:cNvPr id="3" name="Text Placeholder 2"/>
          <p:cNvSpPr>
            <a:spLocks noGrp="1"/>
          </p:cNvSpPr>
          <p:nvPr>
            <p:ph type="body" idx="1"/>
          </p:nvPr>
        </p:nvSpPr>
        <p:spPr>
          <a:xfrm>
            <a:off x="677335" y="1546674"/>
            <a:ext cx="14901333" cy="7152157"/>
          </a:xfrm>
        </p:spPr>
        <p:txBody>
          <a:bodyPr/>
          <a:lstStyle/>
          <a:p>
            <a:pPr marL="16934" indent="0">
              <a:buNone/>
            </a:pPr>
            <a:r>
              <a:rPr lang="en-US" dirty="0"/>
              <a:t> </a:t>
            </a:r>
          </a:p>
        </p:txBody>
      </p:sp>
      <p:pic>
        <p:nvPicPr>
          <p:cNvPr id="5" name="Picture 4" descr="A picture containing ground, dirty, kitchen appliance, trash&#10;&#10;Description automatically generated">
            <a:extLst>
              <a:ext uri="{FF2B5EF4-FFF2-40B4-BE49-F238E27FC236}">
                <a16:creationId xmlns:a16="http://schemas.microsoft.com/office/drawing/2014/main" id="{A7B8C029-D998-487F-985D-DAE64DF65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678" y="1794499"/>
            <a:ext cx="8912717" cy="7181161"/>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08502637-5CCC-4B6E-AAB7-C405B8310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222014" y="2617767"/>
            <a:ext cx="7179918" cy="5533383"/>
          </a:xfrm>
          <a:prstGeom prst="rect">
            <a:avLst/>
          </a:prstGeom>
        </p:spPr>
      </p:pic>
      <p:sp>
        <p:nvSpPr>
          <p:cNvPr id="4" name="TextBox 3">
            <a:extLst>
              <a:ext uri="{FF2B5EF4-FFF2-40B4-BE49-F238E27FC236}">
                <a16:creationId xmlns:a16="http://schemas.microsoft.com/office/drawing/2014/main" id="{551B21EE-5CC7-0B6E-B7FC-AE871501A2DF}"/>
              </a:ext>
            </a:extLst>
          </p:cNvPr>
          <p:cNvSpPr txBox="1"/>
          <p:nvPr/>
        </p:nvSpPr>
        <p:spPr>
          <a:xfrm>
            <a:off x="250751" y="8365723"/>
            <a:ext cx="426582"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extLst>
      <p:ext uri="{BB962C8B-B14F-4D97-AF65-F5344CB8AC3E}">
        <p14:creationId xmlns:p14="http://schemas.microsoft.com/office/powerpoint/2010/main" val="362968356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4275C-1B89-ED7F-79AF-B4EE7279EAD5}"/>
              </a:ext>
            </a:extLst>
          </p:cNvPr>
          <p:cNvSpPr>
            <a:spLocks noGrp="1"/>
          </p:cNvSpPr>
          <p:nvPr>
            <p:ph type="title"/>
          </p:nvPr>
        </p:nvSpPr>
        <p:spPr>
          <a:xfrm>
            <a:off x="780369" y="2515603"/>
            <a:ext cx="7102816" cy="1591447"/>
          </a:xfrm>
        </p:spPr>
        <p:txBody>
          <a:bodyPr>
            <a:normAutofit fontScale="90000"/>
          </a:bodyPr>
          <a:lstStyle/>
          <a:p>
            <a:pPr algn="ctr"/>
            <a:r>
              <a:rPr lang="en-US" dirty="0">
                <a:solidFill>
                  <a:schemeClr val="accent2">
                    <a:lumMod val="75000"/>
                  </a:schemeClr>
                </a:solidFill>
              </a:rPr>
              <a:t>ELECTRIC HEAT PUMP WATER HEATER</a:t>
            </a:r>
          </a:p>
        </p:txBody>
      </p:sp>
      <p:sp>
        <p:nvSpPr>
          <p:cNvPr id="3" name="Text Placeholder 2">
            <a:extLst>
              <a:ext uri="{FF2B5EF4-FFF2-40B4-BE49-F238E27FC236}">
                <a16:creationId xmlns:a16="http://schemas.microsoft.com/office/drawing/2014/main" id="{38B7870E-962E-EF15-B099-7CE615BB57B6}"/>
              </a:ext>
            </a:extLst>
          </p:cNvPr>
          <p:cNvSpPr>
            <a:spLocks noGrp="1"/>
          </p:cNvSpPr>
          <p:nvPr>
            <p:ph type="body" idx="1"/>
          </p:nvPr>
        </p:nvSpPr>
        <p:spPr/>
        <p:txBody>
          <a:bodyPr/>
          <a:lstStyle/>
          <a:p>
            <a:pPr marL="16933" indent="0">
              <a:buNone/>
            </a:pPr>
            <a:r>
              <a:rPr lang="en-US" dirty="0"/>
              <a:t>  </a:t>
            </a:r>
          </a:p>
        </p:txBody>
      </p:sp>
      <p:pic>
        <p:nvPicPr>
          <p:cNvPr id="5" name="Picture 4" descr="A picture containing text, indoor&#10;&#10;Description automatically generated">
            <a:extLst>
              <a:ext uri="{FF2B5EF4-FFF2-40B4-BE49-F238E27FC236}">
                <a16:creationId xmlns:a16="http://schemas.microsoft.com/office/drawing/2014/main" id="{E9FA707D-0C45-A824-A438-EC9640A294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4838" y="337216"/>
            <a:ext cx="6352176" cy="8469568"/>
          </a:xfrm>
          <a:prstGeom prst="rect">
            <a:avLst/>
          </a:prstGeom>
        </p:spPr>
      </p:pic>
      <p:sp>
        <p:nvSpPr>
          <p:cNvPr id="4" name="TextBox 3">
            <a:extLst>
              <a:ext uri="{FF2B5EF4-FFF2-40B4-BE49-F238E27FC236}">
                <a16:creationId xmlns:a16="http://schemas.microsoft.com/office/drawing/2014/main" id="{A8536A69-40CB-3DCC-4712-9460C3A613CC}"/>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extLst>
      <p:ext uri="{BB962C8B-B14F-4D97-AF65-F5344CB8AC3E}">
        <p14:creationId xmlns:p14="http://schemas.microsoft.com/office/powerpoint/2010/main" val="297068936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solidFill>
                  <a:schemeClr val="accent2">
                    <a:lumMod val="75000"/>
                  </a:schemeClr>
                </a:solidFill>
              </a:rPr>
              <a:t>Spare Circuits for Future Electric Appliances</a:t>
            </a:r>
            <a:br>
              <a:rPr lang="en-US" sz="5400" dirty="0">
                <a:solidFill>
                  <a:srgbClr val="00B050"/>
                </a:solidFill>
              </a:rPr>
            </a:br>
            <a:endParaRPr lang="en-US" sz="5400" dirty="0">
              <a:solidFill>
                <a:srgbClr val="00B050"/>
              </a:solidFill>
            </a:endParaRP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5" name="Picture 4" descr="A picture containing device, miller&#10;&#10;Description automatically generated">
            <a:extLst>
              <a:ext uri="{FF2B5EF4-FFF2-40B4-BE49-F238E27FC236}">
                <a16:creationId xmlns:a16="http://schemas.microsoft.com/office/drawing/2014/main" id="{0978CC58-FC6E-4D6C-83BA-B488F77D6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48" y="1547289"/>
            <a:ext cx="11571281" cy="6988431"/>
          </a:xfrm>
          <a:prstGeom prst="rect">
            <a:avLst/>
          </a:prstGeom>
        </p:spPr>
      </p:pic>
      <p:sp>
        <p:nvSpPr>
          <p:cNvPr id="6" name="TextBox 5">
            <a:extLst>
              <a:ext uri="{FF2B5EF4-FFF2-40B4-BE49-F238E27FC236}">
                <a16:creationId xmlns:a16="http://schemas.microsoft.com/office/drawing/2014/main" id="{2F646DE4-52AB-4FEC-A7C9-23CE24BBA818}"/>
              </a:ext>
            </a:extLst>
          </p:cNvPr>
          <p:cNvSpPr txBox="1"/>
          <p:nvPr/>
        </p:nvSpPr>
        <p:spPr>
          <a:xfrm>
            <a:off x="12758058" y="2550933"/>
            <a:ext cx="3330052" cy="40421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DC63F">
                    <a:lumMod val="50000"/>
                  </a:srgbClr>
                </a:solidFill>
                <a:effectLst/>
                <a:uLnTx/>
                <a:uFillTx/>
                <a:latin typeface="Helvetica"/>
                <a:ea typeface="+mn-ea"/>
                <a:cs typeface="Helvetica"/>
                <a:sym typeface="Helvetica"/>
              </a:rPr>
              <a:t>New Box on Left for New/Future</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8DC63F">
                    <a:lumMod val="50000"/>
                  </a:srgbClr>
                </a:solidFill>
                <a:effectLst/>
                <a:uLnTx/>
                <a:uFillTx/>
                <a:latin typeface="Helvetica"/>
                <a:ea typeface="+mn-ea"/>
                <a:cs typeface="Helvetica"/>
                <a:sym typeface="Helvetica"/>
              </a:rPr>
              <a:t>2</a:t>
            </a:r>
            <a:r>
              <a:rPr kumimoji="0" lang="en-US" sz="3200" b="1" i="0" u="none" strike="noStrike" kern="0" cap="none" spc="0" normalizeH="0" baseline="30000" noProof="0" dirty="0">
                <a:ln>
                  <a:noFill/>
                </a:ln>
                <a:solidFill>
                  <a:srgbClr val="8DC63F">
                    <a:lumMod val="50000"/>
                  </a:srgbClr>
                </a:solidFill>
                <a:effectLst/>
                <a:uLnTx/>
                <a:uFillTx/>
                <a:latin typeface="Helvetica"/>
                <a:ea typeface="+mn-ea"/>
                <a:cs typeface="Helvetica"/>
                <a:sym typeface="Helvetica"/>
              </a:rPr>
              <a:t>nd</a:t>
            </a:r>
            <a:r>
              <a:rPr kumimoji="0" lang="en-US" sz="3200" b="1" i="0" u="none" strike="noStrike" kern="0" cap="none" spc="0" normalizeH="0" baseline="0" noProof="0" dirty="0">
                <a:ln>
                  <a:noFill/>
                </a:ln>
                <a:solidFill>
                  <a:srgbClr val="8DC63F">
                    <a:lumMod val="50000"/>
                  </a:srgbClr>
                </a:solidFill>
                <a:effectLst/>
                <a:uLnTx/>
                <a:uFillTx/>
                <a:latin typeface="Helvetica"/>
                <a:ea typeface="+mn-ea"/>
                <a:cs typeface="Helvetica"/>
                <a:sym typeface="Helvetica"/>
              </a:rPr>
              <a:t> Heat Pump Space Heater/AC</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a:ln>
                  <a:noFill/>
                </a:ln>
                <a:solidFill>
                  <a:srgbClr val="8DC63F">
                    <a:lumMod val="50000"/>
                  </a:srgbClr>
                </a:solidFill>
                <a:effectLst/>
                <a:uLnTx/>
                <a:uFillTx/>
                <a:latin typeface="Helvetica"/>
                <a:ea typeface="+mn-ea"/>
                <a:cs typeface="Helvetica"/>
                <a:sym typeface="Helvetica"/>
              </a:rPr>
              <a:t>Stove</a:t>
            </a:r>
            <a:endParaRPr kumimoji="0" lang="en-US" sz="3200" b="1" i="0" u="none" strike="noStrike" kern="0" cap="none" spc="0" normalizeH="0" baseline="0" noProof="0" dirty="0">
              <a:ln>
                <a:noFill/>
              </a:ln>
              <a:solidFill>
                <a:srgbClr val="8DC63F">
                  <a:lumMod val="50000"/>
                </a:srgbClr>
              </a:solidFill>
              <a:effectLst/>
              <a:uLnTx/>
              <a:uFillTx/>
              <a:latin typeface="Helvetica"/>
              <a:ea typeface="+mn-ea"/>
              <a:cs typeface="Helvetica"/>
              <a:sym typeface="Helvetica"/>
            </a:endParaRP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8DC63F">
                    <a:lumMod val="50000"/>
                  </a:srgbClr>
                </a:solidFill>
                <a:effectLst/>
                <a:uLnTx/>
                <a:uFillTx/>
                <a:latin typeface="Helvetica"/>
                <a:cs typeface="Helvetica"/>
                <a:sym typeface="Helvetica"/>
              </a:rPr>
              <a:t>Dryer</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8DC63F">
                    <a:lumMod val="50000"/>
                  </a:srgbClr>
                </a:solidFill>
                <a:effectLst/>
                <a:uLnTx/>
                <a:uFillTx/>
                <a:latin typeface="Helvetica"/>
                <a:ea typeface="+mn-ea"/>
                <a:cs typeface="Helvetica"/>
                <a:sym typeface="Helvetica"/>
              </a:rPr>
              <a:t>2</a:t>
            </a:r>
            <a:r>
              <a:rPr kumimoji="0" lang="en-US" sz="3200" b="1" i="0" u="none" strike="noStrike" kern="0" cap="none" spc="0" normalizeH="0" baseline="30000" noProof="0" dirty="0">
                <a:ln>
                  <a:noFill/>
                </a:ln>
                <a:solidFill>
                  <a:srgbClr val="8DC63F">
                    <a:lumMod val="50000"/>
                  </a:srgbClr>
                </a:solidFill>
                <a:effectLst/>
                <a:uLnTx/>
                <a:uFillTx/>
                <a:latin typeface="Helvetica"/>
                <a:ea typeface="+mn-ea"/>
                <a:cs typeface="Helvetica"/>
                <a:sym typeface="Helvetica"/>
              </a:rPr>
              <a:t>nd</a:t>
            </a:r>
            <a:r>
              <a:rPr kumimoji="0" lang="en-US" sz="3200" b="1" i="0" u="none" strike="noStrike" kern="0" cap="none" spc="0" normalizeH="0" baseline="0" noProof="0" dirty="0">
                <a:ln>
                  <a:noFill/>
                </a:ln>
                <a:solidFill>
                  <a:srgbClr val="8DC63F">
                    <a:lumMod val="50000"/>
                  </a:srgbClr>
                </a:solidFill>
                <a:effectLst/>
                <a:uLnTx/>
                <a:uFillTx/>
                <a:latin typeface="Helvetica"/>
                <a:ea typeface="+mn-ea"/>
                <a:cs typeface="Helvetica"/>
                <a:sym typeface="Helvetica"/>
              </a:rPr>
              <a:t> EV</a:t>
            </a:r>
          </a:p>
        </p:txBody>
      </p:sp>
      <p:sp>
        <p:nvSpPr>
          <p:cNvPr id="4" name="TextBox 3">
            <a:extLst>
              <a:ext uri="{FF2B5EF4-FFF2-40B4-BE49-F238E27FC236}">
                <a16:creationId xmlns:a16="http://schemas.microsoft.com/office/drawing/2014/main" id="{1653E63D-1868-2703-A038-6AE84144F09B}"/>
              </a:ext>
            </a:extLst>
          </p:cNvPr>
          <p:cNvSpPr txBox="1"/>
          <p:nvPr/>
        </p:nvSpPr>
        <p:spPr>
          <a:xfrm>
            <a:off x="250751" y="8303730"/>
            <a:ext cx="805398"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extLst>
      <p:ext uri="{BB962C8B-B14F-4D97-AF65-F5344CB8AC3E}">
        <p14:creationId xmlns:p14="http://schemas.microsoft.com/office/powerpoint/2010/main" val="260843490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753">
            <a:hlinkClick r:id="" action="ppaction://media"/>
            <a:extLst>
              <a:ext uri="{FF2B5EF4-FFF2-40B4-BE49-F238E27FC236}">
                <a16:creationId xmlns:a16="http://schemas.microsoft.com/office/drawing/2014/main" id="{FB712212-3437-44FA-35E1-A3E4859E7A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89" name="2023 Acts to Action Keynote English Short.004.jpeg" descr="2023 Acts to Action Keynote English Short.004.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7EA1FD8D-111A-162A-4F44-6B38A6B02242}"/>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 fill="hold"/>
                                        <p:tgtEl>
                                          <p:spTgt spid="2"/>
                                        </p:tgtEl>
                                      </p:cBhvr>
                                    </p:cmd>
                                  </p:childTnLst>
                                </p:cTn>
                              </p:par>
                            </p:childTnLst>
                          </p:cTn>
                        </p:par>
                        <p:par>
                          <p:cTn id="7" fill="hold">
                            <p:stCondLst>
                              <p:cond delay="2600"/>
                            </p:stCondLst>
                            <p:childTnLst>
                              <p:par>
                                <p:cTn id="8" presetID="1" presetClass="entr" presetSubtype="0" fill="hold" grpId="0" nodeType="afterEffect">
                                  <p:stCondLst>
                                    <p:cond delay="0"/>
                                  </p:stCondLst>
                                  <p:iterate>
                                    <p:tmAbs val="0"/>
                                  </p:iterate>
                                  <p:childTnLst>
                                    <p:set>
                                      <p:cBhvr>
                                        <p:cTn id="9" fill="hold"/>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89"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solidFill>
                  <a:srgbClr val="00B050"/>
                </a:solidFill>
              </a:rPr>
              <a:t>Pool Heater – Electric Heat Pump</a:t>
            </a:r>
            <a:br>
              <a:rPr lang="en-US" sz="5400" dirty="0">
                <a:solidFill>
                  <a:srgbClr val="00B050"/>
                </a:solidFill>
              </a:rPr>
            </a:br>
            <a:endParaRPr lang="en-US" sz="5400" dirty="0">
              <a:solidFill>
                <a:srgbClr val="00B050"/>
              </a:solidFill>
            </a:endParaRP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6" name="Picture 5">
            <a:extLst>
              <a:ext uri="{FF2B5EF4-FFF2-40B4-BE49-F238E27FC236}">
                <a16:creationId xmlns:a16="http://schemas.microsoft.com/office/drawing/2014/main" id="{B5EB9EFB-915F-46C9-8649-BFFB6670A1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5142" y="1431999"/>
            <a:ext cx="10300382" cy="7093915"/>
          </a:xfrm>
          <a:prstGeom prst="rect">
            <a:avLst/>
          </a:prstGeom>
        </p:spPr>
      </p:pic>
      <p:sp>
        <p:nvSpPr>
          <p:cNvPr id="4" name="TextBox 3">
            <a:extLst>
              <a:ext uri="{FF2B5EF4-FFF2-40B4-BE49-F238E27FC236}">
                <a16:creationId xmlns:a16="http://schemas.microsoft.com/office/drawing/2014/main" id="{82D5B8EE-A29D-C30A-8E7A-F7643570E5A5}"/>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extLst>
      <p:ext uri="{BB962C8B-B14F-4D97-AF65-F5344CB8AC3E}">
        <p14:creationId xmlns:p14="http://schemas.microsoft.com/office/powerpoint/2010/main" val="73054379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8A89-F8B9-C3F6-4541-C5473D52B106}"/>
              </a:ext>
            </a:extLst>
          </p:cNvPr>
          <p:cNvSpPr>
            <a:spLocks noGrp="1"/>
          </p:cNvSpPr>
          <p:nvPr>
            <p:ph type="title"/>
          </p:nvPr>
        </p:nvSpPr>
        <p:spPr/>
        <p:txBody>
          <a:bodyPr/>
          <a:lstStyle/>
          <a:p>
            <a:pPr algn="ctr"/>
            <a:r>
              <a:rPr lang="en-US" dirty="0">
                <a:solidFill>
                  <a:schemeClr val="accent2">
                    <a:lumMod val="75000"/>
                  </a:schemeClr>
                </a:solidFill>
              </a:rPr>
              <a:t>Electric Heat Costs Less, Pollutes Less</a:t>
            </a:r>
          </a:p>
        </p:txBody>
      </p:sp>
      <p:sp>
        <p:nvSpPr>
          <p:cNvPr id="3" name="Text Placeholder 2">
            <a:extLst>
              <a:ext uri="{FF2B5EF4-FFF2-40B4-BE49-F238E27FC236}">
                <a16:creationId xmlns:a16="http://schemas.microsoft.com/office/drawing/2014/main" id="{BDD630F2-4FD6-9ECD-687C-635E9C136746}"/>
              </a:ext>
            </a:extLst>
          </p:cNvPr>
          <p:cNvSpPr>
            <a:spLocks noGrp="1"/>
          </p:cNvSpPr>
          <p:nvPr>
            <p:ph type="body" idx="1"/>
          </p:nvPr>
        </p:nvSpPr>
        <p:spPr>
          <a:xfrm>
            <a:off x="677333" y="1608666"/>
            <a:ext cx="14901333" cy="6350323"/>
          </a:xfrm>
        </p:spPr>
        <p:txBody>
          <a:bodyPr/>
          <a:lstStyle/>
          <a:p>
            <a:pPr marL="16934" indent="0">
              <a:buNone/>
            </a:pPr>
            <a:r>
              <a:rPr lang="en-US" dirty="0"/>
              <a:t> </a:t>
            </a:r>
          </a:p>
        </p:txBody>
      </p:sp>
      <p:graphicFrame>
        <p:nvGraphicFramePr>
          <p:cNvPr id="5" name="Table 5">
            <a:extLst>
              <a:ext uri="{FF2B5EF4-FFF2-40B4-BE49-F238E27FC236}">
                <a16:creationId xmlns:a16="http://schemas.microsoft.com/office/drawing/2014/main" id="{F461AB6B-458A-D1F5-13EB-F0D9B2950664}"/>
              </a:ext>
            </a:extLst>
          </p:cNvPr>
          <p:cNvGraphicFramePr>
            <a:graphicFrameLocks noGrp="1"/>
          </p:cNvGraphicFramePr>
          <p:nvPr>
            <p:extLst>
              <p:ext uri="{D42A27DB-BD31-4B8C-83A1-F6EECF244321}">
                <p14:modId xmlns:p14="http://schemas.microsoft.com/office/powerpoint/2010/main" val="2124296812"/>
              </p:ext>
            </p:extLst>
          </p:nvPr>
        </p:nvGraphicFramePr>
        <p:xfrm>
          <a:off x="677333" y="1979667"/>
          <a:ext cx="14450785" cy="5639698"/>
        </p:xfrm>
        <a:graphic>
          <a:graphicData uri="http://schemas.openxmlformats.org/drawingml/2006/table">
            <a:tbl>
              <a:tblPr firstRow="1" bandRow="1">
                <a:tableStyleId>{5940675A-B579-460E-94D1-54222C63F5DA}</a:tableStyleId>
              </a:tblPr>
              <a:tblGrid>
                <a:gridCol w="4000500">
                  <a:extLst>
                    <a:ext uri="{9D8B030D-6E8A-4147-A177-3AD203B41FA5}">
                      <a16:colId xmlns:a16="http://schemas.microsoft.com/office/drawing/2014/main" val="4151969538"/>
                    </a:ext>
                  </a:extLst>
                </a:gridCol>
                <a:gridCol w="2596242">
                  <a:extLst>
                    <a:ext uri="{9D8B030D-6E8A-4147-A177-3AD203B41FA5}">
                      <a16:colId xmlns:a16="http://schemas.microsoft.com/office/drawing/2014/main" val="3421176535"/>
                    </a:ext>
                  </a:extLst>
                </a:gridCol>
                <a:gridCol w="2792186">
                  <a:extLst>
                    <a:ext uri="{9D8B030D-6E8A-4147-A177-3AD203B41FA5}">
                      <a16:colId xmlns:a16="http://schemas.microsoft.com/office/drawing/2014/main" val="1170209156"/>
                    </a:ext>
                  </a:extLst>
                </a:gridCol>
                <a:gridCol w="2824843">
                  <a:extLst>
                    <a:ext uri="{9D8B030D-6E8A-4147-A177-3AD203B41FA5}">
                      <a16:colId xmlns:a16="http://schemas.microsoft.com/office/drawing/2014/main" val="3048929187"/>
                    </a:ext>
                  </a:extLst>
                </a:gridCol>
                <a:gridCol w="2237014">
                  <a:extLst>
                    <a:ext uri="{9D8B030D-6E8A-4147-A177-3AD203B41FA5}">
                      <a16:colId xmlns:a16="http://schemas.microsoft.com/office/drawing/2014/main" val="3478281219"/>
                    </a:ext>
                  </a:extLst>
                </a:gridCol>
              </a:tblGrid>
              <a:tr h="370840">
                <a:tc>
                  <a:txBody>
                    <a:bodyPr/>
                    <a:lstStyle/>
                    <a:p>
                      <a:pPr algn="ctr"/>
                      <a:endParaRPr lang="en-US" sz="28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50361" rtl="0" eaLnBrk="1" fontAlgn="auto" latinLnBrk="0" hangingPunct="1">
                        <a:lnSpc>
                          <a:spcPct val="100000"/>
                        </a:lnSpc>
                        <a:spcBef>
                          <a:spcPts val="0"/>
                        </a:spcBef>
                        <a:spcAft>
                          <a:spcPts val="0"/>
                        </a:spcAft>
                        <a:buClrTx/>
                        <a:buSzTx/>
                        <a:buFontTx/>
                        <a:buNone/>
                        <a:tabLst/>
                        <a:defRPr/>
                      </a:pPr>
                      <a:r>
                        <a:rPr lang="en-US" sz="2800" dirty="0">
                          <a:solidFill>
                            <a:srgbClr val="000000"/>
                          </a:solidFill>
                        </a:rPr>
                        <a:t>ACTUAL 2023 with heat pumps for space &amp; water heating</a:t>
                      </a:r>
                    </a:p>
                    <a:p>
                      <a:pPr algn="ctr"/>
                      <a:endParaRPr lang="en-US" sz="2800" dirty="0">
                        <a:solidFill>
                          <a:srgbClr val="000000"/>
                        </a:solidFill>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000000"/>
                          </a:solidFill>
                        </a:rPr>
                        <a:t>ACTUAL 2021 with gas for space &amp;water heating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FF0000"/>
                          </a:solidFill>
                        </a:rPr>
                        <a:t>% CHANGE</a:t>
                      </a:r>
                    </a:p>
                    <a:p>
                      <a:pPr algn="ctr"/>
                      <a:r>
                        <a:rPr lang="en-US" sz="2800" dirty="0">
                          <a:solidFill>
                            <a:srgbClr val="FF0000"/>
                          </a:solidFill>
                        </a:rPr>
                        <a:t>with heat pumps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000000"/>
                          </a:solidFill>
                        </a:rPr>
                        <a:t>With Heat Pumps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6017340"/>
                  </a:ext>
                </a:extLst>
              </a:tr>
              <a:tr h="370840">
                <a:tc>
                  <a:txBody>
                    <a:bodyPr/>
                    <a:lstStyle/>
                    <a:p>
                      <a:r>
                        <a:rPr lang="en-US" sz="2800" dirty="0">
                          <a:solidFill>
                            <a:srgbClr val="000000"/>
                          </a:solidFill>
                        </a:rPr>
                        <a:t>TOTAL Gas + Electric*</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$1703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$1967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4000" dirty="0">
                          <a:solidFill>
                            <a:srgbClr val="FF0000"/>
                          </a:solidFill>
                        </a:rPr>
                        <a:t>(13%)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20124097"/>
                  </a:ext>
                </a:extLst>
              </a:tr>
              <a:tr h="549538">
                <a:tc>
                  <a:txBody>
                    <a:bodyPr/>
                    <a:lstStyle/>
                    <a:p>
                      <a:r>
                        <a:rPr lang="en-US" sz="2800" dirty="0">
                          <a:solidFill>
                            <a:srgbClr val="000000"/>
                          </a:solidFill>
                        </a:rPr>
                        <a:t>GAS Cost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$49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$1113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(96%)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Reduction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6684400"/>
                  </a:ext>
                </a:extLst>
              </a:tr>
              <a:tr h="370840">
                <a:tc>
                  <a:txBody>
                    <a:bodyPr/>
                    <a:lstStyle/>
                    <a:p>
                      <a:r>
                        <a:rPr lang="en-US" sz="2800" dirty="0">
                          <a:solidFill>
                            <a:srgbClr val="000000"/>
                          </a:solidFill>
                        </a:rPr>
                        <a:t>ELECTRIC Cost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$1654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$854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94%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Increase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1687004"/>
                  </a:ext>
                </a:extLst>
              </a:tr>
              <a:tr h="370840">
                <a:tc>
                  <a:txBody>
                    <a:bodyPr/>
                    <a:lstStyle/>
                    <a:p>
                      <a:r>
                        <a:rPr lang="en-US" sz="2800" dirty="0">
                          <a:solidFill>
                            <a:srgbClr val="000000"/>
                          </a:solidFill>
                        </a:rPr>
                        <a:t>THERMS Gas Burned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29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954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(97%)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39461873"/>
                  </a:ext>
                </a:extLst>
              </a:tr>
              <a:tr h="370840">
                <a:tc>
                  <a:txBody>
                    <a:bodyPr/>
                    <a:lstStyle/>
                    <a:p>
                      <a:r>
                        <a:rPr lang="en-US" sz="2800" dirty="0">
                          <a:solidFill>
                            <a:srgbClr val="000000"/>
                          </a:solidFill>
                        </a:rPr>
                        <a:t>TONS CO</a:t>
                      </a:r>
                      <a:r>
                        <a:rPr lang="en-US" sz="2800" baseline="-25000" dirty="0">
                          <a:solidFill>
                            <a:srgbClr val="000000"/>
                          </a:solidFill>
                        </a:rPr>
                        <a:t>2 </a:t>
                      </a:r>
                      <a:r>
                        <a:rPr lang="en-US" sz="2800" baseline="0" dirty="0">
                          <a:solidFill>
                            <a:srgbClr val="000000"/>
                          </a:solidFill>
                        </a:rPr>
                        <a:t> Emitted</a:t>
                      </a:r>
                      <a:endParaRPr lang="en-US" sz="280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0.2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5.6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4000" dirty="0">
                          <a:solidFill>
                            <a:srgbClr val="FF0000"/>
                          </a:solidFill>
                        </a:rPr>
                        <a:t>(96%)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76901"/>
                  </a:ext>
                </a:extLst>
              </a:tr>
            </a:tbl>
          </a:graphicData>
        </a:graphic>
      </p:graphicFrame>
      <p:sp>
        <p:nvSpPr>
          <p:cNvPr id="7" name="TextBox 6">
            <a:extLst>
              <a:ext uri="{FF2B5EF4-FFF2-40B4-BE49-F238E27FC236}">
                <a16:creationId xmlns:a16="http://schemas.microsoft.com/office/drawing/2014/main" id="{B89EDF5A-69F7-7EE6-B92B-36D5A552473A}"/>
              </a:ext>
            </a:extLst>
          </p:cNvPr>
          <p:cNvSpPr txBox="1"/>
          <p:nvPr/>
        </p:nvSpPr>
        <p:spPr>
          <a:xfrm>
            <a:off x="3477812" y="1185011"/>
            <a:ext cx="97937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400" b="1" i="0" u="none" strike="noStrike" kern="0" cap="all" spc="0" normalizeH="0" baseline="0" noProof="0" dirty="0">
                <a:ln>
                  <a:noFill/>
                </a:ln>
                <a:solidFill>
                  <a:srgbClr val="000000"/>
                </a:solidFill>
                <a:effectLst/>
                <a:uLnTx/>
                <a:uFillTx/>
                <a:latin typeface="Helvetica"/>
                <a:ea typeface="+mn-ea"/>
                <a:cs typeface="Helvetica"/>
                <a:sym typeface="Helvetica"/>
              </a:rPr>
              <a:t>2023 ENERGY COSTS     </a:t>
            </a:r>
            <a:r>
              <a:rPr kumimoji="0" lang="en-US" sz="1200" b="1" i="0" u="none" strike="noStrike" kern="0" cap="all" spc="0" normalizeH="0" baseline="0" noProof="0" dirty="0">
                <a:ln>
                  <a:noFill/>
                </a:ln>
                <a:solidFill>
                  <a:srgbClr val="000000"/>
                </a:solidFill>
                <a:effectLst/>
                <a:uLnTx/>
                <a:uFillTx/>
                <a:latin typeface="Helvetica"/>
                <a:ea typeface="+mn-ea"/>
                <a:cs typeface="Helvetica"/>
                <a:sym typeface="Helvetica"/>
              </a:rPr>
              <a:t>v2 8/5/2024</a:t>
            </a:r>
          </a:p>
        </p:txBody>
      </p:sp>
      <p:sp>
        <p:nvSpPr>
          <p:cNvPr id="8" name="TextBox 7">
            <a:extLst>
              <a:ext uri="{FF2B5EF4-FFF2-40B4-BE49-F238E27FC236}">
                <a16:creationId xmlns:a16="http://schemas.microsoft.com/office/drawing/2014/main" id="{6BEEF544-F609-DDC7-AA1D-F981755D1709}"/>
              </a:ext>
            </a:extLst>
          </p:cNvPr>
          <p:cNvSpPr txBox="1"/>
          <p:nvPr/>
        </p:nvSpPr>
        <p:spPr>
          <a:xfrm>
            <a:off x="0" y="7245539"/>
            <a:ext cx="16272772"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t>2</a:t>
            </a:r>
            <a:b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br>
            <a:r>
              <a:rPr kumimoji="0" lang="en-US" sz="2800" b="1" i="0" u="none" strike="noStrike" kern="0" cap="none" spc="0" normalizeH="0" baseline="0" noProof="0" dirty="0">
                <a:ln>
                  <a:noFill/>
                </a:ln>
                <a:solidFill>
                  <a:srgbClr val="070809"/>
                </a:solidFill>
                <a:effectLst/>
                <a:uLnTx/>
                <a:uFillTx/>
                <a:latin typeface="Calibri" panose="020F0502020204030204" pitchFamily="34" charset="0"/>
                <a:ea typeface="Calibri" panose="020F0502020204030204" pitchFamily="34" charset="0"/>
                <a:cs typeface="Helvetica"/>
                <a:sym typeface="Arial"/>
              </a:rPr>
              <a:t>*Electricity in 2024 is 100% </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Helvetica"/>
                <a:sym typeface="Arial"/>
              </a:rPr>
              <a:t>clean AND 21% lower cost, supplied by nearby Community Solar</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Helvetica"/>
                <a:sym typeface="Arial"/>
              </a:rPr>
              <a:t>Miller residence, single family house, Middletown, NJ</a:t>
            </a:r>
            <a:endParaRPr kumimoji="0" lang="en-US" sz="2800" b="1" i="0" u="none" strike="noStrike" kern="0" cap="all" spc="0" normalizeH="0" baseline="0" noProof="0" dirty="0">
              <a:ln>
                <a:noFill/>
              </a:ln>
              <a:solidFill>
                <a:srgbClr val="8DC63F"/>
              </a:solidFill>
              <a:effectLst/>
              <a:uLnTx/>
              <a:uFillTx/>
              <a:latin typeface="Helvetica"/>
              <a:ea typeface="+mn-ea"/>
              <a:cs typeface="Helvetica"/>
              <a:sym typeface="Helvetica"/>
            </a:endParaRPr>
          </a:p>
        </p:txBody>
      </p:sp>
    </p:spTree>
    <p:extLst>
      <p:ext uri="{BB962C8B-B14F-4D97-AF65-F5344CB8AC3E}">
        <p14:creationId xmlns:p14="http://schemas.microsoft.com/office/powerpoint/2010/main" val="273645308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DE34A-2406-5304-8ADF-F754390DBA69}"/>
              </a:ext>
            </a:extLst>
          </p:cNvPr>
          <p:cNvSpPr>
            <a:spLocks noGrp="1"/>
          </p:cNvSpPr>
          <p:nvPr>
            <p:ph type="title"/>
          </p:nvPr>
        </p:nvSpPr>
        <p:spPr>
          <a:xfrm>
            <a:off x="677332" y="419089"/>
            <a:ext cx="15056000" cy="1535189"/>
          </a:xfrm>
        </p:spPr>
        <p:txBody>
          <a:bodyPr>
            <a:normAutofit fontScale="90000"/>
          </a:bodyPr>
          <a:lstStyle/>
          <a:p>
            <a:pPr algn="ctr"/>
            <a:r>
              <a:rPr lang="en-US" dirty="0">
                <a:solidFill>
                  <a:srgbClr val="00B050"/>
                </a:solidFill>
              </a:rPr>
              <a:t>Daughter’s Whole House Efficiency</a:t>
            </a:r>
            <a:br>
              <a:rPr lang="en-US" dirty="0">
                <a:solidFill>
                  <a:srgbClr val="00B050"/>
                </a:solidFill>
              </a:rPr>
            </a:br>
            <a:r>
              <a:rPr lang="en-US" dirty="0">
                <a:solidFill>
                  <a:srgbClr val="00B050"/>
                </a:solidFill>
              </a:rPr>
              <a:t>and Electrification for New Addition</a:t>
            </a:r>
          </a:p>
        </p:txBody>
      </p:sp>
      <p:sp>
        <p:nvSpPr>
          <p:cNvPr id="3" name="Text Placeholder 2">
            <a:extLst>
              <a:ext uri="{FF2B5EF4-FFF2-40B4-BE49-F238E27FC236}">
                <a16:creationId xmlns:a16="http://schemas.microsoft.com/office/drawing/2014/main" id="{A3175907-25E0-F5E0-5A9D-D7D4D968DA7F}"/>
              </a:ext>
            </a:extLst>
          </p:cNvPr>
          <p:cNvSpPr>
            <a:spLocks noGrp="1"/>
          </p:cNvSpPr>
          <p:nvPr>
            <p:ph type="body" idx="1"/>
          </p:nvPr>
        </p:nvSpPr>
        <p:spPr>
          <a:xfrm>
            <a:off x="677334" y="1688700"/>
            <a:ext cx="14901333" cy="6350323"/>
          </a:xfrm>
        </p:spPr>
        <p:txBody>
          <a:bodyPr/>
          <a:lstStyle/>
          <a:p>
            <a:pPr marL="16934" indent="0">
              <a:buNone/>
            </a:pPr>
            <a:r>
              <a:rPr lang="en-US" dirty="0"/>
              <a:t> </a:t>
            </a:r>
          </a:p>
        </p:txBody>
      </p:sp>
      <p:pic>
        <p:nvPicPr>
          <p:cNvPr id="5" name="Picture 4">
            <a:extLst>
              <a:ext uri="{FF2B5EF4-FFF2-40B4-BE49-F238E27FC236}">
                <a16:creationId xmlns:a16="http://schemas.microsoft.com/office/drawing/2014/main" id="{8C222C61-AB72-F379-933D-AB389FFA9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44" y="2219859"/>
            <a:ext cx="10047111" cy="7535333"/>
          </a:xfrm>
          <a:prstGeom prst="rect">
            <a:avLst/>
          </a:prstGeom>
        </p:spPr>
      </p:pic>
      <p:pic>
        <p:nvPicPr>
          <p:cNvPr id="9" name="Picture 8">
            <a:extLst>
              <a:ext uri="{FF2B5EF4-FFF2-40B4-BE49-F238E27FC236}">
                <a16:creationId xmlns:a16="http://schemas.microsoft.com/office/drawing/2014/main" id="{3A082545-B9E5-44BB-130F-062DE21A7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9055" y="2219858"/>
            <a:ext cx="5651501" cy="7535334"/>
          </a:xfrm>
          <a:prstGeom prst="rect">
            <a:avLst/>
          </a:prstGeom>
        </p:spPr>
      </p:pic>
    </p:spTree>
    <p:extLst>
      <p:ext uri="{BB962C8B-B14F-4D97-AF65-F5344CB8AC3E}">
        <p14:creationId xmlns:p14="http://schemas.microsoft.com/office/powerpoint/2010/main" val="5331043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7936-CFBF-2130-3B17-3791D4DD01BE}"/>
              </a:ext>
            </a:extLst>
          </p:cNvPr>
          <p:cNvSpPr>
            <a:spLocks noGrp="1"/>
          </p:cNvSpPr>
          <p:nvPr>
            <p:ph type="title"/>
          </p:nvPr>
        </p:nvSpPr>
        <p:spPr>
          <a:xfrm>
            <a:off x="677334" y="423334"/>
            <a:ext cx="14901333" cy="1171263"/>
          </a:xfrm>
        </p:spPr>
        <p:txBody>
          <a:bodyPr>
            <a:normAutofit fontScale="90000"/>
          </a:bodyPr>
          <a:lstStyle/>
          <a:p>
            <a:pPr algn="ctr"/>
            <a:r>
              <a:rPr lang="en-US" sz="4800" dirty="0">
                <a:solidFill>
                  <a:srgbClr val="00B050"/>
                </a:solidFill>
              </a:rPr>
              <a:t>HOME PERFORMANCE WITH ENERGY STAR</a:t>
            </a:r>
            <a:br>
              <a:rPr lang="en-US" sz="4800" dirty="0">
                <a:solidFill>
                  <a:srgbClr val="00B050"/>
                </a:solidFill>
              </a:rPr>
            </a:br>
            <a:r>
              <a:rPr lang="en-US" sz="4800" dirty="0">
                <a:solidFill>
                  <a:srgbClr val="00B050"/>
                </a:solidFill>
              </a:rPr>
              <a:t>NJ &amp; NATION-WIDE Rebate Program</a:t>
            </a:r>
          </a:p>
        </p:txBody>
      </p:sp>
      <p:sp>
        <p:nvSpPr>
          <p:cNvPr id="3" name="TextBox 2">
            <a:extLst>
              <a:ext uri="{FF2B5EF4-FFF2-40B4-BE49-F238E27FC236}">
                <a16:creationId xmlns:a16="http://schemas.microsoft.com/office/drawing/2014/main" id="{9DB549B0-8650-9E99-F8AC-D84DAB39BAA5}"/>
              </a:ext>
            </a:extLst>
          </p:cNvPr>
          <p:cNvSpPr txBox="1"/>
          <p:nvPr/>
        </p:nvSpPr>
        <p:spPr>
          <a:xfrm>
            <a:off x="2246243" y="4756362"/>
            <a:ext cx="1133060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200" b="1" i="0" u="none" strike="noStrike" kern="0" cap="all" spc="0" normalizeH="0" baseline="0" noProof="0" dirty="0">
              <a:ln>
                <a:noFill/>
              </a:ln>
              <a:solidFill>
                <a:srgbClr val="8DC63F"/>
              </a:solidFill>
              <a:effectLst/>
              <a:uLnTx/>
              <a:uFillTx/>
              <a:latin typeface="Helvetica"/>
              <a:ea typeface="+mn-ea"/>
              <a:cs typeface="Helvetica"/>
              <a:sym typeface="Helvetica"/>
            </a:endParaRPr>
          </a:p>
        </p:txBody>
      </p:sp>
      <p:graphicFrame>
        <p:nvGraphicFramePr>
          <p:cNvPr id="5" name="Table 4">
            <a:extLst>
              <a:ext uri="{FF2B5EF4-FFF2-40B4-BE49-F238E27FC236}">
                <a16:creationId xmlns:a16="http://schemas.microsoft.com/office/drawing/2014/main" id="{499A6B3F-55C3-DA4E-56A9-4E55B941D2E0}"/>
              </a:ext>
            </a:extLst>
          </p:cNvPr>
          <p:cNvGraphicFramePr>
            <a:graphicFrameLocks noGrp="1"/>
          </p:cNvGraphicFramePr>
          <p:nvPr/>
        </p:nvGraphicFramePr>
        <p:xfrm>
          <a:off x="677333" y="2076822"/>
          <a:ext cx="14901334" cy="6293009"/>
        </p:xfrm>
        <a:graphic>
          <a:graphicData uri="http://schemas.openxmlformats.org/drawingml/2006/table">
            <a:tbl>
              <a:tblPr firstRow="1" firstCol="1" bandRow="1">
                <a:tableStyleId>{5940675A-B579-460E-94D1-54222C63F5DA}</a:tableStyleId>
              </a:tblPr>
              <a:tblGrid>
                <a:gridCol w="12301439">
                  <a:extLst>
                    <a:ext uri="{9D8B030D-6E8A-4147-A177-3AD203B41FA5}">
                      <a16:colId xmlns:a16="http://schemas.microsoft.com/office/drawing/2014/main" val="1402699678"/>
                    </a:ext>
                  </a:extLst>
                </a:gridCol>
                <a:gridCol w="2599895">
                  <a:extLst>
                    <a:ext uri="{9D8B030D-6E8A-4147-A177-3AD203B41FA5}">
                      <a16:colId xmlns:a16="http://schemas.microsoft.com/office/drawing/2014/main" val="3606576361"/>
                    </a:ext>
                  </a:extLst>
                </a:gridCol>
              </a:tblGrid>
              <a:tr h="396232">
                <a:tc>
                  <a:txBody>
                    <a:bodyPr/>
                    <a:lstStyle/>
                    <a:p>
                      <a:pPr marL="0" marR="0">
                        <a:lnSpc>
                          <a:spcPct val="107000"/>
                        </a:lnSpc>
                        <a:spcBef>
                          <a:spcPts val="0"/>
                        </a:spcBef>
                        <a:spcAft>
                          <a:spcPts val="0"/>
                        </a:spcAft>
                      </a:pPr>
                      <a:r>
                        <a:rPr lang="en-US" sz="2000" kern="100">
                          <a:solidFill>
                            <a:srgbClr val="000000"/>
                          </a:solidFill>
                          <a:effectLst/>
                        </a:rPr>
                        <a:t>South Brunswick, NJ</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May 11, 2023</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6342370"/>
                  </a:ext>
                </a:extLst>
              </a:tr>
              <a:tr h="396232">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36161464"/>
                  </a:ext>
                </a:extLst>
              </a:tr>
              <a:tr h="396232">
                <a:tc>
                  <a:txBody>
                    <a:bodyPr/>
                    <a:lstStyle/>
                    <a:p>
                      <a:pPr marL="0" marR="0">
                        <a:lnSpc>
                          <a:spcPct val="107000"/>
                        </a:lnSpc>
                        <a:spcBef>
                          <a:spcPts val="0"/>
                        </a:spcBef>
                        <a:spcAft>
                          <a:spcPts val="0"/>
                        </a:spcAft>
                      </a:pPr>
                      <a:r>
                        <a:rPr lang="en-US" sz="2000" kern="100">
                          <a:solidFill>
                            <a:srgbClr val="000000"/>
                          </a:solidFill>
                          <a:effectLst/>
                        </a:rPr>
                        <a:t>Install 50 Gallon Heat Pump Water Heater w. UEF of 3.88</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$5,460</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5620128"/>
                  </a:ext>
                </a:extLst>
              </a:tr>
              <a:tr h="396232">
                <a:tc>
                  <a:txBody>
                    <a:bodyPr/>
                    <a:lstStyle/>
                    <a:p>
                      <a:pPr marL="0" marR="0">
                        <a:lnSpc>
                          <a:spcPct val="107000"/>
                        </a:lnSpc>
                        <a:spcBef>
                          <a:spcPts val="0"/>
                        </a:spcBef>
                        <a:spcAft>
                          <a:spcPts val="0"/>
                        </a:spcAft>
                      </a:pPr>
                      <a:r>
                        <a:rPr lang="en-US" sz="2000" kern="100">
                          <a:solidFill>
                            <a:srgbClr val="000000"/>
                          </a:solidFill>
                          <a:effectLst/>
                        </a:rPr>
                        <a:t>Shell Test &amp; Seal Incl. Applicable Air Seal Top-Plates &amp; Penetrations</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$2,960</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5074570"/>
                  </a:ext>
                </a:extLst>
              </a:tr>
              <a:tr h="396232">
                <a:tc>
                  <a:txBody>
                    <a:bodyPr/>
                    <a:lstStyle/>
                    <a:p>
                      <a:pPr marL="0" marR="0">
                        <a:lnSpc>
                          <a:spcPct val="107000"/>
                        </a:lnSpc>
                        <a:spcBef>
                          <a:spcPts val="0"/>
                        </a:spcBef>
                        <a:spcAft>
                          <a:spcPts val="0"/>
                        </a:spcAft>
                      </a:pPr>
                      <a:r>
                        <a:rPr lang="en-US" sz="2000" kern="100" dirty="0">
                          <a:solidFill>
                            <a:srgbClr val="000000"/>
                          </a:solidFill>
                          <a:effectLst/>
                        </a:rPr>
                        <a:t>Attic Hatch Insulated to R-13</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$275</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43595032"/>
                  </a:ext>
                </a:extLst>
              </a:tr>
              <a:tr h="396232">
                <a:tc>
                  <a:txBody>
                    <a:bodyPr/>
                    <a:lstStyle/>
                    <a:p>
                      <a:pPr marL="0" marR="0">
                        <a:lnSpc>
                          <a:spcPct val="107000"/>
                        </a:lnSpc>
                        <a:spcBef>
                          <a:spcPts val="0"/>
                        </a:spcBef>
                        <a:spcAft>
                          <a:spcPts val="0"/>
                        </a:spcAft>
                      </a:pPr>
                      <a:r>
                        <a:rPr lang="en-US" sz="2000" kern="100">
                          <a:solidFill>
                            <a:srgbClr val="000000"/>
                          </a:solidFill>
                          <a:effectLst/>
                        </a:rPr>
                        <a:t>Attic Stair Cover Insulated to R-13</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$475</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8192861"/>
                  </a:ext>
                </a:extLst>
              </a:tr>
              <a:tr h="396232">
                <a:tc>
                  <a:txBody>
                    <a:bodyPr/>
                    <a:lstStyle/>
                    <a:p>
                      <a:pPr marL="0" marR="0">
                        <a:lnSpc>
                          <a:spcPct val="107000"/>
                        </a:lnSpc>
                        <a:spcBef>
                          <a:spcPts val="0"/>
                        </a:spcBef>
                        <a:spcAft>
                          <a:spcPts val="0"/>
                        </a:spcAft>
                      </a:pPr>
                      <a:r>
                        <a:rPr lang="en-US" sz="2000" kern="100">
                          <a:solidFill>
                            <a:srgbClr val="000000"/>
                          </a:solidFill>
                          <a:effectLst/>
                        </a:rPr>
                        <a:t>4” of Dense-Packed Cellulose in Exterior Walls R-13, 564 Sq Ft</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$3,412</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9736480"/>
                  </a:ext>
                </a:extLst>
              </a:tr>
              <a:tr h="396232">
                <a:tc>
                  <a:txBody>
                    <a:bodyPr/>
                    <a:lstStyle/>
                    <a:p>
                      <a:pPr marL="0" marR="0">
                        <a:lnSpc>
                          <a:spcPct val="107000"/>
                        </a:lnSpc>
                        <a:spcBef>
                          <a:spcPts val="0"/>
                        </a:spcBef>
                        <a:spcAft>
                          <a:spcPts val="0"/>
                        </a:spcAft>
                      </a:pPr>
                      <a:r>
                        <a:rPr lang="en-US" sz="2000" kern="100">
                          <a:solidFill>
                            <a:srgbClr val="000000"/>
                          </a:solidFill>
                          <a:effectLst/>
                        </a:rPr>
                        <a:t>4” of Dense-Packed Cellulose in Garage Buffered Walls R-13, 267 Sq Ft</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$1,775</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4487480"/>
                  </a:ext>
                </a:extLst>
              </a:tr>
              <a:tr h="396232">
                <a:tc>
                  <a:txBody>
                    <a:bodyPr/>
                    <a:lstStyle/>
                    <a:p>
                      <a:pPr marL="0" marR="0">
                        <a:lnSpc>
                          <a:spcPct val="107000"/>
                        </a:lnSpc>
                        <a:spcBef>
                          <a:spcPts val="0"/>
                        </a:spcBef>
                        <a:spcAft>
                          <a:spcPts val="0"/>
                        </a:spcAft>
                      </a:pPr>
                      <a:r>
                        <a:rPr lang="en-US" sz="2000" kern="100">
                          <a:solidFill>
                            <a:srgbClr val="000000"/>
                          </a:solidFill>
                          <a:effectLst/>
                        </a:rPr>
                        <a:t>Audit Refund ($99)</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($99)</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1124997"/>
                  </a:ext>
                </a:extLst>
              </a:tr>
              <a:tr h="396232">
                <a:tc>
                  <a:txBody>
                    <a:bodyPr/>
                    <a:lstStyle/>
                    <a:p>
                      <a:pPr marL="0" marR="0">
                        <a:lnSpc>
                          <a:spcPct val="107000"/>
                        </a:lnSpc>
                        <a:spcBef>
                          <a:spcPts val="0"/>
                        </a:spcBef>
                        <a:spcAft>
                          <a:spcPts val="0"/>
                        </a:spcAft>
                      </a:pPr>
                      <a:r>
                        <a:rPr lang="en-US" sz="2000" kern="100" dirty="0">
                          <a:solidFill>
                            <a:srgbClr val="000000"/>
                          </a:solidFill>
                          <a:effectLst/>
                        </a:rPr>
                        <a:t> </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2792221"/>
                  </a:ext>
                </a:extLst>
              </a:tr>
              <a:tr h="396232">
                <a:tc>
                  <a:txBody>
                    <a:bodyPr/>
                    <a:lstStyle/>
                    <a:p>
                      <a:pPr marL="0" marR="0">
                        <a:lnSpc>
                          <a:spcPct val="107000"/>
                        </a:lnSpc>
                        <a:spcBef>
                          <a:spcPts val="0"/>
                        </a:spcBef>
                        <a:spcAft>
                          <a:spcPts val="0"/>
                        </a:spcAft>
                      </a:pPr>
                      <a:r>
                        <a:rPr lang="en-US" sz="2000" kern="100">
                          <a:solidFill>
                            <a:srgbClr val="000000"/>
                          </a:solidFill>
                          <a:effectLst/>
                        </a:rPr>
                        <a:t>Total Project Cost</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$14,258</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19121575"/>
                  </a:ext>
                </a:extLst>
              </a:tr>
              <a:tr h="349529">
                <a:tc>
                  <a:txBody>
                    <a:bodyPr/>
                    <a:lstStyle/>
                    <a:p>
                      <a:pPr marL="0" marR="0">
                        <a:lnSpc>
                          <a:spcPct val="107000"/>
                        </a:lnSpc>
                        <a:spcBef>
                          <a:spcPts val="0"/>
                        </a:spcBef>
                        <a:spcAft>
                          <a:spcPts val="0"/>
                        </a:spcAft>
                      </a:pPr>
                      <a:r>
                        <a:rPr lang="en-US" sz="2000" kern="100" dirty="0">
                          <a:solidFill>
                            <a:srgbClr val="FF0000"/>
                          </a:solidFill>
                          <a:effectLst/>
                        </a:rPr>
                        <a:t>Rebate to Ciel Power, LLC</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dirty="0">
                          <a:solidFill>
                            <a:srgbClr val="FF0000"/>
                          </a:solidFill>
                          <a:effectLst/>
                        </a:rPr>
                        <a:t>$5,000</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61630809"/>
                  </a:ext>
                </a:extLst>
              </a:tr>
              <a:tr h="396232">
                <a:tc>
                  <a:txBody>
                    <a:bodyPr/>
                    <a:lstStyle/>
                    <a:p>
                      <a:pPr marL="0" marR="0">
                        <a:lnSpc>
                          <a:spcPct val="107000"/>
                        </a:lnSpc>
                        <a:spcBef>
                          <a:spcPts val="0"/>
                        </a:spcBef>
                        <a:spcAft>
                          <a:spcPts val="0"/>
                        </a:spcAft>
                      </a:pPr>
                      <a:r>
                        <a:rPr lang="en-US" sz="2000" kern="100">
                          <a:solidFill>
                            <a:srgbClr val="000000"/>
                          </a:solidFill>
                          <a:effectLst/>
                        </a:rPr>
                        <a:t>Balance Due Upon Completion of Project</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$9,258</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60246973"/>
                  </a:ext>
                </a:extLst>
              </a:tr>
              <a:tr h="396232">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90012149"/>
                  </a:ext>
                </a:extLst>
              </a:tr>
              <a:tr h="396232">
                <a:tc>
                  <a:txBody>
                    <a:bodyPr/>
                    <a:lstStyle/>
                    <a:p>
                      <a:pPr marL="0" marR="0">
                        <a:lnSpc>
                          <a:spcPct val="107000"/>
                        </a:lnSpc>
                        <a:spcBef>
                          <a:spcPts val="0"/>
                        </a:spcBef>
                        <a:spcAft>
                          <a:spcPts val="0"/>
                        </a:spcAft>
                      </a:pPr>
                      <a:r>
                        <a:rPr lang="en-US" sz="2000" kern="100" dirty="0">
                          <a:solidFill>
                            <a:srgbClr val="000000"/>
                          </a:solidFill>
                          <a:effectLst/>
                        </a:rPr>
                        <a:t>* Can be paid with PSE&amp;G 0% On-Bill Repayment</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78747791"/>
                  </a:ext>
                </a:extLst>
              </a:tr>
              <a:tr h="396232">
                <a:tc>
                  <a:txBody>
                    <a:bodyPr/>
                    <a:lstStyle/>
                    <a:p>
                      <a:pPr marL="0" marR="0">
                        <a:lnSpc>
                          <a:spcPct val="107000"/>
                        </a:lnSpc>
                        <a:spcBef>
                          <a:spcPts val="0"/>
                        </a:spcBef>
                        <a:spcAft>
                          <a:spcPts val="0"/>
                        </a:spcAft>
                      </a:pPr>
                      <a:r>
                        <a:rPr lang="en-US" sz="2000" kern="100" dirty="0">
                          <a:solidFill>
                            <a:srgbClr val="000000"/>
                          </a:solidFill>
                          <a:effectLst/>
                        </a:rPr>
                        <a:t>   Project qualifies for a $5,000 rebate to contractor through NJ </a:t>
                      </a:r>
                      <a:r>
                        <a:rPr lang="en-US" sz="2000" kern="100" dirty="0" err="1">
                          <a:solidFill>
                            <a:srgbClr val="000000"/>
                          </a:solidFill>
                          <a:effectLst/>
                        </a:rPr>
                        <a:t>HPwES</a:t>
                      </a:r>
                      <a:r>
                        <a:rPr lang="en-US" sz="2000" kern="100" dirty="0">
                          <a:solidFill>
                            <a:srgbClr val="000000"/>
                          </a:solidFill>
                          <a:effectLst/>
                        </a:rPr>
                        <a:t> Program</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dirty="0">
                          <a:solidFill>
                            <a:srgbClr val="000000"/>
                          </a:solidFill>
                          <a:effectLst/>
                        </a:rPr>
                        <a:t> </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3526077"/>
                  </a:ext>
                </a:extLst>
              </a:tr>
            </a:tbl>
          </a:graphicData>
        </a:graphic>
      </p:graphicFrame>
    </p:spTree>
    <p:extLst>
      <p:ext uri="{BB962C8B-B14F-4D97-AF65-F5344CB8AC3E}">
        <p14:creationId xmlns:p14="http://schemas.microsoft.com/office/powerpoint/2010/main" val="150217104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EA81-3577-4FA5-A13E-03D1F25EAAE3}"/>
              </a:ext>
            </a:extLst>
          </p:cNvPr>
          <p:cNvSpPr>
            <a:spLocks noGrp="1"/>
          </p:cNvSpPr>
          <p:nvPr>
            <p:ph type="title"/>
          </p:nvPr>
        </p:nvSpPr>
        <p:spPr>
          <a:xfrm>
            <a:off x="677331" y="1773597"/>
            <a:ext cx="15056000" cy="6156459"/>
          </a:xfrm>
        </p:spPr>
        <p:txBody>
          <a:bodyPr>
            <a:noAutofit/>
          </a:bodyPr>
          <a:lstStyle/>
          <a:p>
            <a:pPr algn="ctr"/>
            <a:r>
              <a:rPr lang="en-US" sz="6600" dirty="0">
                <a:solidFill>
                  <a:srgbClr val="00B050"/>
                </a:solidFill>
              </a:rPr>
              <a:t>Unitarian Universalist Congregation</a:t>
            </a:r>
            <a:br>
              <a:rPr lang="en-US" sz="6600" dirty="0">
                <a:solidFill>
                  <a:srgbClr val="00B050"/>
                </a:solidFill>
              </a:rPr>
            </a:br>
            <a:r>
              <a:rPr lang="en-US" sz="6600" dirty="0">
                <a:solidFill>
                  <a:srgbClr val="00B050"/>
                </a:solidFill>
              </a:rPr>
              <a:t>of Monmouth County (UUCMC)</a:t>
            </a:r>
            <a:br>
              <a:rPr lang="en-US" sz="6600" dirty="0">
                <a:solidFill>
                  <a:srgbClr val="00B050"/>
                </a:solidFill>
              </a:rPr>
            </a:br>
            <a:r>
              <a:rPr lang="en-US" sz="6600" dirty="0">
                <a:solidFill>
                  <a:srgbClr val="00B050"/>
                </a:solidFill>
              </a:rPr>
              <a:t>Lincroft, NJ</a:t>
            </a:r>
            <a:br>
              <a:rPr lang="en-US" sz="6600" dirty="0">
                <a:solidFill>
                  <a:srgbClr val="00B050"/>
                </a:solidFill>
              </a:rPr>
            </a:br>
            <a:br>
              <a:rPr lang="en-US" sz="6600" dirty="0">
                <a:solidFill>
                  <a:srgbClr val="00B050"/>
                </a:solidFill>
              </a:rPr>
            </a:br>
            <a:r>
              <a:rPr lang="en-US" sz="6600" dirty="0">
                <a:solidFill>
                  <a:srgbClr val="00B050"/>
                </a:solidFill>
              </a:rPr>
              <a:t>20-Year Energy Saver Award</a:t>
            </a:r>
            <a:br>
              <a:rPr lang="en-US" sz="6600" dirty="0">
                <a:solidFill>
                  <a:srgbClr val="00B050"/>
                </a:solidFill>
              </a:rPr>
            </a:br>
            <a:r>
              <a:rPr lang="en-US" sz="6000" dirty="0">
                <a:solidFill>
                  <a:srgbClr val="00B050"/>
                </a:solidFill>
              </a:rPr>
              <a:t>Interfaith Power &amp; Light</a:t>
            </a:r>
            <a:endParaRPr lang="en-US" sz="6600" dirty="0">
              <a:solidFill>
                <a:srgbClr val="00B050"/>
              </a:solidFill>
            </a:endParaRPr>
          </a:p>
        </p:txBody>
      </p:sp>
      <p:sp>
        <p:nvSpPr>
          <p:cNvPr id="3" name="Text Placeholder 2">
            <a:extLst>
              <a:ext uri="{FF2B5EF4-FFF2-40B4-BE49-F238E27FC236}">
                <a16:creationId xmlns:a16="http://schemas.microsoft.com/office/drawing/2014/main" id="{2F6653E1-677F-4D60-B9C6-31A61D13112A}"/>
              </a:ext>
            </a:extLst>
          </p:cNvPr>
          <p:cNvSpPr>
            <a:spLocks noGrp="1"/>
          </p:cNvSpPr>
          <p:nvPr>
            <p:ph type="body" idx="1"/>
          </p:nvPr>
        </p:nvSpPr>
        <p:spPr>
          <a:xfrm flipV="1">
            <a:off x="477943" y="2743200"/>
            <a:ext cx="853163" cy="253712"/>
          </a:xfrm>
        </p:spPr>
        <p:txBody>
          <a:bodyPr>
            <a:normAutofit fontScale="55000" lnSpcReduction="20000"/>
          </a:bodyPr>
          <a:lstStyle/>
          <a:p>
            <a:pPr marL="16933" indent="0">
              <a:buNone/>
            </a:pPr>
            <a:r>
              <a:rPr lang="en-US" b="1" dirty="0"/>
              <a:t> </a:t>
            </a:r>
          </a:p>
        </p:txBody>
      </p:sp>
      <p:sp>
        <p:nvSpPr>
          <p:cNvPr id="5" name="TextBox 4">
            <a:extLst>
              <a:ext uri="{FF2B5EF4-FFF2-40B4-BE49-F238E27FC236}">
                <a16:creationId xmlns:a16="http://schemas.microsoft.com/office/drawing/2014/main" id="{B00AFB35-BA8F-239B-87FB-178F75E10BA4}"/>
              </a:ext>
            </a:extLst>
          </p:cNvPr>
          <p:cNvSpPr txBox="1"/>
          <p:nvPr/>
        </p:nvSpPr>
        <p:spPr>
          <a:xfrm>
            <a:off x="250751" y="8372738"/>
            <a:ext cx="853163" cy="47192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479"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cs typeface="Helvetica"/>
              <a:sym typeface="Helvetica"/>
            </a:endParaRPr>
          </a:p>
        </p:txBody>
      </p:sp>
    </p:spTree>
    <p:extLst>
      <p:ext uri="{BB962C8B-B14F-4D97-AF65-F5344CB8AC3E}">
        <p14:creationId xmlns:p14="http://schemas.microsoft.com/office/powerpoint/2010/main" val="324067725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with orange dots and white text&#10;&#10;Description automatically generated">
            <a:extLst>
              <a:ext uri="{FF2B5EF4-FFF2-40B4-BE49-F238E27FC236}">
                <a16:creationId xmlns:a16="http://schemas.microsoft.com/office/drawing/2014/main" id="{D052B998-9E64-DB8D-01DC-47CF298F4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733" y="245481"/>
            <a:ext cx="13364126" cy="7917059"/>
          </a:xfrm>
          <a:prstGeom prst="rect">
            <a:avLst/>
          </a:prstGeom>
        </p:spPr>
      </p:pic>
      <p:sp>
        <p:nvSpPr>
          <p:cNvPr id="6" name="TextBox 5">
            <a:extLst>
              <a:ext uri="{FF2B5EF4-FFF2-40B4-BE49-F238E27FC236}">
                <a16:creationId xmlns:a16="http://schemas.microsoft.com/office/drawing/2014/main" id="{2F0B16C8-B13C-E0DA-F18B-477BCC10CC58}"/>
              </a:ext>
            </a:extLst>
          </p:cNvPr>
          <p:cNvSpPr txBox="1"/>
          <p:nvPr/>
        </p:nvSpPr>
        <p:spPr>
          <a:xfrm>
            <a:off x="9340800" y="4020385"/>
            <a:ext cx="5995231"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800" b="1" i="0" u="none" strike="noStrike" kern="0" cap="all" spc="0" normalizeH="0" baseline="0" noProof="0" dirty="0">
                <a:ln>
                  <a:noFill/>
                </a:ln>
                <a:solidFill>
                  <a:srgbClr val="53585F">
                    <a:lumMod val="75000"/>
                  </a:srgbClr>
                </a:solidFill>
                <a:effectLst/>
                <a:uLnTx/>
                <a:uFillTx/>
                <a:latin typeface="Helvetica"/>
                <a:ea typeface="+mn-ea"/>
                <a:cs typeface="Helvetica"/>
                <a:sym typeface="Helvetica"/>
              </a:rPr>
              <a:t>UUCMC</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800" b="1" i="0" u="none" strike="noStrike" kern="0" cap="all" spc="0" normalizeH="0" baseline="0" noProof="0" dirty="0">
                <a:ln>
                  <a:noFill/>
                </a:ln>
                <a:solidFill>
                  <a:srgbClr val="53585F">
                    <a:lumMod val="75000"/>
                  </a:srgbClr>
                </a:solidFill>
                <a:effectLst/>
                <a:uLnTx/>
                <a:uFillTx/>
                <a:latin typeface="Helvetica"/>
                <a:ea typeface="+mn-ea"/>
                <a:cs typeface="Helvetica"/>
                <a:sym typeface="Helvetica"/>
              </a:rPr>
              <a:t> VIRTUAL </a:t>
            </a:r>
            <a:r>
              <a:rPr kumimoji="0" lang="en-US" sz="4800" b="1" i="0" u="none" strike="noStrike" kern="0" cap="all" spc="0" normalizeH="0" baseline="0" noProof="0" dirty="0">
                <a:ln>
                  <a:noFill/>
                </a:ln>
                <a:solidFill>
                  <a:srgbClr val="53585F">
                    <a:lumMod val="75000"/>
                  </a:srgbClr>
                </a:solidFill>
                <a:effectLst/>
                <a:uLnTx/>
                <a:uFillTx/>
                <a:latin typeface="Helvetica"/>
                <a:cs typeface="Helvetica"/>
                <a:sym typeface="Helvetica"/>
              </a:rPr>
              <a:t>TOUR</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800" b="1" i="0" u="none" strike="noStrike" kern="0" cap="all" spc="0" normalizeH="0" baseline="0" noProof="0" dirty="0">
                <a:ln>
                  <a:noFill/>
                </a:ln>
                <a:solidFill>
                  <a:srgbClr val="53585F">
                    <a:lumMod val="75000"/>
                  </a:srgbClr>
                </a:solidFill>
                <a:effectLst/>
                <a:uLnTx/>
                <a:uFillTx/>
                <a:latin typeface="Helvetica"/>
                <a:ea typeface="+mn-ea"/>
                <a:cs typeface="Helvetica"/>
                <a:sym typeface="Helvetica"/>
              </a:rPr>
              <a:t>Oct 6 - Oct 8, 2023</a:t>
            </a:r>
          </a:p>
        </p:txBody>
      </p:sp>
      <p:sp>
        <p:nvSpPr>
          <p:cNvPr id="7" name="TextBox 6">
            <a:extLst>
              <a:ext uri="{FF2B5EF4-FFF2-40B4-BE49-F238E27FC236}">
                <a16:creationId xmlns:a16="http://schemas.microsoft.com/office/drawing/2014/main" id="{6D2E11D2-58C4-4BFE-735A-3B9EAD48F7A5}"/>
              </a:ext>
            </a:extLst>
          </p:cNvPr>
          <p:cNvSpPr txBox="1"/>
          <p:nvPr/>
        </p:nvSpPr>
        <p:spPr>
          <a:xfrm>
            <a:off x="170693" y="8733631"/>
            <a:ext cx="1591461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https://www.nationalsolartour.org/tourmap/unitarian-universalist-congregation-of-monmouth-county/</a:t>
            </a:r>
          </a:p>
        </p:txBody>
      </p:sp>
      <p:sp>
        <p:nvSpPr>
          <p:cNvPr id="8" name="TextBox 7">
            <a:extLst>
              <a:ext uri="{FF2B5EF4-FFF2-40B4-BE49-F238E27FC236}">
                <a16:creationId xmlns:a16="http://schemas.microsoft.com/office/drawing/2014/main" id="{BBAB2099-EF09-E0A5-2DCC-679311352BE7}"/>
              </a:ext>
            </a:extLst>
          </p:cNvPr>
          <p:cNvSpPr txBox="1"/>
          <p:nvPr/>
        </p:nvSpPr>
        <p:spPr>
          <a:xfrm>
            <a:off x="2878667" y="8162540"/>
            <a:ext cx="983826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1" i="0" u="none" strike="noStrike" kern="0" cap="all" spc="0" normalizeH="0" baseline="0" noProof="0" dirty="0">
                <a:ln>
                  <a:noFill/>
                </a:ln>
                <a:solidFill>
                  <a:srgbClr val="DE6A10">
                    <a:lumMod val="50000"/>
                  </a:srgbClr>
                </a:solidFill>
                <a:effectLst/>
                <a:uLnTx/>
                <a:uFillTx/>
                <a:latin typeface="Helvetica"/>
                <a:ea typeface="+mn-ea"/>
                <a:cs typeface="Helvetica"/>
                <a:sym typeface="Helvetica"/>
              </a:rPr>
              <a:t>description, VIDEO AND PHOTOS LOCATED AT:</a:t>
            </a:r>
          </a:p>
        </p:txBody>
      </p:sp>
      <p:sp>
        <p:nvSpPr>
          <p:cNvPr id="10" name="TextBox 9">
            <a:extLst>
              <a:ext uri="{FF2B5EF4-FFF2-40B4-BE49-F238E27FC236}">
                <a16:creationId xmlns:a16="http://schemas.microsoft.com/office/drawing/2014/main" id="{A8E440F2-33A1-8BCF-9F89-914338511875}"/>
              </a:ext>
            </a:extLst>
          </p:cNvPr>
          <p:cNvSpPr txBox="1"/>
          <p:nvPr/>
        </p:nvSpPr>
        <p:spPr>
          <a:xfrm>
            <a:off x="9373998" y="6481741"/>
            <a:ext cx="6088205"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22222"/>
                </a:solidFill>
                <a:effectLst/>
                <a:uLnTx/>
                <a:uFillTx/>
                <a:latin typeface="Verdana" panose="020B0604030504040204" pitchFamily="34" charset="0"/>
                <a:ea typeface="Calibri" panose="020F0502020204030204" pitchFamily="34" charset="0"/>
                <a:cs typeface="Times New Roman" panose="02020603050405020304" pitchFamily="18" charset="0"/>
                <a:sym typeface="Arial"/>
              </a:rPr>
              <a:t>U.S. largest grassroots solar,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22222"/>
                </a:solidFill>
                <a:effectLst/>
                <a:uLnTx/>
                <a:uFillTx/>
                <a:latin typeface="Verdana" panose="020B0604030504040204" pitchFamily="34" charset="0"/>
                <a:ea typeface="Calibri" panose="020F0502020204030204" pitchFamily="34" charset="0"/>
                <a:cs typeface="Times New Roman" panose="02020603050405020304" pitchFamily="18" charset="0"/>
                <a:sym typeface="Arial"/>
              </a:rPr>
              <a:t>renewable energy, and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22222"/>
                </a:solidFill>
                <a:effectLst/>
                <a:uLnTx/>
                <a:uFillTx/>
                <a:latin typeface="Verdana" panose="020B0604030504040204" pitchFamily="34" charset="0"/>
                <a:ea typeface="Calibri" panose="020F0502020204030204" pitchFamily="34" charset="0"/>
                <a:cs typeface="Times New Roman" panose="02020603050405020304" pitchFamily="18" charset="0"/>
                <a:sym typeface="Arial"/>
              </a:rPr>
              <a:t>sustainable living event</a:t>
            </a:r>
            <a:endParaRPr kumimoji="0" lang="en-US" sz="2400" b="1" i="0" u="none" strike="noStrike" kern="0" cap="all" spc="0" normalizeH="0" baseline="0" noProof="0" dirty="0">
              <a:ln>
                <a:noFill/>
              </a:ln>
              <a:solidFill>
                <a:srgbClr val="8DC63F"/>
              </a:solidFill>
              <a:effectLst/>
              <a:uLnTx/>
              <a:uFillTx/>
              <a:latin typeface="Helvetica"/>
              <a:ea typeface="+mn-ea"/>
              <a:cs typeface="Helvetica"/>
              <a:sym typeface="Helvetica"/>
            </a:endParaRPr>
          </a:p>
        </p:txBody>
      </p:sp>
    </p:spTree>
    <p:extLst>
      <p:ext uri="{BB962C8B-B14F-4D97-AF65-F5344CB8AC3E}">
        <p14:creationId xmlns:p14="http://schemas.microsoft.com/office/powerpoint/2010/main" val="172199222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building, house&#10;&#10;Description automatically generated">
            <a:extLst>
              <a:ext uri="{FF2B5EF4-FFF2-40B4-BE49-F238E27FC236}">
                <a16:creationId xmlns:a16="http://schemas.microsoft.com/office/drawing/2014/main" id="{C6DAFD5C-B442-4B89-A799-D6A14C4DCFB8}"/>
              </a:ext>
            </a:extLst>
          </p:cNvPr>
          <p:cNvPicPr>
            <a:picLocks noChangeAspect="1"/>
          </p:cNvPicPr>
          <p:nvPr/>
        </p:nvPicPr>
        <p:blipFill rotWithShape="1">
          <a:blip r:embed="rId2">
            <a:extLst>
              <a:ext uri="{28A0092B-C50C-407E-A947-70E740481C1C}">
                <a14:useLocalDpi xmlns:a14="http://schemas.microsoft.com/office/drawing/2010/main" val="0"/>
              </a:ext>
            </a:extLst>
          </a:blip>
          <a:srcRect t="14758" b="10242"/>
          <a:stretch/>
        </p:blipFill>
        <p:spPr>
          <a:xfrm>
            <a:off x="28" y="-73878"/>
            <a:ext cx="16255973" cy="9143987"/>
          </a:xfrm>
          <a:prstGeom prst="rect">
            <a:avLst/>
          </a:prstGeom>
          <a:noFill/>
        </p:spPr>
      </p:pic>
      <p:sp>
        <p:nvSpPr>
          <p:cNvPr id="10" name="Text Placeholder 2">
            <a:extLst>
              <a:ext uri="{FF2B5EF4-FFF2-40B4-BE49-F238E27FC236}">
                <a16:creationId xmlns:a16="http://schemas.microsoft.com/office/drawing/2014/main" id="{F9568F26-83E0-1965-2139-9287227199A3}"/>
              </a:ext>
            </a:extLst>
          </p:cNvPr>
          <p:cNvSpPr>
            <a:spLocks noGrp="1"/>
          </p:cNvSpPr>
          <p:nvPr>
            <p:ph type="body" idx="1"/>
          </p:nvPr>
        </p:nvSpPr>
        <p:spPr>
          <a:xfrm>
            <a:off x="677333" y="1608672"/>
            <a:ext cx="14562667" cy="6465369"/>
          </a:xfrm>
        </p:spPr>
        <p:txBody>
          <a:bodyPr/>
          <a:lstStyle/>
          <a:p>
            <a:pPr marL="16933" indent="0">
              <a:buNone/>
            </a:pPr>
            <a:r>
              <a:rPr lang="en-US" dirty="0"/>
              <a:t> </a:t>
            </a:r>
          </a:p>
        </p:txBody>
      </p:sp>
      <p:sp>
        <p:nvSpPr>
          <p:cNvPr id="2" name="Title 1">
            <a:extLst>
              <a:ext uri="{FF2B5EF4-FFF2-40B4-BE49-F238E27FC236}">
                <a16:creationId xmlns:a16="http://schemas.microsoft.com/office/drawing/2014/main" id="{C39377B4-F775-45AD-992A-46212301C869}"/>
              </a:ext>
            </a:extLst>
          </p:cNvPr>
          <p:cNvSpPr>
            <a:spLocks noGrp="1"/>
          </p:cNvSpPr>
          <p:nvPr>
            <p:ph type="title"/>
          </p:nvPr>
        </p:nvSpPr>
        <p:spPr>
          <a:xfrm>
            <a:off x="2118677" y="434212"/>
            <a:ext cx="10543440" cy="924000"/>
          </a:xfrm>
        </p:spPr>
        <p:txBody>
          <a:bodyPr>
            <a:normAutofit/>
          </a:bodyPr>
          <a:lstStyle/>
          <a:p>
            <a:r>
              <a:rPr lang="en-US" sz="6000" dirty="0"/>
              <a:t>UUCMC 2022 Rooftop Solar</a:t>
            </a:r>
          </a:p>
        </p:txBody>
      </p:sp>
      <p:sp>
        <p:nvSpPr>
          <p:cNvPr id="3" name="TextBox 2">
            <a:extLst>
              <a:ext uri="{FF2B5EF4-FFF2-40B4-BE49-F238E27FC236}">
                <a16:creationId xmlns:a16="http://schemas.microsoft.com/office/drawing/2014/main" id="{77BBFB51-A36E-4E65-A6F7-FE7A7C44011C}"/>
              </a:ext>
            </a:extLst>
          </p:cNvPr>
          <p:cNvSpPr txBox="1"/>
          <p:nvPr/>
        </p:nvSpPr>
        <p:spPr>
          <a:xfrm>
            <a:off x="5982348" y="7691745"/>
            <a:ext cx="1027362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458" rtl="0" eaLnBrk="1" fontAlgn="auto" latinLnBrk="0" hangingPunct="0">
              <a:lnSpc>
                <a:spcPct val="100000"/>
              </a:lnSpc>
              <a:spcBef>
                <a:spcPts val="0"/>
              </a:spcBef>
              <a:spcAft>
                <a:spcPts val="0"/>
              </a:spcAft>
              <a:buClrTx/>
              <a:buSzTx/>
              <a:buFontTx/>
              <a:buNone/>
              <a:tabLst/>
              <a:defRPr/>
            </a:pPr>
            <a:r>
              <a:rPr kumimoji="0" lang="en-US" sz="6000" b="1" i="0" u="none" strike="noStrike" kern="0" cap="all" spc="0" normalizeH="0" baseline="0" noProof="0" dirty="0">
                <a:ln>
                  <a:noFill/>
                </a:ln>
                <a:solidFill>
                  <a:srgbClr val="FFFFFF"/>
                </a:solidFill>
                <a:effectLst/>
                <a:uLnTx/>
                <a:uFillTx/>
                <a:latin typeface="Helvetica"/>
                <a:cs typeface="Helvetica"/>
                <a:sym typeface="Helvetica"/>
              </a:rPr>
              <a:t>4 x </a:t>
            </a:r>
            <a:r>
              <a:rPr kumimoji="0" lang="en-US" sz="6000" b="1" i="0" u="none" strike="noStrike" kern="0" cap="none" spc="0" normalizeH="0" baseline="0" noProof="0" dirty="0">
                <a:ln>
                  <a:noFill/>
                </a:ln>
                <a:solidFill>
                  <a:srgbClr val="FFFFFF"/>
                </a:solidFill>
                <a:effectLst/>
                <a:uLnTx/>
                <a:uFillTx/>
                <a:latin typeface="Helvetica"/>
                <a:cs typeface="Helvetica"/>
                <a:sym typeface="Helvetica"/>
              </a:rPr>
              <a:t>Capacity of Old System</a:t>
            </a:r>
            <a:endParaRPr kumimoji="0" lang="en-US" sz="6000" b="1" i="0" u="none" strike="noStrike" kern="0" cap="all" spc="0" normalizeH="0" baseline="0" noProof="0" dirty="0">
              <a:ln>
                <a:noFill/>
              </a:ln>
              <a:solidFill>
                <a:srgbClr val="FFFFFF"/>
              </a:solidFill>
              <a:effectLst/>
              <a:uLnTx/>
              <a:uFillTx/>
              <a:latin typeface="Helvetica"/>
              <a:cs typeface="Helvetica"/>
              <a:sym typeface="Helvetica"/>
            </a:endParaRPr>
          </a:p>
        </p:txBody>
      </p:sp>
    </p:spTree>
    <p:extLst>
      <p:ext uri="{BB962C8B-B14F-4D97-AF65-F5344CB8AC3E}">
        <p14:creationId xmlns:p14="http://schemas.microsoft.com/office/powerpoint/2010/main" val="251160612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appliance, outdoor, air conditioner&#10;&#10;Description automatically generated">
            <a:extLst>
              <a:ext uri="{FF2B5EF4-FFF2-40B4-BE49-F238E27FC236}">
                <a16:creationId xmlns:a16="http://schemas.microsoft.com/office/drawing/2014/main" id="{1EC0DEFB-2A5A-4C53-915E-C6E8396461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6" r="12186" b="2"/>
          <a:stretch/>
        </p:blipFill>
        <p:spPr>
          <a:xfrm>
            <a:off x="677335" y="1349623"/>
            <a:ext cx="8460509" cy="7371044"/>
          </a:xfrm>
          <a:prstGeom prst="rect">
            <a:avLst/>
          </a:prstGeom>
          <a:noFill/>
        </p:spPr>
      </p:pic>
      <p:sp>
        <p:nvSpPr>
          <p:cNvPr id="2" name="Title 1">
            <a:extLst>
              <a:ext uri="{FF2B5EF4-FFF2-40B4-BE49-F238E27FC236}">
                <a16:creationId xmlns:a16="http://schemas.microsoft.com/office/drawing/2014/main" id="{62CC12E0-4AA4-47C0-8610-225AFE064579}"/>
              </a:ext>
            </a:extLst>
          </p:cNvPr>
          <p:cNvSpPr>
            <a:spLocks noGrp="1"/>
          </p:cNvSpPr>
          <p:nvPr>
            <p:ph type="title"/>
          </p:nvPr>
        </p:nvSpPr>
        <p:spPr>
          <a:xfrm>
            <a:off x="677336" y="423337"/>
            <a:ext cx="14901333" cy="1171263"/>
          </a:xfrm>
        </p:spPr>
        <p:txBody>
          <a:bodyPr>
            <a:normAutofit/>
          </a:bodyPr>
          <a:lstStyle/>
          <a:p>
            <a:pPr algn="ctr"/>
            <a:r>
              <a:rPr lang="en-US" dirty="0">
                <a:solidFill>
                  <a:srgbClr val="00B050"/>
                </a:solidFill>
              </a:rPr>
              <a:t>UUCMC 2021 Heat Pumps</a:t>
            </a:r>
          </a:p>
        </p:txBody>
      </p:sp>
      <p:sp>
        <p:nvSpPr>
          <p:cNvPr id="12" name="Text Placeholder 3">
            <a:extLst>
              <a:ext uri="{FF2B5EF4-FFF2-40B4-BE49-F238E27FC236}">
                <a16:creationId xmlns:a16="http://schemas.microsoft.com/office/drawing/2014/main" id="{B5365FCB-BC59-BC57-C7AA-13B739B1C4B6}"/>
              </a:ext>
            </a:extLst>
          </p:cNvPr>
          <p:cNvSpPr>
            <a:spLocks noGrp="1"/>
          </p:cNvSpPr>
          <p:nvPr>
            <p:ph type="body" sz="half" idx="1"/>
          </p:nvPr>
        </p:nvSpPr>
        <p:spPr>
          <a:xfrm>
            <a:off x="8462539" y="1693337"/>
            <a:ext cx="7115517" cy="6818857"/>
          </a:xfrm>
        </p:spPr>
        <p:txBody>
          <a:bodyPr/>
          <a:lstStyle/>
          <a:p>
            <a:pPr marL="16933" indent="0">
              <a:buNone/>
            </a:pPr>
            <a:r>
              <a:rPr lang="en-US" dirty="0"/>
              <a:t> </a:t>
            </a:r>
          </a:p>
        </p:txBody>
      </p:sp>
      <p:pic>
        <p:nvPicPr>
          <p:cNvPr id="9" name="Picture 8" descr="A picture containing indoor, miller&#10;&#10;Description automatically generated">
            <a:extLst>
              <a:ext uri="{FF2B5EF4-FFF2-40B4-BE49-F238E27FC236}">
                <a16:creationId xmlns:a16="http://schemas.microsoft.com/office/drawing/2014/main" id="{046B2575-E3E3-4088-9429-0459757B6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885" y="1349624"/>
            <a:ext cx="6600427" cy="7371043"/>
          </a:xfrm>
          <a:prstGeom prst="rect">
            <a:avLst/>
          </a:prstGeom>
        </p:spPr>
      </p:pic>
    </p:spTree>
    <p:extLst>
      <p:ext uri="{BB962C8B-B14F-4D97-AF65-F5344CB8AC3E}">
        <p14:creationId xmlns:p14="http://schemas.microsoft.com/office/powerpoint/2010/main" val="25602073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E572CE4-6569-431C-B5B4-7A7694B2A021}"/>
              </a:ext>
            </a:extLst>
          </p:cNvPr>
          <p:cNvGraphicFramePr>
            <a:graphicFrameLocks/>
          </p:cNvGraphicFramePr>
          <p:nvPr/>
        </p:nvGraphicFramePr>
        <p:xfrm>
          <a:off x="0" y="0"/>
          <a:ext cx="16078200" cy="914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56869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A2871-EAE3-114B-CB20-061DA5A7FA77}"/>
              </a:ext>
            </a:extLst>
          </p:cNvPr>
          <p:cNvSpPr>
            <a:spLocks noGrp="1"/>
          </p:cNvSpPr>
          <p:nvPr>
            <p:ph type="title"/>
          </p:nvPr>
        </p:nvSpPr>
        <p:spPr>
          <a:xfrm>
            <a:off x="976898" y="461674"/>
            <a:ext cx="14302202" cy="924000"/>
          </a:xfrm>
        </p:spPr>
        <p:txBody>
          <a:bodyPr>
            <a:normAutofit fontScale="90000"/>
          </a:bodyPr>
          <a:lstStyle/>
          <a:p>
            <a:r>
              <a:rPr lang="en-US" dirty="0">
                <a:solidFill>
                  <a:srgbClr val="00B050"/>
                </a:solidFill>
              </a:rPr>
              <a:t>UUCMC REDUCTIONS IN CO</a:t>
            </a:r>
            <a:r>
              <a:rPr lang="en-US" baseline="-25000" dirty="0">
                <a:solidFill>
                  <a:srgbClr val="00B050"/>
                </a:solidFill>
              </a:rPr>
              <a:t>2</a:t>
            </a:r>
            <a:r>
              <a:rPr lang="en-US" dirty="0">
                <a:solidFill>
                  <a:srgbClr val="00B050"/>
                </a:solidFill>
              </a:rPr>
              <a:t> AND UTILITY BILL</a:t>
            </a:r>
          </a:p>
        </p:txBody>
      </p:sp>
      <p:sp>
        <p:nvSpPr>
          <p:cNvPr id="3" name="Text Placeholder 2">
            <a:extLst>
              <a:ext uri="{FF2B5EF4-FFF2-40B4-BE49-F238E27FC236}">
                <a16:creationId xmlns:a16="http://schemas.microsoft.com/office/drawing/2014/main" id="{AC723FEC-7D01-A678-705A-EE15CED847BD}"/>
              </a:ext>
            </a:extLst>
          </p:cNvPr>
          <p:cNvSpPr>
            <a:spLocks noGrp="1"/>
          </p:cNvSpPr>
          <p:nvPr>
            <p:ph type="body" idx="1"/>
          </p:nvPr>
        </p:nvSpPr>
        <p:spPr>
          <a:xfrm>
            <a:off x="677335" y="1608668"/>
            <a:ext cx="14901333" cy="7073658"/>
          </a:xfrm>
        </p:spPr>
        <p:txBody>
          <a:bodyPr/>
          <a:lstStyle/>
          <a:p>
            <a:pPr>
              <a:buFont typeface="Arial" panose="020B0604020202020204" pitchFamily="34" charset="0"/>
              <a:buChar char="•"/>
            </a:pPr>
            <a:r>
              <a:rPr lang="en-US" b="1" dirty="0"/>
              <a:t>2003 - 2019  Insulated, sealed, LED bulbs, heat pump water heater…</a:t>
            </a:r>
          </a:p>
          <a:p>
            <a:pPr>
              <a:buFont typeface="Arial" panose="020B0604020202020204" pitchFamily="34" charset="0"/>
              <a:buChar char="•"/>
            </a:pPr>
            <a:r>
              <a:rPr lang="en-US" b="1" dirty="0"/>
              <a:t>2021 - 2022  6 furnaces replaced with heat pumps; </a:t>
            </a:r>
            <a:br>
              <a:rPr lang="en-US" b="1" dirty="0"/>
            </a:br>
            <a:r>
              <a:rPr lang="en-US" b="1" dirty="0"/>
              <a:t>                     + installed large rooftop solar array</a:t>
            </a:r>
          </a:p>
        </p:txBody>
      </p:sp>
      <p:graphicFrame>
        <p:nvGraphicFramePr>
          <p:cNvPr id="10" name="Table 9">
            <a:extLst>
              <a:ext uri="{FF2B5EF4-FFF2-40B4-BE49-F238E27FC236}">
                <a16:creationId xmlns:a16="http://schemas.microsoft.com/office/drawing/2014/main" id="{EFE0A217-230F-6566-BB40-BCFEC889D314}"/>
              </a:ext>
            </a:extLst>
          </p:cNvPr>
          <p:cNvGraphicFramePr>
            <a:graphicFrameLocks noGrp="1"/>
          </p:cNvGraphicFramePr>
          <p:nvPr/>
        </p:nvGraphicFramePr>
        <p:xfrm>
          <a:off x="677332" y="3689361"/>
          <a:ext cx="14901333" cy="4825203"/>
        </p:xfrm>
        <a:graphic>
          <a:graphicData uri="http://schemas.openxmlformats.org/drawingml/2006/table">
            <a:tbl>
              <a:tblPr firstRow="1" firstCol="1" bandRow="1"/>
              <a:tblGrid>
                <a:gridCol w="1184719">
                  <a:extLst>
                    <a:ext uri="{9D8B030D-6E8A-4147-A177-3AD203B41FA5}">
                      <a16:colId xmlns:a16="http://schemas.microsoft.com/office/drawing/2014/main" val="2020726870"/>
                    </a:ext>
                  </a:extLst>
                </a:gridCol>
                <a:gridCol w="1512916">
                  <a:extLst>
                    <a:ext uri="{9D8B030D-6E8A-4147-A177-3AD203B41FA5}">
                      <a16:colId xmlns:a16="http://schemas.microsoft.com/office/drawing/2014/main" val="313449712"/>
                    </a:ext>
                  </a:extLst>
                </a:gridCol>
                <a:gridCol w="1679171">
                  <a:extLst>
                    <a:ext uri="{9D8B030D-6E8A-4147-A177-3AD203B41FA5}">
                      <a16:colId xmlns:a16="http://schemas.microsoft.com/office/drawing/2014/main" val="3770939960"/>
                    </a:ext>
                  </a:extLst>
                </a:gridCol>
                <a:gridCol w="1596044">
                  <a:extLst>
                    <a:ext uri="{9D8B030D-6E8A-4147-A177-3AD203B41FA5}">
                      <a16:colId xmlns:a16="http://schemas.microsoft.com/office/drawing/2014/main" val="2089662783"/>
                    </a:ext>
                  </a:extLst>
                </a:gridCol>
                <a:gridCol w="2222885">
                  <a:extLst>
                    <a:ext uri="{9D8B030D-6E8A-4147-A177-3AD203B41FA5}">
                      <a16:colId xmlns:a16="http://schemas.microsoft.com/office/drawing/2014/main" val="1626416481"/>
                    </a:ext>
                  </a:extLst>
                </a:gridCol>
                <a:gridCol w="2216111">
                  <a:extLst>
                    <a:ext uri="{9D8B030D-6E8A-4147-A177-3AD203B41FA5}">
                      <a16:colId xmlns:a16="http://schemas.microsoft.com/office/drawing/2014/main" val="2656059746"/>
                    </a:ext>
                  </a:extLst>
                </a:gridCol>
                <a:gridCol w="2277687">
                  <a:extLst>
                    <a:ext uri="{9D8B030D-6E8A-4147-A177-3AD203B41FA5}">
                      <a16:colId xmlns:a16="http://schemas.microsoft.com/office/drawing/2014/main" val="2692714486"/>
                    </a:ext>
                  </a:extLst>
                </a:gridCol>
                <a:gridCol w="2211800">
                  <a:extLst>
                    <a:ext uri="{9D8B030D-6E8A-4147-A177-3AD203B41FA5}">
                      <a16:colId xmlns:a16="http://schemas.microsoft.com/office/drawing/2014/main" val="2002036481"/>
                    </a:ext>
                  </a:extLst>
                </a:gridCol>
              </a:tblGrid>
              <a:tr h="1828800">
                <a:tc>
                  <a:txBody>
                    <a:bodyPr/>
                    <a:lstStyle/>
                    <a:p>
                      <a:pPr marL="0" marR="0" algn="ctr">
                        <a:lnSpc>
                          <a:spcPct val="107000"/>
                        </a:lnSpc>
                        <a:spcBef>
                          <a:spcPts val="0"/>
                        </a:spcBef>
                        <a:spcAft>
                          <a:spcPts val="0"/>
                        </a:spcAft>
                      </a:pPr>
                      <a:r>
                        <a:rPr lang="en-US" sz="36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YEAR</a:t>
                      </a:r>
                      <a:endParaRPr lang="en-US" sz="28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GAS</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CO</a:t>
                      </a:r>
                      <a:r>
                        <a:rPr lang="en-US" sz="2800" b="1" kern="100" baseline="-250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a:t>
                      </a: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Tons</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ELECTRIC CO</a:t>
                      </a:r>
                      <a:r>
                        <a:rPr lang="en-US" sz="2800" b="1" kern="100" baseline="-250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a:t>
                      </a: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Tons</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TOTAL CO</a:t>
                      </a:r>
                      <a:r>
                        <a:rPr lang="en-US" sz="2800" b="1" kern="100" baseline="-250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a:t>
                      </a: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Tons</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TOTAL CO</a:t>
                      </a:r>
                      <a:r>
                        <a:rPr lang="en-US" sz="3200" b="1" kern="100" baseline="-25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2</a:t>
                      </a: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REDUCTION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ELECTRIC</a:t>
                      </a:r>
                      <a:r>
                        <a:rPr lang="en-US" sz="2000" b="1"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MWh from GRID</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TOTAL BILL GAS+ELECTRIC</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TOTAL BILL REDUCTION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5656625"/>
                  </a:ext>
                </a:extLst>
              </a:tr>
              <a:tr h="955610">
                <a:tc>
                  <a:txBody>
                    <a:bodyPr/>
                    <a:lstStyle/>
                    <a:p>
                      <a:pPr marL="0" marR="0" algn="ctr">
                        <a:lnSpc>
                          <a:spcPct val="107000"/>
                        </a:lnSpc>
                        <a:spcBef>
                          <a:spcPts val="0"/>
                        </a:spcBef>
                        <a:spcAft>
                          <a:spcPts val="0"/>
                        </a:spcAft>
                      </a:pPr>
                      <a:r>
                        <a:rPr lang="en-US" sz="36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2003</a:t>
                      </a:r>
                      <a:endParaRPr lang="en-US" sz="28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49</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21</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70</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72.4</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$22.1K</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584957"/>
                  </a:ext>
                </a:extLst>
              </a:tr>
              <a:tr h="955610">
                <a:tc>
                  <a:txBody>
                    <a:bodyPr/>
                    <a:lstStyle/>
                    <a:p>
                      <a:pPr marL="0" marR="0" algn="ctr">
                        <a:lnSpc>
                          <a:spcPct val="107000"/>
                        </a:lnSpc>
                        <a:spcBef>
                          <a:spcPts val="0"/>
                        </a:spcBef>
                        <a:spcAft>
                          <a:spcPts val="0"/>
                        </a:spcAft>
                      </a:pPr>
                      <a:r>
                        <a:rPr lang="en-US" sz="36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2019</a:t>
                      </a:r>
                      <a:endParaRPr lang="en-US" sz="28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26</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10</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36</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49%</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32.8</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$12.4K</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44%</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6515847"/>
                  </a:ext>
                </a:extLst>
              </a:tr>
              <a:tr h="1085183">
                <a:tc>
                  <a:txBody>
                    <a:bodyPr/>
                    <a:lstStyle/>
                    <a:p>
                      <a:pPr marL="0" marR="0" algn="ctr">
                        <a:lnSpc>
                          <a:spcPct val="107000"/>
                        </a:lnSpc>
                        <a:spcBef>
                          <a:spcPts val="0"/>
                        </a:spcBef>
                        <a:spcAft>
                          <a:spcPts val="0"/>
                        </a:spcAft>
                      </a:pPr>
                      <a:r>
                        <a:rPr lang="en-US" sz="36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2023</a:t>
                      </a:r>
                      <a:endParaRPr lang="en-US" sz="28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14</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3</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17</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8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76%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10.0</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$6.3K</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8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71%</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191513"/>
                  </a:ext>
                </a:extLst>
              </a:tr>
            </a:tbl>
          </a:graphicData>
        </a:graphic>
      </p:graphicFrame>
    </p:spTree>
    <p:extLst>
      <p:ext uri="{BB962C8B-B14F-4D97-AF65-F5344CB8AC3E}">
        <p14:creationId xmlns:p14="http://schemas.microsoft.com/office/powerpoint/2010/main" val="51023928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759">
            <a:hlinkClick r:id="" action="ppaction://media"/>
            <a:extLst>
              <a:ext uri="{FF2B5EF4-FFF2-40B4-BE49-F238E27FC236}">
                <a16:creationId xmlns:a16="http://schemas.microsoft.com/office/drawing/2014/main" id="{F9D19A1D-6017-4156-9697-6D82172498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99" name="2023 Acts to Action Keynote English Short.006.jpeg" descr="2023 Acts to Action Keynote English Short.006.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A4F2A4EA-4DFA-4587-A9C4-D63DBC7A179E}"/>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 fill="hold"/>
                                        <p:tgtEl>
                                          <p:spTgt spid="2"/>
                                        </p:tgtEl>
                                      </p:cBhvr>
                                    </p:cmd>
                                  </p:childTnLst>
                                </p:cTn>
                              </p:par>
                            </p:childTnLst>
                          </p:cTn>
                        </p:par>
                        <p:par>
                          <p:cTn id="7" fill="hold">
                            <p:stCondLst>
                              <p:cond delay="1666"/>
                            </p:stCondLst>
                            <p:childTnLst>
                              <p:par>
                                <p:cTn id="8" presetID="1" presetClass="entr" presetSubtype="0" fill="hold" grpId="0" nodeType="afterEffect">
                                  <p:stCondLst>
                                    <p:cond delay="0"/>
                                  </p:stCondLst>
                                  <p:iterate>
                                    <p:tmAbs val="0"/>
                                  </p:iterate>
                                  <p:childTnLst>
                                    <p:set>
                                      <p:cBhvr>
                                        <p:cTn id="9" fill="hold"/>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99"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578254-A62F-0718-6556-E01FFE4CC271}"/>
              </a:ext>
            </a:extLst>
          </p:cNvPr>
          <p:cNvSpPr>
            <a:spLocks noGrp="1"/>
          </p:cNvSpPr>
          <p:nvPr>
            <p:ph type="body" idx="1"/>
          </p:nvPr>
        </p:nvSpPr>
        <p:spPr>
          <a:xfrm>
            <a:off x="577517" y="2967789"/>
            <a:ext cx="15001152" cy="6015791"/>
          </a:xfrm>
        </p:spPr>
        <p:txBody>
          <a:bodyPr>
            <a:normAutofit/>
          </a:bodyPr>
          <a:lstStyle/>
          <a:p>
            <a:pPr marL="0" marR="0" algn="ctr"/>
            <a:r>
              <a:rPr lang="en-US" sz="3600" b="1" dirty="0">
                <a:solidFill>
                  <a:srgbClr val="FF0000"/>
                </a:solidFill>
                <a:effectLst/>
                <a:latin typeface="Times New Roman" panose="02020603050405020304" pitchFamily="18" charset="0"/>
                <a:ea typeface="Times New Roman" panose="02020603050405020304" pitchFamily="18" charset="0"/>
              </a:rPr>
              <a:t>JOIN NEXT MONTH’S BE Webinar</a:t>
            </a:r>
            <a:br>
              <a:rPr lang="en-US" sz="3600" b="1" dirty="0">
                <a:solidFill>
                  <a:srgbClr val="FF0000"/>
                </a:solidFill>
                <a:effectLst/>
                <a:latin typeface="Times New Roman" panose="02020603050405020304" pitchFamily="18" charset="0"/>
                <a:ea typeface="Times New Roman" panose="02020603050405020304" pitchFamily="18" charset="0"/>
              </a:rPr>
            </a:br>
            <a:r>
              <a:rPr lang="en-US" sz="3600" b="1" dirty="0">
                <a:solidFill>
                  <a:srgbClr val="000000"/>
                </a:solidFill>
                <a:effectLst/>
                <a:latin typeface="Times New Roman" panose="02020603050405020304" pitchFamily="18" charset="0"/>
                <a:ea typeface="Times New Roman" panose="02020603050405020304" pitchFamily="18" charset="0"/>
              </a:rPr>
              <a:t>Hosted by Pat and Steve Miller</a:t>
            </a:r>
            <a:br>
              <a:rPr lang="en-US" sz="3600" b="1" dirty="0">
                <a:solidFill>
                  <a:srgbClr val="000000"/>
                </a:solidFill>
                <a:effectLst/>
                <a:latin typeface="Times New Roman" panose="02020603050405020304" pitchFamily="18" charset="0"/>
                <a:ea typeface="Times New Roman" panose="02020603050405020304" pitchFamily="18" charset="0"/>
              </a:rPr>
            </a:br>
            <a:r>
              <a:rPr lang="en-US" sz="3600" b="1" dirty="0">
                <a:solidFill>
                  <a:srgbClr val="000000"/>
                </a:solidFill>
                <a:effectLst/>
                <a:latin typeface="Times New Roman" panose="02020603050405020304" pitchFamily="18" charset="0"/>
                <a:ea typeface="Times New Roman" panose="02020603050405020304" pitchFamily="18" charset="0"/>
              </a:rPr>
              <a:t>REGISTER </a:t>
            </a:r>
            <a:r>
              <a:rPr lang="en-US" sz="3900" dirty="0">
                <a:hlinkClick r:id="rId2"/>
              </a:rPr>
              <a:t>https://bit.ly/3tmyd1g</a:t>
            </a:r>
            <a:r>
              <a:rPr lang="en-US" sz="3900" dirty="0"/>
              <a:t>  </a:t>
            </a:r>
            <a:r>
              <a:rPr lang="en-US" sz="3600" b="1" dirty="0">
                <a:solidFill>
                  <a:srgbClr val="FF0000"/>
                </a:solidFill>
                <a:effectLst/>
                <a:latin typeface="Times New Roman" panose="02020603050405020304" pitchFamily="18" charset="0"/>
                <a:ea typeface="Times New Roman" panose="02020603050405020304" pitchFamily="18" charset="0"/>
              </a:rPr>
              <a:t>for </a:t>
            </a:r>
            <a:r>
              <a:rPr lang="en-US" sz="4300" b="1" dirty="0">
                <a:solidFill>
                  <a:srgbClr val="FF0000"/>
                </a:solidFill>
                <a:effectLst/>
                <a:latin typeface="Times New Roman" panose="02020603050405020304" pitchFamily="18" charset="0"/>
                <a:ea typeface="Times New Roman" panose="02020603050405020304" pitchFamily="18" charset="0"/>
              </a:rPr>
              <a:t>7PM, Thurs, JUNE 20</a:t>
            </a:r>
            <a:endParaRPr lang="en-US" sz="2000" dirty="0">
              <a:effectLst/>
              <a:latin typeface="Times New Roman" panose="02020603050405020304" pitchFamily="18" charset="0"/>
              <a:ea typeface="Times New Roman" panose="02020603050405020304" pitchFamily="18" charset="0"/>
            </a:endParaRPr>
          </a:p>
          <a:p>
            <a:pPr marL="0" marR="0" algn="ctr"/>
            <a:endParaRPr lang="en-US" sz="2400" b="1" kern="1800" dirty="0">
              <a:effectLst/>
              <a:latin typeface="Times New Roman" panose="02020603050405020304" pitchFamily="18" charset="0"/>
              <a:ea typeface="Times New Roman" panose="02020603050405020304" pitchFamily="18" charset="0"/>
            </a:endParaRPr>
          </a:p>
          <a:p>
            <a:pPr marL="0" marR="0" indent="0" algn="ctr">
              <a:buNone/>
            </a:pPr>
            <a:r>
              <a:rPr lang="en-US" sz="2400" b="1" kern="1800" dirty="0">
                <a:latin typeface="Times New Roman" panose="02020603050405020304" pitchFamily="18" charset="0"/>
                <a:ea typeface="Times New Roman" panose="02020603050405020304" pitchFamily="18" charset="0"/>
              </a:rPr>
              <a:t>Join our House Electrification Case Study</a:t>
            </a:r>
          </a:p>
          <a:p>
            <a:pPr marL="0" marR="0" indent="0" algn="ctr">
              <a:buNone/>
            </a:pPr>
            <a:r>
              <a:rPr lang="en-US" sz="2400" b="1" kern="1800" dirty="0">
                <a:latin typeface="Times New Roman" panose="02020603050405020304" pitchFamily="18" charset="0"/>
                <a:ea typeface="Times New Roman" panose="02020603050405020304" pitchFamily="18" charset="0"/>
              </a:rPr>
              <a:t>(we are evaluating two possibilities)</a:t>
            </a:r>
          </a:p>
          <a:p>
            <a:pPr marL="0" marR="0" algn="ctr"/>
            <a:endParaRPr lang="en-US" sz="2400" b="1" kern="1800" dirty="0">
              <a:effectLst/>
              <a:latin typeface="Times New Roman" panose="02020603050405020304" pitchFamily="18" charset="0"/>
              <a:ea typeface="Times New Roman" panose="02020603050405020304" pitchFamily="18" charset="0"/>
            </a:endParaRPr>
          </a:p>
          <a:p>
            <a:pPr marL="0" marR="0" algn="ctr"/>
            <a:endParaRPr lang="en-US" sz="2400" b="1" kern="1800" dirty="0">
              <a:latin typeface="Times New Roman" panose="02020603050405020304" pitchFamily="18" charset="0"/>
              <a:ea typeface="Times New Roman" panose="02020603050405020304" pitchFamily="18" charset="0"/>
            </a:endParaRPr>
          </a:p>
          <a:p>
            <a:pPr marL="0" marR="0" algn="ctr"/>
            <a:r>
              <a:rPr lang="en-US" sz="2400" b="1" kern="1800" dirty="0">
                <a:effectLst/>
                <a:latin typeface="Times New Roman" panose="02020603050405020304" pitchFamily="18" charset="0"/>
                <a:ea typeface="Times New Roman" panose="02020603050405020304" pitchFamily="18" charset="0"/>
              </a:rPr>
              <a:t>Sponsors: UUCMC Climate Action Team; Sierra Club NJ Chapter, NJ Building Electrification Committee;</a:t>
            </a:r>
            <a:br>
              <a:rPr lang="en-US" sz="2400" b="1" kern="1800" dirty="0">
                <a:effectLst/>
                <a:latin typeface="Times New Roman" panose="02020603050405020304" pitchFamily="18" charset="0"/>
                <a:ea typeface="Times New Roman" panose="02020603050405020304" pitchFamily="18" charset="0"/>
              </a:rPr>
            </a:br>
            <a:r>
              <a:rPr lang="en-US" sz="2400" b="1" kern="1800" dirty="0">
                <a:effectLst/>
                <a:latin typeface="Times New Roman" panose="02020603050405020304" pitchFamily="18" charset="0"/>
                <a:ea typeface="Times New Roman" panose="02020603050405020304" pitchFamily="18" charset="0"/>
              </a:rPr>
              <a:t>Climate Reality Project, Greater NJ Gateway Chapter; Citizens Climate Lobby, NJ Chapter; </a:t>
            </a:r>
            <a:endParaRPr lang="en-US" dirty="0"/>
          </a:p>
        </p:txBody>
      </p:sp>
      <p:pic>
        <p:nvPicPr>
          <p:cNvPr id="5" name="Picture 4" descr="A close-up of a plant&#10;&#10;Description automatically generated">
            <a:extLst>
              <a:ext uri="{FF2B5EF4-FFF2-40B4-BE49-F238E27FC236}">
                <a16:creationId xmlns:a16="http://schemas.microsoft.com/office/drawing/2014/main" id="{AB864343-FA25-F1E1-E9AB-46F78A9AE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255" y="160421"/>
            <a:ext cx="8419075" cy="2422358"/>
          </a:xfrm>
          <a:prstGeom prst="rect">
            <a:avLst/>
          </a:prstGeom>
        </p:spPr>
      </p:pic>
    </p:spTree>
    <p:extLst>
      <p:ext uri="{BB962C8B-B14F-4D97-AF65-F5344CB8AC3E}">
        <p14:creationId xmlns:p14="http://schemas.microsoft.com/office/powerpoint/2010/main" val="276130151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6" name="Speak Truth to Power"/>
          <p:cNvSpPr txBox="1"/>
          <p:nvPr/>
        </p:nvSpPr>
        <p:spPr>
          <a:xfrm>
            <a:off x="133012" y="3051184"/>
            <a:ext cx="15989975"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defRPr sz="110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0000" b="1" i="0" u="none" strike="noStrike" kern="0" cap="none" spc="0" normalizeH="0" baseline="0" noProof="0" dirty="0">
                <a:ln>
                  <a:noFill/>
                </a:ln>
                <a:solidFill>
                  <a:srgbClr val="FFFFFF"/>
                </a:solidFill>
                <a:effectLst/>
                <a:uLnTx/>
                <a:uFillTx/>
                <a:latin typeface="Arial"/>
                <a:cs typeface="Arial"/>
                <a:sym typeface="Arial"/>
              </a:rPr>
              <a:t>Speak </a:t>
            </a:r>
            <a:r>
              <a:rPr kumimoji="0" lang="en-US" sz="10000" b="1" i="0" u="none" strike="noStrike" kern="0" cap="none" spc="0" normalizeH="0" baseline="0" noProof="0" dirty="0">
                <a:ln>
                  <a:noFill/>
                </a:ln>
                <a:solidFill>
                  <a:srgbClr val="FFFFFF"/>
                </a:solidFill>
                <a:effectLst/>
                <a:uLnTx/>
                <a:uFillTx/>
                <a:latin typeface="Arial"/>
                <a:cs typeface="Arial"/>
                <a:sym typeface="Arial"/>
              </a:rPr>
              <a:t>up, act, and vote</a:t>
            </a:r>
            <a:endParaRPr kumimoji="0" sz="10000" b="1" i="0" u="none" strike="noStrike" kern="0" cap="none" spc="0" normalizeH="0" baseline="0" noProof="0" dirty="0">
              <a:ln>
                <a:noFill/>
              </a:ln>
              <a:solidFill>
                <a:srgbClr val="FFFFFF"/>
              </a:solidFill>
              <a:effectLst/>
              <a:uLnTx/>
              <a:uFillTx/>
              <a:latin typeface="Arial"/>
              <a:cs typeface="Arial"/>
              <a:sym typeface="Arial"/>
            </a:endParaRPr>
          </a:p>
        </p:txBody>
      </p:sp>
      <p:sp>
        <p:nvSpPr>
          <p:cNvPr id="4057" name="Like your world depends on it"/>
          <p:cNvSpPr txBox="1"/>
          <p:nvPr/>
        </p:nvSpPr>
        <p:spPr>
          <a:xfrm>
            <a:off x="1953121" y="5028867"/>
            <a:ext cx="12349759" cy="106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ctr">
              <a:defRPr sz="68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6800" b="1" i="0" u="none" strike="noStrike" kern="0" cap="none" spc="0" normalizeH="0" baseline="0" noProof="0">
                <a:ln>
                  <a:noFill/>
                </a:ln>
                <a:solidFill>
                  <a:srgbClr val="FFFFFF"/>
                </a:solidFill>
                <a:effectLst/>
                <a:uLnTx/>
                <a:uFillTx/>
                <a:latin typeface="Arial"/>
                <a:cs typeface="Arial"/>
                <a:sym typeface="Arial"/>
              </a:rPr>
              <a:t>Like your world depends on it</a:t>
            </a:r>
          </a:p>
        </p:txBody>
      </p:sp>
    </p:spTree>
    <p:extLst>
      <p:ext uri="{BB962C8B-B14F-4D97-AF65-F5344CB8AC3E}">
        <p14:creationId xmlns:p14="http://schemas.microsoft.com/office/powerpoint/2010/main" val="3869787977"/>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400"/>
                                  </p:stCondLst>
                                  <p:iterate type="lt">
                                    <p:tmAbs val="50"/>
                                  </p:iterate>
                                  <p:childTnLst>
                                    <p:set>
                                      <p:cBhvr>
                                        <p:cTn id="6" fill="hold"/>
                                        <p:tgtEl>
                                          <p:spTgt spid="4056">
                                            <p:txEl>
                                              <p:charRg st="4294967295" end="4294967295"/>
                                            </p:txEl>
                                          </p:spTgt>
                                        </p:tgtEl>
                                        <p:attrNameLst>
                                          <p:attrName>style.visibility</p:attrName>
                                        </p:attrNameLst>
                                      </p:cBhvr>
                                      <p:to>
                                        <p:strVal val="visible"/>
                                      </p:to>
                                    </p:set>
                                  </p:childTnLst>
                                </p:cTn>
                              </p:par>
                            </p:childTnLst>
                          </p:cTn>
                        </p:par>
                        <p:par>
                          <p:cTn id="7" fill="hold">
                            <p:stCondLst>
                              <p:cond delay="1300"/>
                            </p:stCondLst>
                            <p:childTnLst>
                              <p:par>
                                <p:cTn id="8" presetID="10" presetClass="entr" presetSubtype="0" fill="hold" grpId="0" nodeType="afterEffect">
                                  <p:stCondLst>
                                    <p:cond delay="400"/>
                                  </p:stCondLst>
                                  <p:childTnLst>
                                    <p:set>
                                      <p:cBhvr>
                                        <p:cTn id="9" dur="1" fill="hold">
                                          <p:stCondLst>
                                            <p:cond delay="0"/>
                                          </p:stCondLst>
                                        </p:cTn>
                                        <p:tgtEl>
                                          <p:spTgt spid="4057"/>
                                        </p:tgtEl>
                                        <p:attrNameLst>
                                          <p:attrName>style.visibility</p:attrName>
                                        </p:attrNameLst>
                                      </p:cBhvr>
                                      <p:to>
                                        <p:strVal val="visible"/>
                                      </p:to>
                                    </p:set>
                                    <p:animEffect transition="in" filter="fade">
                                      <p:cBhvr>
                                        <p:cTn id="10" dur="1000"/>
                                        <p:tgtEl>
                                          <p:spTgt spid="4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6" grpId="0" autoUpdateAnimBg="0" advAuto="0"/>
      <p:bldP spid="4057"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A486D4-B7C8-4AB1-8CF1-AC530691FEA7}"/>
              </a:ext>
            </a:extLst>
          </p:cNvPr>
          <p:cNvGrpSpPr/>
          <p:nvPr/>
        </p:nvGrpSpPr>
        <p:grpSpPr>
          <a:xfrm>
            <a:off x="418438" y="139699"/>
            <a:ext cx="12287913" cy="8919636"/>
            <a:chOff x="418438" y="139699"/>
            <a:chExt cx="12287913" cy="8919636"/>
          </a:xfrm>
        </p:grpSpPr>
        <p:sp>
          <p:nvSpPr>
            <p:cNvPr id="4061" name="Your world depends on it."/>
            <p:cNvSpPr txBox="1"/>
            <p:nvPr/>
          </p:nvSpPr>
          <p:spPr>
            <a:xfrm>
              <a:off x="4196201" y="7947887"/>
              <a:ext cx="7863597" cy="8174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lgn="ctr">
                <a:defRPr sz="50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5000" b="1" i="0" u="none" strike="noStrike" kern="0" cap="none" spc="0" normalizeH="0" baseline="0" noProof="0">
                  <a:ln>
                    <a:noFill/>
                  </a:ln>
                  <a:solidFill>
                    <a:srgbClr val="FFFFFF"/>
                  </a:solidFill>
                  <a:effectLst/>
                  <a:uLnTx/>
                  <a:uFillTx/>
                  <a:latin typeface="Arial"/>
                  <a:cs typeface="Arial"/>
                  <a:sym typeface="Arial"/>
                </a:rPr>
                <a:t>Your world depends on it.</a:t>
              </a:r>
            </a:p>
          </p:txBody>
        </p:sp>
        <p:pic>
          <p:nvPicPr>
            <p:cNvPr id="4062" name="DSCOVR.png" descr="DSCOVR.png"/>
            <p:cNvPicPr>
              <a:picLocks noChangeAspect="1"/>
            </p:cNvPicPr>
            <p:nvPr/>
          </p:nvPicPr>
          <p:blipFill>
            <a:blip r:embed="rId3"/>
            <a:srcRect/>
            <a:stretch>
              <a:fillRect/>
            </a:stretch>
          </p:blipFill>
          <p:spPr>
            <a:xfrm>
              <a:off x="539749" y="139699"/>
              <a:ext cx="12166602" cy="8864602"/>
            </a:xfrm>
            <a:prstGeom prst="rect">
              <a:avLst/>
            </a:prstGeom>
            <a:ln w="12700" cap="flat">
              <a:noFill/>
              <a:miter lim="400000"/>
            </a:ln>
            <a:effectLst/>
          </p:spPr>
        </p:pic>
        <p:sp>
          <p:nvSpPr>
            <p:cNvPr id="4063" name="Rectangle"/>
            <p:cNvSpPr/>
            <p:nvPr/>
          </p:nvSpPr>
          <p:spPr>
            <a:xfrm>
              <a:off x="418438" y="8550805"/>
              <a:ext cx="1478095" cy="508530"/>
            </a:xfrm>
            <a:prstGeom prst="rect">
              <a:avLst/>
            </a:prstGeom>
            <a:solidFill>
              <a:srgbClr val="000000"/>
            </a:solidFill>
            <a:ln w="12700" cap="flat">
              <a:noFill/>
              <a:miter lim="400000"/>
            </a:ln>
            <a:effectLst/>
          </p:spPr>
          <p:txBody>
            <a:bodyPr wrap="square" lIns="25400" tIns="25400" rIns="25400" bIns="25400" numCol="1" anchor="b">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200"/>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4064" name="Source: NASA"/>
            <p:cNvSpPr/>
            <p:nvPr/>
          </p:nvSpPr>
          <p:spPr>
            <a:xfrm>
              <a:off x="914400" y="8687154"/>
              <a:ext cx="1101264" cy="2359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b">
              <a:spAutoFit/>
            </a:bodyPr>
            <a:lstStyle>
              <a:lvl1pPr>
                <a:defRPr sz="12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FFFFFF">
                      <a:alpha val="50000"/>
                    </a:srgbClr>
                  </a:solidFill>
                  <a:effectLst/>
                  <a:uLnTx/>
                  <a:uFillTx/>
                  <a:latin typeface="Arial"/>
                  <a:cs typeface="Arial"/>
                  <a:sym typeface="Arial"/>
                </a:rPr>
                <a:t>Source: NASA</a:t>
              </a:r>
            </a:p>
          </p:txBody>
        </p:sp>
      </p:grpSp>
    </p:spTree>
    <p:extLst>
      <p:ext uri="{BB962C8B-B14F-4D97-AF65-F5344CB8AC3E}">
        <p14:creationId xmlns:p14="http://schemas.microsoft.com/office/powerpoint/2010/main" val="2040849874"/>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97798D-7610-D9EC-18F9-42C521EA979E}"/>
              </a:ext>
            </a:extLst>
          </p:cNvPr>
          <p:cNvPicPr>
            <a:picLocks noChangeAspect="1"/>
          </p:cNvPicPr>
          <p:nvPr/>
        </p:nvPicPr>
        <p:blipFill>
          <a:blip r:embed="rId3"/>
          <a:stretch>
            <a:fillRect/>
          </a:stretch>
        </p:blipFill>
        <p:spPr>
          <a:xfrm>
            <a:off x="4331739" y="1224629"/>
            <a:ext cx="7247466" cy="7125454"/>
          </a:xfrm>
          <a:prstGeom prst="rect">
            <a:avLst/>
          </a:prstGeom>
        </p:spPr>
      </p:pic>
      <p:sp>
        <p:nvSpPr>
          <p:cNvPr id="12" name="TextBox 11">
            <a:extLst>
              <a:ext uri="{FF2B5EF4-FFF2-40B4-BE49-F238E27FC236}">
                <a16:creationId xmlns:a16="http://schemas.microsoft.com/office/drawing/2014/main" id="{6F7433A4-AD79-E0CE-A4D7-1ECA5C312699}"/>
              </a:ext>
            </a:extLst>
          </p:cNvPr>
          <p:cNvSpPr txBox="1"/>
          <p:nvPr/>
        </p:nvSpPr>
        <p:spPr>
          <a:xfrm>
            <a:off x="690808" y="229485"/>
            <a:ext cx="1417214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000" b="1" i="0" u="none" strike="noStrike" cap="all" spc="0" normalizeH="0" baseline="0" dirty="0">
                <a:ln>
                  <a:noFill/>
                </a:ln>
                <a:solidFill>
                  <a:schemeClr val="accent5"/>
                </a:solidFill>
                <a:effectLst/>
                <a:uFillTx/>
                <a:latin typeface="+mn-lt"/>
                <a:ea typeface="+mn-ea"/>
                <a:cs typeface="+mn-cs"/>
                <a:sym typeface="Helvetica"/>
              </a:rPr>
              <a:t>REFERENCES: Climate change &amp; what you can do</a:t>
            </a:r>
          </a:p>
        </p:txBody>
      </p:sp>
      <p:sp>
        <p:nvSpPr>
          <p:cNvPr id="14" name="TextBox 13">
            <a:extLst>
              <a:ext uri="{FF2B5EF4-FFF2-40B4-BE49-F238E27FC236}">
                <a16:creationId xmlns:a16="http://schemas.microsoft.com/office/drawing/2014/main" id="{B5990221-B90F-8CC9-41C8-2BC26B7AE10E}"/>
              </a:ext>
            </a:extLst>
          </p:cNvPr>
          <p:cNvSpPr txBox="1"/>
          <p:nvPr/>
        </p:nvSpPr>
        <p:spPr>
          <a:xfrm>
            <a:off x="3101581" y="8334694"/>
            <a:ext cx="9707786"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all" spc="0" normalizeH="0" baseline="0" dirty="0">
                <a:ln>
                  <a:noFill/>
                </a:ln>
                <a:solidFill>
                  <a:schemeClr val="accent1">
                    <a:lumMod val="75000"/>
                  </a:schemeClr>
                </a:solidFill>
                <a:effectLst/>
                <a:uFillTx/>
                <a:latin typeface="+mn-lt"/>
                <a:ea typeface="+mn-ea"/>
                <a:cs typeface="+mn-cs"/>
                <a:sym typeface="Helvetica"/>
                <a:hlinkClick r:id="rId4"/>
              </a:rPr>
              <a:t>all references</a:t>
            </a:r>
            <a:r>
              <a:rPr kumimoji="0" lang="en-US" sz="3000" b="1" i="0" u="none" strike="noStrike" cap="all" spc="0" normalizeH="0" baseline="0" dirty="0">
                <a:ln>
                  <a:noFill/>
                </a:ln>
                <a:solidFill>
                  <a:schemeClr val="accent1">
                    <a:lumMod val="75000"/>
                  </a:schemeClr>
                </a:solidFill>
                <a:effectLst/>
                <a:uFillTx/>
                <a:latin typeface="+mn-lt"/>
                <a:ea typeface="+mn-ea"/>
                <a:cs typeface="+mn-cs"/>
                <a:sym typeface="Helvetica"/>
              </a:rPr>
              <a:t>    </a:t>
            </a:r>
            <a:r>
              <a:rPr lang="en-US" sz="3200" dirty="0">
                <a:hlinkClick r:id="rId4"/>
              </a:rPr>
              <a:t>https://smiller.org/REF1.docx</a:t>
            </a:r>
            <a:endParaRPr kumimoji="0" lang="en-US" sz="3000" b="1" i="0" u="none" strike="noStrike" cap="all" spc="0" normalizeH="0" baseline="0" dirty="0">
              <a:ln>
                <a:noFill/>
              </a:ln>
              <a:solidFill>
                <a:schemeClr val="accent1">
                  <a:lumMod val="75000"/>
                </a:schemeClr>
              </a:solidFill>
              <a:effectLst/>
              <a:uFillTx/>
              <a:latin typeface="+mn-lt"/>
              <a:ea typeface="+mn-ea"/>
              <a:cs typeface="+mn-cs"/>
              <a:sym typeface="Helvetica"/>
            </a:endParaRPr>
          </a:p>
        </p:txBody>
      </p:sp>
    </p:spTree>
    <p:extLst>
      <p:ext uri="{BB962C8B-B14F-4D97-AF65-F5344CB8AC3E}">
        <p14:creationId xmlns:p14="http://schemas.microsoft.com/office/powerpoint/2010/main" val="409876865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50">
            <a:hlinkClick r:id="" action="ppaction://media"/>
            <a:extLst>
              <a:ext uri="{FF2B5EF4-FFF2-40B4-BE49-F238E27FC236}">
                <a16:creationId xmlns:a16="http://schemas.microsoft.com/office/drawing/2014/main" id="{23A76D06-1861-1E40-E5EF-05D12B7F6C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54" name="2023 Acts to Action Keynote English Short.017.jpeg" descr="2023 Acts to Action Keynote English Short.017.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5171FA32-1211-AB22-E89E-FD0077F6E6D6}"/>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33" fill="hold"/>
                                        <p:tgtEl>
                                          <p:spTgt spid="2"/>
                                        </p:tgtEl>
                                      </p:cBhvr>
                                    </p:cmd>
                                  </p:childTnLst>
                                </p:cTn>
                              </p:par>
                            </p:childTnLst>
                          </p:cTn>
                        </p:par>
                        <p:par>
                          <p:cTn id="7" fill="hold">
                            <p:stCondLst>
                              <p:cond delay="10333"/>
                            </p:stCondLst>
                            <p:childTnLst>
                              <p:par>
                                <p:cTn id="8" presetID="1" presetClass="entr" presetSubtype="0" fill="hold" grpId="0" nodeType="afterEffect">
                                  <p:stCondLst>
                                    <p:cond delay="0"/>
                                  </p:stCondLst>
                                  <p:iterate>
                                    <p:tmAbs val="0"/>
                                  </p:iterate>
                                  <p:childTnLst>
                                    <p:set>
                                      <p:cBhvr>
                                        <p:cTn id="9"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54"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69">
            <a:hlinkClick r:id="" action="ppaction://media"/>
            <a:extLst>
              <a:ext uri="{FF2B5EF4-FFF2-40B4-BE49-F238E27FC236}">
                <a16:creationId xmlns:a16="http://schemas.microsoft.com/office/drawing/2014/main" id="{9796C070-36AE-1AA2-856B-B2A66C0D6E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59" name="2023 Acts to Action Keynote English Short.018.jpeg" descr="2023 Acts to Action Keynote English Short.018.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BFA41FC6-32B3-EC53-ECEB-699FBFB369AF}"/>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6" fill="hold"/>
                                        <p:tgtEl>
                                          <p:spTgt spid="2"/>
                                        </p:tgtEl>
                                      </p:cBhvr>
                                    </p:cmd>
                                  </p:childTnLst>
                                </p:cTn>
                              </p:par>
                            </p:childTnLst>
                          </p:cTn>
                        </p:par>
                        <p:par>
                          <p:cTn id="7" fill="hold">
                            <p:stCondLst>
                              <p:cond delay="7366"/>
                            </p:stCondLst>
                            <p:childTnLst>
                              <p:par>
                                <p:cTn id="8" presetID="1" presetClass="entr" presetSubtype="0" fill="hold" grpId="0" nodeType="afterEffect">
                                  <p:stCondLst>
                                    <p:cond delay="0"/>
                                  </p:stCondLst>
                                  <p:iterate>
                                    <p:tmAbs val="0"/>
                                  </p:iterate>
                                  <p:childTnLst>
                                    <p:set>
                                      <p:cBhvr>
                                        <p:cTn id="9" fill="hold"/>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59"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52">
            <a:hlinkClick r:id="" action="ppaction://media"/>
            <a:extLst>
              <a:ext uri="{FF2B5EF4-FFF2-40B4-BE49-F238E27FC236}">
                <a16:creationId xmlns:a16="http://schemas.microsoft.com/office/drawing/2014/main" id="{808878F3-875E-3C1A-5AD6-9DDBD0406E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69" name="2023 Acts to Action Keynote English Short.020.jpeg" descr="2023 Acts to Action Keynote English Short.020.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9EB59C37-387A-E985-A031-634E0B151242}"/>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00" fill="hold"/>
                                        <p:tgtEl>
                                          <p:spTgt spid="2"/>
                                        </p:tgtEl>
                                      </p:cBhvr>
                                    </p:cmd>
                                  </p:childTnLst>
                                </p:cTn>
                              </p:par>
                            </p:childTnLst>
                          </p:cTn>
                        </p:par>
                        <p:par>
                          <p:cTn id="7" fill="hold">
                            <p:stCondLst>
                              <p:cond delay="13200"/>
                            </p:stCondLst>
                            <p:childTnLst>
                              <p:par>
                                <p:cTn id="8" presetID="1" presetClass="entr" presetSubtype="0" fill="hold" grpId="0" nodeType="afterEffect">
                                  <p:stCondLst>
                                    <p:cond delay="0"/>
                                  </p:stCondLst>
                                  <p:iterate>
                                    <p:tmAbs val="0"/>
                                  </p:iterate>
                                  <p:childTnLst>
                                    <p:set>
                                      <p:cBhvr>
                                        <p:cTn id="9" fill="hold"/>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69"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53">
            <a:hlinkClick r:id="" action="ppaction://media"/>
            <a:extLst>
              <a:ext uri="{FF2B5EF4-FFF2-40B4-BE49-F238E27FC236}">
                <a16:creationId xmlns:a16="http://schemas.microsoft.com/office/drawing/2014/main" id="{B00282F4-8B33-BA53-8DFD-14B75A90EA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74" name="2023 Acts to Action Keynote English Short.021.jpeg" descr="2023 Acts to Action Keynote English Short.021.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000522AD-090B-0F54-E501-074E25765222}"/>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00" fill="hold"/>
                                        <p:tgtEl>
                                          <p:spTgt spid="2"/>
                                        </p:tgtEl>
                                      </p:cBhvr>
                                    </p:cmd>
                                  </p:childTnLst>
                                </p:cTn>
                              </p:par>
                            </p:childTnLst>
                          </p:cTn>
                        </p:par>
                        <p:par>
                          <p:cTn id="7" fill="hold">
                            <p:stCondLst>
                              <p:cond delay="9700"/>
                            </p:stCondLst>
                            <p:childTnLst>
                              <p:par>
                                <p:cTn id="8" presetID="1" presetClass="entr" presetSubtype="0" fill="hold" grpId="0" nodeType="afterEffect">
                                  <p:stCondLst>
                                    <p:cond delay="0"/>
                                  </p:stCondLst>
                                  <p:iterate>
                                    <p:tmAbs val="0"/>
                                  </p:iterate>
                                  <p:childTnLst>
                                    <p:set>
                                      <p:cBhvr>
                                        <p:cTn id="9" fill="hold"/>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74"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71">
            <a:hlinkClick r:id="" action="ppaction://media"/>
            <a:extLst>
              <a:ext uri="{FF2B5EF4-FFF2-40B4-BE49-F238E27FC236}">
                <a16:creationId xmlns:a16="http://schemas.microsoft.com/office/drawing/2014/main" id="{3A80EE41-DACF-57DC-C810-00F871025A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94" name="2023 Acts to Action Keynote English Short.009.jpeg" descr="2023 Acts to Action Keynote English Short.009.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6A86B15E-5F25-BAD2-A6A3-7BFF0DFF2362}"/>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6" fill="hold"/>
                                        <p:tgtEl>
                                          <p:spTgt spid="2"/>
                                        </p:tgtEl>
                                      </p:cBhvr>
                                    </p:cmd>
                                  </p:childTnLst>
                                </p:cTn>
                              </p:par>
                            </p:childTnLst>
                          </p:cTn>
                        </p:par>
                        <p:par>
                          <p:cTn id="7" fill="hold">
                            <p:stCondLst>
                              <p:cond delay="7066"/>
                            </p:stCondLst>
                            <p:childTnLst>
                              <p:par>
                                <p:cTn id="8" presetID="1" presetClass="entr" presetSubtype="0" fill="hold" grpId="0" nodeType="afterEffect">
                                  <p:stCondLst>
                                    <p:cond delay="0"/>
                                  </p:stCondLst>
                                  <p:iterate>
                                    <p:tmAbs val="0"/>
                                  </p:iterate>
                                  <p:childTnLst>
                                    <p:set>
                                      <p:cBhvr>
                                        <p:cTn id="9" fill="hold"/>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94" grpId="0" animBg="1" advAuto="0"/>
    </p:bldLst>
  </p:timing>
</p:sld>
</file>

<file path=ppt/tags/tag1.xml><?xml version="1.0" encoding="utf-8"?>
<p:tagLst xmlns:a="http://schemas.openxmlformats.org/drawingml/2006/main" xmlns:r="http://schemas.openxmlformats.org/officeDocument/2006/relationships" xmlns:p="http://schemas.openxmlformats.org/presentationml/2006/main">
  <p:tag name="RNRSTYLE" val=""/>
  <p:tag name="STICKYSTYLE" val="Black (1-line)"/>
</p:tagLst>
</file>

<file path=ppt/theme/theme1.xml><?xml version="1.0" encoding="utf-8"?>
<a:theme xmlns:a="http://schemas.openxmlformats.org/drawingml/2006/main" name="12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8E0C"/>
        </a:solidFill>
        <a:ln w="25400" cap="flat">
          <a:noFill/>
          <a:miter lim="400000"/>
        </a:ln>
        <a:effectLst/>
        <a:sp3d/>
      </a:spPr>
      <a:bodyPr rot="0" spcFirstLastPara="1" vertOverflow="overflow" horzOverflow="overflow" vert="horz" wrap="square" lIns="38100" tIns="38100" rIns="38100" bIns="381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3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8E0C"/>
        </a:solidFill>
        <a:ln w="25400" cap="flat">
          <a:noFill/>
          <a:miter lim="400000"/>
        </a:ln>
        <a:effectLst/>
        <a:sp3d/>
      </a:spPr>
      <a:bodyPr rot="0" spcFirstLastPara="1" vertOverflow="overflow" horzOverflow="overflow" vert="horz" wrap="square" lIns="38100" tIns="38100" rIns="38100" bIns="381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19337</TotalTime>
  <Words>7284</Words>
  <Application>Microsoft Office PowerPoint</Application>
  <PresentationFormat>Custom</PresentationFormat>
  <Paragraphs>489</Paragraphs>
  <Slides>43</Slides>
  <Notes>33</Notes>
  <HiddenSlides>0</HiddenSlides>
  <MMClips>12</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43</vt:i4>
      </vt:variant>
    </vt:vector>
  </HeadingPairs>
  <TitlesOfParts>
    <vt:vector size="65" baseType="lpstr">
      <vt:lpstr>Aptos</vt:lpstr>
      <vt:lpstr>Aptos Display</vt:lpstr>
      <vt:lpstr>Arial</vt:lpstr>
      <vt:lpstr>Bookman Old Style</vt:lpstr>
      <vt:lpstr>Calibri</vt:lpstr>
      <vt:lpstr>Gill Sans</vt:lpstr>
      <vt:lpstr>Helvetica</vt:lpstr>
      <vt:lpstr>Helvetica Light</vt:lpstr>
      <vt:lpstr>LucidaGrande-Bold</vt:lpstr>
      <vt:lpstr>Roboto</vt:lpstr>
      <vt:lpstr>Source Sans Pro</vt:lpstr>
      <vt:lpstr>Times New Roman</vt:lpstr>
      <vt:lpstr>Verdana</vt:lpstr>
      <vt:lpstr>Wingdings</vt:lpstr>
      <vt:lpstr>12_White</vt:lpstr>
      <vt:lpstr>1_White</vt:lpstr>
      <vt:lpstr>White</vt:lpstr>
      <vt:lpstr>4_White</vt:lpstr>
      <vt:lpstr>13_White</vt:lpstr>
      <vt:lpstr>14_White</vt:lpstr>
      <vt:lpstr>2_White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Rewiring America Savings Calculator https://www.rewiringamerica.org/app/ira-calculator   </vt:lpstr>
      <vt:lpstr>PowerPoint Presentation</vt:lpstr>
      <vt:lpstr>PowerPoint Presentation</vt:lpstr>
      <vt:lpstr>MILLER HOME MIDDLETOWN, NJ  STAGED EFFICIENCY AND ELECTRIFICATION  by Steve Miller</vt:lpstr>
      <vt:lpstr>Top 3 Greenhouse Gas (GHG) Emissions  Sources in NJ: (87%) of All Emissions Sources in Pa: [63%] of All Emissions</vt:lpstr>
      <vt:lpstr>COMMUNITY SOLAR</vt:lpstr>
      <vt:lpstr>OUR EV – PRIUS PRIME PLUG-IN</vt:lpstr>
      <vt:lpstr>PowerPoint Presentation</vt:lpstr>
      <vt:lpstr>Energy Efficiency – Use Less Energy</vt:lpstr>
      <vt:lpstr>A SIMPLE DO-IT-YOURSELF PROJECT</vt:lpstr>
      <vt:lpstr>SPACE HEATING &amp; COOLING WITH ELECTRIC HEAT PUMP Gas Furnace Backup on Right</vt:lpstr>
      <vt:lpstr>ELECTRIC HEAT PUMP WATER HEATER</vt:lpstr>
      <vt:lpstr>Spare Circuits for Future Electric Appliances </vt:lpstr>
      <vt:lpstr>Pool Heater – Electric Heat Pump </vt:lpstr>
      <vt:lpstr>Electric Heat Costs Less, Pollutes Less</vt:lpstr>
      <vt:lpstr>Daughter’s Whole House Efficiency and Electrification for New Addition</vt:lpstr>
      <vt:lpstr>HOME PERFORMANCE WITH ENERGY STAR NJ &amp; NATION-WIDE Rebate Program</vt:lpstr>
      <vt:lpstr>Unitarian Universalist Congregation of Monmouth County (UUCMC) Lincroft, NJ  20-Year Energy Saver Award Interfaith Power &amp; Light</vt:lpstr>
      <vt:lpstr>PowerPoint Presentation</vt:lpstr>
      <vt:lpstr>UUCMC 2022 Rooftop Solar</vt:lpstr>
      <vt:lpstr>UUCMC 2021 Heat Pumps</vt:lpstr>
      <vt:lpstr>PowerPoint Presentation</vt:lpstr>
      <vt:lpstr>UUCMC REDUCTIONS IN CO2 AND UTILITY BILL</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 Miller</dc:creator>
  <cp:lastModifiedBy>Pat Miller</cp:lastModifiedBy>
  <cp:revision>74</cp:revision>
  <cp:lastPrinted>2024-04-07T02:34:52Z</cp:lastPrinted>
  <dcterms:modified xsi:type="dcterms:W3CDTF">2024-08-05T15:27:36Z</dcterms:modified>
</cp:coreProperties>
</file>