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17" r:id="rId3"/>
    <p:sldMasterId id="2147483745" r:id="rId4"/>
  </p:sldMasterIdLst>
  <p:notesMasterIdLst>
    <p:notesMasterId r:id="rId48"/>
  </p:notesMasterIdLst>
  <p:sldIdLst>
    <p:sldId id="256" r:id="rId5"/>
    <p:sldId id="1948" r:id="rId6"/>
    <p:sldId id="1971" r:id="rId7"/>
    <p:sldId id="1833" r:id="rId8"/>
    <p:sldId id="1885" r:id="rId9"/>
    <p:sldId id="1835" r:id="rId10"/>
    <p:sldId id="1957" r:id="rId11"/>
    <p:sldId id="1949" r:id="rId12"/>
    <p:sldId id="1950" r:id="rId13"/>
    <p:sldId id="1827" r:id="rId14"/>
    <p:sldId id="1829" r:id="rId15"/>
    <p:sldId id="1903" r:id="rId16"/>
    <p:sldId id="1831" r:id="rId17"/>
    <p:sldId id="1828" r:id="rId18"/>
    <p:sldId id="1907" r:id="rId19"/>
    <p:sldId id="1836" r:id="rId20"/>
    <p:sldId id="1878" r:id="rId21"/>
    <p:sldId id="1951" r:id="rId22"/>
    <p:sldId id="1972" r:id="rId23"/>
    <p:sldId id="1932" r:id="rId24"/>
    <p:sldId id="1859" r:id="rId25"/>
    <p:sldId id="1952" r:id="rId26"/>
    <p:sldId id="1894" r:id="rId27"/>
    <p:sldId id="1954" r:id="rId28"/>
    <p:sldId id="1953" r:id="rId29"/>
    <p:sldId id="1970" r:id="rId30"/>
    <p:sldId id="1955" r:id="rId31"/>
    <p:sldId id="1902" r:id="rId32"/>
    <p:sldId id="1958" r:id="rId33"/>
    <p:sldId id="1959" r:id="rId34"/>
    <p:sldId id="1960" r:id="rId35"/>
    <p:sldId id="1961" r:id="rId36"/>
    <p:sldId id="1962" r:id="rId37"/>
    <p:sldId id="1963" r:id="rId38"/>
    <p:sldId id="1964" r:id="rId39"/>
    <p:sldId id="1965" r:id="rId40"/>
    <p:sldId id="1967" r:id="rId41"/>
    <p:sldId id="1968" r:id="rId42"/>
    <p:sldId id="1969" r:id="rId43"/>
    <p:sldId id="1966" r:id="rId44"/>
    <p:sldId id="1531" r:id="rId45"/>
    <p:sldId id="1460" r:id="rId46"/>
    <p:sldId id="146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588D2-93A4-4A4E-96C5-3B87BF7A7B6F}" v="84" dt="2024-09-18T17:22:33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0" autoAdjust="0"/>
    <p:restoredTop sz="64844" autoAdjust="0"/>
  </p:normalViewPr>
  <p:slideViewPr>
    <p:cSldViewPr snapToGrid="0">
      <p:cViewPr varScale="1">
        <p:scale>
          <a:sx n="63" d="100"/>
          <a:sy n="63" d="100"/>
        </p:scale>
        <p:origin x="7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6AFDF-7348-470A-B61B-CB008CBFD112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6D62F-47EA-42E0-B737-353CC161B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731838"/>
            <a:ext cx="6503988" cy="36591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94070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442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9775" y="407988"/>
            <a:ext cx="3614738" cy="2033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3335326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4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Heat pump was on; normal indoor temps ~70 degrees.</a:t>
            </a:r>
          </a:p>
          <a:p>
            <a:endParaRPr lang="en-US" dirty="0"/>
          </a:p>
          <a:p>
            <a:r>
              <a:rPr lang="en-US" dirty="0"/>
              <a:t>Overnight, outdoor temps dropped rapidly, and indoor temp dropped to 65 degrees (insufficiently sized heat pump, normally did not keep up with heat loss)</a:t>
            </a:r>
          </a:p>
          <a:p>
            <a:endParaRPr lang="en-US" dirty="0"/>
          </a:p>
          <a:p>
            <a:r>
              <a:rPr lang="en-US" dirty="0"/>
              <a:t>We subsequently turned off heat pump and turned on old gas furnace to warm up the house for a few hours until outdoor temps rose above 20 degrees F</a:t>
            </a:r>
          </a:p>
          <a:p>
            <a:endParaRPr lang="en-US" dirty="0"/>
          </a:p>
          <a:p>
            <a:r>
              <a:rPr lang="en-US" dirty="0"/>
              <a:t>NOTE: Normally, the thermostat is set to automatically switch between heat pump and backup furnace at about 20 degrees outdoor temps</a:t>
            </a:r>
          </a:p>
        </p:txBody>
      </p:sp>
    </p:spTree>
    <p:extLst>
      <p:ext uri="{BB962C8B-B14F-4D97-AF65-F5344CB8AC3E}">
        <p14:creationId xmlns:p14="http://schemas.microsoft.com/office/powerpoint/2010/main" val="3353987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of a NJ rebate home efficiency program called Home Performance with Energy Star, that will probably be incorporated into the HOMES IRA program. The above work proposal is how it works now on a home belonging to our daughter.  This customized solution includes all the above energy efficiency improvements and provides a $5,000 rebate, paid to the contractor, since the calculated energy efficiency improvement  is more than 25%</a:t>
            </a:r>
          </a:p>
        </p:txBody>
      </p:sp>
    </p:spTree>
    <p:extLst>
      <p:ext uri="{BB962C8B-B14F-4D97-AF65-F5344CB8AC3E}">
        <p14:creationId xmlns:p14="http://schemas.microsoft.com/office/powerpoint/2010/main" val="1769291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76D62F-47EA-42E0-B737-353CC161B5C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26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8" name="Shape 4058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59" name="Shape 40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en-US" dirty="0"/>
              <a:t>ID #6251 - Can be used in noncommercial online and TV broadcasts of your presentation, but not modified.</a:t>
            </a:r>
          </a:p>
          <a:p>
            <a:pPr>
              <a:defRPr sz="1400"/>
            </a:pPr>
            <a:endParaRPr lang="en-US" dirty="0"/>
          </a:p>
          <a:p>
            <a:pPr>
              <a:defRPr sz="1400"/>
            </a:pPr>
            <a:r>
              <a:rPr lang="en-US" dirty="0"/>
              <a:t>Become a part of this movement to speak truth to power. Do it like your world depends on it…</a:t>
            </a:r>
          </a:p>
          <a:p>
            <a:pPr>
              <a:defRPr sz="1400"/>
            </a:pPr>
            <a:endParaRPr lang="en-US" dirty="0"/>
          </a:p>
          <a:p>
            <a:pPr>
              <a:defRPr sz="1200"/>
            </a:pPr>
            <a:r>
              <a:rPr lang="en-US" b="1" dirty="0"/>
              <a:t>DESCRIPTION</a:t>
            </a:r>
            <a:r>
              <a:rPr lang="en-US" dirty="0"/>
              <a:t>: Text slide encouraging the audience to speak truth to power - like your world depends on it</a:t>
            </a:r>
          </a:p>
          <a:p>
            <a:pPr>
              <a:defRPr b="1">
                <a:solidFill>
                  <a:schemeClr val="accent6">
                    <a:satOff val="24555"/>
                    <a:lumOff val="22232"/>
                  </a:schemeClr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9695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6" name="Shape 4066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67" name="Shape 40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en-US" dirty="0"/>
              <a:t>ID #5132 - Can be used in noncommercial online and TV broadcasts of your presentation.</a:t>
            </a:r>
          </a:p>
          <a:p>
            <a:pPr>
              <a:defRPr sz="1400"/>
            </a:pPr>
            <a:endParaRPr lang="en-US" dirty="0"/>
          </a:p>
          <a:p>
            <a:pPr>
              <a:defRPr sz="1400"/>
            </a:pPr>
            <a:r>
              <a:rPr lang="en-US" dirty="0"/>
              <a:t>…because, after all, your world does depend on it. Thank you.</a:t>
            </a:r>
          </a:p>
          <a:p>
            <a:pPr>
              <a:defRPr sz="1400"/>
            </a:pPr>
            <a:endParaRPr lang="en-US" dirty="0"/>
          </a:p>
          <a:p>
            <a:pPr>
              <a:defRPr sz="1200"/>
            </a:pPr>
            <a:r>
              <a:rPr lang="en-US" b="1" dirty="0"/>
              <a:t>DESCRIPTION</a:t>
            </a:r>
            <a:r>
              <a:rPr lang="en-US" dirty="0"/>
              <a:t>: Photo of the Earth with text stating that your world depends on it</a:t>
            </a:r>
          </a:p>
          <a:p>
            <a:pPr>
              <a:defRPr b="1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6109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081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9775" y="407988"/>
            <a:ext cx="3614738" cy="2033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J:\s\Documents\UUCMC\UUCMC-gas-electric-calculations\2023-actual-GHG-and-bar-charts.xlsx</a:t>
            </a:r>
          </a:p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NOTES:</a:t>
            </a:r>
            <a:r>
              <a:rPr lang="en-US" dirty="0"/>
              <a:t> 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20 POUNDS  of CO2 per gallon (US DOT)</a:t>
            </a:r>
          </a:p>
          <a:p>
            <a:r>
              <a:rPr lang="en-US" dirty="0"/>
              <a:t> 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12,000 miles driven per year</a:t>
            </a:r>
          </a:p>
          <a:p>
            <a:r>
              <a:rPr lang="en-US" dirty="0"/>
              <a:t> 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0.35 kWh/mile for EV</a:t>
            </a:r>
            <a:r>
              <a:rPr lang="en-US" dirty="0"/>
              <a:t> sources: many  (3 to 4 miles/kWh seems common across EVs)</a:t>
            </a:r>
          </a:p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NJ Electricity: 530 pounds/</a:t>
            </a:r>
            <a:r>
              <a:rPr lang="en-US" sz="1800" b="0" i="0" u="none" strike="noStrike" dirty="0" err="1">
                <a:effectLst/>
                <a:latin typeface="Arial" panose="020B0604020202020204" pitchFamily="34" charset="0"/>
              </a:rPr>
              <a:t>megaWh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= 0.530 pounds/kWh (EIA- NJ. </a:t>
            </a:r>
          </a:p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      NOTE:  currently, ~50% of NJ is nuclear ~35%</a:t>
            </a:r>
            <a:r>
              <a:rPr lang="en-US" dirty="0"/>
              <a:t> , plus RPS (~30%), so I chose CO2 contribution of ½ = 0.27 pounds, kWh</a:t>
            </a:r>
          </a:p>
          <a:p>
            <a:r>
              <a:rPr lang="en-US" b="1" dirty="0"/>
              <a:t>HOWEVER, both my electric, AND my daughter’s electric are from Community Solar   </a:t>
            </a:r>
            <a:br>
              <a:rPr lang="en-US" b="1" dirty="0"/>
            </a:br>
            <a:r>
              <a:rPr lang="en-US" b="1" dirty="0"/>
              <a:t>(if I assume zero GHG-not exactly true- then my Prius Prime and Joellen Tesla electric car are close to zero (often charged off-premise)</a:t>
            </a:r>
          </a:p>
          <a:p>
            <a:r>
              <a:rPr lang="en-US" b="1" dirty="0"/>
              <a:t>I assumed </a:t>
            </a:r>
            <a:r>
              <a:rPr lang="en-US" b="1" dirty="0" err="1"/>
              <a:t>prius</a:t>
            </a:r>
            <a:r>
              <a:rPr lang="en-US" b="1" dirty="0"/>
              <a:t> prime is ALWAYS charged at home (via Community Solar)</a:t>
            </a:r>
          </a:p>
          <a:p>
            <a:r>
              <a:rPr lang="en-US" b="1" dirty="0"/>
              <a:t>AND </a:t>
            </a:r>
            <a:r>
              <a:rPr lang="en-US" b="1" dirty="0" err="1"/>
              <a:t>joEllen’s</a:t>
            </a:r>
            <a:r>
              <a:rPr lang="en-US" b="1" dirty="0"/>
              <a:t> Tesla is charge ½ at external fast chargers and ½ in-house (zero GHG)</a:t>
            </a:r>
          </a:p>
          <a:p>
            <a:r>
              <a:rPr lang="en-US" b="1" dirty="0"/>
              <a:t>2012 Toyota Camry 4 </a:t>
            </a:r>
            <a:r>
              <a:rPr lang="en-US" b="1" dirty="0" err="1"/>
              <a:t>cyl</a:t>
            </a:r>
            <a:r>
              <a:rPr lang="en-US" b="1" dirty="0"/>
              <a:t>: 68240 miles; avg 37mpg lifetime  (odometer read 4/5/2024)</a:t>
            </a:r>
          </a:p>
          <a:p>
            <a:r>
              <a:rPr lang="en-US" b="1" dirty="0"/>
              <a:t>2017 Toyota Prius Prime 4 </a:t>
            </a:r>
            <a:r>
              <a:rPr lang="en-US" b="1" dirty="0" err="1"/>
              <a:t>cyl</a:t>
            </a:r>
            <a:r>
              <a:rPr lang="en-US" b="1" dirty="0"/>
              <a:t> 53454 miles; avg 156 mpg lifetime (odometer read 4/5/2024)</a:t>
            </a:r>
          </a:p>
        </p:txBody>
      </p:sp>
    </p:spTree>
    <p:extLst>
      <p:ext uri="{BB962C8B-B14F-4D97-AF65-F5344CB8AC3E}">
        <p14:creationId xmlns:p14="http://schemas.microsoft.com/office/powerpoint/2010/main" val="4217416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J:\s\Documents\UUCMC\UUCMC-gas-electric-calculations\2023-actual-GHG-and-bar-charts.xlsx</a:t>
            </a:r>
          </a:p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NOTES:</a:t>
            </a:r>
            <a:r>
              <a:rPr lang="en-US" dirty="0"/>
              <a:t> 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20 POUNDS  of CO2 per gallon (US DOT)</a:t>
            </a:r>
          </a:p>
          <a:p>
            <a:r>
              <a:rPr lang="en-US" dirty="0"/>
              <a:t> 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12,000 miles driven per year</a:t>
            </a:r>
          </a:p>
          <a:p>
            <a:r>
              <a:rPr lang="en-US" dirty="0"/>
              <a:t> 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0.35 kWh/mile for EV</a:t>
            </a:r>
            <a:r>
              <a:rPr lang="en-US" dirty="0"/>
              <a:t> sources: many  (3 to 4 miles/kWh seems common across EVs)</a:t>
            </a:r>
          </a:p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NJ Electricity: 530 pounds/</a:t>
            </a:r>
            <a:r>
              <a:rPr lang="en-US" sz="1800" b="0" i="0" u="none" strike="noStrike" dirty="0" err="1">
                <a:effectLst/>
                <a:latin typeface="Arial" panose="020B0604020202020204" pitchFamily="34" charset="0"/>
              </a:rPr>
              <a:t>megaWh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= 0.530 pounds/kWh (EIA- NJ. </a:t>
            </a:r>
          </a:p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      NOTE:  currently, ~50% of NJ is nuclear ~35%</a:t>
            </a:r>
            <a:r>
              <a:rPr lang="en-US" dirty="0"/>
              <a:t> , plus RPS (~30%), so I chose CO2 contribution of ½ = 0.27 pounds, kWh</a:t>
            </a:r>
          </a:p>
          <a:p>
            <a:r>
              <a:rPr lang="en-US" b="1" dirty="0"/>
              <a:t>HOWEVER, both my electric, AND my daughter’s electric are from Community Solar   </a:t>
            </a:r>
            <a:br>
              <a:rPr lang="en-US" b="1" dirty="0"/>
            </a:br>
            <a:r>
              <a:rPr lang="en-US" b="1" dirty="0"/>
              <a:t>(if I assume zero GHG-not exactly true- then my Prius Prime and Joellen Tesla electric car are close to zero (often charged off-premise)</a:t>
            </a:r>
          </a:p>
          <a:p>
            <a:r>
              <a:rPr lang="en-US" b="1" dirty="0"/>
              <a:t>I assumed prius prime is ALWAYS charged at home (via Community Solar)</a:t>
            </a:r>
          </a:p>
          <a:p>
            <a:r>
              <a:rPr lang="en-US" b="1" dirty="0"/>
              <a:t>AND </a:t>
            </a:r>
            <a:r>
              <a:rPr lang="en-US" b="1" dirty="0" err="1"/>
              <a:t>joEllen’s</a:t>
            </a:r>
            <a:r>
              <a:rPr lang="en-US" b="1" dirty="0"/>
              <a:t> Tesla is charge ½ at external fast chargers and ½ in-house (zero GHG)</a:t>
            </a:r>
          </a:p>
          <a:p>
            <a:r>
              <a:rPr lang="en-US" b="1" dirty="0"/>
              <a:t>2012 Toyota Camry 4 </a:t>
            </a:r>
            <a:r>
              <a:rPr lang="en-US" b="1" dirty="0" err="1"/>
              <a:t>cyl</a:t>
            </a:r>
            <a:r>
              <a:rPr lang="en-US" b="1" dirty="0"/>
              <a:t>: 68240 miles; avg 37mpg lifetime  (odometer read 4/5/2024)</a:t>
            </a:r>
          </a:p>
          <a:p>
            <a:r>
              <a:rPr lang="en-US" b="1" dirty="0"/>
              <a:t>2017 Toyota Prius Prime 4 </a:t>
            </a:r>
            <a:r>
              <a:rPr lang="en-US" b="1" dirty="0" err="1"/>
              <a:t>cyl</a:t>
            </a:r>
            <a:r>
              <a:rPr lang="en-US" b="1" dirty="0"/>
              <a:t> 53454 miles; avg 156 mpg lifetime (odometer read 4/5/2024)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76D62F-47EA-42E0-B737-353CC161B5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82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27538" y="403225"/>
            <a:ext cx="3582987" cy="20145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3601824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6588" y="401638"/>
            <a:ext cx="3557587" cy="20018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833738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REALLY useful site for pool owners is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https://www.energy.gov/energysaver/heat-pump-swimming-pool-heaters</a:t>
            </a:r>
            <a:r>
              <a:rPr lang="en-US" dirty="0"/>
              <a:t> </a:t>
            </a:r>
          </a:p>
          <a:p>
            <a:r>
              <a:rPr lang="en-US"/>
              <a:t>It compares </a:t>
            </a:r>
            <a:r>
              <a:rPr lang="en-US" dirty="0"/>
              <a:t>heat pumps vs gas pool heating, provides many ways to reduce pool energy costs, covers selection and maintenance of solar </a:t>
            </a:r>
            <a:r>
              <a:rPr lang="en-US"/>
              <a:t>pool heating,…</a:t>
            </a:r>
            <a:endParaRPr lang="en-US" dirty="0"/>
          </a:p>
          <a:p>
            <a:endParaRPr lang="en-US" dirty="0"/>
          </a:p>
          <a:p>
            <a:r>
              <a:rPr lang="en-US" dirty="0"/>
              <a:t>Gas pool heater efficiency range is from DOE www.energy.gov</a:t>
            </a:r>
          </a:p>
          <a:p>
            <a:r>
              <a:rPr lang="en-US" dirty="0"/>
              <a:t>COP Coefficient of Performance is the ratio of output water heating to the input consumption of electricity (ratio of output energy to input energy)</a:t>
            </a:r>
          </a:p>
          <a:p>
            <a:r>
              <a:rPr lang="en-US" dirty="0"/>
              <a:t>This is typical of the Hayward line of electric pool heaters (my COP  is 5+ in summer, and as low as 4.0 in off-season: 50 degree  air and 80 degree water</a:t>
            </a:r>
          </a:p>
          <a:p>
            <a:r>
              <a:rPr lang="en-US" dirty="0"/>
              <a:t>Electric and gas are current prices for </a:t>
            </a:r>
            <a:r>
              <a:rPr lang="en-US" dirty="0" err="1"/>
              <a:t>NJNatural</a:t>
            </a:r>
            <a:r>
              <a:rPr lang="en-US" dirty="0"/>
              <a:t> Gas and Jersey Central power and Light </a:t>
            </a:r>
          </a:p>
          <a:p>
            <a:r>
              <a:rPr lang="en-US" dirty="0"/>
              <a:t>Use the expanded table to calculate your personal savings in your region</a:t>
            </a:r>
          </a:p>
        </p:txBody>
      </p:sp>
    </p:spTree>
    <p:extLst>
      <p:ext uri="{BB962C8B-B14F-4D97-AF65-F5344CB8AC3E}">
        <p14:creationId xmlns:p14="http://schemas.microsoft.com/office/powerpoint/2010/main" val="3739754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9775" y="407988"/>
            <a:ext cx="3614738" cy="2033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3088050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9775" y="407988"/>
            <a:ext cx="3614738" cy="2033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1624218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A398B-DDF5-1D1F-2E28-B0E3B6445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5A5FEA-AD22-68F1-058E-5800F4531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D21D0-BD65-58B3-FC34-AF39BCAFB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A556C-E7D2-0C0B-DF11-CFB8C74AA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3C55-5109-8491-2269-EC8EEBBF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5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E4DD5-CA5C-96A2-5168-F95307938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E5D89B-BBF2-6800-7259-C02BF6DD37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545BD-70FF-8ADE-9793-5CDE779DC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807C5-466B-4717-3BB1-A3927ECB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19CC1-7798-894B-34D8-C3B80FC2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4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DAA81-64B4-F2D1-C315-F5C2855DA1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BB6513-5AAA-D728-E6D9-19827EDA7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FD81C-FE94-AA88-913A-FA71826D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A234E-5EAA-5D9C-DA75-E21D1216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7B786-A2A7-6186-543A-1FC053EF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17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en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016002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1" y="90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628540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y">
    <p:bg>
      <p:bgPr>
        <a:solidFill>
          <a:srgbClr val="5F5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016002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1" y="90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7989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953448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ight Text on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drought-1675729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7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2"/>
            <a:ext cx="10922000" cy="4849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486143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rk Text on 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iceberg-404966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508000" y="317501"/>
            <a:ext cx="10922000" cy="6923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1"/>
            <a:ext cx="10922000" cy="4848394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10052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alf Faded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_DSC3465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Rectangle"/>
          <p:cNvSpPr/>
          <p:nvPr/>
        </p:nvSpPr>
        <p:spPr>
          <a:xfrm>
            <a:off x="6096001" y="2"/>
            <a:ext cx="6318575" cy="7072673"/>
          </a:xfrm>
          <a:prstGeom prst="rect">
            <a:avLst/>
          </a:prstGeom>
          <a:solidFill>
            <a:srgbClr val="FFFFFF">
              <a:alpha val="70389"/>
            </a:srgbClr>
          </a:solidFill>
          <a:ln w="12700">
            <a:miter lim="400000"/>
          </a:ln>
          <a:effectLst>
            <a:outerShdw blurRad="38100" dist="25400" dir="13494913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18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xfrm>
            <a:off x="6604002" y="317502"/>
            <a:ext cx="5130001" cy="737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604002" y="1206502"/>
            <a:ext cx="5130001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117739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alf Faded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20180626_CRP_PC_0595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9" name="Rectangle"/>
          <p:cNvSpPr/>
          <p:nvPr/>
        </p:nvSpPr>
        <p:spPr>
          <a:xfrm>
            <a:off x="6096001" y="2"/>
            <a:ext cx="6318575" cy="7072673"/>
          </a:xfrm>
          <a:prstGeom prst="rect">
            <a:avLst/>
          </a:prstGeom>
          <a:solidFill>
            <a:srgbClr val="333333">
              <a:alpha val="70384"/>
            </a:srgbClr>
          </a:solidFill>
          <a:ln w="12700">
            <a:miter lim="400000"/>
          </a:ln>
          <a:effectLst>
            <a:outerShdw blurRad="38100" dist="25400" dir="13494913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30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6604002" y="317502"/>
            <a:ext cx="5130001" cy="737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604002" y="1206502"/>
            <a:ext cx="5130001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14145836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/Bullets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656.jpg"/>
          <p:cNvSpPr>
            <a:spLocks noGrp="1"/>
          </p:cNvSpPr>
          <p:nvPr>
            <p:ph type="pic" idx="13"/>
          </p:nvPr>
        </p:nvSpPr>
        <p:spPr>
          <a:xfrm>
            <a:off x="6521237" y="1"/>
            <a:ext cx="5677072" cy="68579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1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33696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B15BB-39BF-DF77-0AAE-3A65DC808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19BD1-9DA5-AA13-3C81-946ACC244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116FE-5546-34CB-A334-FC01A2CEF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A97F8-3717-0ABE-530D-5A19985B5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CAD44-020A-46F7-3B68-7C954A2C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02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/Bullets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4273523149_903d6751f2_o.jpg"/>
          <p:cNvSpPr>
            <a:spLocks noGrp="1"/>
          </p:cNvSpPr>
          <p:nvPr>
            <p:ph type="pic" idx="13"/>
          </p:nvPr>
        </p:nvSpPr>
        <p:spPr>
          <a:xfrm>
            <a:off x="0" y="1"/>
            <a:ext cx="5677072" cy="68579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151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80862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6159502" y="317502"/>
            <a:ext cx="5677099" cy="7937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1595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808324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ttom 3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u3qfwpdgrvy-sugar-bee.jpg"/>
          <p:cNvSpPr>
            <a:spLocks noGrp="1"/>
          </p:cNvSpPr>
          <p:nvPr>
            <p:ph type="pic" sz="half" idx="13"/>
          </p:nvPr>
        </p:nvSpPr>
        <p:spPr>
          <a:xfrm>
            <a:off x="-6308" y="4313621"/>
            <a:ext cx="12204616" cy="25442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72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0" y="1206502"/>
            <a:ext cx="10922000" cy="2911121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065025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Renewable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96" name="icon-clean energy_green.ai" descr="icon-clean energy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086" y="-32"/>
            <a:ext cx="6858001" cy="6858063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87827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06" name="icon-people_green.ai" descr="icon-people_green.ai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38393" y="981274"/>
            <a:ext cx="4895492" cy="4895492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0298101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6" name="icon-world_green.ai" descr="icon-world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50" y="1015053"/>
            <a:ext cx="4872474" cy="482789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626590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26" name="LeadershipCorps-logo.ai" descr="LeadershipCorps-logo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602" y="1007430"/>
            <a:ext cx="3548999" cy="4843144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8222360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24 H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36" name="24HrsReality-logo-2012.png" descr="24HrsReality-logo-20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777" y="1016753"/>
            <a:ext cx="4330651" cy="4824497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961153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S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47" name="CSN_Logo_vert_CR.png" descr="CSN_Logo_vert_C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52" y="146051"/>
            <a:ext cx="5302250" cy="689639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572471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56" name="100Committed-Final.png" descr="100Committed-F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43" y="761734"/>
            <a:ext cx="6903516" cy="533453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6142594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ricing Pol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67" name="PricingPollutionLogo.png" descr="PricingPollution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629" y="2373644"/>
            <a:ext cx="5323037" cy="211071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041404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9B062-D68D-DAA4-2DE3-A1B05B79C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26432-E530-C69E-A6A9-AFE1E0990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6595A-202B-9891-51E7-ED84EA35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F9AA0-ACC2-1CD8-ED12-55D52ADF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AC739-6794-E916-9C17-8B204C7AA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79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ampus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77" name="CampusCorps_Final_Vertical.png" descr="CampusCorps_Final_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843" y="1316014"/>
            <a:ext cx="4247381" cy="482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20742174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R-Pittsburgh-Wed-458.jpg"/>
          <p:cNvSpPr>
            <a:spLocks noGrp="1"/>
          </p:cNvSpPr>
          <p:nvPr>
            <p:ph type="pic" sz="half" idx="13"/>
          </p:nvPr>
        </p:nvSpPr>
        <p:spPr>
          <a:xfrm>
            <a:off x="609997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5" name="CR-Pittsburgh-Tues-227.jpg"/>
          <p:cNvSpPr>
            <a:spLocks noGrp="1"/>
          </p:cNvSpPr>
          <p:nvPr>
            <p:ph type="pic" sz="half" idx="14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6" name="CR-SEATTLE-STIAN-CARD5-114.jpg"/>
          <p:cNvSpPr>
            <a:spLocks noGrp="1"/>
          </p:cNvSpPr>
          <p:nvPr>
            <p:ph type="pic" sz="half" idx="15"/>
          </p:nvPr>
        </p:nvSpPr>
        <p:spPr>
          <a:xfrm>
            <a:off x="6099970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7" name="CR-Pittsburgh-Wed-783.jpg"/>
          <p:cNvSpPr>
            <a:spLocks noGrp="1"/>
          </p:cNvSpPr>
          <p:nvPr>
            <p:ph type="pic" sz="half" idx="16"/>
          </p:nvPr>
        </p:nvSpPr>
        <p:spPr>
          <a:xfrm>
            <a:off x="0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290" name="Group"/>
          <p:cNvGrpSpPr/>
          <p:nvPr/>
        </p:nvGrpSpPr>
        <p:grpSpPr>
          <a:xfrm>
            <a:off x="-203999" y="-351000"/>
            <a:ext cx="12600001" cy="7560000"/>
            <a:chOff x="0" y="0"/>
            <a:chExt cx="25199999" cy="15119999"/>
          </a:xfrm>
        </p:grpSpPr>
        <p:sp>
          <p:nvSpPr>
            <p:cNvPr id="288" name="Rectangle"/>
            <p:cNvSpPr/>
            <p:nvPr/>
          </p:nvSpPr>
          <p:spPr>
            <a:xfrm>
              <a:off x="12420000" y="0"/>
              <a:ext cx="360001" cy="1512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89" name="Rectangle"/>
            <p:cNvSpPr/>
            <p:nvPr/>
          </p:nvSpPr>
          <p:spPr>
            <a:xfrm rot="16200000">
              <a:off x="12420000" y="-5040001"/>
              <a:ext cx="360001" cy="25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92" name="Title Text"/>
          <p:cNvSpPr txBox="1">
            <a:spLocks noGrp="1"/>
          </p:cNvSpPr>
          <p:nvPr>
            <p:ph type="title"/>
          </p:nvPr>
        </p:nvSpPr>
        <p:spPr>
          <a:xfrm>
            <a:off x="4355435" y="3149142"/>
            <a:ext cx="3481133" cy="559720"/>
          </a:xfrm>
          <a:prstGeom prst="rect">
            <a:avLst/>
          </a:prstGeom>
          <a:solidFill>
            <a:srgbClr val="FFFFFF"/>
          </a:solidFill>
        </p:spPr>
        <p:txBody>
          <a:bodyPr anchor="ctr"/>
          <a:lstStyle>
            <a:lvl1pPr algn="ctr">
              <a:defRPr sz="3000"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509332018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Rectangle"/>
          <p:cNvSpPr/>
          <p:nvPr/>
        </p:nvSpPr>
        <p:spPr>
          <a:xfrm>
            <a:off x="-114300" y="-87801"/>
            <a:ext cx="4499546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0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1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1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2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4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5" name="Rectangle"/>
          <p:cNvSpPr/>
          <p:nvPr/>
        </p:nvSpPr>
        <p:spPr>
          <a:xfrm rot="16200000">
            <a:off x="6006001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6" name="Rectangle"/>
          <p:cNvSpPr/>
          <p:nvPr/>
        </p:nvSpPr>
        <p:spPr>
          <a:xfrm>
            <a:off x="8038002" y="3513310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7" name="Title Text"/>
          <p:cNvSpPr txBox="1">
            <a:spLocks noGrp="1"/>
          </p:cNvSpPr>
          <p:nvPr>
            <p:ph type="title"/>
          </p:nvPr>
        </p:nvSpPr>
        <p:spPr>
          <a:xfrm>
            <a:off x="635002" y="635002"/>
            <a:ext cx="2956411" cy="22244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744521030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5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1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6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7" name="_AS_1314.jpg"/>
          <p:cNvSpPr>
            <a:spLocks noGrp="1"/>
          </p:cNvSpPr>
          <p:nvPr>
            <p:ph type="pic" sz="quarter" idx="16"/>
          </p:nvPr>
        </p:nvSpPr>
        <p:spPr>
          <a:xfrm>
            <a:off x="1" y="-2283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19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0" name="Rectangle"/>
          <p:cNvSpPr/>
          <p:nvPr/>
        </p:nvSpPr>
        <p:spPr>
          <a:xfrm rot="16200000">
            <a:off x="6006001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1" name="Rectangle"/>
          <p:cNvSpPr/>
          <p:nvPr/>
        </p:nvSpPr>
        <p:spPr>
          <a:xfrm>
            <a:off x="8038002" y="3513310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8568040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angle"/>
          <p:cNvSpPr/>
          <p:nvPr/>
        </p:nvSpPr>
        <p:spPr>
          <a:xfrm>
            <a:off x="-114300" y="-87801"/>
            <a:ext cx="6327329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9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0" name="electricity-1330214.jpg"/>
          <p:cNvSpPr>
            <a:spLocks noGrp="1"/>
          </p:cNvSpPr>
          <p:nvPr>
            <p:ph type="pic" sz="quarter" idx="14"/>
          </p:nvPr>
        </p:nvSpPr>
        <p:spPr>
          <a:xfrm>
            <a:off x="4064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1" name="american-public-power-association-419672.jpg"/>
          <p:cNvSpPr>
            <a:spLocks noGrp="1"/>
          </p:cNvSpPr>
          <p:nvPr>
            <p:ph type="pic" sz="quarter" idx="15"/>
          </p:nvPr>
        </p:nvSpPr>
        <p:spPr>
          <a:xfrm>
            <a:off x="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2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1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37" name="Group"/>
          <p:cNvGrpSpPr/>
          <p:nvPr/>
        </p:nvGrpSpPr>
        <p:grpSpPr>
          <a:xfrm>
            <a:off x="-203999" y="-120649"/>
            <a:ext cx="12600001" cy="7200001"/>
            <a:chOff x="0" y="0"/>
            <a:chExt cx="25199999" cy="14400000"/>
          </a:xfrm>
        </p:grpSpPr>
        <p:sp>
          <p:nvSpPr>
            <p:cNvPr id="333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4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5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6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38" name="Title Text"/>
          <p:cNvSpPr txBox="1">
            <a:spLocks noGrp="1"/>
          </p:cNvSpPr>
          <p:nvPr>
            <p:ph type="title"/>
          </p:nvPr>
        </p:nvSpPr>
        <p:spPr>
          <a:xfrm>
            <a:off x="635002" y="635000"/>
            <a:ext cx="4828729" cy="2316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3006525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7" name="solarpark-1288842.jpg"/>
          <p:cNvSpPr>
            <a:spLocks noGrp="1"/>
          </p:cNvSpPr>
          <p:nvPr>
            <p:ph type="pic" sz="quarter" idx="14"/>
          </p:nvPr>
        </p:nvSpPr>
        <p:spPr>
          <a:xfrm>
            <a:off x="4064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8" name="electricity-1330214.jpg"/>
          <p:cNvSpPr>
            <a:spLocks noGrp="1"/>
          </p:cNvSpPr>
          <p:nvPr>
            <p:ph type="pic" sz="quarter" idx="15"/>
          </p:nvPr>
        </p:nvSpPr>
        <p:spPr>
          <a:xfrm>
            <a:off x="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9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1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0" name="american-public-power-association-419672.jpg"/>
          <p:cNvSpPr>
            <a:spLocks noGrp="1"/>
          </p:cNvSpPr>
          <p:nvPr>
            <p:ph type="pic" sz="half" idx="17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55" name="Group"/>
          <p:cNvGrpSpPr/>
          <p:nvPr/>
        </p:nvGrpSpPr>
        <p:grpSpPr>
          <a:xfrm>
            <a:off x="-203999" y="-120649"/>
            <a:ext cx="12600001" cy="7200001"/>
            <a:chOff x="0" y="0"/>
            <a:chExt cx="25199999" cy="14400000"/>
          </a:xfrm>
        </p:grpSpPr>
        <p:sp>
          <p:nvSpPr>
            <p:cNvPr id="351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2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3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4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551932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3138" y="6356351"/>
            <a:ext cx="307777" cy="302647"/>
          </a:xfrm>
          <a:prstGeom prst="rect">
            <a:avLst/>
          </a:prstGeom>
        </p:spPr>
        <p:txBody>
          <a:bodyPr/>
          <a:lstStyle/>
          <a:p>
            <a:fld id="{A04702AD-217A-4700-B907-9A8ADF0339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7409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sic Graph -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1"/>
            <a:ext cx="307777" cy="302647"/>
          </a:xfrm>
          <a:prstGeom prst="rect">
            <a:avLst/>
          </a:prstGeom>
        </p:spPr>
        <p:txBody>
          <a:bodyPr/>
          <a:lstStyle/>
          <a:p>
            <a:pPr defTabSz="342900" hangingPunct="0">
              <a:defRPr/>
            </a:pPr>
            <a:fld id="{86CB4B4D-7CA3-9044-876B-883B54F8677D}" type="slidenum">
              <a:rPr lang="en-US" b="1" kern="0" smtClean="0">
                <a:sym typeface="Arial"/>
              </a:rPr>
              <a:pPr defTabSz="342900" hangingPunct="0">
                <a:defRPr/>
              </a:pPr>
              <a:t>‹#›</a:t>
            </a:fld>
            <a:endParaRPr lang="en-US" b="1" kern="0">
              <a:sym typeface="Arial"/>
            </a:endParaRPr>
          </a:p>
        </p:txBody>
      </p:sp>
      <p:sp>
        <p:nvSpPr>
          <p:cNvPr id="364" name="Object"/>
          <p:cNvSpPr txBox="1">
            <a:spLocks noGrp="1"/>
          </p:cNvSpPr>
          <p:nvPr>
            <p:ph idx="3"/>
          </p:nvPr>
        </p:nvSpPr>
        <p:spPr>
          <a:xfrm>
            <a:off x="508001" y="1270000"/>
            <a:ext cx="11176000" cy="4680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sym typeface="Gill Sans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65" name="Title Text"/>
          <p:cNvSpPr txBox="1">
            <a:spLocks noGrp="1"/>
          </p:cNvSpPr>
          <p:nvPr>
            <p:ph type="title"/>
          </p:nvPr>
        </p:nvSpPr>
        <p:spPr>
          <a:xfrm>
            <a:off x="508001" y="317501"/>
            <a:ext cx="11176000" cy="8784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09638192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sic Graph -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2" y="6477002"/>
            <a:ext cx="307777" cy="302647"/>
          </a:xfrm>
          <a:prstGeom prst="rect">
            <a:avLst/>
          </a:prstGeom>
        </p:spPr>
        <p:txBody>
          <a:bodyPr/>
          <a:lstStyle/>
          <a:p>
            <a:pPr defTabSz="342900" hangingPunct="0">
              <a:defRPr/>
            </a:pPr>
            <a:fld id="{86CB4B4D-7CA3-9044-876B-883B54F8677D}" type="slidenum">
              <a:rPr lang="en-US" b="1" kern="0" smtClean="0">
                <a:sym typeface="Arial"/>
              </a:rPr>
              <a:pPr defTabSz="342900" hangingPunct="0">
                <a:defRPr/>
              </a:pPr>
              <a:t>‹#›</a:t>
            </a:fld>
            <a:endParaRPr lang="en-US" b="1" kern="0">
              <a:sym typeface="Arial"/>
            </a:endParaRPr>
          </a:p>
        </p:txBody>
      </p:sp>
      <p:sp>
        <p:nvSpPr>
          <p:cNvPr id="373" name="Object"/>
          <p:cNvSpPr txBox="1">
            <a:spLocks noGrp="1"/>
          </p:cNvSpPr>
          <p:nvPr>
            <p:ph sz="half" idx="3"/>
          </p:nvPr>
        </p:nvSpPr>
        <p:spPr>
          <a:xfrm>
            <a:off x="508000" y="1270001"/>
            <a:ext cx="5588000" cy="4861396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sym typeface="Gill Sans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74" name="Title Text"/>
          <p:cNvSpPr txBox="1">
            <a:spLocks noGrp="1"/>
          </p:cNvSpPr>
          <p:nvPr>
            <p:ph type="title"/>
          </p:nvPr>
        </p:nvSpPr>
        <p:spPr>
          <a:xfrm>
            <a:off x="508002" y="317503"/>
            <a:ext cx="11176000" cy="8784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46905" y="1270003"/>
            <a:ext cx="5336638" cy="5114143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buBlip>
                <a:blip r:embed="rId2"/>
              </a:buBlip>
            </a:lvl1pPr>
            <a:lvl2pPr marL="549519" indent="-232019">
              <a:buSzPct val="75000"/>
            </a:lvl2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064769766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en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016001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0" y="90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37470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757B9-7946-8E34-1542-CF78BDA2C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B85DE-3375-4982-4A52-5242807BCB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41714D-B8C0-6B5B-342E-D4546CC77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9F85F-332B-71D1-6A37-8F6FC62A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47862-D8C7-E550-5C35-0652C37F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7CA95-A2F1-9FAA-38CB-89D8BFBFC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660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y">
    <p:bg>
      <p:bgPr>
        <a:solidFill>
          <a:srgbClr val="5F5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016001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0" y="90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407295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9245725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ight Text on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drought-1675729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7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1"/>
            <a:ext cx="10922000" cy="4849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6281757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rk Text on 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iceberg-404966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23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1"/>
            <a:ext cx="10922000" cy="4848394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4030984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alf Faded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_DSC3465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Rectangle"/>
          <p:cNvSpPr/>
          <p:nvPr/>
        </p:nvSpPr>
        <p:spPr>
          <a:xfrm>
            <a:off x="6096000" y="1"/>
            <a:ext cx="6318575" cy="7072673"/>
          </a:xfrm>
          <a:prstGeom prst="rect">
            <a:avLst/>
          </a:prstGeom>
          <a:solidFill>
            <a:srgbClr val="FFFFFF">
              <a:alpha val="70389"/>
            </a:srgbClr>
          </a:solidFill>
          <a:ln w="12700">
            <a:miter lim="400000"/>
          </a:ln>
          <a:effectLst>
            <a:outerShdw blurRad="38100" dist="25400" dir="13494913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18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80001" y="6251527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xfrm>
            <a:off x="6604001" y="317501"/>
            <a:ext cx="5130001" cy="737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604001" y="1206501"/>
            <a:ext cx="5130001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1663128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alf Faded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20180626_CRP_PC_0595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9" name="Rectangle"/>
          <p:cNvSpPr/>
          <p:nvPr/>
        </p:nvSpPr>
        <p:spPr>
          <a:xfrm>
            <a:off x="6096000" y="1"/>
            <a:ext cx="6318575" cy="7072673"/>
          </a:xfrm>
          <a:prstGeom prst="rect">
            <a:avLst/>
          </a:prstGeom>
          <a:solidFill>
            <a:srgbClr val="333333">
              <a:alpha val="70384"/>
            </a:srgbClr>
          </a:solidFill>
          <a:ln w="12700">
            <a:miter lim="400000"/>
          </a:ln>
          <a:effectLst>
            <a:outerShdw blurRad="38100" dist="25400" dir="13494913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30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80001" y="6251527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6604001" y="317501"/>
            <a:ext cx="5130001" cy="737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604001" y="1206501"/>
            <a:ext cx="5130001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579716122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/Bullets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656.jpg"/>
          <p:cNvSpPr>
            <a:spLocks noGrp="1"/>
          </p:cNvSpPr>
          <p:nvPr>
            <p:ph type="pic" idx="13"/>
          </p:nvPr>
        </p:nvSpPr>
        <p:spPr>
          <a:xfrm>
            <a:off x="6521236" y="0"/>
            <a:ext cx="5677072" cy="68579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1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243568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/Bullets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4273523149_903d6751f2_o.jpg"/>
          <p:cNvSpPr>
            <a:spLocks noGrp="1"/>
          </p:cNvSpPr>
          <p:nvPr>
            <p:ph type="pic" idx="13"/>
          </p:nvPr>
        </p:nvSpPr>
        <p:spPr>
          <a:xfrm>
            <a:off x="0" y="0"/>
            <a:ext cx="5677072" cy="68579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151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80862"/>
          </a:blip>
          <a:stretch>
            <a:fillRect/>
          </a:stretch>
        </p:blipFill>
        <p:spPr>
          <a:xfrm>
            <a:off x="180001" y="6251527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6159501" y="317501"/>
            <a:ext cx="5677099" cy="7937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1595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6896722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ttom 3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u3qfwpdgrvy-sugar-bee.jpg"/>
          <p:cNvSpPr>
            <a:spLocks noGrp="1"/>
          </p:cNvSpPr>
          <p:nvPr>
            <p:ph type="pic" sz="half" idx="13"/>
          </p:nvPr>
        </p:nvSpPr>
        <p:spPr>
          <a:xfrm>
            <a:off x="-6308" y="4313621"/>
            <a:ext cx="12204616" cy="25442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72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0" y="1206501"/>
            <a:ext cx="10922000" cy="2911121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3104814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Renewable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96" name="icon-clean energy_green.ai" descr="icon-clean energy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085" y="-32"/>
            <a:ext cx="6858001" cy="6858063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770680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3FD3C-A6F5-6677-0D3A-5A2F0D724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BA33F-2EB5-E222-B6EB-8D053E437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70A9A-D33B-40CA-F991-A1D0F5B29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8C2BB-EA5D-E0E5-6314-04BE14A53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28AA92-733A-5C9A-253C-DC5D810CA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5CEC0-00CE-9BC5-C5E0-E82F75567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348B26-2965-2AE8-F25C-F7BDD878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1A11F1-D1DF-460B-6218-FF52F8650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233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06" name="icon-people_green.ai" descr="icon-people_green.ai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38393" y="981274"/>
            <a:ext cx="4895492" cy="4895492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34442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6" name="icon-world_green.ai" descr="icon-world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50" y="1015052"/>
            <a:ext cx="4872474" cy="482789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633766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26" name="LeadershipCorps-logo.ai" descr="LeadershipCorps-logo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601" y="1007429"/>
            <a:ext cx="3548999" cy="4843144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5526920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24 H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36" name="24HrsReality-logo-2012.png" descr="24HrsReality-logo-20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776" y="1016752"/>
            <a:ext cx="4330651" cy="4824497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0800671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S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47" name="CSN_Logo_vert_CR.png" descr="CSN_Logo_vert_C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51" y="146050"/>
            <a:ext cx="5302250" cy="689639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50528032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56" name="100Committed-Final.png" descr="100Committed-F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43" y="761733"/>
            <a:ext cx="6903516" cy="533453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5108938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ricing Pol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67" name="PricingPollutionLogo.png" descr="PricingPollution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628" y="2373643"/>
            <a:ext cx="5323037" cy="211071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39482967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ampus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77" name="CampusCorps_Final_Vertical.png" descr="CampusCorps_Final_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842" y="1316014"/>
            <a:ext cx="4247381" cy="482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04889671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R-Pittsburgh-Wed-458.jpg"/>
          <p:cNvSpPr>
            <a:spLocks noGrp="1"/>
          </p:cNvSpPr>
          <p:nvPr>
            <p:ph type="pic" sz="half" idx="13"/>
          </p:nvPr>
        </p:nvSpPr>
        <p:spPr>
          <a:xfrm>
            <a:off x="6099969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5" name="CR-Pittsburgh-Tues-227.jpg"/>
          <p:cNvSpPr>
            <a:spLocks noGrp="1"/>
          </p:cNvSpPr>
          <p:nvPr>
            <p:ph type="pic" sz="half" idx="14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6" name="CR-SEATTLE-STIAN-CARD5-114.jpg"/>
          <p:cNvSpPr>
            <a:spLocks noGrp="1"/>
          </p:cNvSpPr>
          <p:nvPr>
            <p:ph type="pic" sz="half" idx="15"/>
          </p:nvPr>
        </p:nvSpPr>
        <p:spPr>
          <a:xfrm>
            <a:off x="6099969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7" name="CR-Pittsburgh-Wed-783.jpg"/>
          <p:cNvSpPr>
            <a:spLocks noGrp="1"/>
          </p:cNvSpPr>
          <p:nvPr>
            <p:ph type="pic" sz="half" idx="16"/>
          </p:nvPr>
        </p:nvSpPr>
        <p:spPr>
          <a:xfrm>
            <a:off x="0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290" name="Group"/>
          <p:cNvGrpSpPr/>
          <p:nvPr/>
        </p:nvGrpSpPr>
        <p:grpSpPr>
          <a:xfrm>
            <a:off x="-204000" y="-351000"/>
            <a:ext cx="12600001" cy="7560000"/>
            <a:chOff x="0" y="0"/>
            <a:chExt cx="25199999" cy="15119999"/>
          </a:xfrm>
        </p:grpSpPr>
        <p:sp>
          <p:nvSpPr>
            <p:cNvPr id="288" name="Rectangle"/>
            <p:cNvSpPr/>
            <p:nvPr/>
          </p:nvSpPr>
          <p:spPr>
            <a:xfrm>
              <a:off x="12420000" y="0"/>
              <a:ext cx="360001" cy="1512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89" name="Rectangle"/>
            <p:cNvSpPr/>
            <p:nvPr/>
          </p:nvSpPr>
          <p:spPr>
            <a:xfrm rot="16200000">
              <a:off x="12420000" y="-5040001"/>
              <a:ext cx="360001" cy="25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92" name="Title Text"/>
          <p:cNvSpPr txBox="1">
            <a:spLocks noGrp="1"/>
          </p:cNvSpPr>
          <p:nvPr>
            <p:ph type="title"/>
          </p:nvPr>
        </p:nvSpPr>
        <p:spPr>
          <a:xfrm>
            <a:off x="4355434" y="3149141"/>
            <a:ext cx="3481133" cy="559720"/>
          </a:xfrm>
          <a:prstGeom prst="rect">
            <a:avLst/>
          </a:prstGeom>
          <a:solidFill>
            <a:srgbClr val="FFFFFF"/>
          </a:solidFill>
        </p:spPr>
        <p:txBody>
          <a:bodyPr anchor="ctr"/>
          <a:lstStyle>
            <a:lvl1pPr algn="ctr">
              <a:defRPr sz="3000"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85717379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Rectangle"/>
          <p:cNvSpPr/>
          <p:nvPr/>
        </p:nvSpPr>
        <p:spPr>
          <a:xfrm>
            <a:off x="-114300" y="-87801"/>
            <a:ext cx="4499546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0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1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0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2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4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5" name="Rectangle"/>
          <p:cNvSpPr/>
          <p:nvPr/>
        </p:nvSpPr>
        <p:spPr>
          <a:xfrm rot="16200000">
            <a:off x="6006000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6" name="Rectangle"/>
          <p:cNvSpPr/>
          <p:nvPr/>
        </p:nvSpPr>
        <p:spPr>
          <a:xfrm>
            <a:off x="8038001" y="3513309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7" name="Title Text"/>
          <p:cNvSpPr txBox="1">
            <a:spLocks noGrp="1"/>
          </p:cNvSpPr>
          <p:nvPr>
            <p:ph type="title"/>
          </p:nvPr>
        </p:nvSpPr>
        <p:spPr>
          <a:xfrm>
            <a:off x="635001" y="635001"/>
            <a:ext cx="2956411" cy="22244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29096827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96192-3B58-CBFA-192D-6E5DF1C98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5E36A-0CED-0EDB-F493-90E55622A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8EC9C-ADCB-D36B-8652-C6BB1D140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CA3B4E-A67D-D63D-C24D-73D36989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974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5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0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6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7" name="_AS_1314.jpg"/>
          <p:cNvSpPr>
            <a:spLocks noGrp="1"/>
          </p:cNvSpPr>
          <p:nvPr>
            <p:ph type="pic" sz="quarter" idx="16"/>
          </p:nvPr>
        </p:nvSpPr>
        <p:spPr>
          <a:xfrm>
            <a:off x="0" y="-2283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19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0" name="Rectangle"/>
          <p:cNvSpPr/>
          <p:nvPr/>
        </p:nvSpPr>
        <p:spPr>
          <a:xfrm rot="16200000">
            <a:off x="6006000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1" name="Rectangle"/>
          <p:cNvSpPr/>
          <p:nvPr/>
        </p:nvSpPr>
        <p:spPr>
          <a:xfrm>
            <a:off x="8038001" y="3513309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82587058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angle"/>
          <p:cNvSpPr/>
          <p:nvPr/>
        </p:nvSpPr>
        <p:spPr>
          <a:xfrm>
            <a:off x="-114300" y="-87801"/>
            <a:ext cx="6327329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9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0" name="electricity-1330214.jpg"/>
          <p:cNvSpPr>
            <a:spLocks noGrp="1"/>
          </p:cNvSpPr>
          <p:nvPr>
            <p:ph type="pic" sz="quarter" idx="14"/>
          </p:nvPr>
        </p:nvSpPr>
        <p:spPr>
          <a:xfrm>
            <a:off x="4064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1" name="american-public-power-association-419672.jpg"/>
          <p:cNvSpPr>
            <a:spLocks noGrp="1"/>
          </p:cNvSpPr>
          <p:nvPr>
            <p:ph type="pic" sz="quarter" idx="15"/>
          </p:nvPr>
        </p:nvSpPr>
        <p:spPr>
          <a:xfrm>
            <a:off x="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2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37" name="Group"/>
          <p:cNvGrpSpPr/>
          <p:nvPr/>
        </p:nvGrpSpPr>
        <p:grpSpPr>
          <a:xfrm>
            <a:off x="-204000" y="-120650"/>
            <a:ext cx="12600001" cy="7200001"/>
            <a:chOff x="0" y="0"/>
            <a:chExt cx="25199999" cy="14400000"/>
          </a:xfrm>
        </p:grpSpPr>
        <p:sp>
          <p:nvSpPr>
            <p:cNvPr id="333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4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5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6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38" name="Title Text"/>
          <p:cNvSpPr txBox="1">
            <a:spLocks noGrp="1"/>
          </p:cNvSpPr>
          <p:nvPr>
            <p:ph type="title"/>
          </p:nvPr>
        </p:nvSpPr>
        <p:spPr>
          <a:xfrm>
            <a:off x="635001" y="635000"/>
            <a:ext cx="4828729" cy="2316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1700470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7" name="solarpark-1288842.jpg"/>
          <p:cNvSpPr>
            <a:spLocks noGrp="1"/>
          </p:cNvSpPr>
          <p:nvPr>
            <p:ph type="pic" sz="quarter" idx="14"/>
          </p:nvPr>
        </p:nvSpPr>
        <p:spPr>
          <a:xfrm>
            <a:off x="4064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8" name="electricity-1330214.jpg"/>
          <p:cNvSpPr>
            <a:spLocks noGrp="1"/>
          </p:cNvSpPr>
          <p:nvPr>
            <p:ph type="pic" sz="quarter" idx="15"/>
          </p:nvPr>
        </p:nvSpPr>
        <p:spPr>
          <a:xfrm>
            <a:off x="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9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0" name="american-public-power-association-419672.jpg"/>
          <p:cNvSpPr>
            <a:spLocks noGrp="1"/>
          </p:cNvSpPr>
          <p:nvPr>
            <p:ph type="pic" sz="half" idx="17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55" name="Group"/>
          <p:cNvGrpSpPr/>
          <p:nvPr/>
        </p:nvGrpSpPr>
        <p:grpSpPr>
          <a:xfrm>
            <a:off x="-204000" y="-120650"/>
            <a:ext cx="12600001" cy="7200001"/>
            <a:chOff x="0" y="0"/>
            <a:chExt cx="25199999" cy="14400000"/>
          </a:xfrm>
        </p:grpSpPr>
        <p:sp>
          <p:nvSpPr>
            <p:cNvPr id="351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2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3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4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584138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sic Graph -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73" name="Object"/>
          <p:cNvSpPr txBox="1">
            <a:spLocks noGrp="1"/>
          </p:cNvSpPr>
          <p:nvPr>
            <p:ph sz="half" idx="3"/>
          </p:nvPr>
        </p:nvSpPr>
        <p:spPr>
          <a:xfrm>
            <a:off x="508000" y="1270001"/>
            <a:ext cx="5588000" cy="4861396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sym typeface="Gill Sans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74" name="Title Text"/>
          <p:cNvSpPr txBox="1">
            <a:spLocks noGrp="1"/>
          </p:cNvSpPr>
          <p:nvPr>
            <p:ph type="title"/>
          </p:nvPr>
        </p:nvSpPr>
        <p:spPr>
          <a:xfrm>
            <a:off x="508001" y="317501"/>
            <a:ext cx="11176000" cy="8784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46903" y="1270001"/>
            <a:ext cx="5336638" cy="5114143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buBlip>
                <a:blip r:embed="rId2"/>
              </a:buBlip>
            </a:lvl1pPr>
            <a:lvl2pPr marL="549547" indent="-232031">
              <a:buSzPct val="75000"/>
            </a:lvl2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190259947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7625345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sic Graph -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1"/>
            <a:ext cx="307777" cy="302647"/>
          </a:xfrm>
          <a:prstGeom prst="rect">
            <a:avLst/>
          </a:prstGeom>
        </p:spPr>
        <p:txBody>
          <a:bodyPr/>
          <a:lstStyle/>
          <a:p>
            <a:pPr defTabSz="342900" hangingPunct="0">
              <a:defRPr/>
            </a:pPr>
            <a:fld id="{86CB4B4D-7CA3-9044-876B-883B54F8677D}" type="slidenum">
              <a:rPr lang="en-US" b="1" kern="0" smtClean="0">
                <a:sym typeface="Arial"/>
              </a:rPr>
              <a:pPr defTabSz="342900" hangingPunct="0">
                <a:defRPr/>
              </a:pPr>
              <a:t>‹#›</a:t>
            </a:fld>
            <a:endParaRPr lang="en-US" b="1" kern="0">
              <a:sym typeface="Arial"/>
            </a:endParaRPr>
          </a:p>
        </p:txBody>
      </p:sp>
      <p:sp>
        <p:nvSpPr>
          <p:cNvPr id="364" name="Object"/>
          <p:cNvSpPr txBox="1">
            <a:spLocks noGrp="1"/>
          </p:cNvSpPr>
          <p:nvPr>
            <p:ph idx="3"/>
          </p:nvPr>
        </p:nvSpPr>
        <p:spPr>
          <a:xfrm>
            <a:off x="508001" y="1270000"/>
            <a:ext cx="11176000" cy="4680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sym typeface="Gill Sans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65" name="Title Text"/>
          <p:cNvSpPr txBox="1">
            <a:spLocks noGrp="1"/>
          </p:cNvSpPr>
          <p:nvPr>
            <p:ph type="title"/>
          </p:nvPr>
        </p:nvSpPr>
        <p:spPr>
          <a:xfrm>
            <a:off x="508001" y="317501"/>
            <a:ext cx="11176000" cy="8784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162628484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8102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0315575" cy="57150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950" b="1"/>
            </a:lvl2pPr>
            <a:lvl3pPr marL="0" indent="219075">
              <a:buSzTx/>
              <a:buNone/>
              <a:defRPr b="1"/>
            </a:lvl3pPr>
            <a:lvl4pPr marL="0" indent="461963">
              <a:buSzTx/>
              <a:buNone/>
              <a:defRPr sz="1950" b="1"/>
            </a:lvl4pPr>
            <a:lvl5pPr marL="0" indent="671513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0073641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5715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4050"/>
              </a:lnSpc>
              <a:spcBef>
                <a:spcPts val="225"/>
              </a:spcBef>
            </a:lvl1pPr>
          </a:lstStyle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7700" y="952500"/>
            <a:ext cx="10896600" cy="762000"/>
          </a:xfrm>
          <a:prstGeom prst="rect">
            <a:avLst/>
          </a:prstGeom>
        </p:spPr>
        <p:txBody>
          <a:bodyPr/>
          <a:lstStyle>
            <a:lvl1pPr algn="ctr"/>
            <a:lvl2pPr marL="28575" indent="171450">
              <a:buSzTx/>
              <a:buNone/>
              <a:defRPr sz="2400" b="1"/>
            </a:lvl2pPr>
            <a:lvl3pPr marL="0" indent="342900">
              <a:buSzTx/>
              <a:buNone/>
              <a:defRPr sz="2250" b="1"/>
            </a:lvl3pPr>
            <a:lvl4pPr marL="0" indent="514350">
              <a:buSzTx/>
              <a:buNone/>
              <a:defRPr sz="1950" b="1"/>
            </a:lvl4pPr>
            <a:lvl5pPr marL="0" indent="685800">
              <a:buSzTx/>
              <a:buNone/>
              <a:defRPr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4227848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marL="214670" indent="-214670">
              <a:lnSpc>
                <a:spcPts val="4125"/>
              </a:lnSpc>
            </a:lvl1pPr>
          </a:lstStyle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14400" y="4248150"/>
            <a:ext cx="10629900" cy="215265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975"/>
              </a:spcBef>
              <a:defRPr sz="2250">
                <a:solidFill>
                  <a:srgbClr val="FFFFFF"/>
                </a:solidFill>
              </a:defRPr>
            </a:lvl1pPr>
            <a:lvl2pPr marL="28575" indent="0">
              <a:spcBef>
                <a:spcPts val="225"/>
              </a:spcBef>
              <a:buSzTx/>
              <a:buNone/>
              <a:defRPr sz="1500" b="1">
                <a:solidFill>
                  <a:srgbClr val="9DA9A9"/>
                </a:solidFill>
              </a:defRPr>
            </a:lvl2pPr>
            <a:lvl3pPr marL="0" indent="219075">
              <a:buSzTx/>
              <a:buNone/>
              <a:defRPr sz="1500" b="1">
                <a:solidFill>
                  <a:srgbClr val="9DA9A9"/>
                </a:solidFill>
              </a:defRPr>
            </a:lvl3pPr>
            <a:lvl4pPr marL="0" indent="461963">
              <a:buSzTx/>
              <a:buNone/>
              <a:defRPr sz="1500" b="1">
                <a:solidFill>
                  <a:srgbClr val="9DA9A9"/>
                </a:solidFill>
              </a:defRPr>
            </a:lvl4pPr>
            <a:lvl5pPr marL="0" indent="671513">
              <a:buSzTx/>
              <a:buNone/>
              <a:defRPr sz="15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310641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993210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97855F-CD96-E6BE-5286-F47C72DF1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77E585-A3EC-2B4E-3160-D9309C39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3AAC0-28AC-D331-94CF-EB0FC2828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325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1087100" cy="59055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 algn="ctr"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1087100" cy="66675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 algn="ctr"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 algn="ctr">
              <a:buSzTx/>
              <a:buNone/>
              <a:defRPr sz="1950" b="1"/>
            </a:lvl2pPr>
            <a:lvl3pPr marL="0" indent="219075" algn="ctr">
              <a:buSzTx/>
              <a:buNone/>
              <a:defRPr b="1"/>
            </a:lvl3pPr>
            <a:lvl4pPr marL="0" indent="461963" algn="ctr">
              <a:buSzTx/>
              <a:buNone/>
              <a:defRPr sz="1950" b="1"/>
            </a:lvl4pPr>
            <a:lvl5pPr marL="0" indent="671513" algn="ctr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2848237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5025"/>
              </a:lnSpc>
              <a:defRPr sz="4125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81050" y="4248150"/>
            <a:ext cx="10629900" cy="215265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spcBef>
                <a:spcPts val="975"/>
              </a:spcBef>
              <a:defRPr sz="3000">
                <a:solidFill>
                  <a:srgbClr val="FFFFFF"/>
                </a:solidFill>
              </a:defRPr>
            </a:lvl1pPr>
            <a:lvl2pPr marL="28575" indent="0" algn="ctr">
              <a:spcBef>
                <a:spcPts val="225"/>
              </a:spcBef>
              <a:buSzTx/>
              <a:buNone/>
              <a:defRPr b="1">
                <a:solidFill>
                  <a:srgbClr val="9DA9A9"/>
                </a:solidFill>
              </a:defRPr>
            </a:lvl2pPr>
            <a:lvl3pPr marL="0" indent="219075" algn="ctr">
              <a:buSzTx/>
              <a:buNone/>
              <a:defRPr sz="1800" b="1">
                <a:solidFill>
                  <a:srgbClr val="9DA9A9"/>
                </a:solidFill>
              </a:defRPr>
            </a:lvl3pPr>
            <a:lvl4pPr marL="0" indent="461963" algn="ctr">
              <a:buSzTx/>
              <a:buNone/>
              <a:defRPr sz="1800" b="1">
                <a:solidFill>
                  <a:srgbClr val="9DA9A9"/>
                </a:solidFill>
              </a:defRPr>
            </a:lvl4pPr>
            <a:lvl5pPr marL="0" indent="671513" algn="ctr">
              <a:buSzTx/>
              <a:buNone/>
              <a:defRPr sz="18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5268883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2387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3750"/>
              </a:lnSpc>
              <a:defRPr sz="3150"/>
            </a:lvl1pPr>
          </a:lstStyle>
          <a:p>
            <a:r>
              <a:t>Title Text</a:t>
            </a:r>
          </a:p>
        </p:txBody>
      </p:sp>
      <p:sp>
        <p:nvSpPr>
          <p:cNvPr id="9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762000"/>
            <a:ext cx="10315575" cy="66675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80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800" b="1"/>
            </a:lvl2pPr>
            <a:lvl3pPr marL="0" indent="219075">
              <a:buSzTx/>
              <a:buNone/>
              <a:defRPr sz="1800" b="1"/>
            </a:lvl3pPr>
            <a:lvl4pPr marL="0" indent="461963">
              <a:buSzTx/>
              <a:buNone/>
              <a:defRPr sz="1800" b="1"/>
            </a:lvl4pPr>
            <a:lvl5pPr marL="0" indent="671513">
              <a:buSzTx/>
              <a:buNone/>
              <a:defRPr sz="18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20568" y="6500427"/>
            <a:ext cx="141064" cy="138499"/>
          </a:xfrm>
          <a:prstGeom prst="rect">
            <a:avLst/>
          </a:prstGeom>
        </p:spPr>
        <p:txBody>
          <a:bodyPr anchor="b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344055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2387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10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0315575" cy="57150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950" b="1"/>
            </a:lvl2pPr>
            <a:lvl3pPr marL="0" indent="219075">
              <a:buSzTx/>
              <a:buNone/>
              <a:defRPr b="1"/>
            </a:lvl3pPr>
            <a:lvl4pPr marL="0" indent="461963">
              <a:buSzTx/>
              <a:buNone/>
              <a:defRPr sz="1950" b="1"/>
            </a:lvl4pPr>
            <a:lvl5pPr marL="0" indent="671513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307443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entere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5025"/>
              </a:lnSpc>
              <a:defRPr sz="4125"/>
            </a:lvl1pPr>
          </a:lstStyle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81050" y="4248150"/>
            <a:ext cx="10629900" cy="215265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spcBef>
                <a:spcPts val="975"/>
              </a:spcBef>
              <a:defRPr sz="2850">
                <a:solidFill>
                  <a:srgbClr val="FFFFFF"/>
                </a:solidFill>
              </a:defRPr>
            </a:lvl1pPr>
            <a:lvl2pPr marL="28575" indent="0" algn="ctr">
              <a:spcBef>
                <a:spcPts val="225"/>
              </a:spcBef>
              <a:buSzTx/>
              <a:buNone/>
              <a:defRPr sz="2100" b="1">
                <a:solidFill>
                  <a:srgbClr val="9DA9A9"/>
                </a:solidFill>
              </a:defRPr>
            </a:lvl2pPr>
            <a:lvl3pPr marL="0" indent="219075" algn="ctr">
              <a:buSzTx/>
              <a:buNone/>
              <a:defRPr sz="2100" b="1">
                <a:solidFill>
                  <a:srgbClr val="9DA9A9"/>
                </a:solidFill>
              </a:defRPr>
            </a:lvl3pPr>
            <a:lvl4pPr marL="0" indent="461963" algn="ctr">
              <a:buSzTx/>
              <a:buNone/>
              <a:defRPr sz="2100" b="1">
                <a:solidFill>
                  <a:srgbClr val="9DA9A9"/>
                </a:solidFill>
              </a:defRPr>
            </a:lvl4pPr>
            <a:lvl5pPr marL="0" indent="671513" algn="ctr">
              <a:buSzTx/>
              <a:buNone/>
              <a:defRPr sz="21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3945722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8102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16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0315575" cy="57150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950" b="1"/>
            </a:lvl2pPr>
            <a:lvl3pPr marL="0" indent="219075">
              <a:buSzTx/>
              <a:buNone/>
              <a:defRPr b="1"/>
            </a:lvl3pPr>
            <a:lvl4pPr marL="0" indent="461963">
              <a:buSzTx/>
              <a:buNone/>
              <a:defRPr sz="1950" b="1"/>
            </a:lvl4pPr>
            <a:lvl5pPr marL="0" indent="671513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9281425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Centere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4125"/>
              </a:lnSpc>
            </a:lvl1pPr>
          </a:lstStyle>
          <a:p>
            <a:r>
              <a:t>Title Text</a:t>
            </a:r>
          </a:p>
        </p:txBody>
      </p:sp>
      <p:sp>
        <p:nvSpPr>
          <p:cNvPr id="17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81050" y="4248150"/>
            <a:ext cx="10629900" cy="215265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spcBef>
                <a:spcPts val="975"/>
              </a:spcBef>
              <a:defRPr sz="2250">
                <a:solidFill>
                  <a:srgbClr val="FFFFFF"/>
                </a:solidFill>
              </a:defRPr>
            </a:lvl1pPr>
            <a:lvl2pPr marL="28575" indent="0" algn="ctr">
              <a:spcBef>
                <a:spcPts val="225"/>
              </a:spcBef>
              <a:buSzTx/>
              <a:buNone/>
              <a:defRPr sz="1800" b="1">
                <a:solidFill>
                  <a:srgbClr val="9DA9A9"/>
                </a:solidFill>
              </a:defRPr>
            </a:lvl2pPr>
            <a:lvl3pPr marL="0" indent="219075" algn="ctr">
              <a:buSzTx/>
              <a:buNone/>
              <a:defRPr sz="1800" b="1">
                <a:solidFill>
                  <a:srgbClr val="9DA9A9"/>
                </a:solidFill>
              </a:defRPr>
            </a:lvl3pPr>
            <a:lvl4pPr marL="0" indent="461963" algn="ctr">
              <a:buSzTx/>
              <a:buNone/>
              <a:defRPr sz="1800" b="1">
                <a:solidFill>
                  <a:srgbClr val="9DA9A9"/>
                </a:solidFill>
              </a:defRPr>
            </a:lvl4pPr>
            <a:lvl5pPr marL="0" indent="671513" algn="ctr">
              <a:buSzTx/>
              <a:buNone/>
              <a:defRPr sz="18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207239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3102-5D37-9C98-6C0D-606B1C5EC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5F990-C869-9C38-2D92-31E79A320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BC051-8861-C1A2-054A-B9334EBE2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D553F-5295-CDCE-0C23-91CE3409C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24448-7E31-7607-2F33-C21A0F88C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2F06C-73EC-29F0-3F9A-5C497F825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F4CA-09FB-F31F-8737-6B617031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819A8-D6D2-2EA2-B4A0-C5947C32A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856F8F-AE2E-9F0D-E765-C0C02160B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73BBD-7E1D-3D3A-968F-75E4C6664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8EBF7-6CC6-D038-4118-6890752A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EC83F-31FA-8D78-90B6-5188AC29E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14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812DA-EBAC-5B34-9802-6C14FE477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0EB92-DA5C-CF54-2E3F-7DDA09C26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9C00E-C866-A587-D4F2-C8F485A7E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87DD18-01CD-4A84-8526-44359E8C0B67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32ABF-D2AB-5C3E-E8DD-DE6BB5906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9C05C-D76B-6FE7-B2D4-03BB06ACB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63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nsparent CRLC logo.png" descr="transparent CRLC logo.png"/>
          <p:cNvPicPr>
            <a:picLocks noChangeAspect="1"/>
          </p:cNvPicPr>
          <p:nvPr/>
        </p:nvPicPr>
        <p:blipFill>
          <a:blip r:embed="rId29">
            <a:alphaModFix amt="60000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1292000" cy="69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2" y="1206502"/>
            <a:ext cx="11176000" cy="4762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buBlip>
                <a:blip r:embed="rId30"/>
              </a:buBlip>
            </a:lvl1pPr>
            <a:lvl2pPr marL="1066800" indent="-342900">
              <a:buSzPct val="94000"/>
              <a:buChar char="•"/>
              <a:defRPr sz="3800"/>
            </a:lvl2pPr>
            <a:lvl3pPr marL="1685192" indent="-415192">
              <a:buSzPct val="75000"/>
              <a:buChar char="•"/>
              <a:defRPr sz="3400"/>
            </a:lvl3pPr>
            <a:lvl4pPr marL="2271346" indent="-366346">
              <a:buSzPct val="75000"/>
              <a:buChar char="•"/>
              <a:defRPr sz="3000"/>
            </a:lvl4pPr>
            <a:lvl5pPr marL="2881923" indent="-341923"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4018" y="6473868"/>
            <a:ext cx="307777" cy="30264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l">
              <a:defRPr sz="1300" cap="none">
                <a:solidFill>
                  <a:srgbClr val="000000"/>
                </a:solidFill>
              </a:defRPr>
            </a:lvl1pPr>
          </a:lstStyle>
          <a:p>
            <a:pPr defTabSz="412761"/>
            <a:fld id="{86CB4B4D-7CA3-9044-876B-883B54F8677D}" type="slidenum">
              <a:rPr lang="en-US" smtClean="0">
                <a:sym typeface="Helvetica"/>
              </a:rPr>
              <a:pPr defTabSz="412761"/>
              <a:t>‹#›</a:t>
            </a:fld>
            <a:endParaRPr lang="en-US"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417015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ransition spd="med"/>
  <p:hf sldNum="0" hdr="0" ftr="0" dt="0"/>
  <p:txStyles>
    <p:titleStyle>
      <a:lvl1pPr marL="0" marR="0" indent="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0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0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11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1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1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2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2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04808" marR="0" indent="-292108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1pPr>
      <a:lvl2pPr marL="622805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2pPr>
      <a:lvl3pPr marL="940312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3pPr>
      <a:lvl4pPr marL="1257820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4pPr>
      <a:lvl5pPr marL="1575328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5pPr>
      <a:lvl6pPr marL="1892836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6pPr>
      <a:lvl7pPr marL="2210344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7pPr>
      <a:lvl8pPr marL="2527852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8pPr>
      <a:lvl9pPr marL="2845360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0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0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11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1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1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2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2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nsparent CRLC logo.png" descr="transparent CRLC logo.png"/>
          <p:cNvPicPr>
            <a:picLocks noChangeAspect="1"/>
          </p:cNvPicPr>
          <p:nvPr/>
        </p:nvPicPr>
        <p:blipFill>
          <a:blip r:embed="rId29">
            <a:alphaModFix amt="60000"/>
          </a:blip>
          <a:stretch>
            <a:fillRect/>
          </a:stretch>
        </p:blipFill>
        <p:spPr>
          <a:xfrm>
            <a:off x="180001" y="6251527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1292000" cy="69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1" y="1206501"/>
            <a:ext cx="11176000" cy="4762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buBlip>
                <a:blip r:embed="rId30"/>
              </a:buBlip>
            </a:lvl1pPr>
            <a:lvl2pPr marL="1066800" indent="-342900">
              <a:buSzPct val="94000"/>
              <a:buChar char="•"/>
              <a:defRPr sz="3800"/>
            </a:lvl2pPr>
            <a:lvl3pPr marL="1685192" indent="-415192">
              <a:buSzPct val="75000"/>
              <a:buChar char="•"/>
              <a:defRPr sz="3400"/>
            </a:lvl3pPr>
            <a:lvl4pPr marL="2271346" indent="-366346">
              <a:buSzPct val="75000"/>
              <a:buChar char="•"/>
              <a:defRPr sz="3000"/>
            </a:lvl4pPr>
            <a:lvl5pPr marL="2881923" indent="-341923"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4018" y="6473867"/>
            <a:ext cx="307777" cy="30264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l">
              <a:defRPr sz="1300" cap="none">
                <a:solidFill>
                  <a:srgbClr val="000000"/>
                </a:solidFill>
              </a:defRPr>
            </a:lvl1pPr>
          </a:lstStyle>
          <a:p>
            <a:pPr defTabSz="412771"/>
            <a:fld id="{86CB4B4D-7CA3-9044-876B-883B54F8677D}" type="slidenum">
              <a:rPr lang="en-US" smtClean="0">
                <a:sym typeface="Helvetica"/>
              </a:rPr>
              <a:pPr defTabSz="412771"/>
              <a:t>‹#›</a:t>
            </a:fld>
            <a:endParaRPr lang="en-US"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29283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  <p:sldLayoutId id="2147483741" r:id="rId24"/>
    <p:sldLayoutId id="2147483742" r:id="rId25"/>
    <p:sldLayoutId id="2147483743" r:id="rId26"/>
    <p:sldLayoutId id="2147483744" r:id="rId27"/>
  </p:sldLayoutIdLst>
  <p:transition spd="med"/>
  <p:txStyles>
    <p:titleStyle>
      <a:lvl1pPr marL="0" marR="0" indent="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11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17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23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29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35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4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4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04815" marR="0" indent="-292115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1pPr>
      <a:lvl2pPr marL="622820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2pPr>
      <a:lvl3pPr marL="940335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3pPr>
      <a:lvl4pPr marL="1257851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4pPr>
      <a:lvl5pPr marL="1575367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5pPr>
      <a:lvl6pPr marL="1892883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6pPr>
      <a:lvl7pPr marL="2210399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7pPr>
      <a:lvl8pPr marL="2527915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8pPr>
      <a:lvl9pPr marL="2845431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1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11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17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23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29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35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4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4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47700" y="1028700"/>
            <a:ext cx="10896600" cy="5372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/>
          <a:lstStyle>
            <a:lvl2pPr marL="368300" indent="-330200">
              <a:spcBef>
                <a:spcPts val="1300"/>
              </a:spcBef>
              <a:buSzPct val="90000"/>
              <a:buChar char="•"/>
              <a:defRPr sz="3000" b="0">
                <a:solidFill>
                  <a:srgbClr val="FFFFFF"/>
                </a:solidFill>
              </a:defRPr>
            </a:lvl2pPr>
            <a:lvl3pPr marL="596900" indent="-304800">
              <a:spcBef>
                <a:spcPts val="1100"/>
              </a:spcBef>
              <a:buSzPct val="80000"/>
              <a:buChar char="–"/>
              <a:defRPr sz="2600" b="0">
                <a:solidFill>
                  <a:srgbClr val="FFFFFF"/>
                </a:solidFill>
              </a:defRPr>
            </a:lvl3pPr>
            <a:lvl4pPr marL="869950" indent="-254000">
              <a:spcBef>
                <a:spcPts val="900"/>
              </a:spcBef>
              <a:buSzPct val="80000"/>
              <a:buChar char="–"/>
              <a:defRPr sz="2200" b="0">
                <a:solidFill>
                  <a:srgbClr val="FFFFFF"/>
                </a:solidFill>
              </a:defRPr>
            </a:lvl4pPr>
            <a:lvl5pPr marL="1149350" indent="-254000">
              <a:spcBef>
                <a:spcPts val="900"/>
              </a:spcBef>
              <a:buSzPct val="80000"/>
              <a:buChar char="–"/>
              <a:defRPr sz="2200" b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20568" y="6505576"/>
            <a:ext cx="141064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900" b="0">
                <a:solidFill>
                  <a:srgbClr val="929292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96456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 spd="med">
    <p:fade/>
  </p:transition>
  <p:txStyles>
    <p:titleStyle>
      <a:lvl1pPr marL="0" marR="0" indent="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1714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3429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5143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6858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8572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10287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2001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3716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0" marR="0" indent="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1714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3429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5143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6858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8572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10287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2001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3716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1714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3429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5143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6858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8572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10287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2001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3716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s://climate.smiller.org/50x30/building-electrification/2023-7-18-ask-sean-show/pool-water-heating-gas-vs-heat-pump-NJ-CA-data.xls" TargetMode="External"/><Relationship Id="rId5" Type="http://schemas.openxmlformats.org/officeDocument/2006/relationships/hyperlink" Target="https://www.energy.gov/energysaver/heat-pump-swimming-pool-heaters" TargetMode="External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s.rewiringamerica.org/calculator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6.xml"/><Relationship Id="rId4" Type="http://schemas.openxmlformats.org/officeDocument/2006/relationships/hyperlink" Target="https://phhnqtzb.r.us-west-2.awstrack.me/L0/https:%2F%2Fwww.energy.gov%2Fscep%2Farticles%2Farea-median-income-tables-0%3Futm_medium=email%26utm_source=govdelivery/1/0101018fa6e5fa86-00370a6b-5ba3-4a70-a6d9-13441a34a63a-000000/RFVKCimAcXY-V6fNaBXyxQdmKgk=37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s.rewiringamerica.org/personal-electrification-planner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hyperlink" Target="http://www.sustainablejersey.com/communitysola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1828D-9ED4-42E2-0334-0C3F319C8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389" y="863571"/>
            <a:ext cx="10575985" cy="151732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PLANNING FOR A FOSSIL FUEL-FREE FUTURE ONE HOME AT A TIME</a:t>
            </a:r>
            <a:endParaRPr lang="en-US" sz="11500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38CBA6-F4BB-0D87-E1BA-E0B233A71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28381"/>
            <a:ext cx="9144000" cy="2095709"/>
          </a:xfrm>
        </p:spPr>
        <p:txBody>
          <a:bodyPr>
            <a:normAutofit fontScale="92500" lnSpcReduction="10000"/>
          </a:bodyPr>
          <a:lstStyle/>
          <a:p>
            <a:r>
              <a:rPr lang="en-US" sz="350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TO ELECTRIFY YOUR HOUSEHOLD</a:t>
            </a:r>
          </a:p>
          <a:p>
            <a:r>
              <a:rPr lang="en-US" sz="3500" b="1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Pat and Steve Miller</a:t>
            </a:r>
          </a:p>
          <a:p>
            <a:endParaRPr lang="en-US" sz="3500" b="1" kern="100" dirty="0">
              <a:solidFill>
                <a:srgbClr val="00B050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50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Sept 19, 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47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7500"/>
            <a:ext cx="12192000" cy="693000"/>
          </a:xfrm>
        </p:spPr>
        <p:txBody>
          <a:bodyPr>
            <a:noAutofit/>
          </a:bodyPr>
          <a:lstStyle/>
          <a:p>
            <a:pPr algn="ctr"/>
            <a:r>
              <a:rPr lang="en-US" sz="4050" dirty="0">
                <a:solidFill>
                  <a:srgbClr val="00B050"/>
                </a:solidFill>
              </a:rPr>
              <a:t>Space Heating &amp; Cooling w. Electric Heat Pump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206500"/>
            <a:ext cx="11176000" cy="5364118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A1F521E-A1BB-42D7-8EAD-FF4A5F4A5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92" y="1010500"/>
            <a:ext cx="9649417" cy="5530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7EDF4E-CD01-DA9F-C6A1-515A7005C4AE}"/>
              </a:ext>
            </a:extLst>
          </p:cNvPr>
          <p:cNvSpPr txBox="1"/>
          <p:nvPr/>
        </p:nvSpPr>
        <p:spPr>
          <a:xfrm>
            <a:off x="188063" y="6279553"/>
            <a:ext cx="639872" cy="35394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880145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50" dirty="0">
                <a:solidFill>
                  <a:srgbClr val="00B050"/>
                </a:solidFill>
              </a:rPr>
              <a:t>Pool Heater – Electric Heat Pump</a:t>
            </a:r>
            <a:br>
              <a:rPr lang="en-US" sz="4050" dirty="0">
                <a:solidFill>
                  <a:srgbClr val="00B050"/>
                </a:solidFill>
              </a:rPr>
            </a:br>
            <a:endParaRPr lang="en-US" sz="4050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206500"/>
            <a:ext cx="11176000" cy="5364118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EB9EFB-915F-46C9-8649-BFFB6670A1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56" y="1074000"/>
            <a:ext cx="7725287" cy="53204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D5B8EE-A29D-C30A-8E7A-F7643570E5A5}"/>
              </a:ext>
            </a:extLst>
          </p:cNvPr>
          <p:cNvSpPr txBox="1"/>
          <p:nvPr/>
        </p:nvSpPr>
        <p:spPr>
          <a:xfrm>
            <a:off x="188062" y="6279553"/>
            <a:ext cx="726337" cy="578447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3054379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733FACC-2E72-0A05-CBA4-7216C01E5DA0}"/>
              </a:ext>
            </a:extLst>
          </p:cNvPr>
          <p:cNvSpPr txBox="1"/>
          <p:nvPr/>
        </p:nvSpPr>
        <p:spPr>
          <a:xfrm>
            <a:off x="638356" y="405944"/>
            <a:ext cx="10852030" cy="492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defTabSz="342900" hangingPunct="0"/>
            <a:r>
              <a:rPr lang="en-US" sz="2600" b="1" kern="0" dirty="0">
                <a:solidFill>
                  <a:srgbClr val="00B050"/>
                </a:solidFill>
                <a:latin typeface="Calibri" panose="020F0502020204030204" pitchFamily="34" charset="0"/>
                <a:cs typeface="Helvetica"/>
                <a:sym typeface="Arial"/>
              </a:rPr>
              <a:t>ANNUAL SAVINGS COMPARISON OF GAS VERSUS HEAT PUMP POOL HEATERS</a:t>
            </a:r>
            <a:r>
              <a:rPr lang="en-US" sz="2600" b="1" kern="0" dirty="0">
                <a:solidFill>
                  <a:srgbClr val="00B050"/>
                </a:solidFill>
                <a:latin typeface="Helvetica"/>
                <a:cs typeface="Helvetica"/>
                <a:sym typeface="Arial"/>
              </a:rPr>
              <a:t> 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4FAAC4B-2390-0A27-9D64-61015736B6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1187" y="1265300"/>
          <a:ext cx="6167229" cy="3021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638698" imgH="2762182" progId="Excel.Sheet.8">
                  <p:embed/>
                </p:oleObj>
              </mc:Choice>
              <mc:Fallback>
                <p:oleObj name="Worksheet" r:id="rId3" imgW="5638698" imgH="2762182" progId="Excel.Sheet.8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4FAAC4B-2390-0A27-9D64-61015736B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1187" y="1265300"/>
                        <a:ext cx="6167229" cy="3021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107A2DF-FB38-451F-C2FE-CC794910D2BD}"/>
              </a:ext>
            </a:extLst>
          </p:cNvPr>
          <p:cNvSpPr txBox="1"/>
          <p:nvPr/>
        </p:nvSpPr>
        <p:spPr>
          <a:xfrm>
            <a:off x="3154089" y="4576852"/>
            <a:ext cx="609534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35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</a:rPr>
              <a:t>A seasonal average COP of 5.0 was used to determine heat pump savings.</a:t>
            </a:r>
            <a:r>
              <a:rPr lang="en-US" b="1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0400A9-BFEC-B2A5-D839-C4C54857CFE4}"/>
              </a:ext>
            </a:extLst>
          </p:cNvPr>
          <p:cNvSpPr txBox="1"/>
          <p:nvPr/>
        </p:nvSpPr>
        <p:spPr>
          <a:xfrm>
            <a:off x="3154089" y="4843905"/>
            <a:ext cx="6095343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20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</a:rPr>
              <a:t>100KBTU = 1 THERM = 29.3 KWH</a:t>
            </a:r>
            <a:r>
              <a:rPr lang="en-US" sz="1500" b="1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F4C8E1-250A-B4FE-2ACB-B2786DE0BBE7}"/>
              </a:ext>
            </a:extLst>
          </p:cNvPr>
          <p:cNvSpPr txBox="1"/>
          <p:nvPr/>
        </p:nvSpPr>
        <p:spPr>
          <a:xfrm>
            <a:off x="3154089" y="5119309"/>
            <a:ext cx="6095343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20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</a:rPr>
              <a:t>NJNG gas: $1.402/THERM</a:t>
            </a:r>
            <a:endParaRPr lang="en-US" sz="1500" b="1" kern="0" dirty="0">
              <a:solidFill>
                <a:srgbClr val="FFFFFF"/>
              </a:solidFill>
              <a:latin typeface="Helvetica"/>
              <a:cs typeface="Helvetica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C14128-2FFF-2C96-7751-973E1A97A7DA}"/>
              </a:ext>
            </a:extLst>
          </p:cNvPr>
          <p:cNvSpPr txBox="1"/>
          <p:nvPr/>
        </p:nvSpPr>
        <p:spPr>
          <a:xfrm>
            <a:off x="3154089" y="5300408"/>
            <a:ext cx="6095343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20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</a:rPr>
              <a:t>JCP&amp;L electric: $0.147/KWH</a:t>
            </a:r>
            <a:r>
              <a:rPr lang="en-US" sz="1500" b="1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A02E9A-3939-B1A9-072D-F39954E3BFBE}"/>
              </a:ext>
            </a:extLst>
          </p:cNvPr>
          <p:cNvSpPr txBox="1"/>
          <p:nvPr/>
        </p:nvSpPr>
        <p:spPr>
          <a:xfrm>
            <a:off x="3508813" y="5504965"/>
            <a:ext cx="6095343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35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</a:rPr>
              <a:t>THIS TABLE WAS ADAPTED FROM A TABLE AT DOE SITE:</a:t>
            </a:r>
            <a:r>
              <a:rPr lang="en-US" sz="1500" b="1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2D5AC4-7F28-A17D-0154-BE6AC56AADE7}"/>
              </a:ext>
            </a:extLst>
          </p:cNvPr>
          <p:cNvSpPr txBox="1"/>
          <p:nvPr/>
        </p:nvSpPr>
        <p:spPr>
          <a:xfrm>
            <a:off x="3508813" y="5732748"/>
            <a:ext cx="6095343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35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  <a:hlinkClick r:id="rId5"/>
              </a:rPr>
              <a:t>https://www.energy.gov/energysaver/heat-pump-swimming-pool-heaters</a:t>
            </a:r>
            <a:r>
              <a:rPr lang="en-US" sz="1500" b="1" kern="0" dirty="0">
                <a:solidFill>
                  <a:srgbClr val="FFFFFF"/>
                </a:solidFill>
                <a:latin typeface="Helvetica"/>
                <a:cs typeface="Helvetica"/>
                <a:sym typeface="Arial"/>
                <a:hlinkClick r:id="rId5"/>
              </a:rPr>
              <a:t> </a:t>
            </a:r>
            <a:endParaRPr lang="en-US" sz="1500" b="1" kern="0" dirty="0">
              <a:solidFill>
                <a:srgbClr val="FFFFFF"/>
              </a:solidFill>
              <a:latin typeface="Helvetica"/>
              <a:cs typeface="Helvetica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D6DA56-C5DE-DF07-E28D-CD50C503EAD9}"/>
              </a:ext>
            </a:extLst>
          </p:cNvPr>
          <p:cNvSpPr txBox="1"/>
          <p:nvPr/>
        </p:nvSpPr>
        <p:spPr>
          <a:xfrm>
            <a:off x="3154089" y="5985537"/>
            <a:ext cx="6095343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20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</a:rPr>
              <a:t>USE EXPANDED TABLE (to change this table to your local gas and electric rates)</a:t>
            </a:r>
            <a:r>
              <a:rPr lang="en-US" sz="1500" b="1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ABF548-26CE-5CEA-30AC-03F1D29BC421}"/>
              </a:ext>
            </a:extLst>
          </p:cNvPr>
          <p:cNvSpPr txBox="1"/>
          <p:nvPr/>
        </p:nvSpPr>
        <p:spPr>
          <a:xfrm>
            <a:off x="3508813" y="6274696"/>
            <a:ext cx="6095343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342900" hangingPunct="0"/>
            <a:r>
              <a:rPr lang="en-US" sz="120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  <a:hlinkClick r:id="rId6"/>
              </a:rPr>
              <a:t>https://climate.smiller.org/50x30/building-electrification/2023-7-18-ask-sean-show/pool-water-heating-gas-vs-heat-pump-NJ-CA-data.xls</a:t>
            </a:r>
            <a:r>
              <a:rPr lang="en-US" sz="1500" b="1" kern="0" dirty="0">
                <a:solidFill>
                  <a:srgbClr val="FFFFFF"/>
                </a:solidFill>
                <a:latin typeface="Helvetica"/>
                <a:cs typeface="Helvetica"/>
                <a:sym typeface="Arial"/>
                <a:hlinkClick r:id="rId6"/>
              </a:rPr>
              <a:t> </a:t>
            </a:r>
            <a:endParaRPr lang="en-US" sz="1500" b="1" kern="0" dirty="0">
              <a:solidFill>
                <a:srgbClr val="FFFFFF"/>
              </a:solidFill>
              <a:latin typeface="Helvetica"/>
              <a:cs typeface="Helvetica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8B72F5-CA8D-8187-1ADB-67CB95CCE76C}"/>
              </a:ext>
            </a:extLst>
          </p:cNvPr>
          <p:cNvSpPr txBox="1"/>
          <p:nvPr/>
        </p:nvSpPr>
        <p:spPr>
          <a:xfrm>
            <a:off x="1901743" y="4355640"/>
            <a:ext cx="83885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algn="ctr" defTabSz="619125" hangingPunct="0"/>
            <a:r>
              <a:rPr lang="en-US" sz="1500" b="1" kern="0" cap="all" dirty="0">
                <a:solidFill>
                  <a:srgbClr val="53585F">
                    <a:lumMod val="50000"/>
                  </a:srgbClr>
                </a:solidFill>
                <a:latin typeface="Helvetica"/>
                <a:cs typeface="Helvetica"/>
                <a:sym typeface="Helvetica"/>
              </a:rPr>
              <a:t>All costs are relative to an arbitrary $1000 annual POOL gas heating bill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DC0E30-0DDA-15AB-BB81-4DEBF4160C4A}"/>
              </a:ext>
            </a:extLst>
          </p:cNvPr>
          <p:cNvSpPr txBox="1"/>
          <p:nvPr/>
        </p:nvSpPr>
        <p:spPr>
          <a:xfrm>
            <a:off x="3154089" y="846674"/>
            <a:ext cx="4921457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r>
              <a:rPr lang="en-US" sz="1600" b="1" kern="0" cap="all" dirty="0">
                <a:solidFill>
                  <a:srgbClr val="53585F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"/>
              </a:rPr>
              <a:t>NJ JCPL electric and NJNG GAS territory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1938C6-42CA-A277-564A-1273B6A98EEE}"/>
              </a:ext>
            </a:extLst>
          </p:cNvPr>
          <p:cNvSpPr/>
          <p:nvPr/>
        </p:nvSpPr>
        <p:spPr>
          <a:xfrm>
            <a:off x="138023" y="6055913"/>
            <a:ext cx="500332" cy="726614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8757913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50" dirty="0">
                <a:solidFill>
                  <a:srgbClr val="00B050"/>
                </a:solidFill>
              </a:rPr>
              <a:t>Spare Circuits for Future Electric Appliances</a:t>
            </a:r>
            <a:br>
              <a:rPr lang="en-US" sz="4050" dirty="0">
                <a:solidFill>
                  <a:srgbClr val="00B050"/>
                </a:solidFill>
              </a:rPr>
            </a:br>
            <a:endParaRPr lang="en-US" sz="4050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206500"/>
            <a:ext cx="11176000" cy="5364118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A picture containing device, miller&#10;&#10;Description automatically generated">
            <a:extLst>
              <a:ext uri="{FF2B5EF4-FFF2-40B4-BE49-F238E27FC236}">
                <a16:creationId xmlns:a16="http://schemas.microsoft.com/office/drawing/2014/main" id="{0978CC58-FC6E-4D6C-83BA-B488F77D6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11" y="1160467"/>
            <a:ext cx="8678461" cy="52413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646DE4-52AB-4FEC-A7C9-23CE24BBA818}"/>
              </a:ext>
            </a:extLst>
          </p:cNvPr>
          <p:cNvSpPr txBox="1"/>
          <p:nvPr/>
        </p:nvSpPr>
        <p:spPr>
          <a:xfrm>
            <a:off x="9568544" y="2097866"/>
            <a:ext cx="2497539" cy="26622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defTabSz="619125" hangingPunct="0">
              <a:defRPr/>
            </a:pPr>
            <a:r>
              <a:rPr lang="en-US" sz="2400" b="1" kern="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New Box on Left for New/Future</a:t>
            </a:r>
          </a:p>
          <a:p>
            <a:pPr marL="428625" indent="-428625" defTabSz="619125" hangingPunct="0"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2</a:t>
            </a:r>
            <a:r>
              <a:rPr lang="en-US" sz="2400" b="1" kern="0" baseline="3000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nd</a:t>
            </a:r>
            <a:r>
              <a:rPr lang="en-US" sz="2400" b="1" kern="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 Heat Pump Space Heater/AC</a:t>
            </a:r>
          </a:p>
          <a:p>
            <a:pPr marL="428625" indent="-428625" defTabSz="619125" hangingPunct="0"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Stove</a:t>
            </a:r>
          </a:p>
          <a:p>
            <a:pPr marL="428625" indent="-428625" defTabSz="619125" hangingPunct="0"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2</a:t>
            </a:r>
            <a:r>
              <a:rPr lang="en-US" sz="2400" b="1" kern="0" baseline="3000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nd</a:t>
            </a:r>
            <a:r>
              <a:rPr lang="en-US" sz="2400" b="1" kern="0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 EV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53E63D-1868-2703-A038-6AE84144F09B}"/>
              </a:ext>
            </a:extLst>
          </p:cNvPr>
          <p:cNvSpPr txBox="1"/>
          <p:nvPr/>
        </p:nvSpPr>
        <p:spPr>
          <a:xfrm>
            <a:off x="188063" y="6279553"/>
            <a:ext cx="604049" cy="35394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0843490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50" dirty="0">
                <a:solidFill>
                  <a:srgbClr val="00B050"/>
                </a:solidFill>
              </a:rPr>
              <a:t>Energy Efficiency – Use Less Energy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206500"/>
            <a:ext cx="11176000" cy="5364118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 descr="A picture containing indoor, wall&#10;&#10;Description automatically generated">
            <a:extLst>
              <a:ext uri="{FF2B5EF4-FFF2-40B4-BE49-F238E27FC236}">
                <a16:creationId xmlns:a16="http://schemas.microsoft.com/office/drawing/2014/main" id="{50AF3D1C-E5A8-4776-A255-2AA2F6BA4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15014" y="2286112"/>
            <a:ext cx="4935369" cy="2776145"/>
          </a:xfrm>
          <a:prstGeom prst="rect">
            <a:avLst/>
          </a:prstGeom>
        </p:spPr>
      </p:pic>
      <p:pic>
        <p:nvPicPr>
          <p:cNvPr id="8" name="Picture 7" descr="A picture containing wooden, table, chair, indoor&#10;&#10;Description automatically generated">
            <a:extLst>
              <a:ext uri="{FF2B5EF4-FFF2-40B4-BE49-F238E27FC236}">
                <a16:creationId xmlns:a16="http://schemas.microsoft.com/office/drawing/2014/main" id="{BB00211B-6B7F-464A-9F7A-DB43F0FA90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13" y="1206499"/>
            <a:ext cx="8773990" cy="4935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9609AF-758E-61EA-E299-6432DEB2F076}"/>
              </a:ext>
            </a:extLst>
          </p:cNvPr>
          <p:cNvSpPr txBox="1"/>
          <p:nvPr/>
        </p:nvSpPr>
        <p:spPr>
          <a:xfrm>
            <a:off x="188063" y="6279553"/>
            <a:ext cx="639872" cy="35394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8179396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7015B72D-FF86-FB67-DACC-C756778F4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607" y="287245"/>
            <a:ext cx="9637805" cy="878447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 SIMPLE DO-IT-YOURSELF PROJECT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17EB7E-0511-D77B-CA66-3A027807E4E6}"/>
              </a:ext>
            </a:extLst>
          </p:cNvPr>
          <p:cNvSpPr txBox="1"/>
          <p:nvPr/>
        </p:nvSpPr>
        <p:spPr>
          <a:xfrm>
            <a:off x="4326286" y="938256"/>
            <a:ext cx="3539430" cy="630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r>
              <a:rPr lang="en-US" sz="3600" b="1" kern="0" cap="all" dirty="0">
                <a:solidFill>
                  <a:srgbClr val="00882B">
                    <a:lumMod val="75000"/>
                  </a:srgbClr>
                </a:solidFill>
                <a:latin typeface="Helvetica"/>
                <a:cs typeface="Helvetica"/>
                <a:sym typeface="Helvetica"/>
              </a:rPr>
              <a:t>DUCT SEALING</a:t>
            </a:r>
          </a:p>
        </p:txBody>
      </p:sp>
      <p:pic>
        <p:nvPicPr>
          <p:cNvPr id="4" name="Picture 3" descr="A stack of foam and foam on a wall&#10;&#10;Description automatically generated with medium confidence">
            <a:extLst>
              <a:ext uri="{FF2B5EF4-FFF2-40B4-BE49-F238E27FC236}">
                <a16:creationId xmlns:a16="http://schemas.microsoft.com/office/drawing/2014/main" id="{BD83A420-9569-0882-41C9-AB14434A24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494" y="1864284"/>
            <a:ext cx="7753798" cy="486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3922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17501"/>
            <a:ext cx="11292000" cy="559955"/>
          </a:xfrm>
        </p:spPr>
        <p:txBody>
          <a:bodyPr>
            <a:noAutofit/>
          </a:bodyPr>
          <a:lstStyle/>
          <a:p>
            <a:pPr algn="ctr"/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SPACE HEATING &amp; COOLING WITH ELECTRIC HEAT PUMP</a:t>
            </a:r>
            <a:br>
              <a:rPr lang="en-US" sz="3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000" dirty="0">
                <a:solidFill>
                  <a:schemeClr val="accent2">
                    <a:lumMod val="75000"/>
                  </a:schemeClr>
                </a:solidFill>
              </a:rPr>
              <a:t>Gas Furnace Backup on Right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2" y="1160006"/>
            <a:ext cx="11176000" cy="5364118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A picture containing ground, dirty, kitchen appliance, trash&#10;&#10;Description automatically generated">
            <a:extLst>
              <a:ext uri="{FF2B5EF4-FFF2-40B4-BE49-F238E27FC236}">
                <a16:creationId xmlns:a16="http://schemas.microsoft.com/office/drawing/2014/main" id="{A7B8C029-D998-487F-985D-DAE64DF652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59" y="1345875"/>
            <a:ext cx="6684538" cy="5385871"/>
          </a:xfrm>
          <a:prstGeom prst="rect">
            <a:avLst/>
          </a:prstGeom>
        </p:spPr>
      </p:pic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08502637-5CCC-4B6E-AAB7-C405B8310A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16510" y="1963326"/>
            <a:ext cx="5384939" cy="41500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1B21EE-5CC7-0B6E-B7FC-AE871501A2DF}"/>
              </a:ext>
            </a:extLst>
          </p:cNvPr>
          <p:cNvSpPr txBox="1"/>
          <p:nvPr/>
        </p:nvSpPr>
        <p:spPr>
          <a:xfrm>
            <a:off x="188063" y="6120038"/>
            <a:ext cx="515192" cy="559954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2968356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4275C-1B89-ED7F-79AF-B4EE7279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77" y="1886703"/>
            <a:ext cx="5327112" cy="119358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ELECTRIC HEAT PUMP WATER HEATER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7870E-962E-EF15-B099-7CE615BB5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indent="0">
              <a:buNone/>
            </a:pPr>
            <a:r>
              <a:rPr lang="en-US" dirty="0"/>
              <a:t>  </a:t>
            </a:r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E9FA707D-0C45-A824-A438-EC9640A29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129" y="252912"/>
            <a:ext cx="4764132" cy="63521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536A69-40CB-3DCC-4712-9460C3A613CC}"/>
              </a:ext>
            </a:extLst>
          </p:cNvPr>
          <p:cNvSpPr txBox="1"/>
          <p:nvPr/>
        </p:nvSpPr>
        <p:spPr>
          <a:xfrm>
            <a:off x="19793" y="6279553"/>
            <a:ext cx="647461" cy="369892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7068936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44FF1-C219-78B8-A520-BDBD6F43B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HEAT PUMP COMBO WASHER/DRYER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A30C4-7389-089C-31F0-FA738A93C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2" y="1206502"/>
            <a:ext cx="5996315" cy="5333998"/>
          </a:xfrm>
        </p:spPr>
        <p:txBody>
          <a:bodyPr/>
          <a:lstStyle/>
          <a:p>
            <a:pPr marL="1270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173C29-E319-1A38-537C-B3E359D90B9C}"/>
              </a:ext>
            </a:extLst>
          </p:cNvPr>
          <p:cNvSpPr/>
          <p:nvPr/>
        </p:nvSpPr>
        <p:spPr>
          <a:xfrm>
            <a:off x="0" y="6159260"/>
            <a:ext cx="690113" cy="6930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6" name="Picture 5" descr="A washing machine in a room&#10;&#10;Description automatically generated">
            <a:extLst>
              <a:ext uri="{FF2B5EF4-FFF2-40B4-BE49-F238E27FC236}">
                <a16:creationId xmlns:a16="http://schemas.microsoft.com/office/drawing/2014/main" id="{57D615A5-8858-361D-4B8D-28B0A7F6F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116" y="1010500"/>
            <a:ext cx="8422105" cy="58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6841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58A89-F8B9-C3F6-4541-C5473D52B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Electric Heat Costs Less, Pollutes Less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630F2-4FD6-9ECD-687C-635E9C136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206500"/>
            <a:ext cx="11176000" cy="4762742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461AB6B-458A-D1F5-13EB-F0D9B2950664}"/>
              </a:ext>
            </a:extLst>
          </p:cNvPr>
          <p:cNvGraphicFramePr>
            <a:graphicFrameLocks noGrp="1"/>
          </p:cNvGraphicFramePr>
          <p:nvPr/>
        </p:nvGraphicFramePr>
        <p:xfrm>
          <a:off x="508000" y="1484750"/>
          <a:ext cx="10838090" cy="42297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0375">
                  <a:extLst>
                    <a:ext uri="{9D8B030D-6E8A-4147-A177-3AD203B41FA5}">
                      <a16:colId xmlns:a16="http://schemas.microsoft.com/office/drawing/2014/main" val="4151969538"/>
                    </a:ext>
                  </a:extLst>
                </a:gridCol>
                <a:gridCol w="1947182">
                  <a:extLst>
                    <a:ext uri="{9D8B030D-6E8A-4147-A177-3AD203B41FA5}">
                      <a16:colId xmlns:a16="http://schemas.microsoft.com/office/drawing/2014/main" val="3421176535"/>
                    </a:ext>
                  </a:extLst>
                </a:gridCol>
                <a:gridCol w="2094140">
                  <a:extLst>
                    <a:ext uri="{9D8B030D-6E8A-4147-A177-3AD203B41FA5}">
                      <a16:colId xmlns:a16="http://schemas.microsoft.com/office/drawing/2014/main" val="1170209156"/>
                    </a:ext>
                  </a:extLst>
                </a:gridCol>
                <a:gridCol w="2118632">
                  <a:extLst>
                    <a:ext uri="{9D8B030D-6E8A-4147-A177-3AD203B41FA5}">
                      <a16:colId xmlns:a16="http://schemas.microsoft.com/office/drawing/2014/main" val="3048929187"/>
                    </a:ext>
                  </a:extLst>
                </a:gridCol>
                <a:gridCol w="1677761">
                  <a:extLst>
                    <a:ext uri="{9D8B030D-6E8A-4147-A177-3AD203B41FA5}">
                      <a16:colId xmlns:a16="http://schemas.microsoft.com/office/drawing/2014/main" val="3478281219"/>
                    </a:ext>
                  </a:extLst>
                </a:gridCol>
              </a:tblGrid>
              <a:tr h="1988820">
                <a:tc>
                  <a:txBody>
                    <a:bodyPr/>
                    <a:lstStyle/>
                    <a:p>
                      <a:pPr algn="ctr"/>
                      <a:endParaRPr lang="en-US" sz="21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503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ACTUAL 2023 with heat pumps for space &amp; water heating</a:t>
                      </a:r>
                    </a:p>
                    <a:p>
                      <a:pPr algn="ctr"/>
                      <a:endParaRPr lang="en-US" sz="21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ACTUAL 2021 with gas for space &amp;water heating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FF0000"/>
                          </a:solidFill>
                        </a:rPr>
                        <a:t>% CHANGE</a:t>
                      </a:r>
                    </a:p>
                    <a:p>
                      <a:pPr algn="ctr"/>
                      <a:r>
                        <a:rPr lang="en-US" sz="2100" dirty="0">
                          <a:solidFill>
                            <a:srgbClr val="FF0000"/>
                          </a:solidFill>
                        </a:rPr>
                        <a:t>with heat pumps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With Heat Pumps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601734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TOTAL Gas + Electric*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$1703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$1967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dirty="0">
                          <a:solidFill>
                            <a:srgbClr val="FF0000"/>
                          </a:solidFill>
                        </a:rPr>
                        <a:t>(13%)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Savings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0124097"/>
                  </a:ext>
                </a:extLst>
              </a:tr>
              <a:tr h="412154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GAS Cost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$49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$1113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FF0000"/>
                          </a:solidFill>
                        </a:rPr>
                        <a:t>(96%)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Reduction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6844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ELECTRIC Cost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$1654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$854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94%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Increase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168700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THERMS Gas Burned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29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954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FF0000"/>
                          </a:solidFill>
                        </a:rPr>
                        <a:t>(97%)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Savings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9461873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TONS CO</a:t>
                      </a:r>
                      <a:r>
                        <a:rPr lang="en-US" sz="2100" baseline="-25000" dirty="0">
                          <a:solidFill>
                            <a:srgbClr val="000000"/>
                          </a:solidFill>
                        </a:rPr>
                        <a:t>2 </a:t>
                      </a:r>
                      <a:r>
                        <a:rPr lang="en-US" sz="2100" baseline="0" dirty="0">
                          <a:solidFill>
                            <a:srgbClr val="000000"/>
                          </a:solidFill>
                        </a:rPr>
                        <a:t> Emitted</a:t>
                      </a:r>
                      <a:endParaRPr lang="en-US" sz="21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0.2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5.6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dirty="0">
                          <a:solidFill>
                            <a:srgbClr val="FF0000"/>
                          </a:solidFill>
                        </a:rPr>
                        <a:t>(96%)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rgbClr val="000000"/>
                          </a:solidFill>
                        </a:rPr>
                        <a:t>Savings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97690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89EDF5A-69F7-7EE6-B92B-36D5A552473A}"/>
              </a:ext>
            </a:extLst>
          </p:cNvPr>
          <p:cNvSpPr txBox="1"/>
          <p:nvPr/>
        </p:nvSpPr>
        <p:spPr>
          <a:xfrm>
            <a:off x="2608359" y="888759"/>
            <a:ext cx="7345279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r>
              <a:rPr lang="en-US" sz="3300" b="1" kern="0" cap="all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2023 ENERGY COSTS     </a:t>
            </a:r>
            <a:r>
              <a:rPr lang="en-US" sz="900" b="1" kern="0" cap="all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v2 8/5/2024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EEF544-F609-DDC7-AA1D-F981755D1709}"/>
              </a:ext>
            </a:extLst>
          </p:cNvPr>
          <p:cNvSpPr txBox="1"/>
          <p:nvPr/>
        </p:nvSpPr>
        <p:spPr>
          <a:xfrm>
            <a:off x="0" y="5434155"/>
            <a:ext cx="12204579" cy="1092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r>
              <a:rPr lang="en-US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/>
                <a:sym typeface="Arial"/>
              </a:rPr>
              <a:t>2</a:t>
            </a:r>
            <a:br>
              <a:rPr lang="en-US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/>
                <a:sym typeface="Arial"/>
              </a:rPr>
            </a:br>
            <a:r>
              <a:rPr lang="en-US" sz="2100" b="1" kern="0" dirty="0">
                <a:solidFill>
                  <a:srgbClr val="070809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/>
                <a:sym typeface="Arial"/>
              </a:rPr>
              <a:t>*Electricity in 2024 is 100% </a:t>
            </a:r>
            <a:r>
              <a:rPr lang="en-US" sz="21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/>
                <a:sym typeface="Arial"/>
              </a:rPr>
              <a:t>clean AND 21% lower cost, supplied by nearby Community Solar</a:t>
            </a:r>
          </a:p>
          <a:p>
            <a:pPr algn="ctr" defTabSz="619125" hangingPunct="0">
              <a:defRPr/>
            </a:pPr>
            <a:r>
              <a:rPr lang="en-US" sz="2100" b="1" kern="0" dirty="0">
                <a:solidFill>
                  <a:srgbClr val="000000"/>
                </a:solidFill>
                <a:latin typeface="Calibri" panose="020F0502020204030204" pitchFamily="34" charset="0"/>
                <a:cs typeface="Helvetica"/>
                <a:sym typeface="Arial"/>
              </a:rPr>
              <a:t>Miller residence, single family house, Middletown, NJ</a:t>
            </a:r>
            <a:endParaRPr lang="en-US" sz="2100" b="1" kern="0" cap="all" dirty="0">
              <a:solidFill>
                <a:srgbClr val="8DC63F"/>
              </a:solidFill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2992905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2EA81-3577-4FA5-A13E-03D1F25E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542258"/>
            <a:ext cx="11292000" cy="122188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Top 3 Greenhouse Gas (GHG) Emissions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 Sources in NJ: (87%) of All Emissions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653E1-677F-4D60-B9C6-31A61D131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063" y="2555503"/>
            <a:ext cx="11761483" cy="2538353"/>
          </a:xfrm>
        </p:spPr>
        <p:txBody>
          <a:bodyPr>
            <a:normAutofit/>
          </a:bodyPr>
          <a:lstStyle/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4000" b="1" dirty="0"/>
              <a:t>Electricity generation </a:t>
            </a:r>
            <a:r>
              <a:rPr lang="en-US" sz="4000" b="1" dirty="0">
                <a:solidFill>
                  <a:srgbClr val="00B050"/>
                </a:solidFill>
              </a:rPr>
              <a:t>(19%)</a:t>
            </a:r>
            <a:endParaRPr lang="en-US" sz="4000" b="1" dirty="0">
              <a:solidFill>
                <a:srgbClr val="FF0000"/>
              </a:solidFill>
            </a:endParaRP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4000" b="1" dirty="0"/>
              <a:t>Transportation </a:t>
            </a:r>
            <a:r>
              <a:rPr lang="en-US" sz="4000" b="1" dirty="0">
                <a:solidFill>
                  <a:srgbClr val="00B050"/>
                </a:solidFill>
              </a:rPr>
              <a:t>(42%)</a:t>
            </a:r>
            <a:endParaRPr lang="en-US" sz="4000" b="1" dirty="0">
              <a:solidFill>
                <a:srgbClr val="FF0000"/>
              </a:solidFill>
            </a:endParaRP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4000" b="1" dirty="0"/>
              <a:t>Residential/commercial buildings </a:t>
            </a:r>
            <a:r>
              <a:rPr lang="en-US" sz="4000" b="1" dirty="0">
                <a:solidFill>
                  <a:srgbClr val="00B050"/>
                </a:solidFill>
              </a:rPr>
              <a:t>(26%)</a:t>
            </a:r>
            <a:endParaRPr lang="en-US" sz="4000" b="1" dirty="0">
              <a:solidFill>
                <a:srgbClr val="FF0000"/>
              </a:solidFill>
            </a:endParaRPr>
          </a:p>
          <a:p>
            <a:pPr lvl="1">
              <a:buSzPct val="100000"/>
              <a:buFont typeface="Arial" panose="020B0604020202020204" pitchFamily="34" charset="0"/>
              <a:buChar char="•"/>
            </a:pPr>
            <a:endParaRPr lang="en-US" sz="4000" b="1" dirty="0"/>
          </a:p>
          <a:p>
            <a:pPr marL="1270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AD4C33-85B3-42CC-8A27-618384EF09CF}"/>
              </a:ext>
            </a:extLst>
          </p:cNvPr>
          <p:cNvSpPr txBox="1"/>
          <p:nvPr/>
        </p:nvSpPr>
        <p:spPr>
          <a:xfrm>
            <a:off x="827935" y="5240199"/>
            <a:ext cx="1016000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479" hangingPunct="0">
              <a:defRPr/>
            </a:pPr>
            <a:r>
              <a:rPr lang="en-US" sz="4800" b="1" cap="all" dirty="0" err="1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RedUCE</a:t>
            </a:r>
            <a:r>
              <a:rPr lang="en-US" sz="4800" b="1" cap="all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 All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0AFB35-BA8F-239B-87FB-178F75E10BA4}"/>
              </a:ext>
            </a:extLst>
          </p:cNvPr>
          <p:cNvSpPr txBox="1"/>
          <p:nvPr/>
        </p:nvSpPr>
        <p:spPr>
          <a:xfrm>
            <a:off x="188063" y="6279553"/>
            <a:ext cx="639872" cy="35394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2496362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C230A-7FBD-EBAB-AA5D-22AECF10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117176"/>
            <a:ext cx="11292000" cy="693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HEAT PUMP IN COLDEST WEATHER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D9504-FCF4-F372-598C-497F6222B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A digital clock with numbers and symbols&#10;&#10;Description automatically generated">
            <a:extLst>
              <a:ext uri="{FF2B5EF4-FFF2-40B4-BE49-F238E27FC236}">
                <a16:creationId xmlns:a16="http://schemas.microsoft.com/office/drawing/2014/main" id="{AB99B30B-784E-7AD1-B168-48370F0CA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001" y="888756"/>
            <a:ext cx="9144000" cy="60915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6EFF52-82E0-5CDB-B656-46BD48D8DCCF}"/>
              </a:ext>
            </a:extLst>
          </p:cNvPr>
          <p:cNvSpPr/>
          <p:nvPr/>
        </p:nvSpPr>
        <p:spPr>
          <a:xfrm>
            <a:off x="120770" y="6193766"/>
            <a:ext cx="503230" cy="54705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325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06345489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DE34A-2406-5304-8ADF-F754390DB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314317"/>
            <a:ext cx="11292000" cy="115139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Daughter’s New Efficient Addition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Electrified with Ducted Heat Pump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75907-25E0-F5E0-5A9D-D7D4D968D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1" y="1266526"/>
            <a:ext cx="11176000" cy="4762742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222C61-AB72-F379-933D-AB389FFA9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84" y="1664895"/>
            <a:ext cx="7535333" cy="5651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082545-B9E5-44BB-130F-062DE21A73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792" y="1664893"/>
            <a:ext cx="4238626" cy="5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043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ouse with a roof and trees&#10;&#10;Description automatically generated with medium confidence">
            <a:extLst>
              <a:ext uri="{FF2B5EF4-FFF2-40B4-BE49-F238E27FC236}">
                <a16:creationId xmlns:a16="http://schemas.microsoft.com/office/drawing/2014/main" id="{FEEF475E-3282-31BB-A30D-F212F8EBF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8" r="-1" b="14757"/>
          <a:stretch/>
        </p:blipFill>
        <p:spPr>
          <a:xfrm>
            <a:off x="20" y="10"/>
            <a:ext cx="5677052" cy="6857893"/>
          </a:xfrm>
          <a:prstGeom prst="rect">
            <a:avLst/>
          </a:prstGeom>
          <a:noFill/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82C036EF-7C15-AFEF-EA87-3561E99F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1" y="472777"/>
            <a:ext cx="5677099" cy="79375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Daughter’s House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2344EEE-6238-ADE9-0225-12B737274CB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159501" y="1637821"/>
            <a:ext cx="5677099" cy="5045027"/>
          </a:xfrm>
        </p:spPr>
        <p:txBody>
          <a:bodyPr>
            <a:normAutofit/>
          </a:bodyPr>
          <a:lstStyle/>
          <a:p>
            <a:pPr marL="12700" indent="0" algn="ctr">
              <a:buNone/>
            </a:pPr>
            <a:r>
              <a:rPr lang="en-US" sz="3200" b="1" dirty="0">
                <a:solidFill>
                  <a:srgbClr val="00B050"/>
                </a:solidFill>
              </a:rPr>
              <a:t>Google Earth</a:t>
            </a:r>
          </a:p>
          <a:p>
            <a:pPr marL="12700" indent="0" algn="ctr">
              <a:buNone/>
            </a:pPr>
            <a:r>
              <a:rPr lang="en-US" sz="3200" b="1" dirty="0">
                <a:solidFill>
                  <a:srgbClr val="00B050"/>
                </a:solidFill>
              </a:rPr>
              <a:t>After New Addition in Front</a:t>
            </a:r>
          </a:p>
          <a:p>
            <a:pPr marL="12700" indent="0" algn="ctr">
              <a:buNone/>
            </a:pPr>
            <a:r>
              <a:rPr lang="en-US" sz="3200" b="1" dirty="0">
                <a:solidFill>
                  <a:srgbClr val="00B050"/>
                </a:solidFill>
              </a:rPr>
              <a:t>(lower right corner)</a:t>
            </a:r>
          </a:p>
          <a:p>
            <a:pPr marL="12700" indent="0" algn="ctr">
              <a:buNone/>
            </a:pPr>
            <a:endParaRPr lang="en-US" sz="3200" b="1" dirty="0">
              <a:solidFill>
                <a:srgbClr val="00B050"/>
              </a:solidFill>
            </a:endParaRPr>
          </a:p>
          <a:p>
            <a:pPr marL="12700" indent="0" algn="ctr">
              <a:buNone/>
            </a:pPr>
            <a:r>
              <a:rPr lang="en-US" sz="3200" b="1" dirty="0">
                <a:solidFill>
                  <a:srgbClr val="00B050"/>
                </a:solidFill>
              </a:rPr>
              <a:t>Shows Older Addition in</a:t>
            </a:r>
          </a:p>
          <a:p>
            <a:pPr marL="12700" indent="0" algn="ctr">
              <a:buNone/>
            </a:pPr>
            <a:r>
              <a:rPr lang="en-US" sz="3200" b="1" dirty="0">
                <a:solidFill>
                  <a:srgbClr val="00B050"/>
                </a:solidFill>
              </a:rPr>
              <a:t>Rear Left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0910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A7936-CFBF-2130-3B17-3791D4DD0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17501"/>
            <a:ext cx="11176000" cy="87844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</a:rPr>
              <a:t>HOME PERFORMANCE WITH ENERGY STAR</a:t>
            </a:r>
            <a:br>
              <a:rPr lang="en-US" sz="3600" dirty="0">
                <a:solidFill>
                  <a:srgbClr val="00B050"/>
                </a:solidFill>
              </a:rPr>
            </a:br>
            <a:r>
              <a:rPr lang="en-US" sz="3600" dirty="0">
                <a:solidFill>
                  <a:srgbClr val="00B050"/>
                </a:solidFill>
              </a:rPr>
              <a:t>NJ &amp; Nation-wide Weatherization 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49B0-8650-9E99-F8AC-D84DAB39BAA5}"/>
              </a:ext>
            </a:extLst>
          </p:cNvPr>
          <p:cNvSpPr txBox="1"/>
          <p:nvPr/>
        </p:nvSpPr>
        <p:spPr>
          <a:xfrm>
            <a:off x="1684683" y="3567272"/>
            <a:ext cx="8497957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sz="900" b="1" kern="0" cap="all" dirty="0">
              <a:solidFill>
                <a:srgbClr val="8DC63F"/>
              </a:solidFill>
              <a:latin typeface="Helvetica"/>
              <a:cs typeface="Helvetica"/>
              <a:sym typeface="Helvetica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9A6B3F-55C3-DA4E-56A9-4E55B941D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02287"/>
              </p:ext>
            </p:extLst>
          </p:nvPr>
        </p:nvGraphicFramePr>
        <p:xfrm>
          <a:off x="508000" y="1557617"/>
          <a:ext cx="11176000" cy="471975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226079">
                  <a:extLst>
                    <a:ext uri="{9D8B030D-6E8A-4147-A177-3AD203B41FA5}">
                      <a16:colId xmlns:a16="http://schemas.microsoft.com/office/drawing/2014/main" val="1402699678"/>
                    </a:ext>
                  </a:extLst>
                </a:gridCol>
                <a:gridCol w="1949921">
                  <a:extLst>
                    <a:ext uri="{9D8B030D-6E8A-4147-A177-3AD203B41FA5}">
                      <a16:colId xmlns:a16="http://schemas.microsoft.com/office/drawing/2014/main" val="3606576361"/>
                    </a:ext>
                  </a:extLst>
                </a:gridCol>
              </a:tblGrid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000000"/>
                          </a:solidFill>
                          <a:effectLst/>
                        </a:rPr>
                        <a:t>South Brunswick, NJ</a:t>
                      </a:r>
                      <a:endParaRPr lang="en-US" sz="15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May 11, 2023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342370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161464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Install 50 Gallon Heat Pump Water Heater w. UEF of 3.88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$5,460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5620128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Shell Test &amp; Seal Incl. Applicable Air Seal Top-Plates &amp; Penetrations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$2,960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5074570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000000"/>
                          </a:solidFill>
                          <a:effectLst/>
                        </a:rPr>
                        <a:t>Attic Hatch Insulated to R-13</a:t>
                      </a:r>
                      <a:endParaRPr lang="en-US" sz="15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$275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3595032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Attic Stair Cover Insulated to R-13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$475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8192861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4” of Dense-Packed Cellulose in Exterior Walls R-13, 564 Sq Ft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$3,412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9736480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4” of Dense-Packed Cellulose in Garage Buffered Walls R-13, 267 Sq Ft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$1,775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4487480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Audit Refund ($99)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($99)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1124997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2792221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Total Project Cost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$14,258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9121575"/>
                  </a:ext>
                </a:extLst>
              </a:tr>
              <a:tr h="2621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FF0000"/>
                          </a:solidFill>
                          <a:effectLst/>
                        </a:rPr>
                        <a:t>Rebate to Ciel Power, LLC</a:t>
                      </a:r>
                      <a:endParaRPr lang="en-US" sz="15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FF0000"/>
                          </a:solidFill>
                          <a:effectLst/>
                        </a:rPr>
                        <a:t>$5,000</a:t>
                      </a:r>
                      <a:endParaRPr lang="en-US" sz="15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1630809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Balance Due Upon Completion of Project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$9,258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0246973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0012149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000000"/>
                          </a:solidFill>
                          <a:effectLst/>
                        </a:rPr>
                        <a:t>* Can be paid with PSE&amp;G 0% On-Bill Repayment</a:t>
                      </a:r>
                      <a:endParaRPr lang="en-US" sz="15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8747791"/>
                  </a:ext>
                </a:extLst>
              </a:tr>
              <a:tr h="2971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000000"/>
                          </a:solidFill>
                          <a:effectLst/>
                        </a:rPr>
                        <a:t>   Project qualifies for a $5,000 rebate to contractor through NJ </a:t>
                      </a:r>
                      <a:r>
                        <a:rPr lang="en-US" sz="1500" kern="100" dirty="0" err="1">
                          <a:solidFill>
                            <a:srgbClr val="000000"/>
                          </a:solidFill>
                          <a:effectLst/>
                        </a:rPr>
                        <a:t>HPwES</a:t>
                      </a:r>
                      <a:r>
                        <a:rPr lang="en-US" sz="1500" kern="100" dirty="0">
                          <a:solidFill>
                            <a:srgbClr val="000000"/>
                          </a:solidFill>
                          <a:effectLst/>
                        </a:rPr>
                        <a:t> Program</a:t>
                      </a:r>
                      <a:endParaRPr lang="en-US" sz="15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5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315" marR="9431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526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17104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wall with holes in it&#10;&#10;Description automatically generated">
            <a:extLst>
              <a:ext uri="{FF2B5EF4-FFF2-40B4-BE49-F238E27FC236}">
                <a16:creationId xmlns:a16="http://schemas.microsoft.com/office/drawing/2014/main" id="{90127218-EAE5-CF87-FCFE-731EAEAEC6FE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2" y="1984074"/>
            <a:ext cx="4547078" cy="48739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8CEF09C-6FC7-E872-A337-7C6CDD1EE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17501"/>
            <a:ext cx="6276543" cy="115020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Heat Pump Water Heater beside Gas Furnace in Closet with Louvered Doors</a:t>
            </a:r>
          </a:p>
        </p:txBody>
      </p:sp>
      <p:pic>
        <p:nvPicPr>
          <p:cNvPr id="7" name="Picture 6" descr="A large grey cylinder with white labels&#10;&#10;Description automatically generated">
            <a:extLst>
              <a:ext uri="{FF2B5EF4-FFF2-40B4-BE49-F238E27FC236}">
                <a16:creationId xmlns:a16="http://schemas.microsoft.com/office/drawing/2014/main" id="{C78B72FF-73A4-0D67-9F19-9381D2C43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7295" y="857250"/>
            <a:ext cx="6858000" cy="514350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A73081A1-5C04-97FC-CA71-EB98322F4A6D}"/>
              </a:ext>
            </a:extLst>
          </p:cNvPr>
          <p:cNvSpPr/>
          <p:nvPr/>
        </p:nvSpPr>
        <p:spPr>
          <a:xfrm>
            <a:off x="5606796" y="998943"/>
            <a:ext cx="978408" cy="484632"/>
          </a:xfrm>
          <a:prstGeom prst="rightArrow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25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9E5CBD1-A158-B36D-F288-71A92473B989}"/>
              </a:ext>
            </a:extLst>
          </p:cNvPr>
          <p:cNvSpPr/>
          <p:nvPr/>
        </p:nvSpPr>
        <p:spPr>
          <a:xfrm>
            <a:off x="5606796" y="890883"/>
            <a:ext cx="978408" cy="484632"/>
          </a:xfrm>
          <a:prstGeom prst="rightArrow">
            <a:avLst/>
          </a:prstGeom>
          <a:solidFill>
            <a:srgbClr val="00B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25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31AAE7-0E68-DCEF-1118-64F0A9AA5AAC}"/>
              </a:ext>
            </a:extLst>
          </p:cNvPr>
          <p:cNvSpPr txBox="1"/>
          <p:nvPr/>
        </p:nvSpPr>
        <p:spPr>
          <a:xfrm>
            <a:off x="724619" y="2541577"/>
            <a:ext cx="4054415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all" spc="0" normalizeH="0" baseline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Spackled Holes for insulation in inside garage walls</a:t>
            </a:r>
          </a:p>
        </p:txBody>
      </p:sp>
    </p:spTree>
    <p:extLst>
      <p:ext uri="{BB962C8B-B14F-4D97-AF65-F5344CB8AC3E}">
        <p14:creationId xmlns:p14="http://schemas.microsoft.com/office/powerpoint/2010/main" val="237377853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machine outside a house&#10;&#10;Description automatically generated">
            <a:extLst>
              <a:ext uri="{FF2B5EF4-FFF2-40B4-BE49-F238E27FC236}">
                <a16:creationId xmlns:a16="http://schemas.microsoft.com/office/drawing/2014/main" id="{87D85A37-E674-BEFA-8010-3BF22FFAEC56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1393567"/>
            <a:ext cx="6239933" cy="51469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C0AE72C-BA13-205C-FCA2-07ADEF6A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95737"/>
            <a:ext cx="11176000" cy="87844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Family Room (Rear) Addition Mini-Split Heat Pump</a:t>
            </a:r>
          </a:p>
        </p:txBody>
      </p:sp>
      <p:pic>
        <p:nvPicPr>
          <p:cNvPr id="9" name="Picture 8" descr=" wall with a white air conditioner">
            <a:extLst>
              <a:ext uri="{FF2B5EF4-FFF2-40B4-BE49-F238E27FC236}">
                <a16:creationId xmlns:a16="http://schemas.microsoft.com/office/drawing/2014/main" id="{15DCCE75-D435-80B5-50FA-39B0B183D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4950"/>
          <a:stretch/>
        </p:blipFill>
        <p:spPr>
          <a:xfrm>
            <a:off x="6916376" y="1393567"/>
            <a:ext cx="4936065" cy="59163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0E60BC-A58E-3EB8-C048-31672CF118D7}"/>
              </a:ext>
            </a:extLst>
          </p:cNvPr>
          <p:cNvSpPr txBox="1"/>
          <p:nvPr/>
        </p:nvSpPr>
        <p:spPr>
          <a:xfrm>
            <a:off x="741872" y="1895934"/>
            <a:ext cx="3381554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spc="0" normalizeH="0" baseline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Insulation Blown Under Siding</a:t>
            </a:r>
          </a:p>
        </p:txBody>
      </p:sp>
    </p:spTree>
    <p:extLst>
      <p:ext uri="{BB962C8B-B14F-4D97-AF65-F5344CB8AC3E}">
        <p14:creationId xmlns:p14="http://schemas.microsoft.com/office/powerpoint/2010/main" val="339914580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car parked in front of a white building&#10;&#10;Description automatically generated">
            <a:extLst>
              <a:ext uri="{FF2B5EF4-FFF2-40B4-BE49-F238E27FC236}">
                <a16:creationId xmlns:a16="http://schemas.microsoft.com/office/drawing/2014/main" id="{6735B145-CF60-3AE7-6FC1-B467202DA28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8" b="10762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BADA7956-5186-3391-39B4-21EBB6A97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4076" y="237474"/>
            <a:ext cx="2441145" cy="737996"/>
          </a:xfrm>
        </p:spPr>
        <p:txBody>
          <a:bodyPr/>
          <a:lstStyle/>
          <a:p>
            <a:r>
              <a:rPr lang="en-US" dirty="0"/>
              <a:t>NEW EV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7346969-2CDE-1E7E-0242-7C7FA5B6687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604001" y="1206501"/>
            <a:ext cx="5130001" cy="5045027"/>
          </a:xfrm>
        </p:spPr>
        <p:txBody>
          <a:bodyPr/>
          <a:lstStyle/>
          <a:p>
            <a:pPr marL="1270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978160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electronic stove with a touch screen&#10;&#10;Description automatically generated">
            <a:extLst>
              <a:ext uri="{FF2B5EF4-FFF2-40B4-BE49-F238E27FC236}">
                <a16:creationId xmlns:a16="http://schemas.microsoft.com/office/drawing/2014/main" id="{F33D423D-07A2-D1B7-A41C-CABD74B5F806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820" y="1885391"/>
            <a:ext cx="5958359" cy="423497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8FA083-5BC6-780C-F321-F1CF64CA8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17501"/>
            <a:ext cx="11176000" cy="11834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Experimental Induction Stovetop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1 Burner Portable Induction Hot Plate - $109.</a:t>
            </a:r>
          </a:p>
        </p:txBody>
      </p:sp>
    </p:spTree>
    <p:extLst>
      <p:ext uri="{BB962C8B-B14F-4D97-AF65-F5344CB8AC3E}">
        <p14:creationId xmlns:p14="http://schemas.microsoft.com/office/powerpoint/2010/main" val="297493646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B96E4D-0990-06AE-E488-40A585614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62" y="199505"/>
            <a:ext cx="11723077" cy="6658495"/>
          </a:xfrm>
          <a:prstGeom prst="rect">
            <a:avLst/>
          </a:prstGeom>
          <a:noFill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C2BC9-0172-1B58-DCD4-B2E73A251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206502"/>
            <a:ext cx="10922000" cy="4849027"/>
          </a:xfrm>
        </p:spPr>
        <p:txBody>
          <a:bodyPr>
            <a:normAutofit/>
          </a:bodyPr>
          <a:lstStyle/>
          <a:p>
            <a:pPr marL="12700" indent="0">
              <a:buNone/>
            </a:pPr>
            <a:r>
              <a:rPr lang="en-US" dirty="0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A1D763-7CFA-4201-CBF7-2F09474B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953578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alculator&#10;&#10;Description automatically generated">
            <a:extLst>
              <a:ext uri="{FF2B5EF4-FFF2-40B4-BE49-F238E27FC236}">
                <a16:creationId xmlns:a16="http://schemas.microsoft.com/office/drawing/2014/main" id="{FE7CBF37-3974-3A5C-B1BA-5A13EF1E0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183" y="0"/>
            <a:ext cx="5469177" cy="6857903"/>
          </a:xfrm>
          <a:prstGeom prst="rect">
            <a:avLst/>
          </a:prstGeom>
          <a:noFill/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3F278E78-526C-8DEF-4751-E10FE4991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805731"/>
            <a:ext cx="5677099" cy="238208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Calculate your potential IRA electrification incentives with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Rewiring America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B7CE51B-03F2-406C-A9A8-4B80569FD40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4287" y="3811679"/>
            <a:ext cx="6400896" cy="2382087"/>
          </a:xfrm>
        </p:spPr>
        <p:txBody>
          <a:bodyPr/>
          <a:lstStyle/>
          <a:p>
            <a:pPr marL="12700" indent="0" algn="ctr">
              <a:buNone/>
            </a:pPr>
            <a:r>
              <a:rPr lang="en-US" sz="2300" b="1" dirty="0">
                <a:hlinkClick r:id="rId3"/>
              </a:rPr>
              <a:t>https://homes.rewiringamerica.org/calculator</a:t>
            </a:r>
            <a:endParaRPr lang="en-US" sz="2300" b="1" dirty="0"/>
          </a:p>
          <a:p>
            <a:pPr marL="12700" indent="0" algn="ctr">
              <a:buNone/>
            </a:pPr>
            <a:r>
              <a:rPr lang="en-US" sz="2100" b="1" dirty="0"/>
              <a:t>AMI:</a:t>
            </a:r>
            <a:r>
              <a:rPr lang="en-US" sz="2400" b="1" dirty="0"/>
              <a:t> </a:t>
            </a:r>
            <a:r>
              <a:rPr lang="en-US" sz="24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hlinkClick r:id="rId4"/>
              </a:rPr>
              <a:t>HUD Area Median Income</a:t>
            </a:r>
            <a:r>
              <a:rPr lang="en-US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276336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62790-A626-4B28-5151-25DAEBD44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MILLER ELECTRIFICATION PROJECTS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3229BA-5AB1-9DBE-8DC5-910EAA8D6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057" y="1206502"/>
            <a:ext cx="11593901" cy="4762742"/>
          </a:xfrm>
        </p:spPr>
        <p:txBody>
          <a:bodyPr>
            <a:normAutofit/>
          </a:bodyPr>
          <a:lstStyle/>
          <a:p>
            <a:r>
              <a:rPr lang="en-US" b="1" dirty="0"/>
              <a:t>100% Clean Electricity – 2017 (3</a:t>
            </a:r>
            <a:r>
              <a:rPr lang="en-US" b="1" baseline="30000" dirty="0"/>
              <a:t>rd</a:t>
            </a:r>
            <a:r>
              <a:rPr lang="en-US" b="1" dirty="0"/>
              <a:t> party wind, then Community Solar)</a:t>
            </a:r>
          </a:p>
          <a:p>
            <a:r>
              <a:rPr lang="en-US" b="1" dirty="0"/>
              <a:t>Plug-in Hybrid Prius Prime (Hybrid EV) – 2018 </a:t>
            </a:r>
          </a:p>
          <a:p>
            <a:r>
              <a:rPr lang="en-US" b="1" dirty="0"/>
              <a:t>Electric Cooktop – 2011 </a:t>
            </a:r>
          </a:p>
          <a:p>
            <a:r>
              <a:rPr lang="en-US" b="1" dirty="0"/>
              <a:t>Heat Pump Pool Heater, Electric Panel/Wiring – 2019 </a:t>
            </a:r>
          </a:p>
          <a:p>
            <a:r>
              <a:rPr lang="en-US" b="1" dirty="0"/>
              <a:t>Weatherization – 2019 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Floor Heat Pump Space Heat/Cool – 2022 </a:t>
            </a:r>
          </a:p>
          <a:p>
            <a:r>
              <a:rPr lang="en-US" b="1" dirty="0"/>
              <a:t>Heat Pump Water Heater – 2022 </a:t>
            </a:r>
          </a:p>
          <a:p>
            <a:r>
              <a:rPr lang="en-US" b="1" dirty="0"/>
              <a:t>Combo Washer/Heat Pump Dryer – 2024 </a:t>
            </a:r>
          </a:p>
          <a:p>
            <a:pPr marL="12700" indent="0">
              <a:buNone/>
            </a:pP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1FEDD0-B2B6-8734-8B8B-8D12DBE50E6E}"/>
              </a:ext>
            </a:extLst>
          </p:cNvPr>
          <p:cNvSpPr/>
          <p:nvPr/>
        </p:nvSpPr>
        <p:spPr>
          <a:xfrm>
            <a:off x="155275" y="6211019"/>
            <a:ext cx="621102" cy="517585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325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41928386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E898743C-55E4-A179-D45B-E0D84D8CA34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3"/>
          <a:stretch/>
        </p:blipFill>
        <p:spPr>
          <a:xfrm>
            <a:off x="20" y="10"/>
            <a:ext cx="12191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68234336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1BD36786-87A8-3509-2E63-C34065D31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8001" y="414069"/>
            <a:ext cx="11176000" cy="707366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</a:rPr>
              <a:t>IRA TAX CREDITS FOR MODERATE INCOME HOUSEHOLDS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CE0DDD8-EC5C-CD7D-5E7D-FF3EBF046A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580670"/>
              </p:ext>
            </p:extLst>
          </p:nvPr>
        </p:nvGraphicFramePr>
        <p:xfrm>
          <a:off x="508001" y="1121435"/>
          <a:ext cx="11176002" cy="5180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6112">
                  <a:extLst>
                    <a:ext uri="{9D8B030D-6E8A-4147-A177-3AD203B41FA5}">
                      <a16:colId xmlns:a16="http://schemas.microsoft.com/office/drawing/2014/main" val="3389024124"/>
                    </a:ext>
                  </a:extLst>
                </a:gridCol>
                <a:gridCol w="2089699">
                  <a:extLst>
                    <a:ext uri="{9D8B030D-6E8A-4147-A177-3AD203B41FA5}">
                      <a16:colId xmlns:a16="http://schemas.microsoft.com/office/drawing/2014/main" val="2994960898"/>
                    </a:ext>
                  </a:extLst>
                </a:gridCol>
                <a:gridCol w="1508741">
                  <a:extLst>
                    <a:ext uri="{9D8B030D-6E8A-4147-A177-3AD203B41FA5}">
                      <a16:colId xmlns:a16="http://schemas.microsoft.com/office/drawing/2014/main" val="1754816839"/>
                    </a:ext>
                  </a:extLst>
                </a:gridCol>
                <a:gridCol w="2565578">
                  <a:extLst>
                    <a:ext uri="{9D8B030D-6E8A-4147-A177-3AD203B41FA5}">
                      <a16:colId xmlns:a16="http://schemas.microsoft.com/office/drawing/2014/main" val="3392043036"/>
                    </a:ext>
                  </a:extLst>
                </a:gridCol>
                <a:gridCol w="3105872">
                  <a:extLst>
                    <a:ext uri="{9D8B030D-6E8A-4147-A177-3AD203B41FA5}">
                      <a16:colId xmlns:a16="http://schemas.microsoft.com/office/drawing/2014/main" val="1345210627"/>
                    </a:ext>
                  </a:extLst>
                </a:gridCol>
              </a:tblGrid>
              <a:tr h="308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Category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Project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Amount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Annual Cap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IRS Code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1763957657"/>
                  </a:ext>
                </a:extLst>
              </a:tr>
              <a:tr h="308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Battery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Battery storage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Uncapped (Avg $4,800)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Res Clean Energy Credit 25D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4138110057"/>
                  </a:ext>
                </a:extLst>
              </a:tr>
              <a:tr h="5853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EV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New EV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$7,500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Cars max MSRP $55,000 Truck/van max $80,000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Clean Vehicle Credit 30D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1096786401"/>
                  </a:ext>
                </a:extLst>
              </a:tr>
              <a:tr h="308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EV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Used EV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Cap $4,000 max MSRP $25,000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Credit Prev-Owned EV 25E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2468155967"/>
                  </a:ext>
                </a:extLst>
              </a:tr>
              <a:tr h="5853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Elec Panel/Wiring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Elec Panel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Cap $600; must accompany 2nd 25C or 25D upgrade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Energy Effic Home Improvement 25C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2758010924"/>
                  </a:ext>
                </a:extLst>
              </a:tr>
              <a:tr h="308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Heating, Vent, Cooling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Geothermal Heat Install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Uncapped (Avg $7,200)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Res Clean Energy Credit 25D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287325384"/>
                  </a:ext>
                </a:extLst>
              </a:tr>
              <a:tr h="547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Heating, Vent, Cooling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Air Source Heat Pump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Cap $2,000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Energy Effic Home Improvement 25C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3087939324"/>
                  </a:ext>
                </a:extLst>
              </a:tr>
              <a:tr h="5853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Solar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Rooftop Solar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Uncapped (Avg $4,600); includes panel upgrade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Res Clean Energy Credit 25D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3794199680"/>
                  </a:ext>
                </a:extLst>
              </a:tr>
              <a:tr h="547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Water Heater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Heat Pump Water Heater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Cap $2,000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Energy </a:t>
                      </a:r>
                      <a:r>
                        <a:rPr lang="en-US" sz="1200" kern="1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Effic</a:t>
                      </a: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Home Improvement 25C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442473255"/>
                  </a:ext>
                </a:extLst>
              </a:tr>
              <a:tr h="547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Weatherization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Insulation, Air Sealing, etc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30% of cost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Cap $1,200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Energy </a:t>
                      </a:r>
                      <a:r>
                        <a:rPr lang="en-US" sz="1200" kern="1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Effic</a:t>
                      </a: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Home Improvement 25C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4134386287"/>
                  </a:ext>
                </a:extLst>
              </a:tr>
              <a:tr h="547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Weatherization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Energy Audit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100% of cost</a:t>
                      </a:r>
                      <a:endParaRPr lang="en-US" sz="1200" kern="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Cap $150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Fed Energy </a:t>
                      </a:r>
                      <a:r>
                        <a:rPr lang="en-US" sz="1200" kern="1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Effic</a:t>
                      </a:r>
                      <a:r>
                        <a:rPr lang="en-US" sz="1200" kern="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Home Improvement 25C</a:t>
                      </a:r>
                      <a:endParaRPr lang="en-US" sz="120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26" marR="67326" marT="0" marB="0" anchor="ctr"/>
                </a:tc>
                <a:extLst>
                  <a:ext uri="{0D108BD9-81ED-4DB2-BD59-A6C34878D82A}">
                    <a16:rowId xmlns:a16="http://schemas.microsoft.com/office/drawing/2014/main" val="346136578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9775326-66F1-92F9-B0F6-27027B37DD8A}"/>
              </a:ext>
            </a:extLst>
          </p:cNvPr>
          <p:cNvSpPr txBox="1"/>
          <p:nvPr/>
        </p:nvSpPr>
        <p:spPr>
          <a:xfrm>
            <a:off x="508001" y="6321345"/>
            <a:ext cx="11175998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chemeClr val="accent2"/>
                </a:solidFill>
                <a:sym typeface="Helvetica"/>
              </a:rPr>
              <a:t>* Many items can be supplemented by more generous state or utility rebates in Triennium 2 starting 1/1/2025.</a:t>
            </a:r>
            <a:endParaRPr kumimoji="0" lang="en-US" sz="1600" b="1" i="0" u="none" strike="noStrik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74396841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creenshot of a phone&#10;&#10;Description automatically generated">
            <a:extLst>
              <a:ext uri="{FF2B5EF4-FFF2-40B4-BE49-F238E27FC236}">
                <a16:creationId xmlns:a16="http://schemas.microsoft.com/office/drawing/2014/main" id="{2628B4A8-108A-B917-21D6-76F1E087B28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7931" b="12462"/>
          <a:stretch/>
        </p:blipFill>
        <p:spPr>
          <a:xfrm>
            <a:off x="6314202" y="317500"/>
            <a:ext cx="5677072" cy="6540500"/>
          </a:xfrm>
          <a:solidFill>
            <a:srgbClr val="FFFFFF"/>
          </a:solidFill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EA74288A-D052-D196-B827-F51DA8814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17499"/>
            <a:ext cx="5677099" cy="277168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Create a Home Electrification Plan with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Rewiring America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51F98A0-568D-2877-CDEA-83D37F361E3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2859" y="3429000"/>
            <a:ext cx="5512241" cy="1833261"/>
          </a:xfrm>
        </p:spPr>
        <p:txBody>
          <a:bodyPr/>
          <a:lstStyle/>
          <a:p>
            <a:pPr marL="12700" indent="0">
              <a:buNone/>
            </a:pPr>
            <a:r>
              <a:rPr lang="en-US" b="1" dirty="0">
                <a:hlinkClick r:id="rId3"/>
              </a:rPr>
              <a:t>Plan your next electric upgrade today (rewiringamerica.org)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714D25-E955-A228-C0EB-21AE84EE6036}"/>
              </a:ext>
            </a:extLst>
          </p:cNvPr>
          <p:cNvSpPr/>
          <p:nvPr/>
        </p:nvSpPr>
        <p:spPr>
          <a:xfrm>
            <a:off x="0" y="6176513"/>
            <a:ext cx="672859" cy="75049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7574173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creenshot of a home app&#10;&#10;Description automatically generated">
            <a:extLst>
              <a:ext uri="{FF2B5EF4-FFF2-40B4-BE49-F238E27FC236}">
                <a16:creationId xmlns:a16="http://schemas.microsoft.com/office/drawing/2014/main" id="{BA5BC637-A563-3649-4C08-B075BA10C14B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" r="2" b="2890"/>
          <a:stretch/>
        </p:blipFill>
        <p:spPr>
          <a:xfrm>
            <a:off x="165619" y="0"/>
            <a:ext cx="5677052" cy="6857893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C2DC097-C7B4-5F3C-D09F-55A065DAB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1" y="317501"/>
            <a:ext cx="5677099" cy="7937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05279AB-E416-3E25-68B3-05236A28921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159501" y="1206501"/>
            <a:ext cx="5677099" cy="5045027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C6B38C34-B69E-E7DA-CD8B-B1ADFE22A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1230824"/>
            <a:ext cx="5677099" cy="54924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5D078B-A467-AF9F-857D-41210E37C325}"/>
              </a:ext>
            </a:extLst>
          </p:cNvPr>
          <p:cNvSpPr txBox="1"/>
          <p:nvPr/>
        </p:nvSpPr>
        <p:spPr>
          <a:xfrm>
            <a:off x="6223001" y="498786"/>
            <a:ext cx="561359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all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USER INPUT FOR PLANNING</a:t>
            </a:r>
          </a:p>
        </p:txBody>
      </p:sp>
    </p:spTree>
    <p:extLst>
      <p:ext uri="{BB962C8B-B14F-4D97-AF65-F5344CB8AC3E}">
        <p14:creationId xmlns:p14="http://schemas.microsoft.com/office/powerpoint/2010/main" val="3680505551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screenshot of a website&#10;&#10;Description automatically generated">
            <a:extLst>
              <a:ext uri="{FF2B5EF4-FFF2-40B4-BE49-F238E27FC236}">
                <a16:creationId xmlns:a16="http://schemas.microsoft.com/office/drawing/2014/main" id="{603AF4B1-37A5-9283-42D9-C035DE03FAD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9"/>
          <a:stretch/>
        </p:blipFill>
        <p:spPr>
          <a:xfrm>
            <a:off x="20" y="10"/>
            <a:ext cx="12191980" cy="6672639"/>
          </a:xfrm>
          <a:noFill/>
        </p:spPr>
      </p:pic>
    </p:spTree>
    <p:extLst>
      <p:ext uri="{BB962C8B-B14F-4D97-AF65-F5344CB8AC3E}">
        <p14:creationId xmlns:p14="http://schemas.microsoft.com/office/powerpoint/2010/main" val="214343836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9E6D5CC3-285B-9A09-8F7F-5F2DECA14C23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51" y="1214013"/>
            <a:ext cx="6030097" cy="5457238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13716A0D-98AB-2079-9D6B-2F9F76518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17501"/>
            <a:ext cx="11176000" cy="6831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MY ELECTRIFICATION PLAN: Projects</a:t>
            </a:r>
          </a:p>
        </p:txBody>
      </p:sp>
    </p:spTree>
    <p:extLst>
      <p:ext uri="{BB962C8B-B14F-4D97-AF65-F5344CB8AC3E}">
        <p14:creationId xmlns:p14="http://schemas.microsoft.com/office/powerpoint/2010/main" val="1129054172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site&#10;&#10;Description automatically generated">
            <a:extLst>
              <a:ext uri="{FF2B5EF4-FFF2-40B4-BE49-F238E27FC236}">
                <a16:creationId xmlns:a16="http://schemas.microsoft.com/office/drawing/2014/main" id="{5054AFB3-B3B2-A49B-68E0-75229AB69C4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676458" y="108285"/>
            <a:ext cx="6839083" cy="5266093"/>
          </a:xfrm>
          <a:noFill/>
        </p:spPr>
      </p:pic>
      <p:pic>
        <p:nvPicPr>
          <p:cNvPr id="7" name="Picture 6" descr="A close-up of a roof&#10;&#10;Description automatically generated">
            <a:extLst>
              <a:ext uri="{FF2B5EF4-FFF2-40B4-BE49-F238E27FC236}">
                <a16:creationId xmlns:a16="http://schemas.microsoft.com/office/drawing/2014/main" id="{6959DC8D-DD38-1753-9A98-79AE12A45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271" y="4876485"/>
            <a:ext cx="6872477" cy="18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07156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site&#10;&#10;Description automatically generated">
            <a:extLst>
              <a:ext uri="{FF2B5EF4-FFF2-40B4-BE49-F238E27FC236}">
                <a16:creationId xmlns:a16="http://schemas.microsoft.com/office/drawing/2014/main" id="{45EB83FE-F967-5ADB-1062-2AC3A83C7CA3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320" y="1270000"/>
            <a:ext cx="5915359" cy="52704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96278ED-69C1-CFDE-4559-32E0FE08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DETAILS</a:t>
            </a:r>
          </a:p>
        </p:txBody>
      </p:sp>
    </p:spTree>
    <p:extLst>
      <p:ext uri="{BB962C8B-B14F-4D97-AF65-F5344CB8AC3E}">
        <p14:creationId xmlns:p14="http://schemas.microsoft.com/office/powerpoint/2010/main" val="63947386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 page&#10;&#10;Description automatically generated">
            <a:extLst>
              <a:ext uri="{FF2B5EF4-FFF2-40B4-BE49-F238E27FC236}">
                <a16:creationId xmlns:a16="http://schemas.microsoft.com/office/drawing/2014/main" id="{8CC5478B-A3F3-1A44-3E6C-B1B6694CB757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465" y="1270000"/>
            <a:ext cx="6967070" cy="52704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76E366B-3EFC-E126-EEDA-80525D68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UP-FRONT COSTS</a:t>
            </a:r>
          </a:p>
        </p:txBody>
      </p:sp>
    </p:spTree>
    <p:extLst>
      <p:ext uri="{BB962C8B-B14F-4D97-AF65-F5344CB8AC3E}">
        <p14:creationId xmlns:p14="http://schemas.microsoft.com/office/powerpoint/2010/main" val="756825481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 page&#10;&#10;Description automatically generated">
            <a:extLst>
              <a:ext uri="{FF2B5EF4-FFF2-40B4-BE49-F238E27FC236}">
                <a16:creationId xmlns:a16="http://schemas.microsoft.com/office/drawing/2014/main" id="{50284A56-CF59-93CE-92B5-080FD2A28020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50" y="1195948"/>
            <a:ext cx="8057457" cy="534455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A20586-6F2E-A47D-6988-8D12116B2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CONTRACTORS</a:t>
            </a:r>
          </a:p>
        </p:txBody>
      </p:sp>
    </p:spTree>
    <p:extLst>
      <p:ext uri="{BB962C8B-B14F-4D97-AF65-F5344CB8AC3E}">
        <p14:creationId xmlns:p14="http://schemas.microsoft.com/office/powerpoint/2010/main" val="96218406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plant, tree&#10;&#10;Description automatically generated">
            <a:extLst>
              <a:ext uri="{FF2B5EF4-FFF2-40B4-BE49-F238E27FC236}">
                <a16:creationId xmlns:a16="http://schemas.microsoft.com/office/drawing/2014/main" id="{3ACB25ED-6F14-41E5-ACE0-0685641D3D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4" b="8261"/>
          <a:stretch/>
        </p:blipFill>
        <p:spPr>
          <a:xfrm>
            <a:off x="21" y="10"/>
            <a:ext cx="12191980" cy="6857990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1FF21C-1FC8-434F-91BE-FC9B7F68F797}"/>
              </a:ext>
            </a:extLst>
          </p:cNvPr>
          <p:cNvSpPr txBox="1"/>
          <p:nvPr/>
        </p:nvSpPr>
        <p:spPr>
          <a:xfrm>
            <a:off x="508000" y="1206502"/>
            <a:ext cx="10922000" cy="4849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0" tIns="0" rIns="0" bIns="0" numCol="1" spcCol="38100" rtlCol="0">
            <a:normAutofit/>
          </a:bodyPr>
          <a:lstStyle/>
          <a:p>
            <a:pPr defTabSz="412761" hangingPunct="0">
              <a:spcBef>
                <a:spcPts val="1500"/>
              </a:spcBef>
            </a:pPr>
            <a:r>
              <a:rPr lang="en-US" sz="2501" b="1" kern="0" dirty="0">
                <a:solidFill>
                  <a:srgbClr val="FFFFFF"/>
                </a:solidFill>
                <a:latin typeface="Helvetica"/>
                <a:cs typeface="Helvetica"/>
                <a:sym typeface="Helvetica"/>
              </a:rPr>
              <a:t>Tree Cover At High Noon </a:t>
            </a:r>
          </a:p>
          <a:p>
            <a:pPr defTabSz="412761" hangingPunct="0">
              <a:spcBef>
                <a:spcPts val="600"/>
              </a:spcBef>
            </a:pPr>
            <a:r>
              <a:rPr lang="en-US" sz="2501" b="1" kern="0" dirty="0">
                <a:solidFill>
                  <a:srgbClr val="FFFFFF"/>
                </a:solidFill>
                <a:latin typeface="Helvetica"/>
                <a:cs typeface="Helvetica"/>
                <a:sym typeface="Helvetica"/>
              </a:rPr>
              <a:t>50 Foot Trees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049BDB-5BF9-4CD4-902C-84B2645B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</p:spPr>
        <p:txBody>
          <a:bodyPr lIns="0" tIns="0" rIns="0" bIns="0">
            <a:normAutofit/>
          </a:bodyPr>
          <a:lstStyle/>
          <a:p>
            <a:r>
              <a:rPr lang="en-US" sz="4400" dirty="0"/>
              <a:t>Carbon Sequestration but No Solar</a:t>
            </a:r>
          </a:p>
        </p:txBody>
      </p:sp>
    </p:spTree>
    <p:extLst>
      <p:ext uri="{BB962C8B-B14F-4D97-AF65-F5344CB8AC3E}">
        <p14:creationId xmlns:p14="http://schemas.microsoft.com/office/powerpoint/2010/main" val="2447737594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5F28FA-F2E4-D3AC-C93A-F5F5E37E4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PROJECT GUIDE</a:t>
            </a:r>
          </a:p>
        </p:txBody>
      </p:sp>
      <p:pic>
        <p:nvPicPr>
          <p:cNvPr id="9" name="Content Placeholder 8" descr="A screenshot of a computer&#10;&#10;Description automatically generated">
            <a:extLst>
              <a:ext uri="{FF2B5EF4-FFF2-40B4-BE49-F238E27FC236}">
                <a16:creationId xmlns:a16="http://schemas.microsoft.com/office/drawing/2014/main" id="{85072602-E2B5-1996-75B0-060988D19EE2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900" y="1195948"/>
            <a:ext cx="6118200" cy="5270499"/>
          </a:xfrm>
        </p:spPr>
      </p:pic>
    </p:spTree>
    <p:extLst>
      <p:ext uri="{BB962C8B-B14F-4D97-AF65-F5344CB8AC3E}">
        <p14:creationId xmlns:p14="http://schemas.microsoft.com/office/powerpoint/2010/main" val="772662593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WHY WE WANT TO SAVE THE WORLD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1" indent="0">
              <a:buNone/>
            </a:pPr>
            <a:endParaRPr lang="en-US" dirty="0"/>
          </a:p>
          <a:p>
            <a:pPr marL="12701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E80DAB-D964-DBE6-56AA-4DA5228DF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04" y="1010500"/>
            <a:ext cx="8203196" cy="54696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997EA6-0DCF-CDCB-2F0E-12D2DCA26699}"/>
              </a:ext>
            </a:extLst>
          </p:cNvPr>
          <p:cNvSpPr txBox="1"/>
          <p:nvPr/>
        </p:nvSpPr>
        <p:spPr>
          <a:xfrm>
            <a:off x="9021929" y="2651865"/>
            <a:ext cx="2778071" cy="1554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r>
              <a:rPr lang="en-US" sz="2400" b="1" kern="0" cap="all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TO LEAVE A LIVABLE WORLD FOR OUR GRANDCHILDREN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20DA3-8077-748C-958F-710432943E7F}"/>
              </a:ext>
            </a:extLst>
          </p:cNvPr>
          <p:cNvSpPr/>
          <p:nvPr/>
        </p:nvSpPr>
        <p:spPr>
          <a:xfrm>
            <a:off x="138023" y="6228272"/>
            <a:ext cx="574181" cy="44790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25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763998619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6" name="Speak Truth to Power"/>
          <p:cNvSpPr txBox="1"/>
          <p:nvPr/>
        </p:nvSpPr>
        <p:spPr>
          <a:xfrm>
            <a:off x="99760" y="2288388"/>
            <a:ext cx="11992481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defRPr sz="11000"/>
            </a:lvl1pPr>
          </a:lstStyle>
          <a:p>
            <a:pPr defTabSz="342900" hangingPunct="0">
              <a:defRPr/>
            </a:pPr>
            <a:r>
              <a:rPr sz="75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Speak </a:t>
            </a:r>
            <a:r>
              <a:rPr lang="en-US" sz="75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up, act, and vote</a:t>
            </a:r>
            <a:endParaRPr sz="75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57" name="Like your world depends on it"/>
          <p:cNvSpPr txBox="1"/>
          <p:nvPr/>
        </p:nvSpPr>
        <p:spPr>
          <a:xfrm>
            <a:off x="1428056" y="3771650"/>
            <a:ext cx="9335890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algn="ctr">
              <a:defRPr sz="6800"/>
            </a:lvl1pPr>
          </a:lstStyle>
          <a:p>
            <a:pPr defTabSz="342900" hangingPunct="0">
              <a:defRPr/>
            </a:pPr>
            <a:r>
              <a:rPr sz="51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Like your world depends on it</a:t>
            </a:r>
          </a:p>
        </p:txBody>
      </p:sp>
    </p:spTree>
    <p:extLst>
      <p:ext uri="{BB962C8B-B14F-4D97-AF65-F5344CB8AC3E}">
        <p14:creationId xmlns:p14="http://schemas.microsoft.com/office/powerpoint/2010/main" val="3869787977"/>
      </p:ext>
    </p:extLst>
  </p:cSld>
  <p:clrMapOvr>
    <a:masterClrMapping/>
  </p:clrMapOvr>
  <p:transition spd="med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6" grpId="0" autoUpdateAnimBg="0" advAuto="0"/>
      <p:bldP spid="4057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A486D4-B7C8-4AB1-8CF1-AC530691FEA7}"/>
              </a:ext>
            </a:extLst>
          </p:cNvPr>
          <p:cNvGrpSpPr/>
          <p:nvPr/>
        </p:nvGrpSpPr>
        <p:grpSpPr>
          <a:xfrm>
            <a:off x="313829" y="104774"/>
            <a:ext cx="9215935" cy="6689727"/>
            <a:chOff x="418438" y="139699"/>
            <a:chExt cx="12287913" cy="8919636"/>
          </a:xfrm>
        </p:grpSpPr>
        <p:sp>
          <p:nvSpPr>
            <p:cNvPr id="4061" name="Your world depends on it."/>
            <p:cNvSpPr txBox="1"/>
            <p:nvPr/>
          </p:nvSpPr>
          <p:spPr>
            <a:xfrm>
              <a:off x="4145073" y="7947887"/>
              <a:ext cx="7965856" cy="8720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t">
              <a:spAutoFit/>
            </a:bodyPr>
            <a:lstStyle>
              <a:lvl1pPr algn="ctr">
                <a:defRPr sz="5000"/>
              </a:lvl1pPr>
            </a:lstStyle>
            <a:p>
              <a:pPr defTabSz="342900" hangingPunct="0">
                <a:defRPr/>
              </a:pPr>
              <a:r>
                <a:rPr sz="3750" b="1" kern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Your world depends on it.</a:t>
              </a:r>
            </a:p>
          </p:txBody>
        </p:sp>
        <p:pic>
          <p:nvPicPr>
            <p:cNvPr id="4062" name="DSCOVR.png" descr="DSCOVR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39749" y="139699"/>
              <a:ext cx="12166602" cy="88646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63" name="Rectangle"/>
            <p:cNvSpPr/>
            <p:nvPr/>
          </p:nvSpPr>
          <p:spPr>
            <a:xfrm>
              <a:off x="418438" y="8550805"/>
              <a:ext cx="1478095" cy="508530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b">
              <a:noAutofit/>
            </a:bodyPr>
            <a:lstStyle/>
            <a:p>
              <a:pPr defTabSz="342900" hangingPunct="0">
                <a:defRPr sz="1200"/>
              </a:pPr>
              <a:endParaRPr sz="900" b="1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4" name="Source: NASA"/>
            <p:cNvSpPr/>
            <p:nvPr/>
          </p:nvSpPr>
          <p:spPr>
            <a:xfrm>
              <a:off x="914401" y="8687154"/>
              <a:ext cx="1102867" cy="2359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19050" tIns="19050" rIns="19050" bIns="19050" numCol="1" anchor="b">
              <a:spAutoFit/>
            </a:bodyPr>
            <a:lstStyle>
              <a:lvl1pPr>
                <a:defRPr sz="1200"/>
              </a:lvl1pPr>
            </a:lstStyle>
            <a:p>
              <a:pPr defTabSz="342900" hangingPunct="0">
                <a:defRPr/>
              </a:pPr>
              <a:r>
                <a:rPr sz="900" b="1" kern="0" dirty="0">
                  <a:solidFill>
                    <a:srgbClr val="FFFFFF">
                      <a:alpha val="50000"/>
                    </a:srgbClr>
                  </a:solidFill>
                  <a:latin typeface="Arial"/>
                  <a:cs typeface="Arial"/>
                  <a:sym typeface="Arial"/>
                </a:rPr>
                <a:t>Source: NASA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849874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1269D-511C-4C0A-706E-430CA4B6B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1" y="414021"/>
            <a:ext cx="11292000" cy="931700"/>
          </a:xfrm>
          <a:solidFill>
            <a:srgbClr val="FFFFFF"/>
          </a:solidFill>
        </p:spPr>
        <p:txBody>
          <a:bodyPr>
            <a:normAutofit/>
          </a:bodyPr>
          <a:lstStyle/>
          <a:p>
            <a:pPr algn="ctr"/>
            <a:r>
              <a:rPr lang="en-US" sz="45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F353BE-7CB6-910B-F6E5-3FB15D6B3B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  <a:p>
            <a:pPr marL="1270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13A490-3AF5-0E7B-4EB3-E1E556037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27" y="1011852"/>
            <a:ext cx="10759571" cy="60129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59FC11-EDCB-7DAE-273C-E1087E176397}"/>
              </a:ext>
            </a:extLst>
          </p:cNvPr>
          <p:cNvSpPr txBox="1"/>
          <p:nvPr/>
        </p:nvSpPr>
        <p:spPr>
          <a:xfrm>
            <a:off x="9513273" y="3238113"/>
            <a:ext cx="1967526" cy="20159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r>
              <a:rPr lang="en-US" b="1" kern="0" dirty="0">
                <a:solidFill>
                  <a:srgbClr val="00882B">
                    <a:lumMod val="75000"/>
                  </a:srgbClr>
                </a:solidFill>
                <a:latin typeface="Helvetica"/>
                <a:cs typeface="Helvetica"/>
                <a:sym typeface="Helvetica"/>
              </a:rPr>
              <a:t>Clean Energy</a:t>
            </a:r>
          </a:p>
          <a:p>
            <a:pPr algn="ctr" defTabSz="619125" hangingPunct="0">
              <a:defRPr/>
            </a:pPr>
            <a:endParaRPr lang="en-US" b="1" kern="0" dirty="0">
              <a:solidFill>
                <a:srgbClr val="00882B">
                  <a:lumMod val="75000"/>
                </a:srgbClr>
              </a:solidFill>
              <a:latin typeface="Helvetica"/>
              <a:cs typeface="Helvetica"/>
              <a:sym typeface="Helvetica"/>
            </a:endParaRPr>
          </a:p>
          <a:p>
            <a:pPr algn="ctr" defTabSz="619125" hangingPunct="0">
              <a:defRPr/>
            </a:pPr>
            <a:r>
              <a:rPr lang="en-US" b="1" kern="0" dirty="0">
                <a:solidFill>
                  <a:srgbClr val="00882B">
                    <a:lumMod val="75000"/>
                  </a:srgbClr>
                </a:solidFill>
                <a:latin typeface="Helvetica"/>
                <a:cs typeface="Helvetica"/>
                <a:sym typeface="Helvetica"/>
              </a:rPr>
              <a:t>Lower Energy Costs</a:t>
            </a:r>
          </a:p>
          <a:p>
            <a:pPr algn="ctr" defTabSz="619125" hangingPunct="0">
              <a:defRPr/>
            </a:pPr>
            <a:endParaRPr lang="en-US" b="1" kern="0" dirty="0">
              <a:solidFill>
                <a:srgbClr val="00882B">
                  <a:lumMod val="75000"/>
                </a:srgbClr>
              </a:solidFill>
              <a:latin typeface="Helvetica"/>
              <a:cs typeface="Helvetica"/>
              <a:sym typeface="Helvetica"/>
            </a:endParaRPr>
          </a:p>
          <a:p>
            <a:pPr algn="ctr" defTabSz="619125" hangingPunct="0">
              <a:defRPr/>
            </a:pPr>
            <a:r>
              <a:rPr lang="en-US" b="1" kern="0" dirty="0">
                <a:solidFill>
                  <a:srgbClr val="00882B">
                    <a:lumMod val="75000"/>
                  </a:srgbClr>
                </a:solidFill>
                <a:latin typeface="Helvetica"/>
                <a:cs typeface="Helvetica"/>
                <a:sym typeface="Helvetica"/>
              </a:rPr>
              <a:t>No Panels on Your Property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3170B3-5090-907D-FB22-9B1A00D21A98}"/>
              </a:ext>
            </a:extLst>
          </p:cNvPr>
          <p:cNvSpPr/>
          <p:nvPr/>
        </p:nvSpPr>
        <p:spPr>
          <a:xfrm>
            <a:off x="2614529" y="4998443"/>
            <a:ext cx="7111983" cy="1541379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/>
          </a:bodyPr>
          <a:lstStyle/>
          <a:p>
            <a:pPr algn="ctr" defTabSz="619125" hangingPunct="0">
              <a:defRPr/>
            </a:pPr>
            <a:endParaRPr lang="en-US" sz="9750" b="1" kern="0" cap="all">
              <a:solidFill>
                <a:srgbClr val="8DC63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1B9678-4EB5-AE43-D70C-65D94E0AB265}"/>
              </a:ext>
            </a:extLst>
          </p:cNvPr>
          <p:cNvSpPr/>
          <p:nvPr/>
        </p:nvSpPr>
        <p:spPr>
          <a:xfrm>
            <a:off x="711198" y="1030183"/>
            <a:ext cx="10972800" cy="151894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/>
          </a:bodyPr>
          <a:lstStyle/>
          <a:p>
            <a:pPr algn="ctr" defTabSz="619125" hangingPunct="0">
              <a:defRPr/>
            </a:pPr>
            <a:r>
              <a:rPr lang="en-US" sz="6600" b="1" dirty="0">
                <a:solidFill>
                  <a:schemeClr val="accent2">
                    <a:lumMod val="75000"/>
                  </a:schemeClr>
                </a:solidFill>
              </a:rPr>
              <a:t>COMMUNITY SOLAR</a:t>
            </a:r>
            <a:endParaRPr lang="en-US" sz="6600" b="1" kern="0" cap="all" dirty="0">
              <a:solidFill>
                <a:srgbClr val="8DC63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4FB330-BFB0-ABDA-B986-C80883D5B2DA}"/>
              </a:ext>
            </a:extLst>
          </p:cNvPr>
          <p:cNvSpPr txBox="1"/>
          <p:nvPr/>
        </p:nvSpPr>
        <p:spPr>
          <a:xfrm>
            <a:off x="2614529" y="5277134"/>
            <a:ext cx="6445220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r>
              <a:rPr lang="en-US" sz="2400" b="1" kern="0" dirty="0">
                <a:solidFill>
                  <a:srgbClr val="00882B">
                    <a:lumMod val="75000"/>
                  </a:srgbClr>
                </a:solidFill>
                <a:latin typeface="Helvetica"/>
                <a:cs typeface="Helvetica"/>
                <a:sym typeface="Helvetica"/>
              </a:rPr>
              <a:t>BPU/Sustainable Jersey Community Solar </a:t>
            </a:r>
            <a:r>
              <a:rPr lang="en-US" sz="2100" b="1" u="sng" kern="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/>
                <a:sym typeface="Arial"/>
                <a:hlinkClick r:id="rId4"/>
              </a:rPr>
              <a:t>www.sustainablejersey.com/communitysolar</a:t>
            </a:r>
            <a:r>
              <a:rPr lang="en-US" sz="21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/>
                <a:sym typeface="Arial"/>
              </a:rPr>
              <a:t> </a:t>
            </a:r>
            <a:endParaRPr lang="en-US" sz="2400" b="1" kern="0" cap="all" dirty="0">
              <a:solidFill>
                <a:srgbClr val="8DC63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FA3635-D4E5-CE6B-3282-F2C461B6C698}"/>
              </a:ext>
            </a:extLst>
          </p:cNvPr>
          <p:cNvSpPr/>
          <p:nvPr/>
        </p:nvSpPr>
        <p:spPr>
          <a:xfrm>
            <a:off x="11297653" y="2747879"/>
            <a:ext cx="386347" cy="3988622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/>
          </a:bodyPr>
          <a:lstStyle/>
          <a:p>
            <a:pPr algn="ctr" defTabSz="619125" hangingPunct="0">
              <a:defRPr/>
            </a:pPr>
            <a:endParaRPr lang="en-US" sz="9750" b="1" kern="0" cap="all">
              <a:solidFill>
                <a:srgbClr val="8DC63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503360-E9DE-D2CF-12DA-203D790AEE09}"/>
              </a:ext>
            </a:extLst>
          </p:cNvPr>
          <p:cNvSpPr/>
          <p:nvPr/>
        </p:nvSpPr>
        <p:spPr>
          <a:xfrm>
            <a:off x="507999" y="6655477"/>
            <a:ext cx="10972801" cy="382997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25000" lnSpcReduction="20000"/>
          </a:bodyPr>
          <a:lstStyle/>
          <a:p>
            <a:pPr algn="ctr" defTabSz="619125" hangingPunct="0">
              <a:defRPr/>
            </a:pPr>
            <a:endParaRPr lang="en-US" sz="9750" b="1" kern="0" cap="all">
              <a:solidFill>
                <a:srgbClr val="8DC63F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14" name="Picture 13" descr="Qr code&#10;&#10;Description automatically generated">
            <a:extLst>
              <a:ext uri="{FF2B5EF4-FFF2-40B4-BE49-F238E27FC236}">
                <a16:creationId xmlns:a16="http://schemas.microsoft.com/office/drawing/2014/main" id="{1695798D-83B8-F487-F6A5-7D9F46A950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02" y="4246081"/>
            <a:ext cx="1504724" cy="15047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18BAE2-C41C-8F74-308D-4BAF0552CD6D}"/>
              </a:ext>
            </a:extLst>
          </p:cNvPr>
          <p:cNvSpPr txBox="1"/>
          <p:nvPr/>
        </p:nvSpPr>
        <p:spPr>
          <a:xfrm>
            <a:off x="698001" y="6578146"/>
            <a:ext cx="129933" cy="5535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B3FA6C-3A15-DE48-1BCE-F19DA53FEF84}"/>
              </a:ext>
            </a:extLst>
          </p:cNvPr>
          <p:cNvSpPr/>
          <p:nvPr/>
        </p:nvSpPr>
        <p:spPr>
          <a:xfrm>
            <a:off x="698002" y="453603"/>
            <a:ext cx="11189199" cy="700561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FFBFE-0AE9-F60C-DEF1-6880BBCD83F8}"/>
              </a:ext>
            </a:extLst>
          </p:cNvPr>
          <p:cNvSpPr/>
          <p:nvPr/>
        </p:nvSpPr>
        <p:spPr>
          <a:xfrm>
            <a:off x="172528" y="6046575"/>
            <a:ext cx="459057" cy="689926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986345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ar in a garage&#10;&#10;Description automatically generated with medium confidence">
            <a:extLst>
              <a:ext uri="{FF2B5EF4-FFF2-40B4-BE49-F238E27FC236}">
                <a16:creationId xmlns:a16="http://schemas.microsoft.com/office/drawing/2014/main" id="{F7CEDB1E-DEC5-4DB7-9FCB-28F1986C5A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" b="22354"/>
          <a:stretch/>
        </p:blipFill>
        <p:spPr>
          <a:xfrm>
            <a:off x="21" y="10"/>
            <a:ext cx="12191980" cy="6857990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06502"/>
            <a:ext cx="10922000" cy="4849027"/>
          </a:xfrm>
        </p:spPr>
        <p:txBody>
          <a:bodyPr>
            <a:normAutofit/>
          </a:bodyPr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OUR EV – PRIUS PRIME PLUG-IN</a:t>
            </a:r>
          </a:p>
        </p:txBody>
      </p:sp>
    </p:spTree>
    <p:extLst>
      <p:ext uri="{BB962C8B-B14F-4D97-AF65-F5344CB8AC3E}">
        <p14:creationId xmlns:p14="http://schemas.microsoft.com/office/powerpoint/2010/main" val="79780528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938005-B309-CB41-C4C5-408F903EAF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434100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kitchen with a stove and oven&#10;&#10;Description automatically generated">
            <a:extLst>
              <a:ext uri="{FF2B5EF4-FFF2-40B4-BE49-F238E27FC236}">
                <a16:creationId xmlns:a16="http://schemas.microsoft.com/office/drawing/2014/main" id="{F54CCA0A-8E51-104E-0D93-F394ECFFA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2" b="2"/>
          <a:stretch/>
        </p:blipFill>
        <p:spPr>
          <a:xfrm rot="5400000">
            <a:off x="5846540" y="506135"/>
            <a:ext cx="6857903" cy="5845635"/>
          </a:xfrm>
          <a:prstGeom prst="rect">
            <a:avLst/>
          </a:prstGeom>
          <a:noFill/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A2B524E9-6D84-65D7-6E10-7FBE088E9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2" y="1520658"/>
            <a:ext cx="5677099" cy="33401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OUR FIRST ELECTRIC APPLIANCE REPLACEMENT – CERAMIC STOVETOP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37CC8F4-AE2F-C306-9761-C44B033D87E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08002" y="5558529"/>
            <a:ext cx="5677099" cy="693000"/>
          </a:xfrm>
        </p:spPr>
        <p:txBody>
          <a:bodyPr/>
          <a:lstStyle/>
          <a:p>
            <a:pPr marL="1270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BABB42-26DF-8C02-C4AF-B6E03DA5282B}"/>
              </a:ext>
            </a:extLst>
          </p:cNvPr>
          <p:cNvSpPr/>
          <p:nvPr/>
        </p:nvSpPr>
        <p:spPr>
          <a:xfrm>
            <a:off x="138023" y="6107502"/>
            <a:ext cx="603849" cy="6930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9273204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5BC1E1F5-246F-5679-E869-8075A7362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13163"/>
            <a:ext cx="3004588" cy="281432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KITCHEN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of Our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Prior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All-Electric Home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CD448EC-DCCC-D03A-EA28-A07E687B3D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08001" y="2999874"/>
            <a:ext cx="2219157" cy="3540626"/>
          </a:xfrm>
        </p:spPr>
        <p:txBody>
          <a:bodyPr/>
          <a:lstStyle/>
          <a:p>
            <a:pPr marL="1270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A kitchen with a table and chairs&#10;&#10;Description automatically generated">
            <a:extLst>
              <a:ext uri="{FF2B5EF4-FFF2-40B4-BE49-F238E27FC236}">
                <a16:creationId xmlns:a16="http://schemas.microsoft.com/office/drawing/2014/main" id="{09FD7880-7543-34CC-B118-5CBF00B3C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8" y="12112"/>
            <a:ext cx="9187412" cy="69063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411E86-F8A5-6131-EFB9-ED5ADDB2D9DC}"/>
              </a:ext>
            </a:extLst>
          </p:cNvPr>
          <p:cNvSpPr/>
          <p:nvPr/>
        </p:nvSpPr>
        <p:spPr>
          <a:xfrm>
            <a:off x="120770" y="6159260"/>
            <a:ext cx="690113" cy="69874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7191870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2_White">
  <a:themeElements>
    <a:clrScheme name="White">
      <a:dk1>
        <a:srgbClr val="A287C6"/>
      </a:dk1>
      <a:lt1>
        <a:srgbClr val="8DC63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norm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4_White">
  <a:themeElements>
    <a:clrScheme name="White">
      <a:dk1>
        <a:srgbClr val="A287C6"/>
      </a:dk1>
      <a:lt1>
        <a:srgbClr val="8DC63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norm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b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flat">
          <a:solidFill>
            <a:srgbClr val="FC8D19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15127</TotalTime>
  <Words>1979</Words>
  <Application>Microsoft Office PowerPoint</Application>
  <PresentationFormat>Widescreen</PresentationFormat>
  <Paragraphs>289</Paragraphs>
  <Slides>43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Aptos</vt:lpstr>
      <vt:lpstr>Aptos Display</vt:lpstr>
      <vt:lpstr>Arial</vt:lpstr>
      <vt:lpstr>Calibri</vt:lpstr>
      <vt:lpstr>Gill Sans</vt:lpstr>
      <vt:lpstr>Helvetica</vt:lpstr>
      <vt:lpstr>Helvetica Light</vt:lpstr>
      <vt:lpstr>Wingdings</vt:lpstr>
      <vt:lpstr>Office Theme</vt:lpstr>
      <vt:lpstr>12_White</vt:lpstr>
      <vt:lpstr>4_White</vt:lpstr>
      <vt:lpstr>2_White</vt:lpstr>
      <vt:lpstr>Worksheet</vt:lpstr>
      <vt:lpstr>PLANNING FOR A FOSSIL FUEL-FREE FUTURE ONE HOME AT A TIME</vt:lpstr>
      <vt:lpstr>Top 3 Greenhouse Gas (GHG) Emissions  Sources in NJ: (87%) of All Emissions</vt:lpstr>
      <vt:lpstr>MILLER ELECTRIFICATION PROJECTS</vt:lpstr>
      <vt:lpstr>Carbon Sequestration but No Solar</vt:lpstr>
      <vt:lpstr> </vt:lpstr>
      <vt:lpstr>OUR EV – PRIUS PRIME PLUG-IN</vt:lpstr>
      <vt:lpstr>PowerPoint Presentation</vt:lpstr>
      <vt:lpstr>OUR FIRST ELECTRIC APPLIANCE REPLACEMENT – CERAMIC STOVETOP</vt:lpstr>
      <vt:lpstr>KITCHEN of Our Prior All-Electric Home</vt:lpstr>
      <vt:lpstr>Space Heating &amp; Cooling w. Electric Heat Pump</vt:lpstr>
      <vt:lpstr>Pool Heater – Electric Heat Pump </vt:lpstr>
      <vt:lpstr>PowerPoint Presentation</vt:lpstr>
      <vt:lpstr>Spare Circuits for Future Electric Appliances </vt:lpstr>
      <vt:lpstr>Energy Efficiency – Use Less Energy</vt:lpstr>
      <vt:lpstr>A SIMPLE DO-IT-YOURSELF PROJECT</vt:lpstr>
      <vt:lpstr>SPACE HEATING &amp; COOLING WITH ELECTRIC HEAT PUMP Gas Furnace Backup on Right</vt:lpstr>
      <vt:lpstr>ELECTRIC HEAT PUMP WATER HEATER</vt:lpstr>
      <vt:lpstr>HEAT PUMP COMBO WASHER/DRYER</vt:lpstr>
      <vt:lpstr>Electric Heat Costs Less, Pollutes Less</vt:lpstr>
      <vt:lpstr>HEAT PUMP IN COLDEST WEATHER</vt:lpstr>
      <vt:lpstr>Daughter’s New Efficient Addition Electrified with Ducted Heat Pump</vt:lpstr>
      <vt:lpstr>Daughter’s House</vt:lpstr>
      <vt:lpstr>HOME PERFORMANCE WITH ENERGY STAR NJ &amp; Nation-wide Weatherization Program</vt:lpstr>
      <vt:lpstr>Heat Pump Water Heater beside Gas Furnace in Closet with Louvered Doors</vt:lpstr>
      <vt:lpstr>Family Room (Rear) Addition Mini-Split Heat Pump</vt:lpstr>
      <vt:lpstr>NEW EV</vt:lpstr>
      <vt:lpstr>Experimental Induction Stovetop 1 Burner Portable Induction Hot Plate - $109.</vt:lpstr>
      <vt:lpstr> </vt:lpstr>
      <vt:lpstr>Calculate your potential IRA electrification incentives with  Rewiring America</vt:lpstr>
      <vt:lpstr>PowerPoint Presentation</vt:lpstr>
      <vt:lpstr>IRA TAX CREDITS FOR MODERATE INCOME HOUSEHOLDS</vt:lpstr>
      <vt:lpstr>Create a Home Electrification Plan with  Rewiring America</vt:lpstr>
      <vt:lpstr> </vt:lpstr>
      <vt:lpstr>PowerPoint Presentation</vt:lpstr>
      <vt:lpstr>MY ELECTRIFICATION PLAN: Projects</vt:lpstr>
      <vt:lpstr>PowerPoint Presentation</vt:lpstr>
      <vt:lpstr>PROJECT HEAT PUMP DETAILS</vt:lpstr>
      <vt:lpstr>PROJECT HEAT PUMP UP-FRONT COSTS</vt:lpstr>
      <vt:lpstr>PROJECT HEAT PUMP CONTRACTORS</vt:lpstr>
      <vt:lpstr>PROJECT HEAT PUMP PROJECT GUIDE</vt:lpstr>
      <vt:lpstr>WHY WE WANT TO SAVE THE WORLD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 Miller</dc:creator>
  <cp:lastModifiedBy>Steve Miller</cp:lastModifiedBy>
  <cp:revision>3</cp:revision>
  <dcterms:created xsi:type="dcterms:W3CDTF">2024-09-06T18:57:47Z</dcterms:created>
  <dcterms:modified xsi:type="dcterms:W3CDTF">2024-12-11T22:13:14Z</dcterms:modified>
</cp:coreProperties>
</file>