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265" r:id="rId3"/>
    <p:sldId id="266" r:id="rId4"/>
    <p:sldId id="268" r:id="rId5"/>
    <p:sldId id="267" r:id="rId6"/>
    <p:sldId id="269" r:id="rId7"/>
    <p:sldId id="259" r:id="rId8"/>
    <p:sldId id="263" r:id="rId9"/>
    <p:sldId id="262" r:id="rId10"/>
    <p:sldId id="257" r:id="rId11"/>
    <p:sldId id="256" r:id="rId12"/>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4660"/>
  </p:normalViewPr>
  <p:slideViewPr>
    <p:cSldViewPr snapToGrid="0">
      <p:cViewPr varScale="1">
        <p:scale>
          <a:sx n="116" d="100"/>
          <a:sy n="116" d="100"/>
        </p:scale>
        <p:origin x="708" y="-228"/>
      </p:cViewPr>
      <p:guideLst/>
    </p:cSldViewPr>
  </p:slideViewPr>
  <p:notesTextViewPr>
    <p:cViewPr>
      <p:scale>
        <a:sx n="1" d="1"/>
        <a:sy n="1" d="1"/>
      </p:scale>
      <p:origin x="0" y="0"/>
    </p:cViewPr>
  </p:notesTextViewPr>
  <p:notesViewPr>
    <p:cSldViewPr snapToGrid="0">
      <p:cViewPr varScale="1">
        <p:scale>
          <a:sx n="99" d="100"/>
          <a:sy n="99" d="100"/>
        </p:scale>
        <p:origin x="96" y="3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2400" y="0"/>
            <a:ext cx="4002088" cy="350838"/>
          </a:xfrm>
          <a:prstGeom prst="rect">
            <a:avLst/>
          </a:prstGeom>
        </p:spPr>
        <p:txBody>
          <a:bodyPr vert="horz" lIns="91440" tIns="45720" rIns="91440" bIns="45720" rtlCol="0"/>
          <a:lstStyle>
            <a:lvl1pPr algn="r">
              <a:defRPr sz="1200"/>
            </a:lvl1pPr>
          </a:lstStyle>
          <a:p>
            <a:fld id="{69B09ABB-5C37-480B-B5A2-FE4FDABD56EB}" type="datetimeFigureOut">
              <a:rPr lang="en-US" smtClean="0"/>
              <a:t>2/21/2025</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925" y="3373438"/>
            <a:ext cx="7388225"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02088"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2400" y="6659563"/>
            <a:ext cx="4002088" cy="350837"/>
          </a:xfrm>
          <a:prstGeom prst="rect">
            <a:avLst/>
          </a:prstGeom>
        </p:spPr>
        <p:txBody>
          <a:bodyPr vert="horz" lIns="91440" tIns="45720" rIns="91440" bIns="45720" rtlCol="0" anchor="b"/>
          <a:lstStyle>
            <a:lvl1pPr algn="r">
              <a:defRPr sz="1200"/>
            </a:lvl1pPr>
          </a:lstStyle>
          <a:p>
            <a:fld id="{2C5867A3-E3A8-4E02-B553-8CA5D202B53C}" type="slidenum">
              <a:rPr lang="en-US" smtClean="0"/>
              <a:t>‹#›</a:t>
            </a:fld>
            <a:endParaRPr lang="en-US"/>
          </a:p>
        </p:txBody>
      </p:sp>
    </p:spTree>
    <p:extLst>
      <p:ext uri="{BB962C8B-B14F-4D97-AF65-F5344CB8AC3E}">
        <p14:creationId xmlns:p14="http://schemas.microsoft.com/office/powerpoint/2010/main" val="231094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73437"/>
            <a:ext cx="7388225" cy="315134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….\2025-1-16\EV AS HOME STORAGE.pptx</a:t>
            </a:r>
          </a:p>
          <a:p>
            <a:pPr lvl="0">
              <a:defRPr/>
            </a:pPr>
            <a:endParaRPr lang="en-US" dirty="0"/>
          </a:p>
          <a:p>
            <a:pPr lvl="0">
              <a:defRPr/>
            </a:pPr>
            <a:r>
              <a:rPr lang="en-US" dirty="0"/>
              <a:t>READ THE SLIDE.</a:t>
            </a:r>
          </a:p>
          <a:p>
            <a:pPr lvl="0">
              <a:defRPr/>
            </a:pPr>
            <a:endParaRPr lang="en-US" dirty="0"/>
          </a:p>
          <a:p>
            <a:pPr lvl="0">
              <a:defRPr/>
            </a:pPr>
            <a:r>
              <a:rPr lang="en-US" dirty="0"/>
              <a:t>There are many bloggers, and </a:t>
            </a:r>
            <a:r>
              <a:rPr lang="en-US" dirty="0" err="1"/>
              <a:t>youtube</a:t>
            </a:r>
            <a:r>
              <a:rPr lang="en-US" dirty="0"/>
              <a:t> recordings on the “NEWER OPTIONS” many are referenced on slides and on last page “RESOURCES”</a:t>
            </a:r>
          </a:p>
          <a:p>
            <a:pPr lvl="0">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EV to supply backup to power the house during grid failure has car manufacturers jumping for joy at the market potential for their own EV brand: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current standards being drafted on interconnecting mobile batteries (</a:t>
            </a:r>
            <a:r>
              <a:rPr lang="en-US" sz="1400" b="1" dirty="0"/>
              <a:t>non-stationary storage</a:t>
            </a:r>
            <a:r>
              <a:rPr lang="en-US" dirty="0"/>
              <a:t>) to both buildings, and into the grid.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(probably most) auto manufacturing are looking at this as a profitable opportunity , and testing the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We will hold questions to my ending slide</a:t>
            </a:r>
          </a:p>
          <a:p>
            <a:pPr lvl="0">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C5867A3-E3A8-4E02-B553-8CA5D202B53C}" type="slidenum">
              <a:rPr lang="en-US" smtClean="0"/>
              <a:t>1</a:t>
            </a:fld>
            <a:endParaRPr lang="en-US"/>
          </a:p>
        </p:txBody>
      </p:sp>
    </p:spTree>
    <p:extLst>
      <p:ext uri="{BB962C8B-B14F-4D97-AF65-F5344CB8AC3E}">
        <p14:creationId xmlns:p14="http://schemas.microsoft.com/office/powerpoint/2010/main" val="362947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THE INDUSTRY IS GOING – THE MARYLAND “DRIVE ACT” ADDS VEHICLE TO POWER THE GRID. (ON DEMAND WHEN THE GRID NEEDS IT</a:t>
            </a:r>
          </a:p>
          <a:p>
            <a:r>
              <a:rPr lang="en-US" dirty="0"/>
              <a:t>THERE WILL BE AN INITIAL TRIAL BY BALTIMORE GAS &amp; ELECTRIC THIS SUMMER</a:t>
            </a:r>
          </a:p>
          <a:p>
            <a:endParaRPr lang="en-US" dirty="0"/>
          </a:p>
          <a:p>
            <a:r>
              <a:rPr lang="en-US" dirty="0"/>
              <a:t>SO WE HAVE V2L</a:t>
            </a:r>
          </a:p>
          <a:p>
            <a:r>
              <a:rPr lang="en-US" dirty="0"/>
              <a:t>V2LOAD</a:t>
            </a:r>
          </a:p>
          <a:p>
            <a:r>
              <a:rPr lang="en-US" dirty="0"/>
              <a:t>V2HOUR</a:t>
            </a:r>
          </a:p>
          <a:p>
            <a:r>
              <a:rPr lang="en-US" dirty="0"/>
              <a:t>AND IN THE FUTURE</a:t>
            </a:r>
          </a:p>
          <a:p>
            <a:r>
              <a:rPr lang="en-US" dirty="0"/>
              <a:t>V2GRID</a:t>
            </a:r>
          </a:p>
          <a:p>
            <a:endParaRPr lang="en-US" dirty="0"/>
          </a:p>
          <a:p>
            <a:r>
              <a:rPr lang="en-US" dirty="0"/>
              <a:t>ALL MY REFERENCE ARE LINKED ON THIS SLIDE, AT NEXT SLIDE </a:t>
            </a:r>
          </a:p>
          <a:p>
            <a:r>
              <a:rPr lang="en-US" dirty="0"/>
              <a:t>THIS WHOLE PRESNETAITON WILL  BE ON-LINE IN A DAY OR TWO</a:t>
            </a:r>
          </a:p>
          <a:p>
            <a:endParaRPr lang="en-US" dirty="0"/>
          </a:p>
          <a:p>
            <a:r>
              <a:rPr lang="en-US" dirty="0"/>
              <a:t>ANY QUESTIONS??</a:t>
            </a:r>
          </a:p>
          <a:p>
            <a:endParaRPr lang="en-US" dirty="0"/>
          </a:p>
          <a:p>
            <a:endParaRPr lang="en-US" dirty="0"/>
          </a:p>
          <a:p>
            <a:endParaRPr lang="en-US" dirty="0"/>
          </a:p>
          <a:p>
            <a:r>
              <a:rPr lang="en-US" dirty="0"/>
              <a:t>Mike has been checking with his BPU friends.  </a:t>
            </a:r>
          </a:p>
          <a:p>
            <a:r>
              <a:rPr lang="en-US" dirty="0"/>
              <a:t>MIKE – can you offer words of wisdom??</a:t>
            </a:r>
          </a:p>
        </p:txBody>
      </p:sp>
      <p:sp>
        <p:nvSpPr>
          <p:cNvPr id="4" name="Slide Number Placeholder 3"/>
          <p:cNvSpPr>
            <a:spLocks noGrp="1"/>
          </p:cNvSpPr>
          <p:nvPr>
            <p:ph type="sldNum" sz="quarter" idx="5"/>
          </p:nvPr>
        </p:nvSpPr>
        <p:spPr/>
        <p:txBody>
          <a:bodyPr/>
          <a:lstStyle/>
          <a:p>
            <a:fld id="{2C5867A3-E3A8-4E02-B553-8CA5D202B53C}" type="slidenum">
              <a:rPr lang="en-US" smtClean="0"/>
              <a:t>10</a:t>
            </a:fld>
            <a:endParaRPr lang="en-US"/>
          </a:p>
        </p:txBody>
      </p:sp>
    </p:spTree>
    <p:extLst>
      <p:ext uri="{BB962C8B-B14F-4D97-AF65-F5344CB8AC3E}">
        <p14:creationId xmlns:p14="http://schemas.microsoft.com/office/powerpoint/2010/main" val="1846445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867A3-E3A8-4E02-B553-8CA5D202B53C}" type="slidenum">
              <a:rPr lang="en-US" smtClean="0"/>
              <a:t>11</a:t>
            </a:fld>
            <a:endParaRPr lang="en-US"/>
          </a:p>
        </p:txBody>
      </p:sp>
    </p:spTree>
    <p:extLst>
      <p:ext uri="{BB962C8B-B14F-4D97-AF65-F5344CB8AC3E}">
        <p14:creationId xmlns:p14="http://schemas.microsoft.com/office/powerpoint/2010/main" val="126351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V2L : is the initial use of mobile storage:  When you need power, just plug your extension cords into 120 volt outlets on the car or pickup and power what you wish.  The Ford Lightning is featured as the Workhorse of choice for contractors, who can simply plug-in to truck and freely use their outdoor tools remotely, wherever the truck is located.</a:t>
            </a:r>
          </a:p>
          <a:p>
            <a:endParaRPr lang="en-US" dirty="0"/>
          </a:p>
          <a:p>
            <a:r>
              <a:rPr lang="en-US" dirty="0"/>
              <a:t>V2H: Plug your EV into a bi-directional charger, mounted on your house.  Normally that charger delivers house electricity to charge the EV.  The bi-direction charger reverses this: the EV now can deliver electricity to power the house, during power outages.</a:t>
            </a:r>
          </a:p>
          <a:p>
            <a:endParaRPr lang="en-US" dirty="0"/>
          </a:p>
          <a:p>
            <a:r>
              <a:rPr lang="en-US" dirty="0"/>
              <a:t>This lists 6 EV manufacturers, and two other (“adders”).</a:t>
            </a:r>
          </a:p>
          <a:p>
            <a:r>
              <a:rPr lang="en-US" dirty="0"/>
              <a:t>GM has 7 brands of EVs.  The 2026 models of all 7 brands have identical proprietary </a:t>
            </a:r>
            <a:r>
              <a:rPr lang="en-US" dirty="0" err="1"/>
              <a:t>signalling</a:t>
            </a:r>
            <a:r>
              <a:rPr lang="en-US" dirty="0"/>
              <a:t> between car and house</a:t>
            </a:r>
          </a:p>
          <a:p>
            <a:endParaRPr lang="en-US" dirty="0"/>
          </a:p>
          <a:p>
            <a:r>
              <a:rPr lang="en-US" dirty="0"/>
              <a:t>The proprietary interface means that when you buy one auto manufacture’s car, you will then buy an expensive bi-directional charger to handle the V2H (vehicle to house), from </a:t>
            </a:r>
            <a:r>
              <a:rPr lang="en-US" dirty="0" err="1"/>
              <a:t>from</a:t>
            </a:r>
            <a:r>
              <a:rPr lang="en-US" dirty="0"/>
              <a:t> that same ONE car </a:t>
            </a:r>
            <a:r>
              <a:rPr lang="en-US" dirty="0" err="1"/>
              <a:t>manufactuer</a:t>
            </a:r>
            <a:r>
              <a:rPr lang="en-US" dirty="0"/>
              <a:t>.  You become LOCKED INTO models from that car manufacturer-  when you replace your car, you must replace with the SAME car manufacturer, for the life of that expensive EV charger on the wall (and maybe the life of all </a:t>
            </a:r>
            <a:r>
              <a:rPr lang="en-US" dirty="0" err="1"/>
              <a:t>theother</a:t>
            </a:r>
            <a:r>
              <a:rPr lang="en-US" dirty="0"/>
              <a:t> equipment required to power your house from your EV)</a:t>
            </a:r>
          </a:p>
          <a:p>
            <a:r>
              <a:rPr lang="en-US" dirty="0"/>
              <a:t>I will show more detail in next several slides</a:t>
            </a:r>
          </a:p>
        </p:txBody>
      </p:sp>
      <p:sp>
        <p:nvSpPr>
          <p:cNvPr id="4" name="Slide Number Placeholder 3"/>
          <p:cNvSpPr>
            <a:spLocks noGrp="1"/>
          </p:cNvSpPr>
          <p:nvPr>
            <p:ph type="sldNum" sz="quarter" idx="5"/>
          </p:nvPr>
        </p:nvSpPr>
        <p:spPr/>
        <p:txBody>
          <a:bodyPr/>
          <a:lstStyle/>
          <a:p>
            <a:fld id="{2C5867A3-E3A8-4E02-B553-8CA5D202B53C}" type="slidenum">
              <a:rPr lang="en-US" smtClean="0"/>
              <a:t>2</a:t>
            </a:fld>
            <a:endParaRPr lang="en-US"/>
          </a:p>
        </p:txBody>
      </p:sp>
    </p:spTree>
    <p:extLst>
      <p:ext uri="{BB962C8B-B14F-4D97-AF65-F5344CB8AC3E}">
        <p14:creationId xmlns:p14="http://schemas.microsoft.com/office/powerpoint/2010/main" val="224536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5867A3-E3A8-4E02-B553-8CA5D202B53C}" type="slidenum">
              <a:rPr lang="en-US" smtClean="0"/>
              <a:t>3</a:t>
            </a:fld>
            <a:endParaRPr lang="en-US"/>
          </a:p>
        </p:txBody>
      </p:sp>
    </p:spTree>
    <p:extLst>
      <p:ext uri="{BB962C8B-B14F-4D97-AF65-F5344CB8AC3E}">
        <p14:creationId xmlns:p14="http://schemas.microsoft.com/office/powerpoint/2010/main" val="172349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dirty="0"/>
              <a:t>Source:   </a:t>
            </a:r>
            <a:r>
              <a:rPr lang="en-US" sz="1200" kern="100" dirty="0">
                <a:effectLst/>
                <a:latin typeface="Aptos" panose="020B0004020202020204" pitchFamily="34" charset="0"/>
                <a:ea typeface="Aptos" panose="020B0004020202020204" pitchFamily="34" charset="0"/>
                <a:cs typeface="Times New Roman" panose="02020603050405020304" pitchFamily="18" charset="0"/>
                <a:hlinkClick r:id="rId3"/>
              </a:rPr>
              <a:t>www.youtube.com</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QYRgfLgKOW8  “Electric Vehicles as Home Backup Power”  Oct, 2024</a:t>
            </a:r>
          </a:p>
          <a:p>
            <a:pPr marL="0" marR="0">
              <a:lnSpc>
                <a:spcPct val="115000"/>
              </a:lnSpc>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Hosted by Walter on “The Network Architect Channel”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C5867A3-E3A8-4E02-B553-8CA5D202B53C}" type="slidenum">
              <a:rPr lang="en-US" smtClean="0"/>
              <a:t>4</a:t>
            </a:fld>
            <a:endParaRPr lang="en-US"/>
          </a:p>
        </p:txBody>
      </p:sp>
    </p:spTree>
    <p:extLst>
      <p:ext uri="{BB962C8B-B14F-4D97-AF65-F5344CB8AC3E}">
        <p14:creationId xmlns:p14="http://schemas.microsoft.com/office/powerpoint/2010/main" val="409222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dirty="0"/>
              <a:t>RIVIAN has NUMEROUS OUTLETS- most are USB. There are 3 12v outlets, and ONE 120 volt outlet-= and now  has </a:t>
            </a:r>
            <a:r>
              <a:rPr lang="en-US" dirty="0" err="1"/>
              <a:t>has</a:t>
            </a:r>
            <a:r>
              <a:rPr lang="en-US" dirty="0"/>
              <a:t> a bi-directional charger to power your house.</a:t>
            </a:r>
          </a:p>
          <a:p>
            <a:pPr marL="0" marR="0">
              <a:lnSpc>
                <a:spcPct val="115000"/>
              </a:lnSpc>
              <a:spcAft>
                <a:spcPts val="800"/>
              </a:spcAft>
            </a:pPr>
            <a:r>
              <a:rPr lang="en-US" dirty="0"/>
              <a:t>Source:   </a:t>
            </a:r>
            <a:r>
              <a:rPr lang="en-US" sz="1200" kern="100" dirty="0">
                <a:effectLst/>
                <a:latin typeface="Aptos" panose="020B0004020202020204" pitchFamily="34" charset="0"/>
                <a:ea typeface="Aptos" panose="020B0004020202020204" pitchFamily="34" charset="0"/>
                <a:cs typeface="Times New Roman" panose="02020603050405020304" pitchFamily="18" charset="0"/>
                <a:hlinkClick r:id="rId3"/>
              </a:rPr>
              <a:t>www.youtube.com</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QYRgfLgKOW8  “Electric Vehicles as Home Backup Power”  Oct, 2024</a:t>
            </a:r>
          </a:p>
          <a:p>
            <a:pPr marL="0" marR="0">
              <a:lnSpc>
                <a:spcPct val="115000"/>
              </a:lnSpc>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Hosted by Walter on “The Network Architect Channel”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C5867A3-E3A8-4E02-B553-8CA5D202B53C}" type="slidenum">
              <a:rPr lang="en-US" smtClean="0"/>
              <a:t>5</a:t>
            </a:fld>
            <a:endParaRPr lang="en-US"/>
          </a:p>
        </p:txBody>
      </p:sp>
    </p:spTree>
    <p:extLst>
      <p:ext uri="{BB962C8B-B14F-4D97-AF65-F5344CB8AC3E}">
        <p14:creationId xmlns:p14="http://schemas.microsoft.com/office/powerpoint/2010/main" val="2035317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dirty="0"/>
              <a:t>PHOTO ON RIGHT: The Ford Lightning has options to plug extension cords, for high power outdoor work.</a:t>
            </a:r>
          </a:p>
          <a:p>
            <a:pPr marL="0" marR="0">
              <a:lnSpc>
                <a:spcPct val="115000"/>
              </a:lnSpc>
              <a:spcAft>
                <a:spcPts val="800"/>
              </a:spcAft>
            </a:pPr>
            <a:r>
              <a:rPr lang="en-US" dirty="0" err="1"/>
              <a:t>Phhoto</a:t>
            </a:r>
            <a:r>
              <a:rPr lang="en-US" dirty="0"/>
              <a:t> on LEFT shows V2House- plugin  </a:t>
            </a:r>
            <a:r>
              <a:rPr lang="en-US" dirty="0" err="1"/>
              <a:t>andpower</a:t>
            </a:r>
            <a:r>
              <a:rPr lang="en-US" dirty="0"/>
              <a:t> the house</a:t>
            </a:r>
          </a:p>
          <a:p>
            <a:pPr marL="0" marR="0">
              <a:lnSpc>
                <a:spcPct val="115000"/>
              </a:lnSpc>
              <a:spcAft>
                <a:spcPts val="800"/>
              </a:spcAft>
            </a:pPr>
            <a:endParaRPr lang="en-US" dirty="0"/>
          </a:p>
          <a:p>
            <a:pPr marL="0" marR="0">
              <a:lnSpc>
                <a:spcPct val="115000"/>
              </a:lnSpc>
              <a:spcAft>
                <a:spcPts val="800"/>
              </a:spcAft>
            </a:pPr>
            <a:endParaRPr lang="en-US" dirty="0"/>
          </a:p>
          <a:p>
            <a:endParaRPr lang="en-US" dirty="0"/>
          </a:p>
        </p:txBody>
      </p:sp>
      <p:sp>
        <p:nvSpPr>
          <p:cNvPr id="4" name="Slide Number Placeholder 3"/>
          <p:cNvSpPr>
            <a:spLocks noGrp="1"/>
          </p:cNvSpPr>
          <p:nvPr>
            <p:ph type="sldNum" sz="quarter" idx="5"/>
          </p:nvPr>
        </p:nvSpPr>
        <p:spPr/>
        <p:txBody>
          <a:bodyPr/>
          <a:lstStyle/>
          <a:p>
            <a:fld id="{2C5867A3-E3A8-4E02-B553-8CA5D202B53C}" type="slidenum">
              <a:rPr lang="en-US" smtClean="0"/>
              <a:t>6</a:t>
            </a:fld>
            <a:endParaRPr lang="en-US"/>
          </a:p>
        </p:txBody>
      </p:sp>
    </p:spTree>
    <p:extLst>
      <p:ext uri="{BB962C8B-B14F-4D97-AF65-F5344CB8AC3E}">
        <p14:creationId xmlns:p14="http://schemas.microsoft.com/office/powerpoint/2010/main" val="139394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HEADLINES:  GM EVs THAT ARE MORE THAN JUST A RIDE</a:t>
            </a:r>
          </a:p>
          <a:p>
            <a:r>
              <a:rPr lang="en-US" dirty="0"/>
              <a:t>SEND POWER BACK TO YOUR HOME.  </a:t>
            </a:r>
          </a:p>
          <a:p>
            <a:r>
              <a:rPr lang="en-US" dirty="0"/>
              <a:t>POWER OUT IN YOUR NEIGHBORHOOD- GM CAN PROVIDE POWER TO YOUR PROPERLY EQUIPPED HOME IN A BLACKOUT.</a:t>
            </a:r>
            <a:br>
              <a:rPr lang="en-US" dirty="0"/>
            </a:br>
            <a:r>
              <a:rPr lang="en-US" dirty="0" err="1"/>
              <a:t>Begiinnin</a:t>
            </a:r>
            <a:r>
              <a:rPr lang="en-US" dirty="0"/>
              <a:t> with the 2026 models (out now) all 7 EV car brands, under the GM umbrella, will have compatible interfaces to the Proprietary </a:t>
            </a:r>
            <a:r>
              <a:rPr lang="en-US" dirty="0" err="1"/>
              <a:t>signallingg</a:t>
            </a:r>
            <a:r>
              <a:rPr lang="en-US" dirty="0"/>
              <a:t> used between the car and the bi-directional charger.</a:t>
            </a:r>
          </a:p>
          <a:p>
            <a:r>
              <a:rPr lang="en-US" dirty="0"/>
              <a:t>Currently models that will include v2h are the 2024 Chevrolet Silverado EV RST, the 2024 GMC Sierra EV Denali Edition 1, 2024 Chevrolet Blazer EV, 2024 Chevrolet Equinox EV, 2024 Cadillac Lyriq, and the 2025 Cadillac Escalade IQ.</a:t>
            </a:r>
          </a:p>
          <a:p>
            <a:r>
              <a:rPr lang="en-US" dirty="0"/>
              <a:t>GM has 7 brands with EVs.  All compatible SW with the same bi-directional  charger</a:t>
            </a:r>
          </a:p>
          <a:p>
            <a:r>
              <a:rPr lang="en-US" dirty="0"/>
              <a:t>FOOORD and TESLA each have proprietary </a:t>
            </a:r>
            <a:r>
              <a:rPr lang="en-US" dirty="0" err="1"/>
              <a:t>interfaes</a:t>
            </a:r>
            <a:r>
              <a:rPr lang="en-US" dirty="0"/>
              <a:t> to bi-directional charger</a:t>
            </a:r>
          </a:p>
        </p:txBody>
      </p:sp>
      <p:sp>
        <p:nvSpPr>
          <p:cNvPr id="4" name="Slide Number Placeholder 3"/>
          <p:cNvSpPr>
            <a:spLocks noGrp="1"/>
          </p:cNvSpPr>
          <p:nvPr>
            <p:ph type="sldNum" sz="quarter" idx="5"/>
          </p:nvPr>
        </p:nvSpPr>
        <p:spPr/>
        <p:txBody>
          <a:bodyPr/>
          <a:lstStyle/>
          <a:p>
            <a:fld id="{2C5867A3-E3A8-4E02-B553-8CA5D202B53C}" type="slidenum">
              <a:rPr lang="en-US" smtClean="0"/>
              <a:t>7</a:t>
            </a:fld>
            <a:endParaRPr lang="en-US"/>
          </a:p>
        </p:txBody>
      </p:sp>
    </p:spTree>
    <p:extLst>
      <p:ext uri="{BB962C8B-B14F-4D97-AF65-F5344CB8AC3E}">
        <p14:creationId xmlns:p14="http://schemas.microsoft.com/office/powerpoint/2010/main" val="296294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GM SAYS: TAP INTO AN AMAZING SOURCE OF BACKUP POWER</a:t>
            </a:r>
          </a:p>
          <a:p>
            <a:r>
              <a:rPr lang="en-US" dirty="0"/>
              <a:t>I used this site for animations, and personal conversations with 2 agents who supplied more info</a:t>
            </a:r>
          </a:p>
        </p:txBody>
      </p:sp>
      <p:sp>
        <p:nvSpPr>
          <p:cNvPr id="4" name="Slide Number Placeholder 3"/>
          <p:cNvSpPr>
            <a:spLocks noGrp="1"/>
          </p:cNvSpPr>
          <p:nvPr>
            <p:ph type="sldNum" sz="quarter" idx="5"/>
          </p:nvPr>
        </p:nvSpPr>
        <p:spPr/>
        <p:txBody>
          <a:bodyPr/>
          <a:lstStyle/>
          <a:p>
            <a:fld id="{2C5867A3-E3A8-4E02-B553-8CA5D202B53C}" type="slidenum">
              <a:rPr lang="en-US" smtClean="0"/>
              <a:t>8</a:t>
            </a:fld>
            <a:endParaRPr lang="en-US"/>
          </a:p>
        </p:txBody>
      </p:sp>
    </p:spTree>
    <p:extLst>
      <p:ext uri="{BB962C8B-B14F-4D97-AF65-F5344CB8AC3E}">
        <p14:creationId xmlns:p14="http://schemas.microsoft.com/office/powerpoint/2010/main" val="349501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ON THE RIGHT:  GM OFFERS A  WALL BATTERY – GM ENERGY POWERBANK.  THE $7300 PRICE SEEMS VERY REASONABLE- OF COURSE, THIS IS INDEPENDENT OF VEHICLE TO HOUSE ELECTRICITY</a:t>
            </a:r>
          </a:p>
          <a:p>
            <a:endParaRPr lang="en-US" dirty="0"/>
          </a:p>
          <a:p>
            <a:r>
              <a:rPr lang="en-US" dirty="0"/>
              <a:t>THEN LOOK AT THE MIDDLE PICTURE – TO POWER YOUR NEW EV , YOU BUY A GM BRANDED BI-DIRECTIONAL CHARGER FOR $1700 – VERY POWERFUL 80 AMPS. </a:t>
            </a:r>
          </a:p>
          <a:p>
            <a:r>
              <a:rPr lang="en-US" dirty="0"/>
              <a:t> IF YOU HAVE A SMALL 100 AMP PANEL, YOU COULD POWER THE  WHOLE HOUSE- </a:t>
            </a:r>
          </a:p>
          <a:p>
            <a:endParaRPr lang="en-US" dirty="0"/>
          </a:p>
          <a:p>
            <a:r>
              <a:rPr lang="en-US" dirty="0"/>
              <a:t>NOW LOOK A THE LEFT PHOTO:  YOU NEED 2 MAJOR BOXES FOR THE EV TO POWER THE HOUSE</a:t>
            </a:r>
          </a:p>
          <a:p>
            <a:r>
              <a:rPr lang="en-US" dirty="0"/>
              <a:t>INVERTER – IS LIKE THE INVERTER YOU NEED FOR SOLAR – dc FROM THE EV TO AC NEEDED BY THE HOUSE)</a:t>
            </a:r>
          </a:p>
          <a:p>
            <a:endParaRPr lang="en-US" dirty="0"/>
          </a:p>
          <a:p>
            <a:r>
              <a:rPr lang="en-US" dirty="0"/>
              <a:t>ON FAR LEFT “ENERGY HOME HUB”.  THIS IS THE TRANSFER SWTICH, REQUIRED WHEN THE GRID IS DOWN, TO ISOLATE THE HOUSE FROM THE GRID.  </a:t>
            </a:r>
          </a:p>
          <a:p>
            <a:r>
              <a:rPr lang="en-US" dirty="0"/>
              <a:t>THIS “HOME HUB” REQUIRES AN ELECTRIICAN TO SELECT AND WIRE THE MOST ESSENTIAL PARTS OF YOUR HOUSE WHEN THE GRID FAILS.</a:t>
            </a:r>
          </a:p>
          <a:p>
            <a:endParaRPr lang="en-US" dirty="0"/>
          </a:p>
          <a:p>
            <a:r>
              <a:rPr lang="en-US" dirty="0"/>
              <a:t>The SMALLISH “dark start battery”  detects the power outage and begins to give initial power to the rest of these systems,  EQUIPMENT COSTS FOR JUST V2H: $7300.</a:t>
            </a:r>
          </a:p>
          <a:p>
            <a:r>
              <a:rPr lang="en-US" dirty="0"/>
              <a:t>LABOR TO INSTALL  STARTS AT $7K-UP TO $13K – MORE THAN THE PRICE OF ALL THE SYSTEM COMPONENTS</a:t>
            </a:r>
          </a:p>
        </p:txBody>
      </p:sp>
      <p:sp>
        <p:nvSpPr>
          <p:cNvPr id="4" name="Slide Number Placeholder 3"/>
          <p:cNvSpPr>
            <a:spLocks noGrp="1"/>
          </p:cNvSpPr>
          <p:nvPr>
            <p:ph type="sldNum" sz="quarter" idx="5"/>
          </p:nvPr>
        </p:nvSpPr>
        <p:spPr/>
        <p:txBody>
          <a:bodyPr/>
          <a:lstStyle/>
          <a:p>
            <a:fld id="{2C5867A3-E3A8-4E02-B553-8CA5D202B53C}" type="slidenum">
              <a:rPr lang="en-US" smtClean="0"/>
              <a:t>9</a:t>
            </a:fld>
            <a:endParaRPr lang="en-US"/>
          </a:p>
        </p:txBody>
      </p:sp>
    </p:spTree>
    <p:extLst>
      <p:ext uri="{BB962C8B-B14F-4D97-AF65-F5344CB8AC3E}">
        <p14:creationId xmlns:p14="http://schemas.microsoft.com/office/powerpoint/2010/main" val="29042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F548-80DF-FDF6-6909-3F19C63B4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B8E8E8-B0A3-6DCC-F6C7-D2D2A6B40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03F0D5-FCF4-8935-2769-1E6666A01467}"/>
              </a:ext>
            </a:extLst>
          </p:cNvPr>
          <p:cNvSpPr>
            <a:spLocks noGrp="1"/>
          </p:cNvSpPr>
          <p:nvPr>
            <p:ph type="dt" sz="half" idx="10"/>
          </p:nvPr>
        </p:nvSpPr>
        <p:spPr/>
        <p:txBody>
          <a:bodyPr/>
          <a:lstStyle/>
          <a:p>
            <a:fld id="{6ADA4AFC-DBA2-48AB-B166-9B005F7A2B8E}" type="datetimeFigureOut">
              <a:rPr lang="en-US" smtClean="0"/>
              <a:t>2/21/2025</a:t>
            </a:fld>
            <a:endParaRPr lang="en-US"/>
          </a:p>
        </p:txBody>
      </p:sp>
      <p:sp>
        <p:nvSpPr>
          <p:cNvPr id="5" name="Footer Placeholder 4">
            <a:extLst>
              <a:ext uri="{FF2B5EF4-FFF2-40B4-BE49-F238E27FC236}">
                <a16:creationId xmlns:a16="http://schemas.microsoft.com/office/drawing/2014/main" id="{AB7BEDC2-6BC7-DFA8-3FF4-02620778F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F9DF0-54C1-37A9-76D4-02A71BF85F7A}"/>
              </a:ext>
            </a:extLst>
          </p:cNvPr>
          <p:cNvSpPr>
            <a:spLocks noGrp="1"/>
          </p:cNvSpPr>
          <p:nvPr>
            <p:ph type="sldNum" sz="quarter" idx="12"/>
          </p:nvPr>
        </p:nvSpPr>
        <p:spPr/>
        <p:txBody>
          <a:bodyPr/>
          <a:lstStyle/>
          <a:p>
            <a:fld id="{9DE32132-0B0D-4B15-899D-6CA12B4D3792}" type="slidenum">
              <a:rPr lang="en-US" smtClean="0"/>
              <a:t>‹#›</a:t>
            </a:fld>
            <a:endParaRPr lang="en-US"/>
          </a:p>
        </p:txBody>
      </p:sp>
    </p:spTree>
    <p:extLst>
      <p:ext uri="{BB962C8B-B14F-4D97-AF65-F5344CB8AC3E}">
        <p14:creationId xmlns:p14="http://schemas.microsoft.com/office/powerpoint/2010/main" val="308595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BC07-A7BD-12D9-D3FA-E2F16E60A8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2F8E31-E6B1-AD37-801F-086BD46506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54B56-FAC1-0B85-D8AE-227AB4F48B4F}"/>
              </a:ext>
            </a:extLst>
          </p:cNvPr>
          <p:cNvSpPr>
            <a:spLocks noGrp="1"/>
          </p:cNvSpPr>
          <p:nvPr>
            <p:ph type="dt" sz="half" idx="10"/>
          </p:nvPr>
        </p:nvSpPr>
        <p:spPr/>
        <p:txBody>
          <a:bodyPr/>
          <a:lstStyle/>
          <a:p>
            <a:fld id="{6ADA4AFC-DBA2-48AB-B166-9B005F7A2B8E}" type="datetimeFigureOut">
              <a:rPr lang="en-US" smtClean="0"/>
              <a:t>2/21/2025</a:t>
            </a:fld>
            <a:endParaRPr lang="en-US"/>
          </a:p>
        </p:txBody>
      </p:sp>
      <p:sp>
        <p:nvSpPr>
          <p:cNvPr id="5" name="Footer Placeholder 4">
            <a:extLst>
              <a:ext uri="{FF2B5EF4-FFF2-40B4-BE49-F238E27FC236}">
                <a16:creationId xmlns:a16="http://schemas.microsoft.com/office/drawing/2014/main" id="{E711E01F-F935-A703-9631-D24C7525B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8471B-4135-2864-09D4-3514C24CC97A}"/>
              </a:ext>
            </a:extLst>
          </p:cNvPr>
          <p:cNvSpPr>
            <a:spLocks noGrp="1"/>
          </p:cNvSpPr>
          <p:nvPr>
            <p:ph type="sldNum" sz="quarter" idx="12"/>
          </p:nvPr>
        </p:nvSpPr>
        <p:spPr/>
        <p:txBody>
          <a:bodyPr/>
          <a:lstStyle/>
          <a:p>
            <a:fld id="{9DE32132-0B0D-4B15-899D-6CA12B4D3792}" type="slidenum">
              <a:rPr lang="en-US" smtClean="0"/>
              <a:t>‹#›</a:t>
            </a:fld>
            <a:endParaRPr lang="en-US"/>
          </a:p>
        </p:txBody>
      </p:sp>
    </p:spTree>
    <p:extLst>
      <p:ext uri="{BB962C8B-B14F-4D97-AF65-F5344CB8AC3E}">
        <p14:creationId xmlns:p14="http://schemas.microsoft.com/office/powerpoint/2010/main" val="315531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EFE40-2852-33C5-90DE-9D0007B3E0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52527-D327-0786-B280-F14E85ADCD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D5786-976E-E878-1C72-0A1591188AE4}"/>
              </a:ext>
            </a:extLst>
          </p:cNvPr>
          <p:cNvSpPr>
            <a:spLocks noGrp="1"/>
          </p:cNvSpPr>
          <p:nvPr>
            <p:ph type="dt" sz="half" idx="10"/>
          </p:nvPr>
        </p:nvSpPr>
        <p:spPr/>
        <p:txBody>
          <a:bodyPr/>
          <a:lstStyle/>
          <a:p>
            <a:fld id="{6ADA4AFC-DBA2-48AB-B166-9B005F7A2B8E}" type="datetimeFigureOut">
              <a:rPr lang="en-US" smtClean="0"/>
              <a:t>2/21/2025</a:t>
            </a:fld>
            <a:endParaRPr lang="en-US"/>
          </a:p>
        </p:txBody>
      </p:sp>
      <p:sp>
        <p:nvSpPr>
          <p:cNvPr id="5" name="Footer Placeholder 4">
            <a:extLst>
              <a:ext uri="{FF2B5EF4-FFF2-40B4-BE49-F238E27FC236}">
                <a16:creationId xmlns:a16="http://schemas.microsoft.com/office/drawing/2014/main" id="{494D301C-9EC6-49E1-B22D-9D9A640F2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82336-D9BE-445A-D40E-FE3C446291DC}"/>
              </a:ext>
            </a:extLst>
          </p:cNvPr>
          <p:cNvSpPr>
            <a:spLocks noGrp="1"/>
          </p:cNvSpPr>
          <p:nvPr>
            <p:ph type="sldNum" sz="quarter" idx="12"/>
          </p:nvPr>
        </p:nvSpPr>
        <p:spPr/>
        <p:txBody>
          <a:bodyPr/>
          <a:lstStyle/>
          <a:p>
            <a:fld id="{9DE32132-0B0D-4B15-899D-6CA12B4D3792}" type="slidenum">
              <a:rPr lang="en-US" smtClean="0"/>
              <a:t>‹#›</a:t>
            </a:fld>
            <a:endParaRPr lang="en-US"/>
          </a:p>
        </p:txBody>
      </p:sp>
    </p:spTree>
    <p:extLst>
      <p:ext uri="{BB962C8B-B14F-4D97-AF65-F5344CB8AC3E}">
        <p14:creationId xmlns:p14="http://schemas.microsoft.com/office/powerpoint/2010/main" val="100115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13C7-4F95-8835-9AFD-950F0759A7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33B824-0529-1008-421A-B01BCEAF67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BAE69-2679-B3AD-5946-199E80B4C579}"/>
              </a:ext>
            </a:extLst>
          </p:cNvPr>
          <p:cNvSpPr>
            <a:spLocks noGrp="1"/>
          </p:cNvSpPr>
          <p:nvPr>
            <p:ph type="dt" sz="half" idx="10"/>
          </p:nvPr>
        </p:nvSpPr>
        <p:spPr/>
        <p:txBody>
          <a:bodyPr/>
          <a:lstStyle/>
          <a:p>
            <a:fld id="{6ADA4AFC-DBA2-48AB-B166-9B005F7A2B8E}" type="datetimeFigureOut">
              <a:rPr lang="en-US" smtClean="0"/>
              <a:t>2/21/2025</a:t>
            </a:fld>
            <a:endParaRPr lang="en-US"/>
          </a:p>
        </p:txBody>
      </p:sp>
      <p:sp>
        <p:nvSpPr>
          <p:cNvPr id="5" name="Footer Placeholder 4">
            <a:extLst>
              <a:ext uri="{FF2B5EF4-FFF2-40B4-BE49-F238E27FC236}">
                <a16:creationId xmlns:a16="http://schemas.microsoft.com/office/drawing/2014/main" id="{C4A0D575-EE53-3792-CCBA-69684AF73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47E60-2028-372F-1071-933B15BF22FE}"/>
              </a:ext>
            </a:extLst>
          </p:cNvPr>
          <p:cNvSpPr>
            <a:spLocks noGrp="1"/>
          </p:cNvSpPr>
          <p:nvPr>
            <p:ph type="sldNum" sz="quarter" idx="12"/>
          </p:nvPr>
        </p:nvSpPr>
        <p:spPr/>
        <p:txBody>
          <a:bodyPr/>
          <a:lstStyle/>
          <a:p>
            <a:fld id="{9DE32132-0B0D-4B15-899D-6CA12B4D3792}" type="slidenum">
              <a:rPr lang="en-US" smtClean="0"/>
              <a:t>‹#›</a:t>
            </a:fld>
            <a:endParaRPr lang="en-US"/>
          </a:p>
        </p:txBody>
      </p:sp>
    </p:spTree>
    <p:extLst>
      <p:ext uri="{BB962C8B-B14F-4D97-AF65-F5344CB8AC3E}">
        <p14:creationId xmlns:p14="http://schemas.microsoft.com/office/powerpoint/2010/main" val="340131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A188-AC08-0908-8A35-169A770F95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08A34-EE55-F6E5-C10F-CBB6115620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81D2EC-AE08-DEAF-7E92-1A0257851521}"/>
              </a:ext>
            </a:extLst>
          </p:cNvPr>
          <p:cNvSpPr>
            <a:spLocks noGrp="1"/>
          </p:cNvSpPr>
          <p:nvPr>
            <p:ph type="dt" sz="half" idx="10"/>
          </p:nvPr>
        </p:nvSpPr>
        <p:spPr/>
        <p:txBody>
          <a:bodyPr/>
          <a:lstStyle/>
          <a:p>
            <a:fld id="{6ADA4AFC-DBA2-48AB-B166-9B005F7A2B8E}" type="datetimeFigureOut">
              <a:rPr lang="en-US" smtClean="0"/>
              <a:t>2/21/2025</a:t>
            </a:fld>
            <a:endParaRPr lang="en-US"/>
          </a:p>
        </p:txBody>
      </p:sp>
      <p:sp>
        <p:nvSpPr>
          <p:cNvPr id="5" name="Footer Placeholder 4">
            <a:extLst>
              <a:ext uri="{FF2B5EF4-FFF2-40B4-BE49-F238E27FC236}">
                <a16:creationId xmlns:a16="http://schemas.microsoft.com/office/drawing/2014/main" id="{67D97E4E-E24A-BA5F-4BFE-461C9C5EF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B4302-8D4B-4CD9-1EC8-FE35266BFFD4}"/>
              </a:ext>
            </a:extLst>
          </p:cNvPr>
          <p:cNvSpPr>
            <a:spLocks noGrp="1"/>
          </p:cNvSpPr>
          <p:nvPr>
            <p:ph type="sldNum" sz="quarter" idx="12"/>
          </p:nvPr>
        </p:nvSpPr>
        <p:spPr/>
        <p:txBody>
          <a:bodyPr/>
          <a:lstStyle/>
          <a:p>
            <a:fld id="{9DE32132-0B0D-4B15-899D-6CA12B4D3792}" type="slidenum">
              <a:rPr lang="en-US" smtClean="0"/>
              <a:t>‹#›</a:t>
            </a:fld>
            <a:endParaRPr lang="en-US"/>
          </a:p>
        </p:txBody>
      </p:sp>
    </p:spTree>
    <p:extLst>
      <p:ext uri="{BB962C8B-B14F-4D97-AF65-F5344CB8AC3E}">
        <p14:creationId xmlns:p14="http://schemas.microsoft.com/office/powerpoint/2010/main" val="140943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5542-236E-6F55-B31F-0F875057AA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0541A-51E3-9413-981A-EBC96BF0DA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5E527-3DC6-0CD1-FEB0-97D32464ED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6E9AE2-1B38-80AD-AE3A-BECED7428DE4}"/>
              </a:ext>
            </a:extLst>
          </p:cNvPr>
          <p:cNvSpPr>
            <a:spLocks noGrp="1"/>
          </p:cNvSpPr>
          <p:nvPr>
            <p:ph type="dt" sz="half" idx="10"/>
          </p:nvPr>
        </p:nvSpPr>
        <p:spPr/>
        <p:txBody>
          <a:bodyPr/>
          <a:lstStyle/>
          <a:p>
            <a:fld id="{6ADA4AFC-DBA2-48AB-B166-9B005F7A2B8E}" type="datetimeFigureOut">
              <a:rPr lang="en-US" smtClean="0"/>
              <a:t>2/21/2025</a:t>
            </a:fld>
            <a:endParaRPr lang="en-US"/>
          </a:p>
        </p:txBody>
      </p:sp>
      <p:sp>
        <p:nvSpPr>
          <p:cNvPr id="6" name="Footer Placeholder 5">
            <a:extLst>
              <a:ext uri="{FF2B5EF4-FFF2-40B4-BE49-F238E27FC236}">
                <a16:creationId xmlns:a16="http://schemas.microsoft.com/office/drawing/2014/main" id="{E397CA0F-74F8-5A39-1C38-59E5F1661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F66520-702F-BFB0-004A-110D2C7C618F}"/>
              </a:ext>
            </a:extLst>
          </p:cNvPr>
          <p:cNvSpPr>
            <a:spLocks noGrp="1"/>
          </p:cNvSpPr>
          <p:nvPr>
            <p:ph type="sldNum" sz="quarter" idx="12"/>
          </p:nvPr>
        </p:nvSpPr>
        <p:spPr/>
        <p:txBody>
          <a:bodyPr/>
          <a:lstStyle/>
          <a:p>
            <a:fld id="{9DE32132-0B0D-4B15-899D-6CA12B4D3792}" type="slidenum">
              <a:rPr lang="en-US" smtClean="0"/>
              <a:t>‹#›</a:t>
            </a:fld>
            <a:endParaRPr lang="en-US"/>
          </a:p>
        </p:txBody>
      </p:sp>
    </p:spTree>
    <p:extLst>
      <p:ext uri="{BB962C8B-B14F-4D97-AF65-F5344CB8AC3E}">
        <p14:creationId xmlns:p14="http://schemas.microsoft.com/office/powerpoint/2010/main" val="267872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F615-9F2D-F441-5348-1DBFCB03A6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19C338-C137-11D5-3517-4C32B76D8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3D4CEA-D58B-3D1C-6972-1BCA5E1E4E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262C62-3C8D-7A02-82B6-70F813EAE1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46671D-7E6B-E31F-6903-DC9E3973A2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E03D2F-6881-6EB3-358C-3C6098492640}"/>
              </a:ext>
            </a:extLst>
          </p:cNvPr>
          <p:cNvSpPr>
            <a:spLocks noGrp="1"/>
          </p:cNvSpPr>
          <p:nvPr>
            <p:ph type="dt" sz="half" idx="10"/>
          </p:nvPr>
        </p:nvSpPr>
        <p:spPr/>
        <p:txBody>
          <a:bodyPr/>
          <a:lstStyle/>
          <a:p>
            <a:fld id="{6ADA4AFC-DBA2-48AB-B166-9B005F7A2B8E}" type="datetimeFigureOut">
              <a:rPr lang="en-US" smtClean="0"/>
              <a:t>2/21/2025</a:t>
            </a:fld>
            <a:endParaRPr lang="en-US"/>
          </a:p>
        </p:txBody>
      </p:sp>
      <p:sp>
        <p:nvSpPr>
          <p:cNvPr id="8" name="Footer Placeholder 7">
            <a:extLst>
              <a:ext uri="{FF2B5EF4-FFF2-40B4-BE49-F238E27FC236}">
                <a16:creationId xmlns:a16="http://schemas.microsoft.com/office/drawing/2014/main" id="{80C8400A-E46A-27FD-658B-A8BED59E77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1FB5DB-BE1B-F33C-6FC6-92E20BD1B124}"/>
              </a:ext>
            </a:extLst>
          </p:cNvPr>
          <p:cNvSpPr>
            <a:spLocks noGrp="1"/>
          </p:cNvSpPr>
          <p:nvPr>
            <p:ph type="sldNum" sz="quarter" idx="12"/>
          </p:nvPr>
        </p:nvSpPr>
        <p:spPr/>
        <p:txBody>
          <a:bodyPr/>
          <a:lstStyle/>
          <a:p>
            <a:fld id="{9DE32132-0B0D-4B15-899D-6CA12B4D3792}" type="slidenum">
              <a:rPr lang="en-US" smtClean="0"/>
              <a:t>‹#›</a:t>
            </a:fld>
            <a:endParaRPr lang="en-US"/>
          </a:p>
        </p:txBody>
      </p:sp>
    </p:spTree>
    <p:extLst>
      <p:ext uri="{BB962C8B-B14F-4D97-AF65-F5344CB8AC3E}">
        <p14:creationId xmlns:p14="http://schemas.microsoft.com/office/powerpoint/2010/main" val="176848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74ED-2D87-B443-4942-2895DDBCB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F1D6-E13A-653A-06B6-33CC8310F806}"/>
              </a:ext>
            </a:extLst>
          </p:cNvPr>
          <p:cNvSpPr>
            <a:spLocks noGrp="1"/>
          </p:cNvSpPr>
          <p:nvPr>
            <p:ph type="dt" sz="half" idx="10"/>
          </p:nvPr>
        </p:nvSpPr>
        <p:spPr/>
        <p:txBody>
          <a:bodyPr/>
          <a:lstStyle/>
          <a:p>
            <a:fld id="{6ADA4AFC-DBA2-48AB-B166-9B005F7A2B8E}" type="datetimeFigureOut">
              <a:rPr lang="en-US" smtClean="0"/>
              <a:t>2/21/2025</a:t>
            </a:fld>
            <a:endParaRPr lang="en-US"/>
          </a:p>
        </p:txBody>
      </p:sp>
      <p:sp>
        <p:nvSpPr>
          <p:cNvPr id="4" name="Footer Placeholder 3">
            <a:extLst>
              <a:ext uri="{FF2B5EF4-FFF2-40B4-BE49-F238E27FC236}">
                <a16:creationId xmlns:a16="http://schemas.microsoft.com/office/drawing/2014/main" id="{B6E49BBF-C389-D44F-8006-902545F747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F7D566-9AA8-0F16-35FE-01D497D959A2}"/>
              </a:ext>
            </a:extLst>
          </p:cNvPr>
          <p:cNvSpPr>
            <a:spLocks noGrp="1"/>
          </p:cNvSpPr>
          <p:nvPr>
            <p:ph type="sldNum" sz="quarter" idx="12"/>
          </p:nvPr>
        </p:nvSpPr>
        <p:spPr/>
        <p:txBody>
          <a:bodyPr/>
          <a:lstStyle/>
          <a:p>
            <a:fld id="{9DE32132-0B0D-4B15-899D-6CA12B4D3792}" type="slidenum">
              <a:rPr lang="en-US" smtClean="0"/>
              <a:t>‹#›</a:t>
            </a:fld>
            <a:endParaRPr lang="en-US"/>
          </a:p>
        </p:txBody>
      </p:sp>
    </p:spTree>
    <p:extLst>
      <p:ext uri="{BB962C8B-B14F-4D97-AF65-F5344CB8AC3E}">
        <p14:creationId xmlns:p14="http://schemas.microsoft.com/office/powerpoint/2010/main" val="344675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0F1DB-527C-07AE-494F-E51C5A33734E}"/>
              </a:ext>
            </a:extLst>
          </p:cNvPr>
          <p:cNvSpPr>
            <a:spLocks noGrp="1"/>
          </p:cNvSpPr>
          <p:nvPr>
            <p:ph type="dt" sz="half" idx="10"/>
          </p:nvPr>
        </p:nvSpPr>
        <p:spPr/>
        <p:txBody>
          <a:bodyPr/>
          <a:lstStyle/>
          <a:p>
            <a:fld id="{6ADA4AFC-DBA2-48AB-B166-9B005F7A2B8E}" type="datetimeFigureOut">
              <a:rPr lang="en-US" smtClean="0"/>
              <a:t>2/21/2025</a:t>
            </a:fld>
            <a:endParaRPr lang="en-US"/>
          </a:p>
        </p:txBody>
      </p:sp>
      <p:sp>
        <p:nvSpPr>
          <p:cNvPr id="3" name="Footer Placeholder 2">
            <a:extLst>
              <a:ext uri="{FF2B5EF4-FFF2-40B4-BE49-F238E27FC236}">
                <a16:creationId xmlns:a16="http://schemas.microsoft.com/office/drawing/2014/main" id="{43496EA2-4B73-25D9-48E1-578B3D41B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EEB3FF-A2B5-078D-6CD9-B9A0046EDC73}"/>
              </a:ext>
            </a:extLst>
          </p:cNvPr>
          <p:cNvSpPr>
            <a:spLocks noGrp="1"/>
          </p:cNvSpPr>
          <p:nvPr>
            <p:ph type="sldNum" sz="quarter" idx="12"/>
          </p:nvPr>
        </p:nvSpPr>
        <p:spPr/>
        <p:txBody>
          <a:bodyPr/>
          <a:lstStyle/>
          <a:p>
            <a:fld id="{9DE32132-0B0D-4B15-899D-6CA12B4D3792}" type="slidenum">
              <a:rPr lang="en-US" smtClean="0"/>
              <a:t>‹#›</a:t>
            </a:fld>
            <a:endParaRPr lang="en-US"/>
          </a:p>
        </p:txBody>
      </p:sp>
    </p:spTree>
    <p:extLst>
      <p:ext uri="{BB962C8B-B14F-4D97-AF65-F5344CB8AC3E}">
        <p14:creationId xmlns:p14="http://schemas.microsoft.com/office/powerpoint/2010/main" val="67884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4E2F-CF39-548A-9AF5-A5B9746F4B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E089E3-6E6A-0EE7-3BF1-718DD41598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94753D-8F4B-F77A-D559-71961A801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0CF76-4648-D7AB-E84E-78378FD747DD}"/>
              </a:ext>
            </a:extLst>
          </p:cNvPr>
          <p:cNvSpPr>
            <a:spLocks noGrp="1"/>
          </p:cNvSpPr>
          <p:nvPr>
            <p:ph type="dt" sz="half" idx="10"/>
          </p:nvPr>
        </p:nvSpPr>
        <p:spPr/>
        <p:txBody>
          <a:bodyPr/>
          <a:lstStyle/>
          <a:p>
            <a:fld id="{6ADA4AFC-DBA2-48AB-B166-9B005F7A2B8E}" type="datetimeFigureOut">
              <a:rPr lang="en-US" smtClean="0"/>
              <a:t>2/21/2025</a:t>
            </a:fld>
            <a:endParaRPr lang="en-US"/>
          </a:p>
        </p:txBody>
      </p:sp>
      <p:sp>
        <p:nvSpPr>
          <p:cNvPr id="6" name="Footer Placeholder 5">
            <a:extLst>
              <a:ext uri="{FF2B5EF4-FFF2-40B4-BE49-F238E27FC236}">
                <a16:creationId xmlns:a16="http://schemas.microsoft.com/office/drawing/2014/main" id="{8E05006C-272B-FBBC-BEDF-BC867D439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69A1E-B84E-AEE8-6433-B76EDC1D2014}"/>
              </a:ext>
            </a:extLst>
          </p:cNvPr>
          <p:cNvSpPr>
            <a:spLocks noGrp="1"/>
          </p:cNvSpPr>
          <p:nvPr>
            <p:ph type="sldNum" sz="quarter" idx="12"/>
          </p:nvPr>
        </p:nvSpPr>
        <p:spPr/>
        <p:txBody>
          <a:bodyPr/>
          <a:lstStyle/>
          <a:p>
            <a:fld id="{9DE32132-0B0D-4B15-899D-6CA12B4D3792}" type="slidenum">
              <a:rPr lang="en-US" smtClean="0"/>
              <a:t>‹#›</a:t>
            </a:fld>
            <a:endParaRPr lang="en-US"/>
          </a:p>
        </p:txBody>
      </p:sp>
    </p:spTree>
    <p:extLst>
      <p:ext uri="{BB962C8B-B14F-4D97-AF65-F5344CB8AC3E}">
        <p14:creationId xmlns:p14="http://schemas.microsoft.com/office/powerpoint/2010/main" val="366281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64BD-10F4-F497-9EF0-16BABBD76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D18D1E-33A4-D204-0638-C651D7E255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543EE5-2A1E-50D4-BD1E-DA15EB7A4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2330F-0B1C-357E-E673-13D2148176DC}"/>
              </a:ext>
            </a:extLst>
          </p:cNvPr>
          <p:cNvSpPr>
            <a:spLocks noGrp="1"/>
          </p:cNvSpPr>
          <p:nvPr>
            <p:ph type="dt" sz="half" idx="10"/>
          </p:nvPr>
        </p:nvSpPr>
        <p:spPr/>
        <p:txBody>
          <a:bodyPr/>
          <a:lstStyle/>
          <a:p>
            <a:fld id="{6ADA4AFC-DBA2-48AB-B166-9B005F7A2B8E}" type="datetimeFigureOut">
              <a:rPr lang="en-US" smtClean="0"/>
              <a:t>2/21/2025</a:t>
            </a:fld>
            <a:endParaRPr lang="en-US"/>
          </a:p>
        </p:txBody>
      </p:sp>
      <p:sp>
        <p:nvSpPr>
          <p:cNvPr id="6" name="Footer Placeholder 5">
            <a:extLst>
              <a:ext uri="{FF2B5EF4-FFF2-40B4-BE49-F238E27FC236}">
                <a16:creationId xmlns:a16="http://schemas.microsoft.com/office/drawing/2014/main" id="{76518746-1096-7482-0E63-3B6C45881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EEFA6-9168-8B76-666E-EADDF7B692BF}"/>
              </a:ext>
            </a:extLst>
          </p:cNvPr>
          <p:cNvSpPr>
            <a:spLocks noGrp="1"/>
          </p:cNvSpPr>
          <p:nvPr>
            <p:ph type="sldNum" sz="quarter" idx="12"/>
          </p:nvPr>
        </p:nvSpPr>
        <p:spPr/>
        <p:txBody>
          <a:bodyPr/>
          <a:lstStyle/>
          <a:p>
            <a:fld id="{9DE32132-0B0D-4B15-899D-6CA12B4D3792}" type="slidenum">
              <a:rPr lang="en-US" smtClean="0"/>
              <a:t>‹#›</a:t>
            </a:fld>
            <a:endParaRPr lang="en-US"/>
          </a:p>
        </p:txBody>
      </p:sp>
    </p:spTree>
    <p:extLst>
      <p:ext uri="{BB962C8B-B14F-4D97-AF65-F5344CB8AC3E}">
        <p14:creationId xmlns:p14="http://schemas.microsoft.com/office/powerpoint/2010/main" val="62040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2B57A2-AF92-7877-C328-6BEAA96DE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881407-2112-8820-8DD8-18296B722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F191C-AD9F-E66B-0BBB-A5118FBA8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DA4AFC-DBA2-48AB-B166-9B005F7A2B8E}" type="datetimeFigureOut">
              <a:rPr lang="en-US" smtClean="0"/>
              <a:t>2/21/2025</a:t>
            </a:fld>
            <a:endParaRPr lang="en-US"/>
          </a:p>
        </p:txBody>
      </p:sp>
      <p:sp>
        <p:nvSpPr>
          <p:cNvPr id="5" name="Footer Placeholder 4">
            <a:extLst>
              <a:ext uri="{FF2B5EF4-FFF2-40B4-BE49-F238E27FC236}">
                <a16:creationId xmlns:a16="http://schemas.microsoft.com/office/drawing/2014/main" id="{A1AA880A-3864-B8E0-85DF-E89C24212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6A1C7F-ABEF-B73A-C0FB-42E00AE228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E32132-0B0D-4B15-899D-6CA12B4D3792}" type="slidenum">
              <a:rPr lang="en-US" smtClean="0"/>
              <a:t>‹#›</a:t>
            </a:fld>
            <a:endParaRPr lang="en-US"/>
          </a:p>
        </p:txBody>
      </p:sp>
    </p:spTree>
    <p:extLst>
      <p:ext uri="{BB962C8B-B14F-4D97-AF65-F5344CB8AC3E}">
        <p14:creationId xmlns:p14="http://schemas.microsoft.com/office/powerpoint/2010/main" val="139727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youtube.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canarymedia.com/articles/electric-vehicles/did-ford-just-shake-up-the-home-backup-power-mark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mgaleg.maryland.gov/2024RS/fnotes/bil_0006/hb1256.pdf" TargetMode="External"/><Relationship Id="rId4" Type="http://schemas.openxmlformats.org/officeDocument/2006/relationships/hyperlink" Target="https://www.canarymedia.com/articles/ev-charging/in-a-first-electric-ford-f-150-trucks-are-powering-homes-in-baltimo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menergy.gm.com/for-home/products/vehicle-to-home-solution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youtube.com/watch?v=QYRgfLgKOW8" TargetMode="External"/><Relationship Id="rId5" Type="http://schemas.openxmlformats.org/officeDocument/2006/relationships/hyperlink" Target="https://mgaleg.maryland.gov/2024RS/fnotes/bil_0006/hb1256.pdf" TargetMode="External"/><Relationship Id="rId4" Type="http://schemas.openxmlformats.org/officeDocument/2006/relationships/hyperlink" Target="https://www.canarymedia.com/articles/ev-charging/in-a-first-electric-ford-f-150-trucks-are-powering-homes-in-baltimo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youtub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youtub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youtub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youtub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youtube.com/"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gmenergy.gm.com/for-home/products/vehicle-to-home-solutions#unlo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D1B855-9534-6882-CA37-5D27C8542A7B}"/>
              </a:ext>
            </a:extLst>
          </p:cNvPr>
          <p:cNvPicPr>
            <a:picLocks noChangeAspect="1"/>
          </p:cNvPicPr>
          <p:nvPr/>
        </p:nvPicPr>
        <p:blipFill>
          <a:blip r:embed="rId3"/>
          <a:stretch>
            <a:fillRect/>
          </a:stretch>
        </p:blipFill>
        <p:spPr>
          <a:xfrm>
            <a:off x="2301942" y="-330337"/>
            <a:ext cx="8241901" cy="7188337"/>
          </a:xfrm>
          <a:prstGeom prst="rect">
            <a:avLst/>
          </a:prstGeom>
        </p:spPr>
      </p:pic>
      <p:sp>
        <p:nvSpPr>
          <p:cNvPr id="6" name="TextBox 5">
            <a:extLst>
              <a:ext uri="{FF2B5EF4-FFF2-40B4-BE49-F238E27FC236}">
                <a16:creationId xmlns:a16="http://schemas.microsoft.com/office/drawing/2014/main" id="{41EDEE5F-35E1-E657-6E83-BE8B985D25C4}"/>
              </a:ext>
            </a:extLst>
          </p:cNvPr>
          <p:cNvSpPr txBox="1"/>
          <p:nvPr/>
        </p:nvSpPr>
        <p:spPr>
          <a:xfrm>
            <a:off x="92178" y="3649088"/>
            <a:ext cx="6094268" cy="2412584"/>
          </a:xfrm>
          <a:prstGeom prst="rect">
            <a:avLst/>
          </a:prstGeom>
          <a:noFill/>
        </p:spPr>
        <p:txBody>
          <a:bodyPr wrap="square">
            <a:spAutoFit/>
          </a:bodyPr>
          <a:lstStyle/>
          <a:p>
            <a:pPr marL="0" marR="0">
              <a:lnSpc>
                <a:spcPct val="115000"/>
              </a:lnSpc>
              <a:spcAft>
                <a:spcPts val="800"/>
              </a:spcAft>
            </a:pPr>
            <a:r>
              <a:rPr lang="en-US" sz="1400" dirty="0"/>
              <a:t>Source:   </a:t>
            </a:r>
            <a:br>
              <a:rPr lang="en-US" sz="1400" dirty="0"/>
            </a:br>
            <a:r>
              <a:rPr lang="en-US" sz="1400" kern="100" dirty="0">
                <a:effectLst/>
                <a:latin typeface="Aptos" panose="020B0004020202020204" pitchFamily="34" charset="0"/>
                <a:ea typeface="Aptos" panose="020B0004020202020204" pitchFamily="34" charset="0"/>
                <a:cs typeface="Times New Roman" panose="02020603050405020304" pitchFamily="18" charset="0"/>
                <a:hlinkClick r:id="rId4"/>
              </a:rPr>
              <a:t>www.youtube.com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1400" kern="100" dirty="0">
                <a:effectLst/>
                <a:latin typeface="Aptos" panose="020B0004020202020204" pitchFamily="34" charset="0"/>
                <a:ea typeface="Aptos" panose="020B0004020202020204" pitchFamily="34" charset="0"/>
                <a:cs typeface="Times New Roman" panose="02020603050405020304" pitchFamily="18" charset="0"/>
              </a:rPr>
            </a:br>
            <a:r>
              <a:rPr lang="en-US" sz="1400" kern="100" dirty="0">
                <a:effectLst/>
                <a:latin typeface="Aptos" panose="020B0004020202020204" pitchFamily="34" charset="0"/>
                <a:ea typeface="Aptos" panose="020B0004020202020204" pitchFamily="34" charset="0"/>
                <a:cs typeface="Times New Roman" panose="02020603050405020304" pitchFamily="18" charset="0"/>
              </a:rPr>
              <a:t>QYRgfLgKOW8  </a:t>
            </a:r>
            <a:br>
              <a:rPr lang="en-US" sz="1400" kern="100" dirty="0">
                <a:effectLst/>
                <a:latin typeface="Aptos" panose="020B0004020202020204" pitchFamily="34" charset="0"/>
                <a:ea typeface="Aptos" panose="020B0004020202020204" pitchFamily="34" charset="0"/>
                <a:cs typeface="Times New Roman" panose="02020603050405020304" pitchFamily="18" charset="0"/>
              </a:rPr>
            </a:br>
            <a:r>
              <a:rPr lang="en-US" sz="1400" kern="100" dirty="0">
                <a:effectLst/>
                <a:latin typeface="Aptos" panose="020B0004020202020204" pitchFamily="34" charset="0"/>
                <a:ea typeface="Aptos" panose="020B0004020202020204" pitchFamily="34" charset="0"/>
                <a:cs typeface="Times New Roman" panose="02020603050405020304" pitchFamily="18" charset="0"/>
              </a:rPr>
              <a:t>“Electric Vehicles as</a:t>
            </a:r>
            <a:br>
              <a:rPr lang="en-US" sz="1400" kern="100" dirty="0">
                <a:effectLst/>
                <a:latin typeface="Aptos" panose="020B0004020202020204" pitchFamily="34" charset="0"/>
                <a:ea typeface="Aptos" panose="020B0004020202020204" pitchFamily="34" charset="0"/>
                <a:cs typeface="Times New Roman" panose="02020603050405020304" pitchFamily="18" charset="0"/>
              </a:rPr>
            </a:br>
            <a:r>
              <a:rPr lang="en-US" sz="1400" kern="100" dirty="0">
                <a:effectLst/>
                <a:latin typeface="Aptos" panose="020B0004020202020204" pitchFamily="34" charset="0"/>
                <a:ea typeface="Aptos" panose="020B0004020202020204" pitchFamily="34" charset="0"/>
                <a:cs typeface="Times New Roman" panose="02020603050405020304" pitchFamily="18" charset="0"/>
              </a:rPr>
              <a:t> Home Backup Power”</a:t>
            </a:r>
            <a:br>
              <a:rPr lang="en-US" sz="1400" kern="100" dirty="0">
                <a:effectLst/>
                <a:latin typeface="Aptos" panose="020B0004020202020204" pitchFamily="34" charset="0"/>
                <a:ea typeface="Aptos" panose="020B0004020202020204" pitchFamily="34" charset="0"/>
                <a:cs typeface="Times New Roman" panose="02020603050405020304" pitchFamily="18" charset="0"/>
              </a:rPr>
            </a:br>
            <a:r>
              <a:rPr lang="en-US" sz="1400" kern="100" dirty="0">
                <a:effectLst/>
                <a:latin typeface="Aptos" panose="020B0004020202020204" pitchFamily="34" charset="0"/>
                <a:ea typeface="Aptos" panose="020B0004020202020204" pitchFamily="34" charset="0"/>
                <a:cs typeface="Times New Roman" panose="02020603050405020304" pitchFamily="18" charset="0"/>
              </a:rPr>
              <a:t>  Oct, 2024</a:t>
            </a:r>
            <a:br>
              <a:rPr lang="en-US" sz="1400" kern="100" dirty="0">
                <a:effectLst/>
                <a:latin typeface="Aptos" panose="020B0004020202020204" pitchFamily="34" charset="0"/>
                <a:ea typeface="Aptos" panose="020B0004020202020204" pitchFamily="34" charset="0"/>
                <a:cs typeface="Times New Roman" panose="02020603050405020304" pitchFamily="18" charset="0"/>
              </a:rPr>
            </a:br>
            <a:r>
              <a:rPr lang="en-US" sz="1400" kern="100" dirty="0">
                <a:effectLst/>
                <a:latin typeface="Aptos" panose="020B0004020202020204" pitchFamily="34" charset="0"/>
                <a:ea typeface="Aptos" panose="020B0004020202020204" pitchFamily="34" charset="0"/>
                <a:cs typeface="Times New Roman" panose="02020603050405020304" pitchFamily="18" charset="0"/>
              </a:rPr>
              <a:t>H</a:t>
            </a:r>
            <a:r>
              <a:rPr lang="en-US" sz="1400" kern="100" dirty="0">
                <a:latin typeface="Aptos" panose="020B0004020202020204" pitchFamily="34" charset="0"/>
                <a:ea typeface="Aptos" panose="020B0004020202020204" pitchFamily="34" charset="0"/>
                <a:cs typeface="Times New Roman" panose="02020603050405020304" pitchFamily="18" charset="0"/>
              </a:rPr>
              <a:t>osted by Walter on</a:t>
            </a:r>
            <a:br>
              <a:rPr lang="en-US" sz="1400" kern="100" dirty="0">
                <a:latin typeface="Aptos" panose="020B0004020202020204" pitchFamily="34" charset="0"/>
                <a:ea typeface="Aptos" panose="020B0004020202020204" pitchFamily="34" charset="0"/>
                <a:cs typeface="Times New Roman" panose="02020603050405020304" pitchFamily="18" charset="0"/>
              </a:rPr>
            </a:br>
            <a:r>
              <a:rPr lang="en-US" sz="1400" kern="100" dirty="0">
                <a:latin typeface="Aptos" panose="020B0004020202020204" pitchFamily="34" charset="0"/>
                <a:ea typeface="Aptos" panose="020B0004020202020204" pitchFamily="34" charset="0"/>
                <a:cs typeface="Times New Roman" panose="02020603050405020304" pitchFamily="18" charset="0"/>
              </a:rPr>
              <a:t> “The Network </a:t>
            </a:r>
          </a:p>
          <a:p>
            <a:pPr marL="0" marR="0">
              <a:lnSpc>
                <a:spcPct val="115000"/>
              </a:lnSpc>
              <a:spcAft>
                <a:spcPts val="800"/>
              </a:spcAft>
            </a:pPr>
            <a:r>
              <a:rPr lang="en-US" sz="1400" kern="100" dirty="0">
                <a:latin typeface="Aptos" panose="020B0004020202020204" pitchFamily="34" charset="0"/>
                <a:ea typeface="Aptos" panose="020B0004020202020204" pitchFamily="34" charset="0"/>
                <a:cs typeface="Times New Roman" panose="02020603050405020304" pitchFamily="18" charset="0"/>
              </a:rPr>
              <a:t>Architect Channel”</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3196FD4-920D-1C7D-9382-71C8B391AD77}"/>
              </a:ext>
            </a:extLst>
          </p:cNvPr>
          <p:cNvSpPr txBox="1"/>
          <p:nvPr/>
        </p:nvSpPr>
        <p:spPr>
          <a:xfrm>
            <a:off x="3137855" y="144156"/>
            <a:ext cx="3048591" cy="369332"/>
          </a:xfrm>
          <a:prstGeom prst="rect">
            <a:avLst/>
          </a:prstGeom>
          <a:noFill/>
        </p:spPr>
        <p:txBody>
          <a:bodyPr wrap="none" rtlCol="0">
            <a:spAutoFit/>
          </a:bodyPr>
          <a:lstStyle/>
          <a:p>
            <a:r>
              <a:rPr lang="en-US" b="1" dirty="0"/>
              <a:t>Steve Miller, Guest Speaker</a:t>
            </a:r>
          </a:p>
        </p:txBody>
      </p:sp>
    </p:spTree>
    <p:extLst>
      <p:ext uri="{BB962C8B-B14F-4D97-AF65-F5344CB8AC3E}">
        <p14:creationId xmlns:p14="http://schemas.microsoft.com/office/powerpoint/2010/main" val="2645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CAB3-8467-C570-3562-77C78914870C}"/>
              </a:ext>
            </a:extLst>
          </p:cNvPr>
          <p:cNvSpPr>
            <a:spLocks noGrp="1"/>
          </p:cNvSpPr>
          <p:nvPr>
            <p:ph type="title"/>
          </p:nvPr>
        </p:nvSpPr>
        <p:spPr>
          <a:xfrm>
            <a:off x="461319" y="365125"/>
            <a:ext cx="11269362" cy="1325563"/>
          </a:xfrm>
        </p:spPr>
        <p:txBody>
          <a:bodyPr/>
          <a:lstStyle/>
          <a:p>
            <a:pPr algn="ctr"/>
            <a:r>
              <a:rPr lang="en-US" dirty="0"/>
              <a:t>BALTIMORE GAS &amp; ELECTRIC VEHICLE to GRID</a:t>
            </a:r>
            <a:br>
              <a:rPr lang="en-US" dirty="0"/>
            </a:br>
            <a:r>
              <a:rPr lang="en-US" dirty="0"/>
              <a:t>(trial with </a:t>
            </a:r>
            <a:r>
              <a:rPr lang="en-US" dirty="0" err="1"/>
              <a:t>SunRun</a:t>
            </a:r>
            <a:r>
              <a:rPr lang="en-US" dirty="0"/>
              <a:t> Solar/Batteries)</a:t>
            </a:r>
          </a:p>
        </p:txBody>
      </p:sp>
      <p:sp>
        <p:nvSpPr>
          <p:cNvPr id="3" name="Content Placeholder 2">
            <a:extLst>
              <a:ext uri="{FF2B5EF4-FFF2-40B4-BE49-F238E27FC236}">
                <a16:creationId xmlns:a16="http://schemas.microsoft.com/office/drawing/2014/main" id="{287607E3-D3F4-FD28-4877-97F4F29CB724}"/>
              </a:ext>
            </a:extLst>
          </p:cNvPr>
          <p:cNvSpPr>
            <a:spLocks noGrp="1"/>
          </p:cNvSpPr>
          <p:nvPr>
            <p:ph idx="1"/>
          </p:nvPr>
        </p:nvSpPr>
        <p:spPr>
          <a:xfrm>
            <a:off x="673768" y="1953962"/>
            <a:ext cx="10680032" cy="4351338"/>
          </a:xfrm>
        </p:spPr>
        <p:txBody>
          <a:bodyPr>
            <a:normAutofit fontScale="85000" lnSpcReduction="10000"/>
          </a:bodyPr>
          <a:lstStyle/>
          <a:p>
            <a:r>
              <a:rPr lang="en-US" dirty="0">
                <a:hlinkClick r:id="rId3"/>
              </a:rPr>
              <a:t>https://www.canarymedia.com/articles/electric-vehicles/did-ford-just-shake-up-the-home-backup-power-market</a:t>
            </a:r>
            <a:r>
              <a:rPr lang="en-US" dirty="0"/>
              <a:t>     (2021 offer)</a:t>
            </a:r>
          </a:p>
          <a:p>
            <a:pPr lvl="1"/>
            <a:r>
              <a:rPr lang="en-US" dirty="0"/>
              <a:t>90kwh (30kwh each day =90kwh total from Ford Lightning Vehicle to House.  Requires $9K two-way charger + “home management system”  (transfer switch)</a:t>
            </a:r>
          </a:p>
          <a:p>
            <a:r>
              <a:rPr lang="en-US" dirty="0">
                <a:hlinkClick r:id="rId4"/>
              </a:rPr>
              <a:t>https://www.canarymedia.com/articles/ev-charging/in-a-first-electric-ford-f-150-trucks-are-powering-homes-in-baltimore</a:t>
            </a:r>
            <a:endParaRPr lang="en-US" dirty="0"/>
          </a:p>
          <a:p>
            <a:r>
              <a:rPr lang="en-US" dirty="0"/>
              <a:t>2024 trial: Currently, only vehicle to house is allowed</a:t>
            </a:r>
          </a:p>
          <a:p>
            <a:r>
              <a:rPr lang="en-US" sz="3300" dirty="0">
                <a:solidFill>
                  <a:srgbClr val="FF0000"/>
                </a:solidFill>
              </a:rPr>
              <a:t>Maryland just passed “Drive Act</a:t>
            </a:r>
            <a:r>
              <a:rPr lang="en-US" sz="3300" dirty="0">
                <a:solidFill>
                  <a:srgbClr val="FF0000"/>
                </a:solidFill>
                <a:hlinkClick r:id="rId5">
                  <a:extLst>
                    <a:ext uri="{A12FA001-AC4F-418D-AE19-62706E023703}">
                      <ahyp:hlinkClr xmlns:ahyp="http://schemas.microsoft.com/office/drawing/2018/hyperlinkcolor" val="tx"/>
                    </a:ext>
                  </a:extLst>
                </a:hlinkClick>
              </a:rPr>
              <a:t>” https://mgaleg.maryland.gov/2024RS/fnotes/bil_0006/hb1256.pdf</a:t>
            </a:r>
            <a:endParaRPr lang="en-US" sz="3300" dirty="0">
              <a:solidFill>
                <a:srgbClr val="FF0000"/>
              </a:solidFill>
            </a:endParaRPr>
          </a:p>
          <a:p>
            <a:r>
              <a:rPr lang="en-US" sz="3300" dirty="0">
                <a:solidFill>
                  <a:srgbClr val="FF0000"/>
                </a:solidFill>
              </a:rPr>
              <a:t>CREATES OPPORTUNITY FOR UTILITY SMART CHARGING TO GRID  </a:t>
            </a:r>
            <a:br>
              <a:rPr lang="en-US" sz="3300" dirty="0">
                <a:solidFill>
                  <a:srgbClr val="FF0000"/>
                </a:solidFill>
              </a:rPr>
            </a:br>
            <a:r>
              <a:rPr lang="en-US" sz="3300" dirty="0">
                <a:solidFill>
                  <a:srgbClr val="FF0000"/>
                </a:solidFill>
              </a:rPr>
              <a:t>(BGE plans VEHICLE TO GRID  by July, 2025)</a:t>
            </a:r>
          </a:p>
        </p:txBody>
      </p:sp>
    </p:spTree>
    <p:extLst>
      <p:ext uri="{BB962C8B-B14F-4D97-AF65-F5344CB8AC3E}">
        <p14:creationId xmlns:p14="http://schemas.microsoft.com/office/powerpoint/2010/main" val="30930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3C89-1CB8-D5A9-FE07-022E10660581}"/>
              </a:ext>
            </a:extLst>
          </p:cNvPr>
          <p:cNvSpPr>
            <a:spLocks noGrp="1"/>
          </p:cNvSpPr>
          <p:nvPr>
            <p:ph type="ctrTitle"/>
          </p:nvPr>
        </p:nvSpPr>
        <p:spPr>
          <a:xfrm>
            <a:off x="1524000" y="1122363"/>
            <a:ext cx="9144000" cy="978286"/>
          </a:xfrm>
        </p:spPr>
        <p:txBody>
          <a:bodyPr>
            <a:normAutofit fontScale="90000"/>
          </a:bodyPr>
          <a:lstStyle/>
          <a:p>
            <a:r>
              <a:rPr lang="en-US" dirty="0"/>
              <a:t>REFERENCES</a:t>
            </a:r>
            <a:br>
              <a:rPr lang="en-US" dirty="0"/>
            </a:br>
            <a:r>
              <a:rPr lang="en-US" dirty="0"/>
              <a:t>EV   -  HOME STORAGE</a:t>
            </a:r>
          </a:p>
        </p:txBody>
      </p:sp>
      <p:sp>
        <p:nvSpPr>
          <p:cNvPr id="3" name="Subtitle 2">
            <a:extLst>
              <a:ext uri="{FF2B5EF4-FFF2-40B4-BE49-F238E27FC236}">
                <a16:creationId xmlns:a16="http://schemas.microsoft.com/office/drawing/2014/main" id="{E0619811-40F3-3079-EEDF-609B6BEC1175}"/>
              </a:ext>
            </a:extLst>
          </p:cNvPr>
          <p:cNvSpPr>
            <a:spLocks noGrp="1"/>
          </p:cNvSpPr>
          <p:nvPr>
            <p:ph type="subTitle" idx="1"/>
          </p:nvPr>
        </p:nvSpPr>
        <p:spPr>
          <a:xfrm>
            <a:off x="561474" y="2222917"/>
            <a:ext cx="10106526" cy="3157151"/>
          </a:xfrm>
        </p:spPr>
        <p:txBody>
          <a:bodyPr>
            <a:normAutofit fontScale="70000" lnSpcReduction="20000"/>
          </a:bodyPr>
          <a:lstStyle/>
          <a:p>
            <a:r>
              <a:rPr lang="en-US" dirty="0">
                <a:hlinkClick r:id="rId3"/>
              </a:rPr>
              <a:t>Overview article: https://www.canarymedia.com/articles/ev-charging/how-to-pick-the-best-electric-vehicle-charger-for-you</a:t>
            </a:r>
          </a:p>
          <a:p>
            <a:endParaRPr lang="en-US" dirty="0">
              <a:hlinkClick r:id="rId3"/>
            </a:endParaRPr>
          </a:p>
          <a:p>
            <a:r>
              <a:rPr lang="en-US" dirty="0">
                <a:hlinkClick r:id="rId3"/>
              </a:rPr>
              <a:t>https://gmenergy.gm.com/for-home/products/vehicle-to-home-solutions</a:t>
            </a:r>
            <a:endParaRPr lang="en-US" dirty="0"/>
          </a:p>
          <a:p>
            <a:endParaRPr lang="en-US" dirty="0"/>
          </a:p>
          <a:p>
            <a:r>
              <a:rPr lang="en-US" dirty="0">
                <a:hlinkClick r:id="rId4"/>
              </a:rPr>
              <a:t>https://www.canarymedia.com/articles/ev-charging/in-a-first-electric-ford-f-150-trucks-are-powering-homes-in-baltimore</a:t>
            </a:r>
            <a:endParaRPr lang="en-US" dirty="0"/>
          </a:p>
          <a:p>
            <a:endParaRPr lang="en-US" dirty="0"/>
          </a:p>
          <a:p>
            <a:r>
              <a:rPr lang="en-US" sz="2400" dirty="0">
                <a:solidFill>
                  <a:schemeClr val="tx2">
                    <a:lumMod val="50000"/>
                    <a:lumOff val="50000"/>
                  </a:schemeClr>
                </a:solidFill>
              </a:rPr>
              <a:t>Maryland passed “Drive Act</a:t>
            </a:r>
            <a:r>
              <a:rPr lang="en-US" sz="2400" dirty="0">
                <a:solidFill>
                  <a:schemeClr val="tx2">
                    <a:lumMod val="50000"/>
                    <a:lumOff val="50000"/>
                  </a:schemeClr>
                </a:solidFill>
                <a:hlinkClick r:id="rId5">
                  <a:extLst>
                    <a:ext uri="{A12FA001-AC4F-418D-AE19-62706E023703}">
                      <ahyp:hlinkClr xmlns:ahyp="http://schemas.microsoft.com/office/drawing/2018/hyperlinkcolor" val="tx"/>
                    </a:ext>
                  </a:extLst>
                </a:hlinkClick>
              </a:rPr>
              <a:t>” https://mgaleg.maryland.gov/2024RS/fnotes/bil_0006/hb1256.pdf</a:t>
            </a:r>
            <a:endParaRPr lang="en-US" sz="2400" dirty="0">
              <a:solidFill>
                <a:schemeClr val="tx2">
                  <a:lumMod val="50000"/>
                  <a:lumOff val="50000"/>
                </a:schemeClr>
              </a:solidFill>
            </a:endParaRPr>
          </a:p>
          <a:p>
            <a:endParaRPr lang="en-US" dirty="0"/>
          </a:p>
          <a:p>
            <a:r>
              <a:rPr lang="en-US" sz="1800" kern="100" dirty="0">
                <a:effectLst/>
                <a:latin typeface="Aptos" panose="020B0004020202020204" pitchFamily="34" charset="0"/>
                <a:ea typeface="Aptos" panose="020B0004020202020204" pitchFamily="34" charset="0"/>
                <a:cs typeface="Times New Roman" panose="02020603050405020304" pitchFamily="18" charset="0"/>
                <a:hlinkClick r:id="rId6"/>
              </a:rPr>
              <a:t>https://www.youtube.com/watch?v=QYRgfLgKOW8</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(Oct, 2024)</a:t>
            </a:r>
          </a:p>
          <a:p>
            <a:endParaRPr lang="en-US" dirty="0"/>
          </a:p>
          <a:p>
            <a:endParaRPr lang="en-US" dirty="0"/>
          </a:p>
        </p:txBody>
      </p:sp>
    </p:spTree>
    <p:extLst>
      <p:ext uri="{BB962C8B-B14F-4D97-AF65-F5344CB8AC3E}">
        <p14:creationId xmlns:p14="http://schemas.microsoft.com/office/powerpoint/2010/main" val="139636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87584-AF3B-C955-CF6D-461DD7EA62C3}"/>
              </a:ext>
            </a:extLst>
          </p:cNvPr>
          <p:cNvPicPr>
            <a:picLocks noChangeAspect="1"/>
          </p:cNvPicPr>
          <p:nvPr/>
        </p:nvPicPr>
        <p:blipFill>
          <a:blip r:embed="rId3"/>
          <a:stretch>
            <a:fillRect/>
          </a:stretch>
        </p:blipFill>
        <p:spPr>
          <a:xfrm>
            <a:off x="-859124" y="-192506"/>
            <a:ext cx="13291348" cy="5428735"/>
          </a:xfrm>
          <a:prstGeom prst="rect">
            <a:avLst/>
          </a:prstGeom>
        </p:spPr>
      </p:pic>
      <p:sp>
        <p:nvSpPr>
          <p:cNvPr id="5" name="TextBox 4">
            <a:extLst>
              <a:ext uri="{FF2B5EF4-FFF2-40B4-BE49-F238E27FC236}">
                <a16:creationId xmlns:a16="http://schemas.microsoft.com/office/drawing/2014/main" id="{C64684C4-06ED-0A05-83DE-5759783AEB84}"/>
              </a:ext>
            </a:extLst>
          </p:cNvPr>
          <p:cNvSpPr txBox="1"/>
          <p:nvPr/>
        </p:nvSpPr>
        <p:spPr>
          <a:xfrm>
            <a:off x="822916" y="5856777"/>
            <a:ext cx="9927269" cy="1427570"/>
          </a:xfrm>
          <a:prstGeom prst="rect">
            <a:avLst/>
          </a:prstGeom>
          <a:noFill/>
        </p:spPr>
        <p:txBody>
          <a:bodyPr wrap="none" rtlCol="0">
            <a:spAutoFit/>
          </a:bodyPr>
          <a:lstStyle/>
          <a:p>
            <a:pPr marL="0" marR="0">
              <a:lnSpc>
                <a:spcPct val="115000"/>
              </a:lnSpc>
              <a:spcAft>
                <a:spcPts val="800"/>
              </a:spcAft>
            </a:pPr>
            <a:r>
              <a:rPr lang="en-US" dirty="0"/>
              <a:t>Source:   </a:t>
            </a:r>
            <a:r>
              <a:rPr lang="en-US" sz="1800" kern="100" dirty="0">
                <a:effectLst/>
                <a:latin typeface="Aptos" panose="020B0004020202020204" pitchFamily="34" charset="0"/>
                <a:ea typeface="Aptos" panose="020B0004020202020204" pitchFamily="34" charset="0"/>
                <a:cs typeface="Times New Roman" panose="02020603050405020304" pitchFamily="18" charset="0"/>
                <a:hlinkClick r:id="rId4"/>
              </a:rPr>
              <a:t>www.youtube.com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QYRgfLgKOW8  “Electric Vehicles as Home Backup Power”  Oct, 2024</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H</a:t>
            </a:r>
            <a:r>
              <a:rPr lang="en-US" kern="100" dirty="0">
                <a:latin typeface="Aptos" panose="020B0004020202020204" pitchFamily="34" charset="0"/>
                <a:ea typeface="Aptos" panose="020B0004020202020204" pitchFamily="34" charset="0"/>
                <a:cs typeface="Times New Roman" panose="02020603050405020304" pitchFamily="18" charset="0"/>
              </a:rPr>
              <a:t>osted by Walter on “The Network Architect </a:t>
            </a:r>
            <a:r>
              <a:rPr lang="en-US" kern="100">
                <a:latin typeface="Aptos" panose="020B0004020202020204" pitchFamily="34" charset="0"/>
                <a:ea typeface="Aptos" panose="020B0004020202020204" pitchFamily="34" charset="0"/>
                <a:cs typeface="Times New Roman" panose="02020603050405020304" pitchFamily="18" charset="0"/>
              </a:rPr>
              <a:t>Channel”</a:t>
            </a:r>
            <a:br>
              <a:rPr lang="en-US" kern="100">
                <a:latin typeface="Aptos" panose="020B0004020202020204" pitchFamily="34" charset="0"/>
                <a:ea typeface="Aptos" panose="020B0004020202020204" pitchFamily="34" charset="0"/>
                <a:cs typeface="Times New Roman" panose="02020603050405020304" pitchFamily="18" charset="0"/>
              </a:rPr>
            </a:b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6FB4C29D-2384-CAAC-ED2A-D940D96535FE}"/>
              </a:ext>
            </a:extLst>
          </p:cNvPr>
          <p:cNvSpPr txBox="1"/>
          <p:nvPr/>
        </p:nvSpPr>
        <p:spPr>
          <a:xfrm>
            <a:off x="288758" y="5143751"/>
            <a:ext cx="8312597" cy="369332"/>
          </a:xfrm>
          <a:prstGeom prst="rect">
            <a:avLst/>
          </a:prstGeom>
          <a:noFill/>
        </p:spPr>
        <p:txBody>
          <a:bodyPr wrap="none" rtlCol="0">
            <a:spAutoFit/>
          </a:bodyPr>
          <a:lstStyle/>
          <a:p>
            <a:r>
              <a:rPr lang="en-US" b="1" dirty="0"/>
              <a:t>V2L  Adders:  Nissan Leaf (since intro?); Toyota Prius Prime (only at 2017 intro?)</a:t>
            </a:r>
          </a:p>
        </p:txBody>
      </p:sp>
      <p:sp>
        <p:nvSpPr>
          <p:cNvPr id="7" name="TextBox 6">
            <a:extLst>
              <a:ext uri="{FF2B5EF4-FFF2-40B4-BE49-F238E27FC236}">
                <a16:creationId xmlns:a16="http://schemas.microsoft.com/office/drawing/2014/main" id="{0E53926D-27DB-1AFB-4E3E-7031D6D26BFF}"/>
              </a:ext>
            </a:extLst>
          </p:cNvPr>
          <p:cNvSpPr txBox="1"/>
          <p:nvPr/>
        </p:nvSpPr>
        <p:spPr>
          <a:xfrm>
            <a:off x="10070452" y="4636065"/>
            <a:ext cx="2219775" cy="1200329"/>
          </a:xfrm>
          <a:prstGeom prst="rect">
            <a:avLst/>
          </a:prstGeom>
          <a:noFill/>
        </p:spPr>
        <p:txBody>
          <a:bodyPr wrap="none" rtlCol="0">
            <a:spAutoFit/>
          </a:bodyPr>
          <a:lstStyle/>
          <a:p>
            <a:r>
              <a:rPr lang="en-US" dirty="0"/>
              <a:t>Silverado EV RST/WT</a:t>
            </a:r>
          </a:p>
          <a:p>
            <a:r>
              <a:rPr lang="en-US" dirty="0"/>
              <a:t>Blazer EV</a:t>
            </a:r>
          </a:p>
          <a:p>
            <a:r>
              <a:rPr lang="en-US" dirty="0"/>
              <a:t>Equinox EV</a:t>
            </a:r>
          </a:p>
          <a:p>
            <a:r>
              <a:rPr lang="en-US" dirty="0"/>
              <a:t>Cadillac LYRIQ</a:t>
            </a:r>
          </a:p>
        </p:txBody>
      </p:sp>
      <p:sp>
        <p:nvSpPr>
          <p:cNvPr id="3" name="TextBox 2">
            <a:extLst>
              <a:ext uri="{FF2B5EF4-FFF2-40B4-BE49-F238E27FC236}">
                <a16:creationId xmlns:a16="http://schemas.microsoft.com/office/drawing/2014/main" id="{B1251E1D-3287-5DE0-1F53-97A3F232679F}"/>
              </a:ext>
            </a:extLst>
          </p:cNvPr>
          <p:cNvSpPr txBox="1"/>
          <p:nvPr/>
        </p:nvSpPr>
        <p:spPr>
          <a:xfrm>
            <a:off x="0" y="2520569"/>
            <a:ext cx="2042546" cy="415498"/>
          </a:xfrm>
          <a:prstGeom prst="rect">
            <a:avLst/>
          </a:prstGeom>
          <a:noFill/>
        </p:spPr>
        <p:txBody>
          <a:bodyPr wrap="none" rtlCol="0">
            <a:spAutoFit/>
          </a:bodyPr>
          <a:lstStyle/>
          <a:p>
            <a:pPr algn="ctr"/>
            <a:r>
              <a:rPr lang="en-US" sz="1050" b="1" dirty="0">
                <a:solidFill>
                  <a:schemeClr val="tx2">
                    <a:lumMod val="50000"/>
                    <a:lumOff val="50000"/>
                  </a:schemeClr>
                </a:solidFill>
              </a:rPr>
              <a:t>PROPRIETARY DATA</a:t>
            </a:r>
            <a:br>
              <a:rPr lang="en-US" sz="1050" b="1" dirty="0">
                <a:solidFill>
                  <a:schemeClr val="tx2">
                    <a:lumMod val="50000"/>
                    <a:lumOff val="50000"/>
                  </a:schemeClr>
                </a:solidFill>
              </a:rPr>
            </a:br>
            <a:r>
              <a:rPr lang="en-US" sz="1050" b="1" dirty="0">
                <a:solidFill>
                  <a:schemeClr val="tx2">
                    <a:lumMod val="50000"/>
                    <a:lumOff val="50000"/>
                  </a:schemeClr>
                </a:solidFill>
              </a:rPr>
              <a:t>TO BI-DIRECTIONAL CHARGER</a:t>
            </a:r>
          </a:p>
        </p:txBody>
      </p:sp>
      <p:sp>
        <p:nvSpPr>
          <p:cNvPr id="9" name="TextBox 8">
            <a:extLst>
              <a:ext uri="{FF2B5EF4-FFF2-40B4-BE49-F238E27FC236}">
                <a16:creationId xmlns:a16="http://schemas.microsoft.com/office/drawing/2014/main" id="{C7595591-14EC-59C8-8498-C14BEBDB9A6A}"/>
              </a:ext>
            </a:extLst>
          </p:cNvPr>
          <p:cNvSpPr txBox="1"/>
          <p:nvPr/>
        </p:nvSpPr>
        <p:spPr>
          <a:xfrm>
            <a:off x="8053497" y="2520569"/>
            <a:ext cx="2133918" cy="430887"/>
          </a:xfrm>
          <a:prstGeom prst="rect">
            <a:avLst/>
          </a:prstGeom>
          <a:noFill/>
        </p:spPr>
        <p:txBody>
          <a:bodyPr wrap="none" rtlCol="0">
            <a:spAutoFit/>
          </a:bodyPr>
          <a:lstStyle/>
          <a:p>
            <a:pPr algn="ctr"/>
            <a:r>
              <a:rPr lang="en-US" sz="1100" b="1" dirty="0">
                <a:solidFill>
                  <a:schemeClr val="tx2">
                    <a:lumMod val="50000"/>
                    <a:lumOff val="50000"/>
                  </a:schemeClr>
                </a:solidFill>
              </a:rPr>
              <a:t>PROPRIETARY DATA</a:t>
            </a:r>
            <a:br>
              <a:rPr lang="en-US" sz="1100" b="1" dirty="0">
                <a:solidFill>
                  <a:schemeClr val="tx2">
                    <a:lumMod val="50000"/>
                    <a:lumOff val="50000"/>
                  </a:schemeClr>
                </a:solidFill>
              </a:rPr>
            </a:br>
            <a:r>
              <a:rPr lang="en-US" sz="1100" b="1" dirty="0">
                <a:solidFill>
                  <a:schemeClr val="tx2">
                    <a:lumMod val="50000"/>
                    <a:lumOff val="50000"/>
                  </a:schemeClr>
                </a:solidFill>
              </a:rPr>
              <a:t>TO BI-DIRECTIONAL CHARGER</a:t>
            </a:r>
          </a:p>
        </p:txBody>
      </p:sp>
      <p:sp>
        <p:nvSpPr>
          <p:cNvPr id="10" name="TextBox 9">
            <a:extLst>
              <a:ext uri="{FF2B5EF4-FFF2-40B4-BE49-F238E27FC236}">
                <a16:creationId xmlns:a16="http://schemas.microsoft.com/office/drawing/2014/main" id="{D69EE5C2-B434-6D48-C689-66CE7B6863A1}"/>
              </a:ext>
            </a:extLst>
          </p:cNvPr>
          <p:cNvSpPr txBox="1"/>
          <p:nvPr/>
        </p:nvSpPr>
        <p:spPr>
          <a:xfrm>
            <a:off x="10113383" y="2520569"/>
            <a:ext cx="2133918" cy="430887"/>
          </a:xfrm>
          <a:prstGeom prst="rect">
            <a:avLst/>
          </a:prstGeom>
          <a:noFill/>
        </p:spPr>
        <p:txBody>
          <a:bodyPr wrap="none" rtlCol="0">
            <a:spAutoFit/>
          </a:bodyPr>
          <a:lstStyle/>
          <a:p>
            <a:pPr algn="ctr"/>
            <a:r>
              <a:rPr lang="en-US" sz="1100" b="1" dirty="0">
                <a:solidFill>
                  <a:schemeClr val="tx2">
                    <a:lumMod val="50000"/>
                    <a:lumOff val="50000"/>
                  </a:schemeClr>
                </a:solidFill>
              </a:rPr>
              <a:t>PROPRIETARY DATA</a:t>
            </a:r>
            <a:br>
              <a:rPr lang="en-US" sz="1100" b="1" dirty="0">
                <a:solidFill>
                  <a:schemeClr val="tx2">
                    <a:lumMod val="50000"/>
                    <a:lumOff val="50000"/>
                  </a:schemeClr>
                </a:solidFill>
              </a:rPr>
            </a:br>
            <a:r>
              <a:rPr lang="en-US" sz="1100" b="1" dirty="0">
                <a:solidFill>
                  <a:schemeClr val="tx2">
                    <a:lumMod val="50000"/>
                    <a:lumOff val="50000"/>
                  </a:schemeClr>
                </a:solidFill>
              </a:rPr>
              <a:t>TO BI-DIRECTIONAL CHARGER</a:t>
            </a:r>
          </a:p>
        </p:txBody>
      </p:sp>
      <p:sp>
        <p:nvSpPr>
          <p:cNvPr id="12" name="TextBox 11">
            <a:extLst>
              <a:ext uri="{FF2B5EF4-FFF2-40B4-BE49-F238E27FC236}">
                <a16:creationId xmlns:a16="http://schemas.microsoft.com/office/drawing/2014/main" id="{ED20EC1B-67F4-2611-1ED5-F2946651EBB6}"/>
              </a:ext>
            </a:extLst>
          </p:cNvPr>
          <p:cNvSpPr txBox="1"/>
          <p:nvPr/>
        </p:nvSpPr>
        <p:spPr>
          <a:xfrm>
            <a:off x="10179075" y="2369381"/>
            <a:ext cx="2002527" cy="261610"/>
          </a:xfrm>
          <a:prstGeom prst="rect">
            <a:avLst/>
          </a:prstGeom>
          <a:noFill/>
        </p:spPr>
        <p:txBody>
          <a:bodyPr wrap="square">
            <a:spAutoFit/>
          </a:bodyPr>
          <a:lstStyle/>
          <a:p>
            <a:pPr algn="ctr"/>
            <a:r>
              <a:rPr lang="en-US" sz="1100" b="1" dirty="0">
                <a:solidFill>
                  <a:schemeClr val="tx2">
                    <a:lumMod val="50000"/>
                    <a:lumOff val="50000"/>
                  </a:schemeClr>
                </a:solidFill>
              </a:rPr>
              <a:t>ALL 2026 EV BRANDS (7)</a:t>
            </a:r>
          </a:p>
        </p:txBody>
      </p:sp>
      <p:sp>
        <p:nvSpPr>
          <p:cNvPr id="2" name="TextBox 1">
            <a:extLst>
              <a:ext uri="{FF2B5EF4-FFF2-40B4-BE49-F238E27FC236}">
                <a16:creationId xmlns:a16="http://schemas.microsoft.com/office/drawing/2014/main" id="{8BEA2F4A-A236-79E7-1407-AC0339463169}"/>
              </a:ext>
            </a:extLst>
          </p:cNvPr>
          <p:cNvSpPr txBox="1"/>
          <p:nvPr/>
        </p:nvSpPr>
        <p:spPr>
          <a:xfrm>
            <a:off x="2759676" y="4161508"/>
            <a:ext cx="1307531" cy="923330"/>
          </a:xfrm>
          <a:prstGeom prst="rect">
            <a:avLst/>
          </a:prstGeom>
          <a:noFill/>
        </p:spPr>
        <p:txBody>
          <a:bodyPr wrap="square" rtlCol="0">
            <a:spAutoFit/>
          </a:bodyPr>
          <a:lstStyle/>
          <a:p>
            <a:r>
              <a:rPr lang="en-US" b="1" dirty="0"/>
              <a:t>V2H</a:t>
            </a:r>
            <a:br>
              <a:rPr lang="en-US" dirty="0"/>
            </a:br>
            <a:r>
              <a:rPr lang="en-US" sz="1800" dirty="0" err="1">
                <a:effectLst/>
                <a:latin typeface="Aptos" panose="020B0004020202020204" pitchFamily="34" charset="0"/>
                <a:ea typeface="Aptos" panose="020B0004020202020204" pitchFamily="34" charset="0"/>
                <a:cs typeface="Times New Roman" panose="02020603050405020304" pitchFamily="18" charset="0"/>
              </a:rPr>
              <a:t>Ionique</a:t>
            </a:r>
            <a:r>
              <a:rPr lang="en-US" sz="1800" dirty="0">
                <a:effectLst/>
                <a:latin typeface="Aptos" panose="020B0004020202020204" pitchFamily="34" charset="0"/>
                <a:ea typeface="Aptos" panose="020B0004020202020204" pitchFamily="34" charset="0"/>
                <a:cs typeface="Times New Roman" panose="02020603050405020304" pitchFamily="18" charset="0"/>
              </a:rPr>
              <a:t> 5</a:t>
            </a:r>
          </a:p>
          <a:p>
            <a:r>
              <a:rPr lang="en-US" dirty="0" err="1">
                <a:latin typeface="Aptos" panose="020B0004020202020204" pitchFamily="34" charset="0"/>
                <a:ea typeface="Aptos" panose="020B0004020202020204" pitchFamily="34" charset="0"/>
                <a:cs typeface="Times New Roman" panose="02020603050405020304" pitchFamily="18" charset="0"/>
              </a:rPr>
              <a:t>Ionique</a:t>
            </a:r>
            <a:r>
              <a:rPr lang="en-US" dirty="0">
                <a:latin typeface="Aptos" panose="020B0004020202020204" pitchFamily="34" charset="0"/>
                <a:ea typeface="Aptos" panose="020B0004020202020204" pitchFamily="34" charset="0"/>
                <a:cs typeface="Times New Roman" panose="02020603050405020304" pitchFamily="18" charset="0"/>
              </a:rPr>
              <a:t> 6</a:t>
            </a:r>
            <a:endParaRPr lang="en-US" dirty="0"/>
          </a:p>
        </p:txBody>
      </p:sp>
    </p:spTree>
    <p:extLst>
      <p:ext uri="{BB962C8B-B14F-4D97-AF65-F5344CB8AC3E}">
        <p14:creationId xmlns:p14="http://schemas.microsoft.com/office/powerpoint/2010/main" val="306855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8867F-0B6B-2B2B-8453-963BE6B904BF}"/>
              </a:ext>
            </a:extLst>
          </p:cNvPr>
          <p:cNvPicPr>
            <a:picLocks noChangeAspect="1"/>
          </p:cNvPicPr>
          <p:nvPr/>
        </p:nvPicPr>
        <p:blipFill>
          <a:blip r:embed="rId3"/>
          <a:stretch>
            <a:fillRect/>
          </a:stretch>
        </p:blipFill>
        <p:spPr>
          <a:xfrm>
            <a:off x="0" y="568411"/>
            <a:ext cx="12206636" cy="5313405"/>
          </a:xfrm>
          <a:prstGeom prst="rect">
            <a:avLst/>
          </a:prstGeom>
        </p:spPr>
      </p:pic>
      <p:sp>
        <p:nvSpPr>
          <p:cNvPr id="5" name="TextBox 4">
            <a:extLst>
              <a:ext uri="{FF2B5EF4-FFF2-40B4-BE49-F238E27FC236}">
                <a16:creationId xmlns:a16="http://schemas.microsoft.com/office/drawing/2014/main" id="{DE5770D7-9BA4-97F5-978A-2B1979F26921}"/>
              </a:ext>
            </a:extLst>
          </p:cNvPr>
          <p:cNvSpPr txBox="1"/>
          <p:nvPr/>
        </p:nvSpPr>
        <p:spPr>
          <a:xfrm>
            <a:off x="1139683" y="5881816"/>
            <a:ext cx="9927269" cy="1109022"/>
          </a:xfrm>
          <a:prstGeom prst="rect">
            <a:avLst/>
          </a:prstGeom>
          <a:noFill/>
        </p:spPr>
        <p:txBody>
          <a:bodyPr wrap="none" rtlCol="0">
            <a:spAutoFit/>
          </a:bodyPr>
          <a:lstStyle/>
          <a:p>
            <a:pPr marL="0" marR="0">
              <a:lnSpc>
                <a:spcPct val="115000"/>
              </a:lnSpc>
              <a:spcAft>
                <a:spcPts val="800"/>
              </a:spcAft>
            </a:pPr>
            <a:r>
              <a:rPr lang="en-US" dirty="0"/>
              <a:t>Source:   </a:t>
            </a:r>
            <a:r>
              <a:rPr lang="en-US" sz="1800" kern="100" dirty="0">
                <a:effectLst/>
                <a:latin typeface="Aptos" panose="020B0004020202020204" pitchFamily="34" charset="0"/>
                <a:ea typeface="Aptos" panose="020B0004020202020204" pitchFamily="34" charset="0"/>
                <a:cs typeface="Times New Roman" panose="02020603050405020304" pitchFamily="18" charset="0"/>
                <a:hlinkClick r:id="rId4"/>
              </a:rPr>
              <a:t>www.youtube.com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QYRgfLgKOW8  “Electric Vehicles as Home Backup Power”  Oct, 2024</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H</a:t>
            </a:r>
            <a:r>
              <a:rPr lang="en-US" kern="100" dirty="0">
                <a:latin typeface="Aptos" panose="020B0004020202020204" pitchFamily="34" charset="0"/>
                <a:ea typeface="Aptos" panose="020B0004020202020204" pitchFamily="34" charset="0"/>
                <a:cs typeface="Times New Roman" panose="02020603050405020304" pitchFamily="18" charset="0"/>
              </a:rPr>
              <a:t>osted by Walter on “The Network Architect Channel”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0104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3756D2-A540-A215-5808-51DC1CDEF213}"/>
              </a:ext>
            </a:extLst>
          </p:cNvPr>
          <p:cNvPicPr>
            <a:picLocks noChangeAspect="1"/>
          </p:cNvPicPr>
          <p:nvPr/>
        </p:nvPicPr>
        <p:blipFill>
          <a:blip r:embed="rId3"/>
          <a:stretch>
            <a:fillRect/>
          </a:stretch>
        </p:blipFill>
        <p:spPr>
          <a:xfrm>
            <a:off x="1680519" y="-200288"/>
            <a:ext cx="9366421" cy="7058288"/>
          </a:xfrm>
          <a:prstGeom prst="rect">
            <a:avLst/>
          </a:prstGeom>
        </p:spPr>
      </p:pic>
      <p:sp>
        <p:nvSpPr>
          <p:cNvPr id="6" name="TextBox 5">
            <a:extLst>
              <a:ext uri="{FF2B5EF4-FFF2-40B4-BE49-F238E27FC236}">
                <a16:creationId xmlns:a16="http://schemas.microsoft.com/office/drawing/2014/main" id="{8B373C9A-F842-7B8A-DCFB-B3A0643C74E0}"/>
              </a:ext>
            </a:extLst>
          </p:cNvPr>
          <p:cNvSpPr txBox="1"/>
          <p:nvPr/>
        </p:nvSpPr>
        <p:spPr>
          <a:xfrm>
            <a:off x="1585762" y="3260679"/>
            <a:ext cx="6097604" cy="3046155"/>
          </a:xfrm>
          <a:prstGeom prst="rect">
            <a:avLst/>
          </a:prstGeom>
          <a:noFill/>
        </p:spPr>
        <p:txBody>
          <a:bodyPr wrap="square">
            <a:spAutoFit/>
          </a:bodyPr>
          <a:lstStyle/>
          <a:p>
            <a:pPr marL="0" marR="0">
              <a:lnSpc>
                <a:spcPct val="115000"/>
              </a:lnSpc>
              <a:spcAft>
                <a:spcPts val="800"/>
              </a:spcAft>
            </a:pPr>
            <a:r>
              <a:rPr lang="en-US" sz="1800" dirty="0"/>
              <a:t>Source:   </a:t>
            </a:r>
            <a:br>
              <a:rPr lang="en-US" sz="1800" dirty="0"/>
            </a:br>
            <a:r>
              <a:rPr lang="en-US" sz="1800" kern="100" dirty="0">
                <a:effectLst/>
                <a:latin typeface="Aptos" panose="020B0004020202020204" pitchFamily="34" charset="0"/>
                <a:ea typeface="Aptos" panose="020B0004020202020204" pitchFamily="34" charset="0"/>
                <a:cs typeface="Times New Roman" panose="02020603050405020304" pitchFamily="18" charset="0"/>
                <a:hlinkClick r:id="rId4"/>
              </a:rPr>
              <a:t>www.youtube.com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QYRgfLgKOW8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“Electric Vehicles as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Home Backup Power”</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Oct, 2024</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H</a:t>
            </a:r>
            <a:r>
              <a:rPr lang="en-US" sz="1800" kern="100" dirty="0">
                <a:latin typeface="Aptos" panose="020B0004020202020204" pitchFamily="34" charset="0"/>
                <a:ea typeface="Aptos" panose="020B0004020202020204" pitchFamily="34" charset="0"/>
                <a:cs typeface="Times New Roman" panose="02020603050405020304" pitchFamily="18" charset="0"/>
              </a:rPr>
              <a:t>osted by Walter on</a:t>
            </a:r>
            <a:br>
              <a:rPr lang="en-US" sz="1800" kern="100" dirty="0">
                <a:latin typeface="Aptos" panose="020B0004020202020204" pitchFamily="34" charset="0"/>
                <a:ea typeface="Aptos" panose="020B0004020202020204" pitchFamily="34" charset="0"/>
                <a:cs typeface="Times New Roman" panose="02020603050405020304" pitchFamily="18" charset="0"/>
              </a:rPr>
            </a:br>
            <a:r>
              <a:rPr lang="en-US" sz="1800" kern="100" dirty="0">
                <a:latin typeface="Aptos" panose="020B0004020202020204" pitchFamily="34" charset="0"/>
                <a:ea typeface="Aptos" panose="020B0004020202020204" pitchFamily="34" charset="0"/>
                <a:cs typeface="Times New Roman" panose="02020603050405020304" pitchFamily="18" charset="0"/>
              </a:rPr>
              <a:t> “The Network </a:t>
            </a:r>
          </a:p>
          <a:p>
            <a:pPr marL="0" marR="0">
              <a:lnSpc>
                <a:spcPct val="115000"/>
              </a:lnSpc>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Architect Channel”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7588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12828-A809-99DF-1D44-836D5B539416}"/>
              </a:ext>
            </a:extLst>
          </p:cNvPr>
          <p:cNvPicPr>
            <a:picLocks noChangeAspect="1"/>
          </p:cNvPicPr>
          <p:nvPr/>
        </p:nvPicPr>
        <p:blipFill>
          <a:blip r:embed="rId3"/>
          <a:stretch>
            <a:fillRect/>
          </a:stretch>
        </p:blipFill>
        <p:spPr>
          <a:xfrm>
            <a:off x="1269794" y="518984"/>
            <a:ext cx="10513138" cy="6339016"/>
          </a:xfrm>
          <a:prstGeom prst="rect">
            <a:avLst/>
          </a:prstGeom>
        </p:spPr>
      </p:pic>
      <p:sp>
        <p:nvSpPr>
          <p:cNvPr id="6" name="TextBox 5">
            <a:extLst>
              <a:ext uri="{FF2B5EF4-FFF2-40B4-BE49-F238E27FC236}">
                <a16:creationId xmlns:a16="http://schemas.microsoft.com/office/drawing/2014/main" id="{4C2D73EF-6574-274A-A9A6-1FEB34825417}"/>
              </a:ext>
            </a:extLst>
          </p:cNvPr>
          <p:cNvSpPr txBox="1"/>
          <p:nvPr/>
        </p:nvSpPr>
        <p:spPr>
          <a:xfrm>
            <a:off x="7755556" y="3811845"/>
            <a:ext cx="2658979" cy="3046155"/>
          </a:xfrm>
          <a:prstGeom prst="rect">
            <a:avLst/>
          </a:prstGeom>
          <a:noFill/>
        </p:spPr>
        <p:txBody>
          <a:bodyPr wrap="square">
            <a:spAutoFit/>
          </a:bodyPr>
          <a:lstStyle/>
          <a:p>
            <a:pPr marL="0" marR="0">
              <a:lnSpc>
                <a:spcPct val="115000"/>
              </a:lnSpc>
              <a:spcAft>
                <a:spcPts val="800"/>
              </a:spcAft>
            </a:pPr>
            <a:r>
              <a:rPr lang="en-US" sz="1800" dirty="0"/>
              <a:t>Source:   </a:t>
            </a:r>
            <a:br>
              <a:rPr lang="en-US" sz="1800" dirty="0"/>
            </a:br>
            <a:r>
              <a:rPr lang="en-US" sz="1800" kern="100" dirty="0">
                <a:effectLst/>
                <a:latin typeface="Aptos" panose="020B0004020202020204" pitchFamily="34" charset="0"/>
                <a:ea typeface="Aptos" panose="020B0004020202020204" pitchFamily="34" charset="0"/>
                <a:cs typeface="Times New Roman" panose="02020603050405020304" pitchFamily="18" charset="0"/>
                <a:hlinkClick r:id="rId4"/>
              </a:rPr>
              <a:t>www.youtube.com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QYRgfLgKOW8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“Electric Vehicles as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Home Backup Power”</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Oct, 2024</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H</a:t>
            </a:r>
            <a:r>
              <a:rPr lang="en-US" sz="1800" kern="100" dirty="0">
                <a:latin typeface="Aptos" panose="020B0004020202020204" pitchFamily="34" charset="0"/>
                <a:ea typeface="Aptos" panose="020B0004020202020204" pitchFamily="34" charset="0"/>
                <a:cs typeface="Times New Roman" panose="02020603050405020304" pitchFamily="18" charset="0"/>
              </a:rPr>
              <a:t>osted by Walter on</a:t>
            </a:r>
            <a:br>
              <a:rPr lang="en-US" sz="1800" kern="100" dirty="0">
                <a:latin typeface="Aptos" panose="020B0004020202020204" pitchFamily="34" charset="0"/>
                <a:ea typeface="Aptos" panose="020B0004020202020204" pitchFamily="34" charset="0"/>
                <a:cs typeface="Times New Roman" panose="02020603050405020304" pitchFamily="18" charset="0"/>
              </a:rPr>
            </a:br>
            <a:r>
              <a:rPr lang="en-US" sz="1800" kern="100" dirty="0">
                <a:latin typeface="Aptos" panose="020B0004020202020204" pitchFamily="34" charset="0"/>
                <a:ea typeface="Aptos" panose="020B0004020202020204" pitchFamily="34" charset="0"/>
                <a:cs typeface="Times New Roman" panose="02020603050405020304" pitchFamily="18" charset="0"/>
              </a:rPr>
              <a:t> “The Network </a:t>
            </a:r>
          </a:p>
          <a:p>
            <a:pPr marL="0" marR="0">
              <a:lnSpc>
                <a:spcPct val="115000"/>
              </a:lnSpc>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Architect Channel”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3416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FEC866-5739-06D9-EF63-418A80507B95}"/>
              </a:ext>
            </a:extLst>
          </p:cNvPr>
          <p:cNvPicPr>
            <a:picLocks noChangeAspect="1"/>
          </p:cNvPicPr>
          <p:nvPr/>
        </p:nvPicPr>
        <p:blipFill>
          <a:blip r:embed="rId3"/>
          <a:stretch>
            <a:fillRect/>
          </a:stretch>
        </p:blipFill>
        <p:spPr>
          <a:xfrm>
            <a:off x="0" y="568411"/>
            <a:ext cx="12747570" cy="5906530"/>
          </a:xfrm>
          <a:prstGeom prst="rect">
            <a:avLst/>
          </a:prstGeom>
        </p:spPr>
      </p:pic>
      <p:pic>
        <p:nvPicPr>
          <p:cNvPr id="6" name="Picture 5">
            <a:extLst>
              <a:ext uri="{FF2B5EF4-FFF2-40B4-BE49-F238E27FC236}">
                <a16:creationId xmlns:a16="http://schemas.microsoft.com/office/drawing/2014/main" id="{AA523499-80E5-31EC-0638-1BD395C7D8E2}"/>
              </a:ext>
            </a:extLst>
          </p:cNvPr>
          <p:cNvPicPr>
            <a:picLocks noChangeAspect="1"/>
          </p:cNvPicPr>
          <p:nvPr/>
        </p:nvPicPr>
        <p:blipFill>
          <a:blip r:embed="rId4"/>
          <a:stretch>
            <a:fillRect/>
          </a:stretch>
        </p:blipFill>
        <p:spPr>
          <a:xfrm>
            <a:off x="477583" y="23871"/>
            <a:ext cx="9931245" cy="908383"/>
          </a:xfrm>
          <a:prstGeom prst="rect">
            <a:avLst/>
          </a:prstGeom>
        </p:spPr>
      </p:pic>
      <p:sp>
        <p:nvSpPr>
          <p:cNvPr id="8" name="TextBox 7">
            <a:extLst>
              <a:ext uri="{FF2B5EF4-FFF2-40B4-BE49-F238E27FC236}">
                <a16:creationId xmlns:a16="http://schemas.microsoft.com/office/drawing/2014/main" id="{1FFC311C-91EE-A560-356C-6468F8829B3A}"/>
              </a:ext>
            </a:extLst>
          </p:cNvPr>
          <p:cNvSpPr txBox="1"/>
          <p:nvPr/>
        </p:nvSpPr>
        <p:spPr>
          <a:xfrm>
            <a:off x="9681924" y="3521676"/>
            <a:ext cx="3065646" cy="3046155"/>
          </a:xfrm>
          <a:prstGeom prst="rect">
            <a:avLst/>
          </a:prstGeom>
          <a:noFill/>
        </p:spPr>
        <p:txBody>
          <a:bodyPr wrap="square">
            <a:spAutoFit/>
          </a:bodyPr>
          <a:lstStyle/>
          <a:p>
            <a:pPr marL="0" marR="0">
              <a:lnSpc>
                <a:spcPct val="115000"/>
              </a:lnSpc>
              <a:spcAft>
                <a:spcPts val="800"/>
              </a:spcAft>
            </a:pPr>
            <a:r>
              <a:rPr lang="en-US" sz="1800" dirty="0"/>
              <a:t>Source:   </a:t>
            </a:r>
            <a:br>
              <a:rPr lang="en-US" sz="1800" dirty="0"/>
            </a:br>
            <a:r>
              <a:rPr lang="en-US" sz="1800" kern="100" dirty="0">
                <a:effectLst/>
                <a:latin typeface="Aptos" panose="020B0004020202020204" pitchFamily="34" charset="0"/>
                <a:ea typeface="Aptos" panose="020B0004020202020204" pitchFamily="34" charset="0"/>
                <a:cs typeface="Times New Roman" panose="02020603050405020304" pitchFamily="18" charset="0"/>
                <a:hlinkClick r:id="rId5"/>
              </a:rPr>
              <a:t>www.youtube.com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QYRgfLgKOW8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“Electric Vehicles as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Home Backup Power”</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Oct, 2024</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H</a:t>
            </a:r>
            <a:r>
              <a:rPr lang="en-US" sz="1800" kern="100" dirty="0">
                <a:latin typeface="Aptos" panose="020B0004020202020204" pitchFamily="34" charset="0"/>
                <a:ea typeface="Aptos" panose="020B0004020202020204" pitchFamily="34" charset="0"/>
                <a:cs typeface="Times New Roman" panose="02020603050405020304" pitchFamily="18" charset="0"/>
              </a:rPr>
              <a:t>osted by Walter on</a:t>
            </a:r>
            <a:br>
              <a:rPr lang="en-US" sz="1800" kern="100" dirty="0">
                <a:latin typeface="Aptos" panose="020B0004020202020204" pitchFamily="34" charset="0"/>
                <a:ea typeface="Aptos" panose="020B0004020202020204" pitchFamily="34" charset="0"/>
                <a:cs typeface="Times New Roman" panose="02020603050405020304" pitchFamily="18" charset="0"/>
              </a:rPr>
            </a:br>
            <a:r>
              <a:rPr lang="en-US" sz="1800" kern="100" dirty="0">
                <a:latin typeface="Aptos" panose="020B0004020202020204" pitchFamily="34" charset="0"/>
                <a:ea typeface="Aptos" panose="020B0004020202020204" pitchFamily="34" charset="0"/>
                <a:cs typeface="Times New Roman" panose="02020603050405020304" pitchFamily="18" charset="0"/>
              </a:rPr>
              <a:t> “The Network </a:t>
            </a:r>
          </a:p>
          <a:p>
            <a:pPr marL="0" marR="0">
              <a:lnSpc>
                <a:spcPct val="115000"/>
              </a:lnSpc>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Architect Channel”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8769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76E8-3519-D75F-55B5-6DD36A758B29}"/>
              </a:ext>
            </a:extLst>
          </p:cNvPr>
          <p:cNvSpPr>
            <a:spLocks noGrp="1"/>
          </p:cNvSpPr>
          <p:nvPr>
            <p:ph type="title"/>
          </p:nvPr>
        </p:nvSpPr>
        <p:spPr>
          <a:xfrm>
            <a:off x="2233862" y="-148222"/>
            <a:ext cx="10515600" cy="1325563"/>
          </a:xfrm>
        </p:spPr>
        <p:txBody>
          <a:bodyPr/>
          <a:lstStyle/>
          <a:p>
            <a:r>
              <a:rPr lang="en-US" dirty="0"/>
              <a:t>EV AS HOME STORAGE BATTERY</a:t>
            </a:r>
          </a:p>
        </p:txBody>
      </p:sp>
      <p:pic>
        <p:nvPicPr>
          <p:cNvPr id="5" name="Content Placeholder 4">
            <a:extLst>
              <a:ext uri="{FF2B5EF4-FFF2-40B4-BE49-F238E27FC236}">
                <a16:creationId xmlns:a16="http://schemas.microsoft.com/office/drawing/2014/main" id="{27DEFC6B-B75D-421F-2B4B-5475A552AD0E}"/>
              </a:ext>
            </a:extLst>
          </p:cNvPr>
          <p:cNvPicPr>
            <a:picLocks noGrp="1" noChangeAspect="1"/>
          </p:cNvPicPr>
          <p:nvPr>
            <p:ph idx="1"/>
          </p:nvPr>
        </p:nvPicPr>
        <p:blipFill>
          <a:blip r:embed="rId3"/>
          <a:stretch>
            <a:fillRect/>
          </a:stretch>
        </p:blipFill>
        <p:spPr>
          <a:xfrm>
            <a:off x="144379" y="861748"/>
            <a:ext cx="11935326" cy="5957885"/>
          </a:xfrm>
        </p:spPr>
      </p:pic>
      <p:sp>
        <p:nvSpPr>
          <p:cNvPr id="4" name="TextBox 3">
            <a:extLst>
              <a:ext uri="{FF2B5EF4-FFF2-40B4-BE49-F238E27FC236}">
                <a16:creationId xmlns:a16="http://schemas.microsoft.com/office/drawing/2014/main" id="{9A22F891-4208-B16D-E6AC-4A3E92886C48}"/>
              </a:ext>
            </a:extLst>
          </p:cNvPr>
          <p:cNvSpPr txBox="1"/>
          <p:nvPr/>
        </p:nvSpPr>
        <p:spPr>
          <a:xfrm>
            <a:off x="4045017" y="6211669"/>
            <a:ext cx="6376736" cy="646331"/>
          </a:xfrm>
          <a:prstGeom prst="rect">
            <a:avLst/>
          </a:prstGeom>
          <a:noFill/>
        </p:spPr>
        <p:txBody>
          <a:bodyPr wrap="square">
            <a:spAutoFit/>
          </a:bodyPr>
          <a:lstStyle/>
          <a:p>
            <a:r>
              <a:rPr lang="en-US" dirty="0">
                <a:solidFill>
                  <a:schemeClr val="bg1"/>
                </a:solidFill>
              </a:rPr>
              <a:t>https://gmenergy.gm.com/for-home/products/vehicle-to-home-solutions#unlock</a:t>
            </a:r>
          </a:p>
        </p:txBody>
      </p:sp>
    </p:spTree>
    <p:extLst>
      <p:ext uri="{BB962C8B-B14F-4D97-AF65-F5344CB8AC3E}">
        <p14:creationId xmlns:p14="http://schemas.microsoft.com/office/powerpoint/2010/main" val="224798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BA5C69-77F9-B3CB-CCC9-0E01F80D85F1}"/>
              </a:ext>
            </a:extLst>
          </p:cNvPr>
          <p:cNvPicPr>
            <a:picLocks noGrp="1" noChangeAspect="1"/>
          </p:cNvPicPr>
          <p:nvPr>
            <p:ph idx="1"/>
          </p:nvPr>
        </p:nvPicPr>
        <p:blipFill>
          <a:blip r:embed="rId3"/>
          <a:stretch>
            <a:fillRect/>
          </a:stretch>
        </p:blipFill>
        <p:spPr>
          <a:xfrm>
            <a:off x="14713" y="386080"/>
            <a:ext cx="12169245" cy="5790883"/>
          </a:xfrm>
        </p:spPr>
      </p:pic>
      <p:sp>
        <p:nvSpPr>
          <p:cNvPr id="7" name="TextBox 6">
            <a:extLst>
              <a:ext uri="{FF2B5EF4-FFF2-40B4-BE49-F238E27FC236}">
                <a16:creationId xmlns:a16="http://schemas.microsoft.com/office/drawing/2014/main" id="{3A63105B-4C7C-4166-071F-44DBF27F26A7}"/>
              </a:ext>
            </a:extLst>
          </p:cNvPr>
          <p:cNvSpPr txBox="1"/>
          <p:nvPr/>
        </p:nvSpPr>
        <p:spPr>
          <a:xfrm>
            <a:off x="6026745" y="5605997"/>
            <a:ext cx="6150542" cy="646331"/>
          </a:xfrm>
          <a:prstGeom prst="rect">
            <a:avLst/>
          </a:prstGeom>
          <a:noFill/>
        </p:spPr>
        <p:txBody>
          <a:bodyPr wrap="square">
            <a:spAutoFit/>
          </a:bodyPr>
          <a:lstStyle/>
          <a:p>
            <a:r>
              <a:rPr lang="en-US" dirty="0">
                <a:solidFill>
                  <a:schemeClr val="bg1"/>
                </a:solidFill>
              </a:rPr>
              <a:t>https://gmenergy.gm.com/for-home/products/vehicle-to-home-solutions#unlock</a:t>
            </a:r>
          </a:p>
        </p:txBody>
      </p:sp>
    </p:spTree>
    <p:extLst>
      <p:ext uri="{BB962C8B-B14F-4D97-AF65-F5344CB8AC3E}">
        <p14:creationId xmlns:p14="http://schemas.microsoft.com/office/powerpoint/2010/main" val="241402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BCAEC5-7023-0DEB-5433-C9EF80A20A0B}"/>
              </a:ext>
            </a:extLst>
          </p:cNvPr>
          <p:cNvPicPr>
            <a:picLocks noChangeAspect="1"/>
          </p:cNvPicPr>
          <p:nvPr/>
        </p:nvPicPr>
        <p:blipFill>
          <a:blip r:embed="rId3"/>
          <a:stretch>
            <a:fillRect/>
          </a:stretch>
        </p:blipFill>
        <p:spPr>
          <a:xfrm>
            <a:off x="108440" y="0"/>
            <a:ext cx="11928715" cy="6858000"/>
          </a:xfrm>
          <a:prstGeom prst="rect">
            <a:avLst/>
          </a:prstGeom>
        </p:spPr>
      </p:pic>
      <p:sp>
        <p:nvSpPr>
          <p:cNvPr id="6" name="TextBox 5">
            <a:extLst>
              <a:ext uri="{FF2B5EF4-FFF2-40B4-BE49-F238E27FC236}">
                <a16:creationId xmlns:a16="http://schemas.microsoft.com/office/drawing/2014/main" id="{4325AA7D-94F6-B78E-637B-002A39FF75CC}"/>
              </a:ext>
            </a:extLst>
          </p:cNvPr>
          <p:cNvSpPr txBox="1"/>
          <p:nvPr/>
        </p:nvSpPr>
        <p:spPr>
          <a:xfrm>
            <a:off x="1777542" y="4316767"/>
            <a:ext cx="1010213" cy="461665"/>
          </a:xfrm>
          <a:prstGeom prst="rect">
            <a:avLst/>
          </a:prstGeom>
          <a:noFill/>
        </p:spPr>
        <p:txBody>
          <a:bodyPr wrap="none" rtlCol="0">
            <a:spAutoFit/>
          </a:bodyPr>
          <a:lstStyle/>
          <a:p>
            <a:r>
              <a:rPr lang="en-US" sz="2400" b="1" dirty="0"/>
              <a:t>$5600</a:t>
            </a:r>
          </a:p>
        </p:txBody>
      </p:sp>
      <p:sp>
        <p:nvSpPr>
          <p:cNvPr id="7" name="TextBox 6">
            <a:extLst>
              <a:ext uri="{FF2B5EF4-FFF2-40B4-BE49-F238E27FC236}">
                <a16:creationId xmlns:a16="http://schemas.microsoft.com/office/drawing/2014/main" id="{D60A11E7-0A03-60E8-77D5-38FA0FEFC957}"/>
              </a:ext>
            </a:extLst>
          </p:cNvPr>
          <p:cNvSpPr txBox="1"/>
          <p:nvPr/>
        </p:nvSpPr>
        <p:spPr>
          <a:xfrm>
            <a:off x="5128878" y="4179056"/>
            <a:ext cx="801823" cy="646331"/>
          </a:xfrm>
          <a:prstGeom prst="rect">
            <a:avLst/>
          </a:prstGeom>
          <a:noFill/>
        </p:spPr>
        <p:txBody>
          <a:bodyPr wrap="none" rtlCol="0">
            <a:spAutoFit/>
          </a:bodyPr>
          <a:lstStyle/>
          <a:p>
            <a:r>
              <a:rPr lang="en-US" sz="1800" b="1" dirty="0"/>
              <a:t>$5600</a:t>
            </a:r>
          </a:p>
          <a:p>
            <a:endParaRPr lang="en-US" dirty="0"/>
          </a:p>
        </p:txBody>
      </p:sp>
      <p:sp>
        <p:nvSpPr>
          <p:cNvPr id="8" name="TextBox 7">
            <a:extLst>
              <a:ext uri="{FF2B5EF4-FFF2-40B4-BE49-F238E27FC236}">
                <a16:creationId xmlns:a16="http://schemas.microsoft.com/office/drawing/2014/main" id="{0AFF73CD-243F-8CD7-859A-15E9484FB9E9}"/>
              </a:ext>
            </a:extLst>
          </p:cNvPr>
          <p:cNvSpPr txBox="1"/>
          <p:nvPr/>
        </p:nvSpPr>
        <p:spPr>
          <a:xfrm>
            <a:off x="6829167" y="4132101"/>
            <a:ext cx="801823" cy="369332"/>
          </a:xfrm>
          <a:prstGeom prst="rect">
            <a:avLst/>
          </a:prstGeom>
          <a:noFill/>
        </p:spPr>
        <p:txBody>
          <a:bodyPr wrap="none" rtlCol="0">
            <a:spAutoFit/>
          </a:bodyPr>
          <a:lstStyle/>
          <a:p>
            <a:r>
              <a:rPr lang="en-US" b="1" dirty="0"/>
              <a:t>$1700</a:t>
            </a:r>
          </a:p>
        </p:txBody>
      </p:sp>
      <p:sp>
        <p:nvSpPr>
          <p:cNvPr id="9" name="TextBox 8">
            <a:extLst>
              <a:ext uri="{FF2B5EF4-FFF2-40B4-BE49-F238E27FC236}">
                <a16:creationId xmlns:a16="http://schemas.microsoft.com/office/drawing/2014/main" id="{C4576CBB-38FA-2A38-3811-2188D6835345}"/>
              </a:ext>
            </a:extLst>
          </p:cNvPr>
          <p:cNvSpPr txBox="1"/>
          <p:nvPr/>
        </p:nvSpPr>
        <p:spPr>
          <a:xfrm>
            <a:off x="6219568" y="1313869"/>
            <a:ext cx="1770036" cy="923330"/>
          </a:xfrm>
          <a:prstGeom prst="rect">
            <a:avLst/>
          </a:prstGeom>
          <a:noFill/>
        </p:spPr>
        <p:txBody>
          <a:bodyPr wrap="none" rtlCol="0">
            <a:spAutoFit/>
          </a:bodyPr>
          <a:lstStyle/>
          <a:p>
            <a:r>
              <a:rPr lang="en-US" b="1" dirty="0"/>
              <a:t>Bi-Directional</a:t>
            </a:r>
          </a:p>
          <a:p>
            <a:r>
              <a:rPr lang="en-US" b="1" dirty="0"/>
              <a:t>Charger 19KW</a:t>
            </a:r>
          </a:p>
          <a:p>
            <a:r>
              <a:rPr lang="en-US" b="1" dirty="0"/>
              <a:t>(80Amp@240V</a:t>
            </a:r>
            <a:r>
              <a:rPr lang="en-US" dirty="0"/>
              <a:t>)</a:t>
            </a:r>
          </a:p>
        </p:txBody>
      </p:sp>
      <p:sp>
        <p:nvSpPr>
          <p:cNvPr id="10" name="TextBox 9">
            <a:extLst>
              <a:ext uri="{FF2B5EF4-FFF2-40B4-BE49-F238E27FC236}">
                <a16:creationId xmlns:a16="http://schemas.microsoft.com/office/drawing/2014/main" id="{78B436F7-BDCA-3694-A9D9-C4EB34B86C8D}"/>
              </a:ext>
            </a:extLst>
          </p:cNvPr>
          <p:cNvSpPr txBox="1"/>
          <p:nvPr/>
        </p:nvSpPr>
        <p:spPr>
          <a:xfrm>
            <a:off x="6072798" y="4132101"/>
            <a:ext cx="614271" cy="369332"/>
          </a:xfrm>
          <a:prstGeom prst="rect">
            <a:avLst/>
          </a:prstGeom>
          <a:noFill/>
        </p:spPr>
        <p:txBody>
          <a:bodyPr wrap="none" rtlCol="0">
            <a:spAutoFit/>
          </a:bodyPr>
          <a:lstStyle/>
          <a:p>
            <a:r>
              <a:rPr lang="en-US" dirty="0"/>
              <a:t>plus</a:t>
            </a:r>
          </a:p>
        </p:txBody>
      </p:sp>
      <p:sp>
        <p:nvSpPr>
          <p:cNvPr id="13" name="TextBox 12">
            <a:extLst>
              <a:ext uri="{FF2B5EF4-FFF2-40B4-BE49-F238E27FC236}">
                <a16:creationId xmlns:a16="http://schemas.microsoft.com/office/drawing/2014/main" id="{19980B51-CE11-9786-B906-34CA86F9BF9B}"/>
              </a:ext>
            </a:extLst>
          </p:cNvPr>
          <p:cNvSpPr txBox="1"/>
          <p:nvPr/>
        </p:nvSpPr>
        <p:spPr>
          <a:xfrm>
            <a:off x="2693036" y="3696380"/>
            <a:ext cx="1010897" cy="369332"/>
          </a:xfrm>
          <a:prstGeom prst="rect">
            <a:avLst/>
          </a:prstGeom>
          <a:noFill/>
        </p:spPr>
        <p:txBody>
          <a:bodyPr wrap="square">
            <a:spAutoFit/>
          </a:bodyPr>
          <a:lstStyle/>
          <a:p>
            <a:r>
              <a:rPr lang="en-US" b="1" dirty="0"/>
              <a:t>Inverter</a:t>
            </a:r>
          </a:p>
        </p:txBody>
      </p:sp>
      <p:sp>
        <p:nvSpPr>
          <p:cNvPr id="15" name="TextBox 14">
            <a:extLst>
              <a:ext uri="{FF2B5EF4-FFF2-40B4-BE49-F238E27FC236}">
                <a16:creationId xmlns:a16="http://schemas.microsoft.com/office/drawing/2014/main" id="{11E73A37-18A4-8B51-D43A-62D0E8B0A5AC}"/>
              </a:ext>
            </a:extLst>
          </p:cNvPr>
          <p:cNvSpPr txBox="1"/>
          <p:nvPr/>
        </p:nvSpPr>
        <p:spPr>
          <a:xfrm>
            <a:off x="536514" y="3696380"/>
            <a:ext cx="1591981" cy="646331"/>
          </a:xfrm>
          <a:prstGeom prst="rect">
            <a:avLst/>
          </a:prstGeom>
          <a:noFill/>
        </p:spPr>
        <p:txBody>
          <a:bodyPr wrap="square">
            <a:spAutoFit/>
          </a:bodyPr>
          <a:lstStyle/>
          <a:p>
            <a:pPr algn="ctr"/>
            <a:r>
              <a:rPr lang="en-US" b="1" dirty="0"/>
              <a:t>Energy </a:t>
            </a:r>
          </a:p>
          <a:p>
            <a:pPr algn="ctr"/>
            <a:r>
              <a:rPr lang="en-US" b="1" dirty="0"/>
              <a:t>Home Hub </a:t>
            </a:r>
          </a:p>
        </p:txBody>
      </p:sp>
      <p:sp>
        <p:nvSpPr>
          <p:cNvPr id="16" name="TextBox 15">
            <a:extLst>
              <a:ext uri="{FF2B5EF4-FFF2-40B4-BE49-F238E27FC236}">
                <a16:creationId xmlns:a16="http://schemas.microsoft.com/office/drawing/2014/main" id="{551A4CCB-89B2-6FC3-EF50-C8839DEF0A59}"/>
              </a:ext>
            </a:extLst>
          </p:cNvPr>
          <p:cNvSpPr txBox="1"/>
          <p:nvPr/>
        </p:nvSpPr>
        <p:spPr>
          <a:xfrm>
            <a:off x="1691907" y="1326172"/>
            <a:ext cx="1241558" cy="646331"/>
          </a:xfrm>
          <a:prstGeom prst="rect">
            <a:avLst/>
          </a:prstGeom>
          <a:noFill/>
        </p:spPr>
        <p:txBody>
          <a:bodyPr wrap="none" rtlCol="0">
            <a:spAutoFit/>
          </a:bodyPr>
          <a:lstStyle/>
          <a:p>
            <a:pPr algn="ctr"/>
            <a:r>
              <a:rPr lang="en-US" b="1" dirty="0"/>
              <a:t>Dark Start</a:t>
            </a:r>
          </a:p>
          <a:p>
            <a:pPr algn="ctr"/>
            <a:r>
              <a:rPr lang="en-US" b="1" dirty="0"/>
              <a:t>Battery</a:t>
            </a:r>
          </a:p>
        </p:txBody>
      </p:sp>
      <p:sp>
        <p:nvSpPr>
          <p:cNvPr id="17" name="TextBox 16">
            <a:extLst>
              <a:ext uri="{FF2B5EF4-FFF2-40B4-BE49-F238E27FC236}">
                <a16:creationId xmlns:a16="http://schemas.microsoft.com/office/drawing/2014/main" id="{E1C1065D-457E-7D36-B7E0-EB20A3EB9373}"/>
              </a:ext>
            </a:extLst>
          </p:cNvPr>
          <p:cNvSpPr txBox="1"/>
          <p:nvPr/>
        </p:nvSpPr>
        <p:spPr>
          <a:xfrm>
            <a:off x="8679173" y="4342711"/>
            <a:ext cx="2518703" cy="369332"/>
          </a:xfrm>
          <a:prstGeom prst="rect">
            <a:avLst/>
          </a:prstGeom>
          <a:noFill/>
        </p:spPr>
        <p:txBody>
          <a:bodyPr wrap="none" rtlCol="0">
            <a:spAutoFit/>
          </a:bodyPr>
          <a:lstStyle/>
          <a:p>
            <a:r>
              <a:rPr lang="en-US" b="1" dirty="0"/>
              <a:t>GM Energy </a:t>
            </a:r>
            <a:r>
              <a:rPr lang="en-US" b="1" dirty="0" err="1"/>
              <a:t>PowerBank</a:t>
            </a:r>
            <a:endParaRPr lang="en-US" b="1" dirty="0"/>
          </a:p>
        </p:txBody>
      </p:sp>
      <p:sp>
        <p:nvSpPr>
          <p:cNvPr id="18" name="TextBox 17">
            <a:extLst>
              <a:ext uri="{FF2B5EF4-FFF2-40B4-BE49-F238E27FC236}">
                <a16:creationId xmlns:a16="http://schemas.microsoft.com/office/drawing/2014/main" id="{3A986E2A-F945-A981-A3A5-D1AC524826A5}"/>
              </a:ext>
            </a:extLst>
          </p:cNvPr>
          <p:cNvSpPr txBox="1"/>
          <p:nvPr/>
        </p:nvSpPr>
        <p:spPr>
          <a:xfrm>
            <a:off x="4042969" y="4921317"/>
            <a:ext cx="4308102" cy="369332"/>
          </a:xfrm>
          <a:prstGeom prst="rect">
            <a:avLst/>
          </a:prstGeom>
          <a:noFill/>
        </p:spPr>
        <p:txBody>
          <a:bodyPr wrap="none" rtlCol="0">
            <a:spAutoFit/>
          </a:bodyPr>
          <a:lstStyle/>
          <a:p>
            <a:r>
              <a:rPr lang="en-US" b="1" dirty="0"/>
              <a:t>Home Wiring  $7K to 13K (via “QMERIT”)</a:t>
            </a:r>
          </a:p>
        </p:txBody>
      </p:sp>
      <p:sp>
        <p:nvSpPr>
          <p:cNvPr id="19" name="TextBox 18">
            <a:extLst>
              <a:ext uri="{FF2B5EF4-FFF2-40B4-BE49-F238E27FC236}">
                <a16:creationId xmlns:a16="http://schemas.microsoft.com/office/drawing/2014/main" id="{57A7B8E4-D594-FE12-1EF4-D524BAD3622E}"/>
              </a:ext>
            </a:extLst>
          </p:cNvPr>
          <p:cNvSpPr txBox="1"/>
          <p:nvPr/>
        </p:nvSpPr>
        <p:spPr>
          <a:xfrm>
            <a:off x="3344562" y="783136"/>
            <a:ext cx="5113644" cy="523220"/>
          </a:xfrm>
          <a:prstGeom prst="rect">
            <a:avLst/>
          </a:prstGeom>
          <a:noFill/>
        </p:spPr>
        <p:txBody>
          <a:bodyPr wrap="none" rtlCol="0">
            <a:spAutoFit/>
          </a:bodyPr>
          <a:lstStyle/>
          <a:p>
            <a:r>
              <a:rPr lang="en-US" sz="2800" b="1" dirty="0">
                <a:solidFill>
                  <a:srgbClr val="FF0000"/>
                </a:solidFill>
              </a:rPr>
              <a:t>GM VEHICLE TO HOME     (V2H)</a:t>
            </a:r>
          </a:p>
        </p:txBody>
      </p:sp>
      <p:sp>
        <p:nvSpPr>
          <p:cNvPr id="20" name="TextBox 19">
            <a:extLst>
              <a:ext uri="{FF2B5EF4-FFF2-40B4-BE49-F238E27FC236}">
                <a16:creationId xmlns:a16="http://schemas.microsoft.com/office/drawing/2014/main" id="{BB00AB26-6DD8-09A1-2B2D-46412A87944B}"/>
              </a:ext>
            </a:extLst>
          </p:cNvPr>
          <p:cNvSpPr txBox="1"/>
          <p:nvPr/>
        </p:nvSpPr>
        <p:spPr>
          <a:xfrm>
            <a:off x="202040" y="4132101"/>
            <a:ext cx="1888466" cy="1200329"/>
          </a:xfrm>
          <a:prstGeom prst="rect">
            <a:avLst/>
          </a:prstGeom>
          <a:noFill/>
        </p:spPr>
        <p:txBody>
          <a:bodyPr wrap="none" rtlCol="0">
            <a:spAutoFit/>
          </a:bodyPr>
          <a:lstStyle/>
          <a:p>
            <a:r>
              <a:rPr lang="en-US" dirty="0">
                <a:solidFill>
                  <a:srgbClr val="FF0000"/>
                </a:solidFill>
              </a:rPr>
              <a:t>Switches  </a:t>
            </a:r>
            <a:br>
              <a:rPr lang="en-US" dirty="0">
                <a:solidFill>
                  <a:srgbClr val="FF0000"/>
                </a:solidFill>
              </a:rPr>
            </a:br>
            <a:r>
              <a:rPr lang="en-US" dirty="0">
                <a:solidFill>
                  <a:srgbClr val="FF0000"/>
                </a:solidFill>
              </a:rPr>
              <a:t>Pre-Designated</a:t>
            </a:r>
          </a:p>
          <a:p>
            <a:r>
              <a:rPr lang="en-US" dirty="0">
                <a:solidFill>
                  <a:srgbClr val="FF0000"/>
                </a:solidFill>
              </a:rPr>
              <a:t>Parts of Home to </a:t>
            </a:r>
            <a:br>
              <a:rPr lang="en-US" dirty="0">
                <a:solidFill>
                  <a:srgbClr val="FF0000"/>
                </a:solidFill>
              </a:rPr>
            </a:br>
            <a:r>
              <a:rPr lang="en-US" dirty="0">
                <a:solidFill>
                  <a:srgbClr val="FF0000"/>
                </a:solidFill>
              </a:rPr>
              <a:t>Backup Battery</a:t>
            </a:r>
          </a:p>
        </p:txBody>
      </p:sp>
      <p:sp>
        <p:nvSpPr>
          <p:cNvPr id="21" name="TextBox 20">
            <a:extLst>
              <a:ext uri="{FF2B5EF4-FFF2-40B4-BE49-F238E27FC236}">
                <a16:creationId xmlns:a16="http://schemas.microsoft.com/office/drawing/2014/main" id="{D525A88F-D535-3D87-F580-4AD62492D8E8}"/>
              </a:ext>
            </a:extLst>
          </p:cNvPr>
          <p:cNvSpPr txBox="1"/>
          <p:nvPr/>
        </p:nvSpPr>
        <p:spPr>
          <a:xfrm>
            <a:off x="2930099" y="4132101"/>
            <a:ext cx="1391984" cy="1477328"/>
          </a:xfrm>
          <a:prstGeom prst="rect">
            <a:avLst/>
          </a:prstGeom>
          <a:noFill/>
        </p:spPr>
        <p:txBody>
          <a:bodyPr wrap="none" rtlCol="0">
            <a:spAutoFit/>
          </a:bodyPr>
          <a:lstStyle/>
          <a:p>
            <a:r>
              <a:rPr lang="en-US" dirty="0">
                <a:solidFill>
                  <a:srgbClr val="FF0000"/>
                </a:solidFill>
              </a:rPr>
              <a:t>Switches</a:t>
            </a:r>
          </a:p>
          <a:p>
            <a:r>
              <a:rPr lang="en-US" dirty="0">
                <a:solidFill>
                  <a:srgbClr val="FF0000"/>
                </a:solidFill>
              </a:rPr>
              <a:t>DC (battery)</a:t>
            </a:r>
          </a:p>
          <a:p>
            <a:r>
              <a:rPr lang="en-US" dirty="0">
                <a:solidFill>
                  <a:srgbClr val="FF0000"/>
                </a:solidFill>
              </a:rPr>
              <a:t>To AC </a:t>
            </a:r>
          </a:p>
          <a:p>
            <a:r>
              <a:rPr lang="en-US" dirty="0">
                <a:solidFill>
                  <a:srgbClr val="FF0000"/>
                </a:solidFill>
              </a:rPr>
              <a:t>To operate </a:t>
            </a:r>
          </a:p>
          <a:p>
            <a:r>
              <a:rPr lang="en-US" dirty="0">
                <a:solidFill>
                  <a:srgbClr val="FF0000"/>
                </a:solidFill>
              </a:rPr>
              <a:t>appliances</a:t>
            </a:r>
          </a:p>
        </p:txBody>
      </p:sp>
      <p:sp>
        <p:nvSpPr>
          <p:cNvPr id="22" name="TextBox 21">
            <a:extLst>
              <a:ext uri="{FF2B5EF4-FFF2-40B4-BE49-F238E27FC236}">
                <a16:creationId xmlns:a16="http://schemas.microsoft.com/office/drawing/2014/main" id="{AC2B93A2-49B1-32F3-1DFF-6B1D2DD75382}"/>
              </a:ext>
            </a:extLst>
          </p:cNvPr>
          <p:cNvSpPr txBox="1"/>
          <p:nvPr/>
        </p:nvSpPr>
        <p:spPr>
          <a:xfrm>
            <a:off x="425838" y="1542855"/>
            <a:ext cx="1442126" cy="646331"/>
          </a:xfrm>
          <a:prstGeom prst="rect">
            <a:avLst/>
          </a:prstGeom>
          <a:noFill/>
        </p:spPr>
        <p:txBody>
          <a:bodyPr wrap="none" rtlCol="0">
            <a:spAutoFit/>
          </a:bodyPr>
          <a:lstStyle/>
          <a:p>
            <a:r>
              <a:rPr lang="en-US" dirty="0">
                <a:solidFill>
                  <a:srgbClr val="FF0000"/>
                </a:solidFill>
              </a:rPr>
              <a:t>Disconnects</a:t>
            </a:r>
          </a:p>
          <a:p>
            <a:r>
              <a:rPr lang="en-US" dirty="0">
                <a:solidFill>
                  <a:srgbClr val="FF0000"/>
                </a:solidFill>
              </a:rPr>
              <a:t>the Grid</a:t>
            </a:r>
          </a:p>
        </p:txBody>
      </p:sp>
      <p:cxnSp>
        <p:nvCxnSpPr>
          <p:cNvPr id="24" name="Straight Arrow Connector 23">
            <a:extLst>
              <a:ext uri="{FF2B5EF4-FFF2-40B4-BE49-F238E27FC236}">
                <a16:creationId xmlns:a16="http://schemas.microsoft.com/office/drawing/2014/main" id="{1D8DE114-293D-A987-0BEA-1AFF529F6950}"/>
              </a:ext>
            </a:extLst>
          </p:cNvPr>
          <p:cNvCxnSpPr>
            <a:cxnSpLocks/>
          </p:cNvCxnSpPr>
          <p:nvPr/>
        </p:nvCxnSpPr>
        <p:spPr>
          <a:xfrm>
            <a:off x="1109385" y="2092411"/>
            <a:ext cx="118053" cy="2352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3E1F2E7-F43F-4302-49CC-216D724C2693}"/>
              </a:ext>
            </a:extLst>
          </p:cNvPr>
          <p:cNvCxnSpPr>
            <a:cxnSpLocks/>
          </p:cNvCxnSpPr>
          <p:nvPr/>
        </p:nvCxnSpPr>
        <p:spPr>
          <a:xfrm flipV="1">
            <a:off x="536514" y="3429000"/>
            <a:ext cx="342562" cy="750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8AEDCFC-FCFD-82EF-544B-D14EA446E7EB}"/>
              </a:ext>
            </a:extLst>
          </p:cNvPr>
          <p:cNvSpPr txBox="1"/>
          <p:nvPr/>
        </p:nvSpPr>
        <p:spPr>
          <a:xfrm>
            <a:off x="1502591" y="1773209"/>
            <a:ext cx="2323457" cy="646331"/>
          </a:xfrm>
          <a:prstGeom prst="rect">
            <a:avLst/>
          </a:prstGeom>
          <a:noFill/>
        </p:spPr>
        <p:txBody>
          <a:bodyPr wrap="none" rtlCol="0">
            <a:spAutoFit/>
          </a:bodyPr>
          <a:lstStyle/>
          <a:p>
            <a:r>
              <a:rPr lang="en-US" dirty="0">
                <a:solidFill>
                  <a:srgbClr val="FF0000"/>
                </a:solidFill>
              </a:rPr>
              <a:t>Powers these devices</a:t>
            </a:r>
          </a:p>
          <a:p>
            <a:r>
              <a:rPr lang="en-US" dirty="0">
                <a:solidFill>
                  <a:srgbClr val="FF0000"/>
                </a:solidFill>
              </a:rPr>
              <a:t>When grid is down</a:t>
            </a:r>
          </a:p>
        </p:txBody>
      </p:sp>
      <p:cxnSp>
        <p:nvCxnSpPr>
          <p:cNvPr id="36" name="Straight Arrow Connector 35">
            <a:extLst>
              <a:ext uri="{FF2B5EF4-FFF2-40B4-BE49-F238E27FC236}">
                <a16:creationId xmlns:a16="http://schemas.microsoft.com/office/drawing/2014/main" id="{1E516073-C055-F756-0B71-FAF2F714265D}"/>
              </a:ext>
            </a:extLst>
          </p:cNvPr>
          <p:cNvCxnSpPr/>
          <p:nvPr/>
        </p:nvCxnSpPr>
        <p:spPr>
          <a:xfrm flipH="1">
            <a:off x="1691907" y="2327685"/>
            <a:ext cx="176057" cy="2135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B1CBF237-D1FC-D254-2FC2-3ED53F608811}"/>
              </a:ext>
            </a:extLst>
          </p:cNvPr>
          <p:cNvCxnSpPr/>
          <p:nvPr/>
        </p:nvCxnSpPr>
        <p:spPr>
          <a:xfrm flipH="1">
            <a:off x="3542270" y="2092411"/>
            <a:ext cx="83821" cy="2078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F2D02D3-4AF1-D309-8D3B-B7F2EAA9A20F}"/>
              </a:ext>
            </a:extLst>
          </p:cNvPr>
          <p:cNvCxnSpPr/>
          <p:nvPr/>
        </p:nvCxnSpPr>
        <p:spPr>
          <a:xfrm flipH="1" flipV="1">
            <a:off x="3584180" y="3501081"/>
            <a:ext cx="241868" cy="6779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A0F9A057-7E9D-35F6-09F8-2FCDA9E3051D}"/>
              </a:ext>
            </a:extLst>
          </p:cNvPr>
          <p:cNvSpPr txBox="1"/>
          <p:nvPr/>
        </p:nvSpPr>
        <p:spPr>
          <a:xfrm>
            <a:off x="9304248" y="3532725"/>
            <a:ext cx="1071960" cy="646331"/>
          </a:xfrm>
          <a:prstGeom prst="rect">
            <a:avLst/>
          </a:prstGeom>
          <a:noFill/>
        </p:spPr>
        <p:txBody>
          <a:bodyPr wrap="none" rtlCol="0">
            <a:spAutoFit/>
          </a:bodyPr>
          <a:lstStyle/>
          <a:p>
            <a:r>
              <a:rPr lang="en-US" b="1" dirty="0"/>
              <a:t>Starting</a:t>
            </a:r>
          </a:p>
          <a:p>
            <a:r>
              <a:rPr lang="en-US" b="1" dirty="0"/>
              <a:t>At $7300</a:t>
            </a:r>
          </a:p>
        </p:txBody>
      </p:sp>
      <p:sp>
        <p:nvSpPr>
          <p:cNvPr id="45" name="TextBox 44">
            <a:extLst>
              <a:ext uri="{FF2B5EF4-FFF2-40B4-BE49-F238E27FC236}">
                <a16:creationId xmlns:a16="http://schemas.microsoft.com/office/drawing/2014/main" id="{13353989-7E75-38F0-29AA-30D12531E899}"/>
              </a:ext>
            </a:extLst>
          </p:cNvPr>
          <p:cNvSpPr txBox="1"/>
          <p:nvPr/>
        </p:nvSpPr>
        <p:spPr>
          <a:xfrm>
            <a:off x="121963" y="6581874"/>
            <a:ext cx="9012412" cy="307777"/>
          </a:xfrm>
          <a:prstGeom prst="rect">
            <a:avLst/>
          </a:prstGeom>
          <a:noFill/>
        </p:spPr>
        <p:txBody>
          <a:bodyPr wrap="square">
            <a:spAutoFit/>
          </a:bodyPr>
          <a:lstStyle/>
          <a:p>
            <a:r>
              <a:rPr lang="en-US" sz="1400" dirty="0">
                <a:hlinkClick r:id="rId4"/>
              </a:rPr>
              <a:t>https://gmenergy.gm.com/for-home/products/vehicle-to-home-solutions#unlock</a:t>
            </a:r>
            <a:r>
              <a:rPr lang="en-US" sz="1400" dirty="0"/>
              <a:t>  + interactive sales agents</a:t>
            </a:r>
          </a:p>
        </p:txBody>
      </p:sp>
    </p:spTree>
    <p:extLst>
      <p:ext uri="{BB962C8B-B14F-4D97-AF65-F5344CB8AC3E}">
        <p14:creationId xmlns:p14="http://schemas.microsoft.com/office/powerpoint/2010/main" val="1816680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1708</TotalTime>
  <Words>1631</Words>
  <Application>Microsoft Office PowerPoint</Application>
  <PresentationFormat>Widescreen</PresentationFormat>
  <Paragraphs>152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EV AS HOME STORAGE BATTERY</vt:lpstr>
      <vt:lpstr>PowerPoint Presentation</vt:lpstr>
      <vt:lpstr>PowerPoint Presentation</vt:lpstr>
      <vt:lpstr>BALTIMORE GAS &amp; ELECTRIC VEHICLE to GRID (trial with SunRun Solar/Batteries)</vt:lpstr>
      <vt:lpstr>REFERENCES EV   -  HOME STORAGE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Miller</dc:creator>
  <cp:lastModifiedBy>Steve Miller</cp:lastModifiedBy>
  <cp:revision>12</cp:revision>
  <cp:lastPrinted>2025-01-15T20:17:34Z</cp:lastPrinted>
  <dcterms:created xsi:type="dcterms:W3CDTF">2025-01-14T16:30:59Z</dcterms:created>
  <dcterms:modified xsi:type="dcterms:W3CDTF">2025-02-22T03:55:07Z</dcterms:modified>
</cp:coreProperties>
</file>