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0077450" cy="75628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08"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lineChart>
        <c:grouping val="standard"/>
        <c:varyColors val="0"/>
        <c:ser>
          <c:idx val="0"/>
          <c:order val="0"/>
          <c:tx>
            <c:strRef>
              <c:f>label 0</c:f>
              <c:strCache>
                <c:ptCount val="1"/>
                <c:pt idx="0">
                  <c:v>MMT NJ GWRA 2050 24.1 Target (with prior linear backwards extrapolation)</c:v>
                </c:pt>
              </c:strCache>
            </c:strRef>
          </c:tx>
          <c:spPr>
            <a:ln w="28800">
              <a:solidFill>
                <a:srgbClr val="004586"/>
              </a:solidFill>
              <a:round/>
            </a:ln>
          </c:spPr>
          <c:marker>
            <c:symbol val="square"/>
            <c:size val="8"/>
            <c:spPr>
              <a:solidFill>
                <a:srgbClr val="004586"/>
              </a:solidFill>
            </c:spPr>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3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pt idx="22">
                  <c:v>2041</c:v>
                </c:pt>
                <c:pt idx="23">
                  <c:v>2042</c:v>
                </c:pt>
                <c:pt idx="24">
                  <c:v>2043</c:v>
                </c:pt>
                <c:pt idx="25">
                  <c:v>2044</c:v>
                </c:pt>
                <c:pt idx="26">
                  <c:v>2045</c:v>
                </c:pt>
                <c:pt idx="27">
                  <c:v>2046</c:v>
                </c:pt>
                <c:pt idx="28">
                  <c:v>2047</c:v>
                </c:pt>
                <c:pt idx="29">
                  <c:v>2048</c:v>
                </c:pt>
                <c:pt idx="30">
                  <c:v>2049</c:v>
                </c:pt>
                <c:pt idx="31">
                  <c:v>2050</c:v>
                </c:pt>
              </c:strCache>
            </c:strRef>
          </c:cat>
          <c:val>
            <c:numRef>
              <c:f>0</c:f>
              <c:numCache>
                <c:formatCode>General</c:formatCode>
                <c:ptCount val="32"/>
                <c:pt idx="0">
                  <c:v>97.7</c:v>
                </c:pt>
                <c:pt idx="1">
                  <c:v>97.7</c:v>
                </c:pt>
                <c:pt idx="2">
                  <c:v>97.7</c:v>
                </c:pt>
                <c:pt idx="3">
                  <c:v>95.162068965517307</c:v>
                </c:pt>
                <c:pt idx="4">
                  <c:v>92.624137931034497</c:v>
                </c:pt>
                <c:pt idx="5">
                  <c:v>90.086206896551701</c:v>
                </c:pt>
                <c:pt idx="6">
                  <c:v>87.548275862069005</c:v>
                </c:pt>
                <c:pt idx="7">
                  <c:v>85.010344827586195</c:v>
                </c:pt>
                <c:pt idx="8">
                  <c:v>82.472413793103499</c:v>
                </c:pt>
                <c:pt idx="9">
                  <c:v>79.934482758620703</c:v>
                </c:pt>
                <c:pt idx="10">
                  <c:v>77.396551724138007</c:v>
                </c:pt>
                <c:pt idx="11">
                  <c:v>74.858620689655197</c:v>
                </c:pt>
                <c:pt idx="12">
                  <c:v>72.320689655172501</c:v>
                </c:pt>
                <c:pt idx="13">
                  <c:v>69.782758620689705</c:v>
                </c:pt>
                <c:pt idx="14">
                  <c:v>67.244827586206995</c:v>
                </c:pt>
                <c:pt idx="15">
                  <c:v>64.706896551724199</c:v>
                </c:pt>
                <c:pt idx="16">
                  <c:v>62.168965517241503</c:v>
                </c:pt>
                <c:pt idx="17">
                  <c:v>59.6310344827587</c:v>
                </c:pt>
                <c:pt idx="18">
                  <c:v>57.093103448275897</c:v>
                </c:pt>
                <c:pt idx="19">
                  <c:v>54.555172413793201</c:v>
                </c:pt>
                <c:pt idx="20">
                  <c:v>52.017241379310398</c:v>
                </c:pt>
                <c:pt idx="21">
                  <c:v>49.479310344827702</c:v>
                </c:pt>
                <c:pt idx="22">
                  <c:v>46.9413793103449</c:v>
                </c:pt>
                <c:pt idx="23">
                  <c:v>44.403448275862097</c:v>
                </c:pt>
                <c:pt idx="24">
                  <c:v>41.865517241379401</c:v>
                </c:pt>
                <c:pt idx="25">
                  <c:v>39.327586206896598</c:v>
                </c:pt>
                <c:pt idx="26">
                  <c:v>36.789655172413802</c:v>
                </c:pt>
                <c:pt idx="27">
                  <c:v>34.251724137931099</c:v>
                </c:pt>
                <c:pt idx="28">
                  <c:v>31.7137931034483</c:v>
                </c:pt>
                <c:pt idx="29">
                  <c:v>29.1758620689656</c:v>
                </c:pt>
                <c:pt idx="30">
                  <c:v>26.637931034482801</c:v>
                </c:pt>
                <c:pt idx="31">
                  <c:v>24.1</c:v>
                </c:pt>
              </c:numCache>
            </c:numRef>
          </c:val>
          <c:smooth val="0"/>
          <c:extLst>
            <c:ext xmlns:c16="http://schemas.microsoft.com/office/drawing/2014/chart" uri="{C3380CC4-5D6E-409C-BE32-E72D297353CC}">
              <c16:uniqueId val="{00000000-A459-4BC1-92D5-B33540CDE7C6}"/>
            </c:ext>
          </c:extLst>
        </c:ser>
        <c:ser>
          <c:idx val="1"/>
          <c:order val="1"/>
          <c:tx>
            <c:strRef>
              <c:f>label 1</c:f>
              <c:strCache>
                <c:ptCount val="1"/>
                <c:pt idx="0">
                  <c:v>MMT Target Biden (a) 50% GHG Reduction by 2030 vs 2005&amp; (b)Net Zero Emissions by 2050</c:v>
                </c:pt>
              </c:strCache>
            </c:strRef>
          </c:tx>
          <c:spPr>
            <a:ln w="28800">
              <a:solidFill>
                <a:srgbClr val="FF420E"/>
              </a:solidFill>
              <a:round/>
            </a:ln>
          </c:spPr>
          <c:marker>
            <c:symbol val="diamond"/>
            <c:size val="8"/>
            <c:spPr>
              <a:solidFill>
                <a:srgbClr val="FF420E"/>
              </a:solidFill>
            </c:spPr>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3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pt idx="22">
                  <c:v>2041</c:v>
                </c:pt>
                <c:pt idx="23">
                  <c:v>2042</c:v>
                </c:pt>
                <c:pt idx="24">
                  <c:v>2043</c:v>
                </c:pt>
                <c:pt idx="25">
                  <c:v>2044</c:v>
                </c:pt>
                <c:pt idx="26">
                  <c:v>2045</c:v>
                </c:pt>
                <c:pt idx="27">
                  <c:v>2046</c:v>
                </c:pt>
                <c:pt idx="28">
                  <c:v>2047</c:v>
                </c:pt>
                <c:pt idx="29">
                  <c:v>2048</c:v>
                </c:pt>
                <c:pt idx="30">
                  <c:v>2049</c:v>
                </c:pt>
                <c:pt idx="31">
                  <c:v>2050</c:v>
                </c:pt>
              </c:strCache>
            </c:strRef>
          </c:cat>
          <c:val>
            <c:numRef>
              <c:f>1</c:f>
              <c:numCache>
                <c:formatCode>General</c:formatCode>
                <c:ptCount val="32"/>
                <c:pt idx="0">
                  <c:v>97.7</c:v>
                </c:pt>
                <c:pt idx="1">
                  <c:v>97.7</c:v>
                </c:pt>
                <c:pt idx="2">
                  <c:v>97.7</c:v>
                </c:pt>
                <c:pt idx="3">
                  <c:v>93.544444444444494</c:v>
                </c:pt>
                <c:pt idx="4">
                  <c:v>89.3888888888889</c:v>
                </c:pt>
                <c:pt idx="5">
                  <c:v>85.233333333333405</c:v>
                </c:pt>
                <c:pt idx="6">
                  <c:v>81.077777777777797</c:v>
                </c:pt>
                <c:pt idx="7">
                  <c:v>76.922222222222302</c:v>
                </c:pt>
                <c:pt idx="8">
                  <c:v>72.766666666666694</c:v>
                </c:pt>
                <c:pt idx="9">
                  <c:v>68.6111111111111</c:v>
                </c:pt>
                <c:pt idx="10">
                  <c:v>64.455555555555605</c:v>
                </c:pt>
                <c:pt idx="11">
                  <c:v>60.3</c:v>
                </c:pt>
                <c:pt idx="12">
                  <c:v>57.284999999999997</c:v>
                </c:pt>
                <c:pt idx="13">
                  <c:v>54.27</c:v>
                </c:pt>
                <c:pt idx="14">
                  <c:v>51.255000000000003</c:v>
                </c:pt>
                <c:pt idx="15">
                  <c:v>48.24</c:v>
                </c:pt>
                <c:pt idx="16">
                  <c:v>45.225000000000001</c:v>
                </c:pt>
                <c:pt idx="17">
                  <c:v>42.21</c:v>
                </c:pt>
                <c:pt idx="18">
                  <c:v>39.195</c:v>
                </c:pt>
                <c:pt idx="19">
                  <c:v>36.18</c:v>
                </c:pt>
                <c:pt idx="20">
                  <c:v>33.164999999999999</c:v>
                </c:pt>
                <c:pt idx="21">
                  <c:v>30.15</c:v>
                </c:pt>
                <c:pt idx="22">
                  <c:v>27.135000000000002</c:v>
                </c:pt>
                <c:pt idx="23">
                  <c:v>24.12</c:v>
                </c:pt>
                <c:pt idx="24">
                  <c:v>21.105</c:v>
                </c:pt>
                <c:pt idx="25">
                  <c:v>18.09</c:v>
                </c:pt>
                <c:pt idx="26">
                  <c:v>15.074999999999999</c:v>
                </c:pt>
                <c:pt idx="27">
                  <c:v>12.06</c:v>
                </c:pt>
                <c:pt idx="28">
                  <c:v>9.0449999999999893</c:v>
                </c:pt>
                <c:pt idx="29">
                  <c:v>6.0299999999999896</c:v>
                </c:pt>
                <c:pt idx="30">
                  <c:v>3.0149999999999899</c:v>
                </c:pt>
                <c:pt idx="31">
                  <c:v>0</c:v>
                </c:pt>
              </c:numCache>
            </c:numRef>
          </c:val>
          <c:smooth val="0"/>
          <c:extLst>
            <c:ext xmlns:c16="http://schemas.microsoft.com/office/drawing/2014/chart" uri="{C3380CC4-5D6E-409C-BE32-E72D297353CC}">
              <c16:uniqueId val="{00000001-A459-4BC1-92D5-B33540CDE7C6}"/>
            </c:ext>
          </c:extLst>
        </c:ser>
        <c:ser>
          <c:idx val="2"/>
          <c:order val="2"/>
          <c:tx>
            <c:strRef>
              <c:f>label 2</c:f>
              <c:strCache>
                <c:ptCount val="1"/>
                <c:pt idx="0">
                  <c:v>MMT Baseline Less NJ Committed</c:v>
                </c:pt>
              </c:strCache>
            </c:strRef>
          </c:tx>
          <c:spPr>
            <a:ln w="28800">
              <a:solidFill>
                <a:srgbClr val="FFD320"/>
              </a:solidFill>
              <a:round/>
            </a:ln>
          </c:spPr>
          <c:marker>
            <c:symbol val="triangle"/>
            <c:size val="8"/>
            <c:spPr>
              <a:solidFill>
                <a:srgbClr val="FFD320"/>
              </a:solidFill>
            </c:spPr>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3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pt idx="22">
                  <c:v>2041</c:v>
                </c:pt>
                <c:pt idx="23">
                  <c:v>2042</c:v>
                </c:pt>
                <c:pt idx="24">
                  <c:v>2043</c:v>
                </c:pt>
                <c:pt idx="25">
                  <c:v>2044</c:v>
                </c:pt>
                <c:pt idx="26">
                  <c:v>2045</c:v>
                </c:pt>
                <c:pt idx="27">
                  <c:v>2046</c:v>
                </c:pt>
                <c:pt idx="28">
                  <c:v>2047</c:v>
                </c:pt>
                <c:pt idx="29">
                  <c:v>2048</c:v>
                </c:pt>
                <c:pt idx="30">
                  <c:v>2049</c:v>
                </c:pt>
                <c:pt idx="31">
                  <c:v>2050</c:v>
                </c:pt>
              </c:strCache>
            </c:strRef>
          </c:cat>
          <c:val>
            <c:numRef>
              <c:f>2</c:f>
              <c:numCache>
                <c:formatCode>General</c:formatCode>
                <c:ptCount val="32"/>
                <c:pt idx="0">
                  <c:v>97.7</c:v>
                </c:pt>
                <c:pt idx="1">
                  <c:v>97.619354838709697</c:v>
                </c:pt>
                <c:pt idx="2">
                  <c:v>97.538709677419405</c:v>
                </c:pt>
                <c:pt idx="3">
                  <c:v>97.225153123723999</c:v>
                </c:pt>
                <c:pt idx="4">
                  <c:v>95.979951000408306</c:v>
                </c:pt>
                <c:pt idx="5">
                  <c:v>94.036014699877498</c:v>
                </c:pt>
                <c:pt idx="6">
                  <c:v>93.256635361372005</c:v>
                </c:pt>
                <c:pt idx="7">
                  <c:v>92.477256022866499</c:v>
                </c:pt>
                <c:pt idx="8">
                  <c:v>91.697876684361006</c:v>
                </c:pt>
                <c:pt idx="9">
                  <c:v>90.918497345855499</c:v>
                </c:pt>
                <c:pt idx="10">
                  <c:v>90.139118007350007</c:v>
                </c:pt>
                <c:pt idx="11">
                  <c:v>90.058472846059601</c:v>
                </c:pt>
                <c:pt idx="12">
                  <c:v>89.977827684769295</c:v>
                </c:pt>
                <c:pt idx="13">
                  <c:v>89.897182523479003</c:v>
                </c:pt>
                <c:pt idx="14">
                  <c:v>89.816537362188697</c:v>
                </c:pt>
                <c:pt idx="15">
                  <c:v>89.735892200898306</c:v>
                </c:pt>
                <c:pt idx="16">
                  <c:v>89.655247039608</c:v>
                </c:pt>
                <c:pt idx="17">
                  <c:v>89.574601878317694</c:v>
                </c:pt>
                <c:pt idx="18">
                  <c:v>89.493956717027402</c:v>
                </c:pt>
                <c:pt idx="19">
                  <c:v>89.413311555736996</c:v>
                </c:pt>
                <c:pt idx="20">
                  <c:v>89.332666394446704</c:v>
                </c:pt>
                <c:pt idx="21">
                  <c:v>89.252021233156398</c:v>
                </c:pt>
                <c:pt idx="22">
                  <c:v>89.171376071866106</c:v>
                </c:pt>
                <c:pt idx="23">
                  <c:v>89.0907309105758</c:v>
                </c:pt>
                <c:pt idx="24">
                  <c:v>89.010085749285395</c:v>
                </c:pt>
                <c:pt idx="25">
                  <c:v>88.929440587995103</c:v>
                </c:pt>
                <c:pt idx="26">
                  <c:v>88.848795426704797</c:v>
                </c:pt>
                <c:pt idx="27">
                  <c:v>88.768150265414505</c:v>
                </c:pt>
                <c:pt idx="28">
                  <c:v>88.687505104124199</c:v>
                </c:pt>
                <c:pt idx="29">
                  <c:v>88.606859942833793</c:v>
                </c:pt>
                <c:pt idx="30">
                  <c:v>88.526214781543501</c:v>
                </c:pt>
                <c:pt idx="31">
                  <c:v>88.445569620253195</c:v>
                </c:pt>
              </c:numCache>
            </c:numRef>
          </c:val>
          <c:smooth val="0"/>
          <c:extLst>
            <c:ext xmlns:c16="http://schemas.microsoft.com/office/drawing/2014/chart" uri="{C3380CC4-5D6E-409C-BE32-E72D297353CC}">
              <c16:uniqueId val="{00000002-A459-4BC1-92D5-B33540CDE7C6}"/>
            </c:ext>
          </c:extLst>
        </c:ser>
        <c:ser>
          <c:idx val="3"/>
          <c:order val="3"/>
          <c:tx>
            <c:strRef>
              <c:f>label 3</c:f>
              <c:strCache>
                <c:ptCount val="1"/>
                <c:pt idx="0">
                  <c:v>MMT Baseline Less All Reduction Scenarios </c:v>
                </c:pt>
              </c:strCache>
            </c:strRef>
          </c:tx>
          <c:spPr>
            <a:ln w="28800">
              <a:solidFill>
                <a:srgbClr val="579D1C"/>
              </a:solidFill>
              <a:round/>
            </a:ln>
          </c:spPr>
          <c:marker>
            <c:symbol val="triangle"/>
            <c:size val="8"/>
            <c:spPr>
              <a:solidFill>
                <a:srgbClr val="579D1C"/>
              </a:solidFill>
            </c:spPr>
          </c:marker>
          <c:dLbls>
            <c:spPr>
              <a:noFill/>
              <a:ln>
                <a:noFill/>
              </a:ln>
              <a:effectLst/>
            </c:spPr>
            <c:txPr>
              <a:bodyPr wrap="none"/>
              <a:lstStyle/>
              <a:p>
                <a:pPr>
                  <a:defRPr sz="1000" b="0" strike="noStrike" spc="-1">
                    <a:solidFill>
                      <a:srgbClr val="000000"/>
                    </a:solidFill>
                    <a:latin typeface="Arial"/>
                    <a:ea typeface="DejaVu Sans"/>
                  </a:defRPr>
                </a:pPr>
                <a:endParaRPr lang="en-US"/>
              </a:p>
            </c:txPr>
            <c:dLblPos val="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1"/>
              </c:ext>
            </c:extLst>
          </c:dLbls>
          <c:cat>
            <c:strRef>
              <c:f>categories</c:f>
              <c:strCache>
                <c:ptCount val="3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pt idx="22">
                  <c:v>2041</c:v>
                </c:pt>
                <c:pt idx="23">
                  <c:v>2042</c:v>
                </c:pt>
                <c:pt idx="24">
                  <c:v>2043</c:v>
                </c:pt>
                <c:pt idx="25">
                  <c:v>2044</c:v>
                </c:pt>
                <c:pt idx="26">
                  <c:v>2045</c:v>
                </c:pt>
                <c:pt idx="27">
                  <c:v>2046</c:v>
                </c:pt>
                <c:pt idx="28">
                  <c:v>2047</c:v>
                </c:pt>
                <c:pt idx="29">
                  <c:v>2048</c:v>
                </c:pt>
                <c:pt idx="30">
                  <c:v>2049</c:v>
                </c:pt>
                <c:pt idx="31">
                  <c:v>2050</c:v>
                </c:pt>
              </c:strCache>
            </c:strRef>
          </c:cat>
          <c:val>
            <c:numRef>
              <c:f>3</c:f>
              <c:numCache>
                <c:formatCode>General</c:formatCode>
                <c:ptCount val="32"/>
                <c:pt idx="0">
                  <c:v>97.7</c:v>
                </c:pt>
                <c:pt idx="1">
                  <c:v>97.174023513009104</c:v>
                </c:pt>
                <c:pt idx="2">
                  <c:v>96.927463759337797</c:v>
                </c:pt>
                <c:pt idx="3">
                  <c:v>96.478416172121698</c:v>
                </c:pt>
                <c:pt idx="4">
                  <c:v>94.8182565193096</c:v>
                </c:pt>
                <c:pt idx="5">
                  <c:v>92.276714860511802</c:v>
                </c:pt>
                <c:pt idx="6">
                  <c:v>90.764783446736303</c:v>
                </c:pt>
                <c:pt idx="7">
                  <c:v>89.093787110975597</c:v>
                </c:pt>
                <c:pt idx="8">
                  <c:v>87.2588898386458</c:v>
                </c:pt>
                <c:pt idx="9">
                  <c:v>85.112164419644799</c:v>
                </c:pt>
                <c:pt idx="10">
                  <c:v>83.297492821550406</c:v>
                </c:pt>
                <c:pt idx="11">
                  <c:v>80.921466333774703</c:v>
                </c:pt>
                <c:pt idx="12">
                  <c:v>78.448068632930998</c:v>
                </c:pt>
                <c:pt idx="13">
                  <c:v>75.931863465416797</c:v>
                </c:pt>
                <c:pt idx="14">
                  <c:v>73.374673441132302</c:v>
                </c:pt>
                <c:pt idx="15">
                  <c:v>70.775528809030206</c:v>
                </c:pt>
                <c:pt idx="16">
                  <c:v>68.133268523067699</c:v>
                </c:pt>
                <c:pt idx="17">
                  <c:v>65.302297661776706</c:v>
                </c:pt>
                <c:pt idx="18">
                  <c:v>62.423138955946001</c:v>
                </c:pt>
                <c:pt idx="19">
                  <c:v>59.494432086223497</c:v>
                </c:pt>
                <c:pt idx="20">
                  <c:v>56.514755474134603</c:v>
                </c:pt>
                <c:pt idx="21">
                  <c:v>53.482616145052603</c:v>
                </c:pt>
                <c:pt idx="22">
                  <c:v>50.396435537921398</c:v>
                </c:pt>
                <c:pt idx="23">
                  <c:v>47.449837958684398</c:v>
                </c:pt>
                <c:pt idx="24">
                  <c:v>44.6435202140499</c:v>
                </c:pt>
                <c:pt idx="25">
                  <c:v>41.887820288651497</c:v>
                </c:pt>
                <c:pt idx="26">
                  <c:v>39.290097323457701</c:v>
                </c:pt>
                <c:pt idx="27">
                  <c:v>36.850989974716498</c:v>
                </c:pt>
                <c:pt idx="28">
                  <c:v>34.570448194014197</c:v>
                </c:pt>
                <c:pt idx="29">
                  <c:v>32.4468787037288</c:v>
                </c:pt>
                <c:pt idx="30">
                  <c:v>30.474324104073801</c:v>
                </c:pt>
                <c:pt idx="31">
                  <c:v>28.431088555032101</c:v>
                </c:pt>
              </c:numCache>
            </c:numRef>
          </c:val>
          <c:smooth val="0"/>
          <c:extLst>
            <c:ext xmlns:c16="http://schemas.microsoft.com/office/drawing/2014/chart" uri="{C3380CC4-5D6E-409C-BE32-E72D297353CC}">
              <c16:uniqueId val="{00000003-A459-4BC1-92D5-B33540CDE7C6}"/>
            </c:ext>
          </c:extLst>
        </c:ser>
        <c:dLbls>
          <c:showLegendKey val="0"/>
          <c:showVal val="0"/>
          <c:showCatName val="0"/>
          <c:showSerName val="0"/>
          <c:showPercent val="0"/>
          <c:showBubbleSize val="0"/>
        </c:dLbls>
        <c:hiLowLines>
          <c:spPr>
            <a:ln w="0">
              <a:noFill/>
            </a:ln>
          </c:spPr>
        </c:hiLowLines>
        <c:marker val="1"/>
        <c:smooth val="0"/>
        <c:axId val="60588787"/>
        <c:axId val="63261793"/>
      </c:lineChart>
      <c:catAx>
        <c:axId val="60588787"/>
        <c:scaling>
          <c:orientation val="minMax"/>
        </c:scaling>
        <c:delete val="0"/>
        <c:axPos val="b"/>
        <c:numFmt formatCode="General" sourceLinked="0"/>
        <c:majorTickMark val="out"/>
        <c:minorTickMark val="none"/>
        <c:tickLblPos val="nextTo"/>
        <c:spPr>
          <a:ln w="0">
            <a:solidFill>
              <a:srgbClr val="B3B3B3"/>
            </a:solidFill>
          </a:ln>
        </c:spPr>
        <c:txPr>
          <a:bodyPr/>
          <a:lstStyle/>
          <a:p>
            <a:pPr>
              <a:defRPr sz="1000" b="0" strike="noStrike" spc="-1">
                <a:solidFill>
                  <a:srgbClr val="000000"/>
                </a:solidFill>
                <a:latin typeface="Arial"/>
                <a:ea typeface="DejaVu Sans"/>
              </a:defRPr>
            </a:pPr>
            <a:endParaRPr lang="en-US"/>
          </a:p>
        </c:txPr>
        <c:crossAx val="63261793"/>
        <c:crosses val="autoZero"/>
        <c:auto val="1"/>
        <c:lblAlgn val="ctr"/>
        <c:lblOffset val="100"/>
        <c:noMultiLvlLbl val="0"/>
      </c:catAx>
      <c:valAx>
        <c:axId val="63261793"/>
        <c:scaling>
          <c:orientation val="minMax"/>
        </c:scaling>
        <c:delete val="0"/>
        <c:axPos val="l"/>
        <c:majorGridlines>
          <c:spPr>
            <a:ln w="0">
              <a:solidFill>
                <a:srgbClr val="B3B3B3"/>
              </a:solidFill>
            </a:ln>
          </c:spPr>
        </c:majorGridlines>
        <c:numFmt formatCode="General" sourceLinked="0"/>
        <c:majorTickMark val="out"/>
        <c:minorTickMark val="none"/>
        <c:tickLblPos val="nextTo"/>
        <c:spPr>
          <a:ln w="0">
            <a:solidFill>
              <a:srgbClr val="B3B3B3"/>
            </a:solidFill>
          </a:ln>
        </c:spPr>
        <c:txPr>
          <a:bodyPr/>
          <a:lstStyle/>
          <a:p>
            <a:pPr>
              <a:defRPr sz="1000" b="0" strike="noStrike" spc="-1">
                <a:solidFill>
                  <a:srgbClr val="000000"/>
                </a:solidFill>
                <a:latin typeface="Arial"/>
                <a:ea typeface="DejaVu Sans"/>
              </a:defRPr>
            </a:pPr>
            <a:endParaRPr lang="en-US"/>
          </a:p>
        </c:txPr>
        <c:crossAx val="60588787"/>
        <c:crosses val="autoZero"/>
        <c:crossBetween val="midCat"/>
      </c:valAx>
      <c:spPr>
        <a:noFill/>
        <a:ln w="0">
          <a:solidFill>
            <a:srgbClr val="B3B3B3"/>
          </a:solidFill>
        </a:ln>
      </c:spPr>
    </c:plotArea>
    <c:legend>
      <c:legendPos val="r"/>
      <c:overlay val="0"/>
      <c:spPr>
        <a:noFill/>
        <a:ln w="0">
          <a:noFill/>
        </a:ln>
      </c:spPr>
      <c:txPr>
        <a:bodyPr/>
        <a:lstStyle/>
        <a:p>
          <a:pPr>
            <a:defRPr sz="1000" b="0" strike="noStrike" spc="-1">
              <a:solidFill>
                <a:srgbClr val="000000"/>
              </a:solidFill>
              <a:latin typeface="Arial"/>
              <a:ea typeface="DejaVu Sans"/>
            </a:defRPr>
          </a:pPr>
          <a:endParaRPr lang="en-US"/>
        </a:p>
      </c:txPr>
    </c:legend>
    <c:plotVisOnly val="1"/>
    <c:dispBlanksAs val="zero"/>
    <c:showDLblsOverMax val="1"/>
  </c:chart>
  <c:spPr>
    <a:solidFill>
      <a:srgbClr val="FFFFFF"/>
    </a:solidFill>
    <a:ln w="0">
      <a:noFill/>
    </a:ln>
  </c:sp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barChart>
        <c:barDir val="bar"/>
        <c:grouping val="clustered"/>
        <c:varyColors val="0"/>
        <c:ser>
          <c:idx val="0"/>
          <c:order val="0"/>
          <c:tx>
            <c:strRef>
              <c:f>label 0</c:f>
              <c:strCache>
                <c:ptCount val="1"/>
                <c:pt idx="0">
                  <c:v>Column C</c:v>
                </c:pt>
              </c:strCache>
            </c:strRef>
          </c:tx>
          <c:spPr>
            <a:solidFill>
              <a:srgbClr val="FFFF38"/>
            </a:solidFill>
            <a:ln w="0">
              <a:noFill/>
            </a:ln>
          </c:spPr>
          <c:invertIfNegative val="0"/>
          <c:dPt>
            <c:idx val="0"/>
            <c:invertIfNegative val="0"/>
            <c:bubble3D val="0"/>
            <c:spPr>
              <a:solidFill>
                <a:srgbClr val="999999"/>
              </a:solidFill>
              <a:ln w="0">
                <a:noFill/>
              </a:ln>
            </c:spPr>
            <c:extLst>
              <c:ext xmlns:c16="http://schemas.microsoft.com/office/drawing/2014/chart" uri="{C3380CC4-5D6E-409C-BE32-E72D297353CC}">
                <c16:uniqueId val="{00000001-2F7D-417D-AF61-35C34AE94133}"/>
              </c:ext>
            </c:extLst>
          </c:dPt>
          <c:dPt>
            <c:idx val="1"/>
            <c:invertIfNegative val="0"/>
            <c:bubble3D val="0"/>
            <c:spPr>
              <a:solidFill>
                <a:srgbClr val="168253"/>
              </a:solidFill>
              <a:ln w="0">
                <a:noFill/>
              </a:ln>
            </c:spPr>
            <c:extLst>
              <c:ext xmlns:c16="http://schemas.microsoft.com/office/drawing/2014/chart" uri="{C3380CC4-5D6E-409C-BE32-E72D297353CC}">
                <c16:uniqueId val="{00000003-2F7D-417D-AF61-35C34AE94133}"/>
              </c:ext>
            </c:extLst>
          </c:dPt>
          <c:dPt>
            <c:idx val="2"/>
            <c:invertIfNegative val="0"/>
            <c:bubble3D val="0"/>
            <c:extLst>
              <c:ext xmlns:c16="http://schemas.microsoft.com/office/drawing/2014/chart" uri="{C3380CC4-5D6E-409C-BE32-E72D297353CC}">
                <c16:uniqueId val="{00000005-2F7D-417D-AF61-35C34AE94133}"/>
              </c:ext>
            </c:extLst>
          </c:dPt>
          <c:dPt>
            <c:idx val="3"/>
            <c:invertIfNegative val="0"/>
            <c:bubble3D val="0"/>
            <c:spPr>
              <a:solidFill>
                <a:srgbClr val="FFAA95"/>
              </a:solidFill>
              <a:ln w="0">
                <a:noFill/>
              </a:ln>
            </c:spPr>
            <c:extLst>
              <c:ext xmlns:c16="http://schemas.microsoft.com/office/drawing/2014/chart" uri="{C3380CC4-5D6E-409C-BE32-E72D297353CC}">
                <c16:uniqueId val="{00000007-2F7D-417D-AF61-35C34AE94133}"/>
              </c:ext>
            </c:extLst>
          </c:dPt>
          <c:dPt>
            <c:idx val="4"/>
            <c:invertIfNegative val="0"/>
            <c:bubble3D val="0"/>
            <c:spPr>
              <a:solidFill>
                <a:srgbClr val="729FCF"/>
              </a:solidFill>
              <a:ln w="0">
                <a:noFill/>
              </a:ln>
            </c:spPr>
            <c:extLst>
              <c:ext xmlns:c16="http://schemas.microsoft.com/office/drawing/2014/chart" uri="{C3380CC4-5D6E-409C-BE32-E72D297353CC}">
                <c16:uniqueId val="{00000009-2F7D-417D-AF61-35C34AE94133}"/>
              </c:ext>
            </c:extLst>
          </c:dPt>
          <c:dPt>
            <c:idx val="5"/>
            <c:invertIfNegative val="0"/>
            <c:bubble3D val="0"/>
            <c:spPr>
              <a:solidFill>
                <a:srgbClr val="81D41A"/>
              </a:solidFill>
              <a:ln w="0">
                <a:noFill/>
              </a:ln>
            </c:spPr>
            <c:extLst>
              <c:ext xmlns:c16="http://schemas.microsoft.com/office/drawing/2014/chart" uri="{C3380CC4-5D6E-409C-BE32-E72D297353CC}">
                <c16:uniqueId val="{0000000B-2F7D-417D-AF61-35C34AE94133}"/>
              </c:ext>
            </c:extLst>
          </c:dPt>
          <c:dPt>
            <c:idx val="6"/>
            <c:invertIfNegative val="0"/>
            <c:bubble3D val="0"/>
            <c:spPr>
              <a:solidFill>
                <a:srgbClr val="BE480A"/>
              </a:solidFill>
              <a:ln w="0">
                <a:noFill/>
              </a:ln>
            </c:spPr>
            <c:extLst>
              <c:ext xmlns:c16="http://schemas.microsoft.com/office/drawing/2014/chart" uri="{C3380CC4-5D6E-409C-BE32-E72D297353CC}">
                <c16:uniqueId val="{0000000D-2F7D-417D-AF61-35C34AE94133}"/>
              </c:ext>
            </c:extLst>
          </c:dPt>
          <c:dPt>
            <c:idx val="7"/>
            <c:invertIfNegative val="0"/>
            <c:bubble3D val="0"/>
            <c:spPr>
              <a:solidFill>
                <a:srgbClr val="780373"/>
              </a:solidFill>
              <a:ln w="0">
                <a:noFill/>
              </a:ln>
            </c:spPr>
            <c:extLst>
              <c:ext xmlns:c16="http://schemas.microsoft.com/office/drawing/2014/chart" uri="{C3380CC4-5D6E-409C-BE32-E72D297353CC}">
                <c16:uniqueId val="{0000000F-2F7D-417D-AF61-35C34AE94133}"/>
              </c:ext>
            </c:extLst>
          </c:dPt>
          <c:dPt>
            <c:idx val="8"/>
            <c:invertIfNegative val="0"/>
            <c:bubble3D val="0"/>
            <c:spPr>
              <a:solidFill>
                <a:srgbClr val="FF5429"/>
              </a:solidFill>
              <a:ln w="0">
                <a:noFill/>
              </a:ln>
            </c:spPr>
            <c:extLst>
              <c:ext xmlns:c16="http://schemas.microsoft.com/office/drawing/2014/chart" uri="{C3380CC4-5D6E-409C-BE32-E72D297353CC}">
                <c16:uniqueId val="{00000011-2F7D-417D-AF61-35C34AE94133}"/>
              </c:ext>
            </c:extLst>
          </c:dPt>
          <c:dPt>
            <c:idx val="9"/>
            <c:invertIfNegative val="0"/>
            <c:bubble3D val="0"/>
            <c:spPr>
              <a:solidFill>
                <a:srgbClr val="3465A4"/>
              </a:solidFill>
              <a:ln w="0">
                <a:noFill/>
              </a:ln>
            </c:spPr>
            <c:extLst>
              <c:ext xmlns:c16="http://schemas.microsoft.com/office/drawing/2014/chart" uri="{C3380CC4-5D6E-409C-BE32-E72D297353CC}">
                <c16:uniqueId val="{00000013-2F7D-417D-AF61-35C34AE94133}"/>
              </c:ext>
            </c:extLst>
          </c:dPt>
          <c:dPt>
            <c:idx val="10"/>
            <c:invertIfNegative val="0"/>
            <c:bubble3D val="0"/>
            <c:spPr>
              <a:solidFill>
                <a:srgbClr val="3FAF46"/>
              </a:solidFill>
              <a:ln w="0">
                <a:noFill/>
              </a:ln>
            </c:spPr>
            <c:extLst>
              <c:ext xmlns:c16="http://schemas.microsoft.com/office/drawing/2014/chart" uri="{C3380CC4-5D6E-409C-BE32-E72D297353CC}">
                <c16:uniqueId val="{00000015-2F7D-417D-AF61-35C34AE94133}"/>
              </c:ext>
            </c:extLst>
          </c:dPt>
          <c:dLbls>
            <c:dLbl>
              <c:idx val="0"/>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1-2F7D-417D-AF61-35C34AE94133}"/>
                </c:ext>
              </c:extLst>
            </c:dLbl>
            <c:dLbl>
              <c:idx val="1"/>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3-2F7D-417D-AF61-35C34AE94133}"/>
                </c:ext>
              </c:extLst>
            </c:dLbl>
            <c:dLbl>
              <c:idx val="2"/>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5-2F7D-417D-AF61-35C34AE94133}"/>
                </c:ext>
              </c:extLst>
            </c:dLbl>
            <c:dLbl>
              <c:idx val="3"/>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7-2F7D-417D-AF61-35C34AE94133}"/>
                </c:ext>
              </c:extLst>
            </c:dLbl>
            <c:dLbl>
              <c:idx val="4"/>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9-2F7D-417D-AF61-35C34AE94133}"/>
                </c:ext>
              </c:extLst>
            </c:dLbl>
            <c:dLbl>
              <c:idx val="5"/>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B-2F7D-417D-AF61-35C34AE94133}"/>
                </c:ext>
              </c:extLst>
            </c:dLbl>
            <c:dLbl>
              <c:idx val="6"/>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D-2F7D-417D-AF61-35C34AE94133}"/>
                </c:ext>
              </c:extLst>
            </c:dLbl>
            <c:dLbl>
              <c:idx val="7"/>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F-2F7D-417D-AF61-35C34AE94133}"/>
                </c:ext>
              </c:extLst>
            </c:dLbl>
            <c:dLbl>
              <c:idx val="8"/>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11-2F7D-417D-AF61-35C34AE94133}"/>
                </c:ext>
              </c:extLst>
            </c:dLbl>
            <c:dLbl>
              <c:idx val="9"/>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13-2F7D-417D-AF61-35C34AE94133}"/>
                </c:ext>
              </c:extLst>
            </c:dLbl>
            <c:dLbl>
              <c:idx val="10"/>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15-2F7D-417D-AF61-35C34AE94133}"/>
                </c:ext>
              </c:extLst>
            </c:dLbl>
            <c:spPr>
              <a:noFill/>
              <a:ln>
                <a:noFill/>
              </a:ln>
              <a:effectLst/>
            </c:spPr>
            <c:txPr>
              <a:bodyPr wrap="square"/>
              <a:lstStyle/>
              <a:p>
                <a:pPr>
                  <a:defRPr sz="1000" b="0" strike="noStrike" spc="-1">
                    <a:solidFill>
                      <a:srgbClr val="000000"/>
                    </a:solidFill>
                    <a:latin typeface="Arial"/>
                    <a:ea typeface="DejaVu Sans"/>
                  </a:defRPr>
                </a:pPr>
                <a:endParaRPr lang="en-US"/>
              </a:p>
            </c:txPr>
            <c:dLblPos val="outEnd"/>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11"/>
                <c:pt idx="0">
                  <c:v>Prevent Electric to Gas Conversions</c:v>
                </c:pt>
                <c:pt idx="1">
                  <c:v>Community Solar</c:v>
                </c:pt>
                <c:pt idx="2">
                  <c:v>Municipal Operations: RGEA, EV Fleet, Refuse EV, &amp; Electrify Heat</c:v>
                </c:pt>
                <c:pt idx="3">
                  <c:v>Municipal, Private &amp; County Schools: Solar, EV Bus &amp; Electrify Heat</c:v>
                </c:pt>
                <c:pt idx="4">
                  <c:v>Electric Vehicle: Light Business, Local Transit &amp; Landscape </c:v>
                </c:pt>
                <c:pt idx="5">
                  <c:v>Solar: Residential, Business, Park &amp; Worship</c:v>
                </c:pt>
                <c:pt idx="6">
                  <c:v>Energy Efficiency: Residential, Business &amp; Water </c:v>
                </c:pt>
                <c:pt idx="7">
                  <c:v>Electrify Heating: Residential, Business &amp; Worship</c:v>
                </c:pt>
                <c:pt idx="8">
                  <c:v>Business Electric</c:v>
                </c:pt>
                <c:pt idx="9">
                  <c:v>Passenger Electric Vehicle</c:v>
                </c:pt>
                <c:pt idx="10">
                  <c:v>Residential &amp; Business Community Clean Electric – RGEA</c:v>
                </c:pt>
              </c:strCache>
            </c:strRef>
          </c:cat>
          <c:val>
            <c:numRef>
              <c:f>0</c:f>
              <c:numCache>
                <c:formatCode>General</c:formatCode>
                <c:ptCount val="11"/>
                <c:pt idx="0">
                  <c:v>2400</c:v>
                </c:pt>
                <c:pt idx="1">
                  <c:v>3000</c:v>
                </c:pt>
                <c:pt idx="2">
                  <c:v>3115</c:v>
                </c:pt>
                <c:pt idx="3">
                  <c:v>5000</c:v>
                </c:pt>
                <c:pt idx="4">
                  <c:v>7010</c:v>
                </c:pt>
                <c:pt idx="5">
                  <c:v>11220</c:v>
                </c:pt>
                <c:pt idx="6">
                  <c:v>15500</c:v>
                </c:pt>
                <c:pt idx="7">
                  <c:v>33000</c:v>
                </c:pt>
                <c:pt idx="8">
                  <c:v>53700</c:v>
                </c:pt>
                <c:pt idx="9">
                  <c:v>55000</c:v>
                </c:pt>
                <c:pt idx="10">
                  <c:v>93200</c:v>
                </c:pt>
              </c:numCache>
            </c:numRef>
          </c:val>
          <c:extLst>
            <c:ext xmlns:c16="http://schemas.microsoft.com/office/drawing/2014/chart" uri="{C3380CC4-5D6E-409C-BE32-E72D297353CC}">
              <c16:uniqueId val="{00000016-2F7D-417D-AF61-35C34AE94133}"/>
            </c:ext>
          </c:extLst>
        </c:ser>
        <c:dLbls>
          <c:showLegendKey val="0"/>
          <c:showVal val="0"/>
          <c:showCatName val="0"/>
          <c:showSerName val="0"/>
          <c:showPercent val="0"/>
          <c:showBubbleSize val="0"/>
        </c:dLbls>
        <c:gapWidth val="100"/>
        <c:axId val="23025270"/>
        <c:axId val="57798411"/>
      </c:barChart>
      <c:catAx>
        <c:axId val="23025270"/>
        <c:scaling>
          <c:orientation val="minMax"/>
        </c:scaling>
        <c:delete val="0"/>
        <c:axPos val="l"/>
        <c:numFmt formatCode="[$-409]mm/dd/yyyy" sourceLinked="0"/>
        <c:majorTickMark val="out"/>
        <c:minorTickMark val="none"/>
        <c:tickLblPos val="nextTo"/>
        <c:spPr>
          <a:ln w="6480">
            <a:solidFill>
              <a:srgbClr val="B3B3B3"/>
            </a:solidFill>
            <a:round/>
          </a:ln>
        </c:spPr>
        <c:txPr>
          <a:bodyPr/>
          <a:lstStyle/>
          <a:p>
            <a:pPr>
              <a:defRPr sz="1000" b="0" strike="noStrike" spc="-1">
                <a:solidFill>
                  <a:srgbClr val="000000"/>
                </a:solidFill>
                <a:latin typeface="Arial"/>
                <a:ea typeface="DejaVu Sans"/>
              </a:defRPr>
            </a:pPr>
            <a:endParaRPr lang="en-US"/>
          </a:p>
        </c:txPr>
        <c:crossAx val="57798411"/>
        <c:crosses val="autoZero"/>
        <c:auto val="1"/>
        <c:lblAlgn val="ctr"/>
        <c:lblOffset val="100"/>
        <c:noMultiLvlLbl val="0"/>
      </c:catAx>
      <c:valAx>
        <c:axId val="57798411"/>
        <c:scaling>
          <c:orientation val="minMax"/>
        </c:scaling>
        <c:delete val="0"/>
        <c:axPos val="b"/>
        <c:majorGridlines>
          <c:spPr>
            <a:ln w="6480">
              <a:solidFill>
                <a:srgbClr val="B3B3B3"/>
              </a:solidFill>
              <a:round/>
            </a:ln>
          </c:spPr>
        </c:majorGridlines>
        <c:numFmt formatCode="General" sourceLinked="0"/>
        <c:majorTickMark val="out"/>
        <c:minorTickMark val="none"/>
        <c:tickLblPos val="nextTo"/>
        <c:spPr>
          <a:ln w="6480">
            <a:solidFill>
              <a:srgbClr val="B3B3B3"/>
            </a:solidFill>
            <a:round/>
          </a:ln>
        </c:spPr>
        <c:txPr>
          <a:bodyPr/>
          <a:lstStyle/>
          <a:p>
            <a:pPr>
              <a:defRPr sz="1000" b="0" strike="noStrike" spc="-1">
                <a:solidFill>
                  <a:srgbClr val="000000"/>
                </a:solidFill>
                <a:latin typeface="Arial"/>
                <a:ea typeface="DejaVu Sans"/>
              </a:defRPr>
            </a:pPr>
            <a:endParaRPr lang="en-US"/>
          </a:p>
        </c:txPr>
        <c:crossAx val="23025270"/>
        <c:crosses val="autoZero"/>
        <c:crossBetween val="between"/>
      </c:valAx>
      <c:spPr>
        <a:noFill/>
        <a:ln w="0">
          <a:solidFill>
            <a:srgbClr val="B3B3B3"/>
          </a:solidFill>
        </a:ln>
      </c:spPr>
    </c:plotArea>
    <c:plotVisOnly val="1"/>
    <c:dispBlanksAs val="gap"/>
    <c:showDLblsOverMax val="1"/>
  </c:chart>
  <c:spPr>
    <a:solidFill>
      <a:srgbClr val="FFFFFF"/>
    </a:solidFill>
    <a:ln w="9360">
      <a:noFill/>
    </a:ln>
  </c:spPr>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
        <p:nvSpPr>
          <p:cNvPr id="62" name="PlaceHolder 2"/>
          <p:cNvSpPr>
            <a:spLocks noGrp="1"/>
          </p:cNvSpPr>
          <p:nvPr>
            <p:ph type="body"/>
          </p:nvPr>
        </p:nvSpPr>
        <p:spPr>
          <a:xfrm>
            <a:off x="503640" y="1769400"/>
            <a:ext cx="9069120" cy="209196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503640" y="4060440"/>
            <a:ext cx="906912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
        <p:nvSpPr>
          <p:cNvPr id="65" name="PlaceHolder 2"/>
          <p:cNvSpPr>
            <a:spLocks noGrp="1"/>
          </p:cNvSpPr>
          <p:nvPr>
            <p:ph type="body"/>
          </p:nvPr>
        </p:nvSpPr>
        <p:spPr>
          <a:xfrm>
            <a:off x="503640" y="1769400"/>
            <a:ext cx="4425480" cy="209196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5150880" y="1769400"/>
            <a:ext cx="4425480" cy="209196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503640" y="4060440"/>
            <a:ext cx="4425480" cy="209196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5150880" y="4060440"/>
            <a:ext cx="442548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
        <p:nvSpPr>
          <p:cNvPr id="70" name="PlaceHolder 2"/>
          <p:cNvSpPr>
            <a:spLocks noGrp="1"/>
          </p:cNvSpPr>
          <p:nvPr>
            <p:ph type="body"/>
          </p:nvPr>
        </p:nvSpPr>
        <p:spPr>
          <a:xfrm>
            <a:off x="503640" y="1769400"/>
            <a:ext cx="2919960" cy="209196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570120" y="1769400"/>
            <a:ext cx="2919960" cy="209196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636240" y="1769400"/>
            <a:ext cx="2919960" cy="209196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503640" y="4060440"/>
            <a:ext cx="2919960" cy="209196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570120" y="4060440"/>
            <a:ext cx="2919960" cy="209196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636240" y="4060440"/>
            <a:ext cx="291996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
        <p:nvSpPr>
          <p:cNvPr id="41" name="PlaceHolder 2"/>
          <p:cNvSpPr>
            <a:spLocks noGrp="1"/>
          </p:cNvSpPr>
          <p:nvPr>
            <p:ph type="subTitle"/>
          </p:nvPr>
        </p:nvSpPr>
        <p:spPr>
          <a:xfrm>
            <a:off x="503640" y="1769400"/>
            <a:ext cx="9069120" cy="43858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
        <p:nvSpPr>
          <p:cNvPr id="43" name="PlaceHolder 2"/>
          <p:cNvSpPr>
            <a:spLocks noGrp="1"/>
          </p:cNvSpPr>
          <p:nvPr>
            <p:ph type="body"/>
          </p:nvPr>
        </p:nvSpPr>
        <p:spPr>
          <a:xfrm>
            <a:off x="503640" y="1769400"/>
            <a:ext cx="9069120" cy="43858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
        <p:nvSpPr>
          <p:cNvPr id="45" name="PlaceHolder 2"/>
          <p:cNvSpPr>
            <a:spLocks noGrp="1"/>
          </p:cNvSpPr>
          <p:nvPr>
            <p:ph type="body"/>
          </p:nvPr>
        </p:nvSpPr>
        <p:spPr>
          <a:xfrm>
            <a:off x="503640" y="1769400"/>
            <a:ext cx="4425480" cy="438588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5150880" y="1769400"/>
            <a:ext cx="4425480" cy="43858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3640" y="-127440"/>
            <a:ext cx="9046800" cy="57718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
        <p:nvSpPr>
          <p:cNvPr id="50" name="PlaceHolder 2"/>
          <p:cNvSpPr>
            <a:spLocks noGrp="1"/>
          </p:cNvSpPr>
          <p:nvPr>
            <p:ph type="body"/>
          </p:nvPr>
        </p:nvSpPr>
        <p:spPr>
          <a:xfrm>
            <a:off x="503640" y="1769400"/>
            <a:ext cx="4425480" cy="209196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5150880" y="1769400"/>
            <a:ext cx="4425480" cy="438588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503640" y="4060440"/>
            <a:ext cx="442548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
        <p:nvSpPr>
          <p:cNvPr id="54" name="PlaceHolder 2"/>
          <p:cNvSpPr>
            <a:spLocks noGrp="1"/>
          </p:cNvSpPr>
          <p:nvPr>
            <p:ph type="body"/>
          </p:nvPr>
        </p:nvSpPr>
        <p:spPr>
          <a:xfrm>
            <a:off x="503640" y="1769400"/>
            <a:ext cx="4425480" cy="438588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5150880" y="1769400"/>
            <a:ext cx="4425480" cy="209196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5150880" y="4060440"/>
            <a:ext cx="442548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3640" y="-127440"/>
            <a:ext cx="9046800" cy="1244880"/>
          </a:xfrm>
          <a:prstGeom prst="rect">
            <a:avLst/>
          </a:prstGeom>
        </p:spPr>
        <p:txBody>
          <a:bodyPr lIns="0" tIns="0" rIns="0" bIns="0" anchor="ctr">
            <a:noAutofit/>
          </a:bodyPr>
          <a:lstStyle/>
          <a:p>
            <a:pPr algn="ctr"/>
            <a:endParaRPr lang="en-US" sz="4400" b="0" strike="noStrike" spc="-1">
              <a:latin typeface="Arial"/>
            </a:endParaRPr>
          </a:p>
        </p:txBody>
      </p:sp>
      <p:sp>
        <p:nvSpPr>
          <p:cNvPr id="58" name="PlaceHolder 2"/>
          <p:cNvSpPr>
            <a:spLocks noGrp="1"/>
          </p:cNvSpPr>
          <p:nvPr>
            <p:ph type="body"/>
          </p:nvPr>
        </p:nvSpPr>
        <p:spPr>
          <a:xfrm>
            <a:off x="503640" y="1769400"/>
            <a:ext cx="4425480" cy="209196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5150880" y="1769400"/>
            <a:ext cx="4425480" cy="209196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503640" y="4060440"/>
            <a:ext cx="906912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3640" y="-127440"/>
            <a:ext cx="9046800" cy="124488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39" name="PlaceHolder 2"/>
          <p:cNvSpPr>
            <a:spLocks noGrp="1"/>
          </p:cNvSpPr>
          <p:nvPr>
            <p:ph type="body"/>
          </p:nvPr>
        </p:nvSpPr>
        <p:spPr>
          <a:xfrm>
            <a:off x="503640" y="1769400"/>
            <a:ext cx="9069120" cy="4385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Solar_power_in_New_Jersey" TargetMode="External"/><Relationship Id="rId2" Type="http://schemas.openxmlformats.org/officeDocument/2006/relationships/hyperlink" Target="https://www.totemcontracting.com/how-much-energy-do-wind-turbines-produce/"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www.nj.gov/dep/rules/petition/pet20210721.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503640" y="7200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fontScale="85000" lnSpcReduction="10000"/>
          </a:bodyPr>
          <a:lstStyle/>
          <a:p>
            <a:pPr algn="ctr">
              <a:lnSpc>
                <a:spcPct val="100000"/>
              </a:lnSpc>
            </a:pPr>
            <a:r>
              <a:rPr lang="en-US" sz="4400" b="0" strike="noStrike" spc="-1" dirty="0" err="1">
                <a:solidFill>
                  <a:srgbClr val="000000"/>
                </a:solidFill>
                <a:latin typeface="Noto Sans"/>
                <a:ea typeface="DejaVu Sans"/>
              </a:rPr>
              <a:t>Stawman</a:t>
            </a:r>
            <a:r>
              <a:rPr lang="en-US" sz="4400" b="0" strike="noStrike" spc="-1" dirty="0">
                <a:solidFill>
                  <a:srgbClr val="000000"/>
                </a:solidFill>
                <a:latin typeface="Noto Sans"/>
                <a:ea typeface="DejaVu Sans"/>
              </a:rPr>
              <a:t> - NJ Building Electrification – 1</a:t>
            </a:r>
            <a:br>
              <a:rPr lang="en-US" sz="4400" b="0" strike="noStrike" spc="-1" dirty="0">
                <a:solidFill>
                  <a:srgbClr val="000000"/>
                </a:solidFill>
                <a:latin typeface="Noto Sans"/>
                <a:ea typeface="DejaVu Sans"/>
              </a:rPr>
            </a:br>
            <a:r>
              <a:rPr lang="en-US" sz="1600" b="0" strike="noStrike" spc="-1" dirty="0">
                <a:solidFill>
                  <a:srgbClr val="000000"/>
                </a:solidFill>
                <a:latin typeface="Noto Sans"/>
                <a:ea typeface="DejaVu Sans"/>
              </a:rPr>
              <a:t>(R. Erickson, 1/21/2022)</a:t>
            </a:r>
            <a:endParaRPr lang="en-US" sz="4400" b="0" strike="noStrike" spc="-1" dirty="0">
              <a:latin typeface="Arial"/>
            </a:endParaRPr>
          </a:p>
        </p:txBody>
      </p:sp>
      <p:sp>
        <p:nvSpPr>
          <p:cNvPr id="78" name="CustomShape 2"/>
          <p:cNvSpPr/>
          <p:nvPr/>
        </p:nvSpPr>
        <p:spPr>
          <a:xfrm>
            <a:off x="313200" y="578160"/>
            <a:ext cx="9369360" cy="384575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Arial"/>
                <a:ea typeface="DejaVu Sans"/>
              </a:rPr>
              <a:t> </a:t>
            </a:r>
            <a:endParaRPr lang="en-US" sz="1800" b="0" strike="noStrike" spc="-1" dirty="0">
              <a:latin typeface="Arial"/>
            </a:endParaRPr>
          </a:p>
          <a:p>
            <a:pPr marL="216000" indent="-194760">
              <a:lnSpc>
                <a:spcPct val="100000"/>
              </a:lnSpc>
              <a:buClr>
                <a:srgbClr val="000000"/>
              </a:buClr>
              <a:buSzPct val="45000"/>
              <a:buFont typeface="Wingdings" charset="2"/>
              <a:buChar char=""/>
            </a:pPr>
            <a:r>
              <a:rPr lang="en-US" sz="1800" b="0" strike="noStrike" spc="-1" dirty="0">
                <a:solidFill>
                  <a:srgbClr val="000000"/>
                </a:solidFill>
                <a:latin typeface="Arial"/>
                <a:ea typeface="DejaVu Sans"/>
              </a:rPr>
              <a:t>Residential/Commercial Heating accounts for annual 25.4 MMT GHG (24% of NJ GHG)  (MMT = Million Metric Tons;  GHG = Greenhouse Gas)</a:t>
            </a:r>
            <a:endParaRPr lang="en-US" sz="1800" b="0" strike="noStrike" spc="-1" dirty="0">
              <a:latin typeface="Arial"/>
            </a:endParaRPr>
          </a:p>
          <a:p>
            <a:pPr marL="216000" indent="-194760">
              <a:lnSpc>
                <a:spcPct val="100000"/>
              </a:lnSpc>
              <a:buClr>
                <a:srgbClr val="000000"/>
              </a:buClr>
              <a:buSzPct val="45000"/>
              <a:buFont typeface="Wingdings" charset="2"/>
              <a:buChar char=""/>
            </a:pPr>
            <a:r>
              <a:rPr lang="en-US" sz="1800" b="0" strike="noStrike" spc="-1" dirty="0">
                <a:solidFill>
                  <a:srgbClr val="000000"/>
                </a:solidFill>
                <a:latin typeface="Arial"/>
                <a:ea typeface="DejaVu Sans"/>
              </a:rPr>
              <a:t>3 Smokestacks of GHG emissions in NJ:  Electricity, Transportation and Residential/Commercial Heating together account for 80% of NJ GHG</a:t>
            </a:r>
            <a:endParaRPr lang="en-US" sz="1800" b="0" strike="noStrike" spc="-1" dirty="0">
              <a:latin typeface="Arial"/>
            </a:endParaRPr>
          </a:p>
          <a:p>
            <a:pPr marL="216000" indent="-194760">
              <a:lnSpc>
                <a:spcPct val="100000"/>
              </a:lnSpc>
              <a:buClr>
                <a:srgbClr val="000000"/>
              </a:buClr>
              <a:buSzPct val="45000"/>
              <a:buFont typeface="Wingdings" charset="2"/>
              <a:buChar char=""/>
            </a:pPr>
            <a:r>
              <a:rPr lang="en-US" sz="1800" b="0" strike="noStrike" spc="-1" dirty="0">
                <a:solidFill>
                  <a:srgbClr val="000000"/>
                </a:solidFill>
                <a:latin typeface="Arial"/>
                <a:ea typeface="DejaVu Sans"/>
              </a:rPr>
              <a:t>Seek 100% emissions free by 2050 to avoid the worst consequences of global warming.</a:t>
            </a:r>
            <a:endParaRPr lang="en-US" sz="1800" b="0" strike="noStrike" spc="-1" dirty="0">
              <a:latin typeface="Arial"/>
            </a:endParaRPr>
          </a:p>
          <a:p>
            <a:pPr marL="216000" indent="-194760">
              <a:lnSpc>
                <a:spcPct val="100000"/>
              </a:lnSpc>
              <a:buClr>
                <a:srgbClr val="000000"/>
              </a:buClr>
              <a:buSzPct val="45000"/>
              <a:buFont typeface="Wingdings" charset="2"/>
              <a:buChar char=""/>
            </a:pPr>
            <a:r>
              <a:rPr lang="en-US" sz="1800" b="0" strike="noStrike" spc="-1" dirty="0">
                <a:solidFill>
                  <a:srgbClr val="000000"/>
                </a:solidFill>
                <a:latin typeface="Arial"/>
                <a:ea typeface="DejaVu Sans"/>
              </a:rPr>
              <a:t>Goal of 50% NJ GHG reduction by 2030.</a:t>
            </a:r>
            <a:endParaRPr lang="en-US" sz="1800" b="0" strike="noStrike" spc="-1" dirty="0">
              <a:latin typeface="Arial"/>
            </a:endParaRPr>
          </a:p>
          <a:p>
            <a:pPr marL="216000" indent="-194760">
              <a:lnSpc>
                <a:spcPct val="100000"/>
              </a:lnSpc>
              <a:buClr>
                <a:srgbClr val="000000"/>
              </a:buClr>
              <a:buSzPct val="45000"/>
              <a:buFont typeface="Wingdings" charset="2"/>
              <a:buChar char=""/>
            </a:pPr>
            <a:r>
              <a:rPr lang="en-US" sz="1800" b="0" strike="noStrike" spc="-1" dirty="0">
                <a:solidFill>
                  <a:srgbClr val="000000"/>
                </a:solidFill>
                <a:latin typeface="Arial"/>
                <a:ea typeface="DejaVu Sans"/>
              </a:rPr>
              <a:t>→</a:t>
            </a:r>
            <a:r>
              <a:rPr lang="en-US" sz="1800" b="0" u="sng" strike="noStrike" spc="-1" dirty="0">
                <a:solidFill>
                  <a:srgbClr val="000000"/>
                </a:solidFill>
                <a:uFillTx/>
                <a:latin typeface="Arial"/>
                <a:ea typeface="DejaVu Sans"/>
              </a:rPr>
              <a:t> Starting now, need Building Electrification to replace fossil fuel heating!</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600" b="0" strike="noStrike" spc="-1" dirty="0">
                <a:solidFill>
                  <a:srgbClr val="000000"/>
                </a:solidFill>
                <a:latin typeface="Arial"/>
                <a:ea typeface="DejaVu Sans"/>
              </a:rPr>
              <a:t>.</a:t>
            </a:r>
            <a:endParaRPr lang="en-US" sz="1600" b="0" strike="noStrike" spc="-1" dirty="0">
              <a:latin typeface="Arial"/>
            </a:endParaRPr>
          </a:p>
          <a:p>
            <a:pPr>
              <a:lnSpc>
                <a:spcPct val="100000"/>
              </a:lnSpc>
            </a:pPr>
            <a:endParaRPr lang="en-US" sz="1600" b="0" strike="noStrike" spc="-1" dirty="0">
              <a:latin typeface="Arial"/>
            </a:endParaRPr>
          </a:p>
          <a:p>
            <a:pPr marL="360000">
              <a:lnSpc>
                <a:spcPct val="100000"/>
              </a:lnSpc>
            </a:pPr>
            <a:endParaRPr lang="en-US" sz="1600" b="0" strike="noStrike" spc="-1" dirty="0">
              <a:latin typeface="Arial"/>
            </a:endParaRPr>
          </a:p>
          <a:p>
            <a:pPr marL="360000">
              <a:lnSpc>
                <a:spcPct val="100000"/>
              </a:lnSpc>
            </a:pPr>
            <a:endParaRPr lang="en-US" sz="1600" b="0" strike="noStrike" spc="-1" dirty="0">
              <a:latin typeface="Arial"/>
            </a:endParaRPr>
          </a:p>
        </p:txBody>
      </p:sp>
      <p:pic>
        <p:nvPicPr>
          <p:cNvPr id="79" name="Picture 78"/>
          <p:cNvPicPr/>
          <p:nvPr/>
        </p:nvPicPr>
        <p:blipFill>
          <a:blip r:embed="rId2"/>
          <a:stretch/>
        </p:blipFill>
        <p:spPr>
          <a:xfrm>
            <a:off x="1371600" y="3301200"/>
            <a:ext cx="6857280" cy="4013280"/>
          </a:xfrm>
          <a:prstGeom prst="rect">
            <a:avLst/>
          </a:prstGeom>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_2"/>
          <p:cNvSpPr/>
          <p:nvPr/>
        </p:nvSpPr>
        <p:spPr>
          <a:xfrm>
            <a:off x="503640" y="7200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100% Clean Electric by 2035 - 3</a:t>
            </a:r>
            <a:endParaRPr lang="en-US" sz="4400" b="0" strike="noStrike" spc="-1">
              <a:latin typeface="Arial"/>
            </a:endParaRPr>
          </a:p>
        </p:txBody>
      </p:sp>
      <p:sp>
        <p:nvSpPr>
          <p:cNvPr id="99" name="CustomShape 2_1"/>
          <p:cNvSpPr/>
          <p:nvPr/>
        </p:nvSpPr>
        <p:spPr>
          <a:xfrm>
            <a:off x="457200" y="914400"/>
            <a:ext cx="8902080" cy="6644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Additional Actions: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Ensure grid transport, capacity, peaking, backup, and resiliency </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Expand incentives for residential and business solar</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Expand incentives for community solar</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Ramp-up Energy Efficiency programs</a:t>
            </a:r>
            <a:endParaRPr lang="en-US" sz="2000" b="0" strike="noStrike" spc="-1">
              <a:latin typeface="Arial"/>
            </a:endParaRPr>
          </a:p>
          <a:p>
            <a:pPr>
              <a:lnSpc>
                <a:spcPct val="100000"/>
              </a:lnSpc>
            </a:pP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Related electrification actions for Greenhouse Gas (GHG) reduction:</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Provide substantial incentives for electric </a:t>
            </a:r>
            <a:r>
              <a:rPr lang="en-US" sz="2000" b="0" u="sng" strike="noStrike" spc="-1">
                <a:solidFill>
                  <a:srgbClr val="000000"/>
                </a:solidFill>
                <a:uFillTx/>
                <a:latin typeface="Arial"/>
                <a:ea typeface="DejaVu Sans"/>
              </a:rPr>
              <a:t> “cold climate” heat pumps</a:t>
            </a:r>
            <a:r>
              <a:rPr lang="en-US" sz="2000" b="0" strike="noStrike" spc="-1">
                <a:solidFill>
                  <a:srgbClr val="000000"/>
                </a:solidFill>
                <a:latin typeface="Arial"/>
                <a:ea typeface="DejaVu Sans"/>
              </a:rPr>
              <a:t> to replace existing fossil fuel space heating &amp; AC, and radiant electric heat*.  </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Expand incentives for electric appliances, e.g. stoves, heat pump water heaters and heat pump dryers.  </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Provide incentives for building electric service renovation to support electric appliances and Electric Vehicles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Stop all conversions of electric, oil or propane to natural gas.  </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Eliminate incentives for gas appliances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Incentives for Electric Vehicle purchase</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Incentives for EV charger infrastructure including residential and business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Provide strong Building codes to support the above</a:t>
            </a:r>
            <a:endParaRPr lang="en-US" sz="2000" b="0" strike="noStrike" spc="-1">
              <a:latin typeface="Arial"/>
            </a:endParaRPr>
          </a:p>
          <a:p>
            <a:pPr>
              <a:lnSpc>
                <a:spcPct val="100000"/>
              </a:lnSpc>
            </a:pPr>
            <a:endParaRPr lang="en-US" sz="2000" b="0" strike="noStrike" spc="-1">
              <a:latin typeface="Arial"/>
            </a:endParaRPr>
          </a:p>
          <a:p>
            <a:pPr marL="216000" indent="-194760">
              <a:lnSpc>
                <a:spcPct val="100000"/>
              </a:lnSpc>
              <a:buClr>
                <a:srgbClr val="000000"/>
              </a:buClr>
              <a:buSzPct val="45000"/>
              <a:buFont typeface="Wingdings" charset="2"/>
              <a:buChar char=""/>
            </a:pPr>
            <a:r>
              <a:rPr lang="en-US" sz="1600" b="0" strike="noStrike" spc="-1">
                <a:solidFill>
                  <a:srgbClr val="000000"/>
                </a:solidFill>
                <a:latin typeface="Arial"/>
                <a:ea typeface="DejaVu Sans"/>
              </a:rPr>
              <a:t>* See 2019 NJ Energy Master Plan for numerous heat pump references</a:t>
            </a:r>
            <a:endParaRPr lang="en-US" sz="1600" b="0" strike="noStrike" spc="-1">
              <a:latin typeface="Arial"/>
            </a:endParaRPr>
          </a:p>
          <a:p>
            <a:pPr marL="360000">
              <a:lnSpc>
                <a:spcPct val="100000"/>
              </a:lnSpc>
            </a:pPr>
            <a:endParaRPr lang="en-US" sz="16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_1"/>
          <p:cNvSpPr/>
          <p:nvPr/>
        </p:nvSpPr>
        <p:spPr>
          <a:xfrm>
            <a:off x="503640" y="7200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100% Clean Electric - Statistics</a:t>
            </a:r>
            <a:endParaRPr lang="en-US" sz="4400" b="0" strike="noStrike" spc="-1">
              <a:latin typeface="Arial"/>
            </a:endParaRPr>
          </a:p>
        </p:txBody>
      </p:sp>
      <p:sp>
        <p:nvSpPr>
          <p:cNvPr id="101" name="CustomShape 2_2"/>
          <p:cNvSpPr/>
          <p:nvPr/>
        </p:nvSpPr>
        <p:spPr>
          <a:xfrm>
            <a:off x="685800" y="685800"/>
            <a:ext cx="8902080" cy="712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Statistics: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NJ electric generation for 2021: ~ 52 TWH* (only 2.9 TWH renewables)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NJ offshore wind goal is 7.5 GW** by 2035 (3.7 GW currently planned)  </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Thus wind is estimated at 32%*** of routine electric needed by 2035</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NJ installed solar power at 2740 MW or 4.2%**** of NJ electric in 2018</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NJ incentives established to obtain projected 3750 MW solar by 2026 and seeks solar at 10% of consumption by 2050*****</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Thus solar and wind generation extrapolates by 2035 to an average of ~40% of existing NJ electric consumption.  But also needed is clean electric to power Electric Vehicles and Building Electrification as natural gas, propane and oil are replaced.</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u="sng" strike="noStrike" spc="-1">
                <a:solidFill>
                  <a:srgbClr val="000000"/>
                </a:solidFill>
                <a:uFillTx/>
                <a:latin typeface="Arial"/>
                <a:ea typeface="DejaVu Sans"/>
              </a:rPr>
              <a:t>Thus existing NJ wind and solar projections fall far short of anticipated need for renewable electric</a:t>
            </a:r>
            <a:r>
              <a:rPr lang="en-US" sz="2000" b="0" strike="noStrike" spc="-1">
                <a:solidFill>
                  <a:srgbClr val="000000"/>
                </a:solidFill>
                <a:latin typeface="Arial"/>
                <a:ea typeface="DejaVu Sans"/>
              </a:rPr>
              <a:t> </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 </a:t>
            </a:r>
            <a:r>
              <a:rPr lang="en-US" sz="2000" b="0" u="sng" strike="noStrike" spc="-1">
                <a:solidFill>
                  <a:srgbClr val="000000"/>
                </a:solidFill>
                <a:uFillTx/>
                <a:latin typeface="Arial"/>
                <a:ea typeface="DejaVu Sans"/>
              </a:rPr>
              <a:t>Far more needs to be done!</a:t>
            </a:r>
            <a:endParaRPr lang="en-US" sz="2000" b="0" strike="noStrike" spc="-1">
              <a:latin typeface="Arial"/>
            </a:endParaRPr>
          </a:p>
          <a:p>
            <a:pPr>
              <a:lnSpc>
                <a:spcPct val="100000"/>
              </a:lnSpc>
            </a:pPr>
            <a:endParaRPr lang="en-US" sz="2000" b="0" strike="noStrike" spc="-1">
              <a:latin typeface="Arial"/>
            </a:endParaRPr>
          </a:p>
          <a:p>
            <a:pPr>
              <a:lnSpc>
                <a:spcPct val="100000"/>
              </a:lnSpc>
            </a:pPr>
            <a:r>
              <a:rPr lang="en-US" sz="1600" b="0" strike="noStrike" spc="-1">
                <a:solidFill>
                  <a:srgbClr val="000000"/>
                </a:solidFill>
                <a:latin typeface="Arial"/>
                <a:ea typeface="DejaVu Sans"/>
              </a:rPr>
              <a:t>*  Terawatt hours Based on EIA NJ May 2021 projected annually</a:t>
            </a:r>
            <a:endParaRPr lang="en-US" sz="1600" b="0" strike="noStrike" spc="-1">
              <a:latin typeface="Arial"/>
            </a:endParaRPr>
          </a:p>
          <a:p>
            <a:pPr>
              <a:lnSpc>
                <a:spcPct val="100000"/>
              </a:lnSpc>
            </a:pPr>
            <a:r>
              <a:rPr lang="en-US" sz="1600" b="0" strike="noStrike" spc="-1">
                <a:solidFill>
                  <a:srgbClr val="000000"/>
                </a:solidFill>
                <a:latin typeface="Arial"/>
                <a:ea typeface="DejaVu Sans"/>
              </a:rPr>
              <a:t>**  https://www.njcleanenergy.com/renewable-energy/programs/nj-offshore-wind</a:t>
            </a:r>
            <a:endParaRPr lang="en-US" sz="1600" b="0" strike="noStrike" spc="-1">
              <a:latin typeface="Arial"/>
            </a:endParaRPr>
          </a:p>
          <a:p>
            <a:pPr>
              <a:lnSpc>
                <a:spcPct val="100000"/>
              </a:lnSpc>
            </a:pPr>
            <a:r>
              <a:rPr lang="en-US" sz="1600" b="0" strike="noStrike" spc="-1">
                <a:solidFill>
                  <a:srgbClr val="000000"/>
                </a:solidFill>
                <a:latin typeface="Arial"/>
                <a:ea typeface="DejaVu Sans"/>
              </a:rPr>
              <a:t>***  Wind estimated at 16.4 TWH annually on assumption of 25% power generation for 24 hours based on </a:t>
            </a:r>
            <a:r>
              <a:rPr lang="en-US" sz="1600" b="0" u="sng" strike="noStrike" spc="-1">
                <a:solidFill>
                  <a:srgbClr val="0000FF"/>
                </a:solidFill>
                <a:uFillTx/>
                <a:latin typeface="Arial"/>
                <a:ea typeface="DejaVu Sans"/>
                <a:hlinkClick r:id="rId2"/>
              </a:rPr>
              <a:t>https://www.totemcontracting.com/how-much-energy-do-wind-turbines-produce/</a:t>
            </a:r>
            <a:endParaRPr lang="en-US" sz="1600" b="0" strike="noStrike" spc="-1">
              <a:latin typeface="Arial"/>
            </a:endParaRPr>
          </a:p>
          <a:p>
            <a:pPr>
              <a:lnSpc>
                <a:spcPct val="100000"/>
              </a:lnSpc>
            </a:pPr>
            <a:r>
              <a:rPr lang="en-US" sz="1600" b="0" strike="noStrike" spc="-1">
                <a:solidFill>
                  <a:srgbClr val="000000"/>
                </a:solidFill>
                <a:latin typeface="Arial"/>
                <a:ea typeface="DejaVu Sans"/>
              </a:rPr>
              <a:t>**** </a:t>
            </a:r>
            <a:r>
              <a:rPr lang="en-US" sz="1600" b="0" u="sng" strike="noStrike" spc="-1">
                <a:solidFill>
                  <a:srgbClr val="0000FF"/>
                </a:solidFill>
                <a:uFillTx/>
                <a:latin typeface="Arial"/>
                <a:ea typeface="DejaVu Sans"/>
                <a:hlinkClick r:id="rId3"/>
              </a:rPr>
              <a:t>https://en.wikipedia.org/wiki/Solar_power_in_New_Jersey</a:t>
            </a:r>
            <a:endParaRPr lang="en-US" sz="1600" b="0" strike="noStrike" spc="-1">
              <a:latin typeface="Arial"/>
            </a:endParaRPr>
          </a:p>
          <a:p>
            <a:pPr>
              <a:lnSpc>
                <a:spcPct val="100000"/>
              </a:lnSpc>
            </a:pPr>
            <a:r>
              <a:rPr lang="en-US" sz="1600" b="0" strike="noStrike" spc="-1">
                <a:solidFill>
                  <a:srgbClr val="000000"/>
                </a:solidFill>
                <a:latin typeface="Arial"/>
                <a:ea typeface="DejaVu Sans"/>
              </a:rPr>
              <a:t>***** 7/29/21 https://www.njspotlight.com/2021/07/nj-solar-sector-new-development-incentives-adopted-target-rapid-increase/</a:t>
            </a:r>
            <a:endParaRPr lang="en-US" sz="1600" b="0" strike="noStrike" spc="-1">
              <a:latin typeface="Arial"/>
            </a:endParaRPr>
          </a:p>
          <a:p>
            <a:pPr marL="360000">
              <a:lnSpc>
                <a:spcPct val="100000"/>
              </a:lnSpc>
            </a:pPr>
            <a:endParaRPr lang="en-US" sz="1600" b="0" strike="noStrike" spc="-1">
              <a:latin typeface="Arial"/>
            </a:endParaRPr>
          </a:p>
          <a:p>
            <a:pPr marL="360000">
              <a:lnSpc>
                <a:spcPct val="100000"/>
              </a:lnSpc>
            </a:pPr>
            <a:endParaRPr lang="en-US" sz="16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_3"/>
          <p:cNvSpPr/>
          <p:nvPr/>
        </p:nvSpPr>
        <p:spPr>
          <a:xfrm>
            <a:off x="503640" y="7200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NJ BPU Report June 2021</a:t>
            </a:r>
            <a:endParaRPr lang="en-US" sz="4400" b="0" strike="noStrike" spc="-1">
              <a:latin typeface="Arial"/>
            </a:endParaRPr>
          </a:p>
        </p:txBody>
      </p:sp>
      <p:sp>
        <p:nvSpPr>
          <p:cNvPr id="103" name="CustomShape 2_3"/>
          <p:cNvSpPr/>
          <p:nvPr/>
        </p:nvSpPr>
        <p:spPr>
          <a:xfrm>
            <a:off x="467640" y="1357920"/>
            <a:ext cx="8902080" cy="912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a:latin typeface="Arial"/>
            </a:endParaRPr>
          </a:p>
          <a:p>
            <a:pPr marL="360000">
              <a:lnSpc>
                <a:spcPct val="100000"/>
              </a:lnSpc>
            </a:pPr>
            <a:endParaRPr lang="en-US" sz="1800" b="0" strike="noStrike" spc="-1">
              <a:latin typeface="Arial"/>
            </a:endParaRPr>
          </a:p>
          <a:p>
            <a:pPr marL="360000">
              <a:lnSpc>
                <a:spcPct val="100000"/>
              </a:lnSpc>
            </a:pPr>
            <a:endParaRPr lang="en-US" sz="1800" b="0" strike="noStrike" spc="-1">
              <a:latin typeface="Arial"/>
            </a:endParaRPr>
          </a:p>
        </p:txBody>
      </p:sp>
      <p:pic>
        <p:nvPicPr>
          <p:cNvPr id="104" name="Picture 103"/>
          <p:cNvPicPr/>
          <p:nvPr/>
        </p:nvPicPr>
        <p:blipFill>
          <a:blip r:embed="rId2"/>
          <a:stretch/>
        </p:blipFill>
        <p:spPr>
          <a:xfrm>
            <a:off x="48240" y="1346400"/>
            <a:ext cx="9899280" cy="5737320"/>
          </a:xfrm>
          <a:prstGeom prst="rect">
            <a:avLst/>
          </a:prstGeom>
          <a:ln w="0">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_10"/>
          <p:cNvSpPr/>
          <p:nvPr/>
        </p:nvSpPr>
        <p:spPr>
          <a:xfrm>
            <a:off x="503640" y="7200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Middletown Energy Plan V2</a:t>
            </a:r>
            <a:endParaRPr lang="en-US" sz="4400" b="0" strike="noStrike" spc="-1">
              <a:latin typeface="Arial"/>
            </a:endParaRPr>
          </a:p>
        </p:txBody>
      </p:sp>
      <p:sp>
        <p:nvSpPr>
          <p:cNvPr id="106" name="CustomShape 2_10"/>
          <p:cNvSpPr/>
          <p:nvPr/>
        </p:nvSpPr>
        <p:spPr>
          <a:xfrm>
            <a:off x="503640" y="933840"/>
            <a:ext cx="8902080" cy="190676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dirty="0">
              <a:latin typeface="Arial"/>
            </a:endParaRPr>
          </a:p>
          <a:p>
            <a:pPr algn="ctr">
              <a:lnSpc>
                <a:spcPct val="100000"/>
              </a:lnSpc>
            </a:pPr>
            <a:r>
              <a:rPr lang="en-US" sz="1800" b="1" strike="noStrike" spc="-1" dirty="0">
                <a:solidFill>
                  <a:srgbClr val="000000"/>
                </a:solidFill>
                <a:latin typeface="Arial"/>
                <a:ea typeface="DejaVu Sans"/>
              </a:rPr>
              <a:t>Estimated tons of GHG reduction for each Middletown scenario (or partial scenario) in 2030 relative to 2018</a:t>
            </a:r>
            <a:endParaRPr lang="en-US" sz="1800" b="0" strike="noStrike" spc="-1" dirty="0">
              <a:latin typeface="Arial"/>
            </a:endParaRPr>
          </a:p>
          <a:p>
            <a:pPr algn="ctr">
              <a:lnSpc>
                <a:spcPct val="100000"/>
              </a:lnSpc>
            </a:pPr>
            <a:r>
              <a:rPr lang="en-US" sz="1600" b="0" strike="noStrike" spc="-1" dirty="0">
                <a:solidFill>
                  <a:srgbClr val="000000"/>
                </a:solidFill>
                <a:latin typeface="Arial"/>
                <a:ea typeface="DejaVu Sans"/>
              </a:rPr>
              <a:t>(2030 scenario projection: Save 266K tons or 38% of Middletown's 705K pro-rata tons in 2018)</a:t>
            </a:r>
            <a:endParaRPr lang="en-US" sz="1600" b="0" strike="noStrike" spc="-1" dirty="0">
              <a:latin typeface="Arial"/>
            </a:endParaRPr>
          </a:p>
          <a:p>
            <a:pPr algn="ctr">
              <a:lnSpc>
                <a:spcPct val="100000"/>
              </a:lnSpc>
            </a:pPr>
            <a:r>
              <a:rPr lang="en-US" sz="1600" b="0" strike="noStrike" spc="-1" dirty="0">
                <a:solidFill>
                  <a:srgbClr val="000000"/>
                </a:solidFill>
                <a:latin typeface="Arial"/>
                <a:ea typeface="DejaVu Sans"/>
              </a:rPr>
              <a:t>(2050 scenario projection:  Save 584K tons or 83%; consists of 100% clean electric (saves 29%), 100% EV (saves 35%) &amp; 100% heating electrification (saves 19%))</a:t>
            </a:r>
            <a:br>
              <a:rPr lang="en-US" sz="1600" b="0" strike="noStrike" spc="-1" dirty="0">
                <a:solidFill>
                  <a:srgbClr val="000000"/>
                </a:solidFill>
                <a:latin typeface="Arial"/>
                <a:ea typeface="DejaVu Sans"/>
              </a:rPr>
            </a:br>
            <a:r>
              <a:rPr lang="en-US" sz="1600" b="0" strike="noStrike" spc="-1" dirty="0">
                <a:solidFill>
                  <a:srgbClr val="FF0000"/>
                </a:solidFill>
                <a:latin typeface="Arial"/>
                <a:ea typeface="DejaVu Sans"/>
              </a:rPr>
              <a:t>projected </a:t>
            </a:r>
            <a:r>
              <a:rPr lang="en-US" sz="1600" b="0" strike="noStrike" spc="-1">
                <a:solidFill>
                  <a:srgbClr val="FF0000"/>
                </a:solidFill>
                <a:latin typeface="Arial"/>
                <a:ea typeface="DejaVu Sans"/>
              </a:rPr>
              <a:t>GHG reduction by 2030, </a:t>
            </a:r>
            <a:r>
              <a:rPr lang="en-US" sz="1600" b="0" strike="noStrike" spc="-1" dirty="0">
                <a:solidFill>
                  <a:srgbClr val="FF0000"/>
                </a:solidFill>
                <a:latin typeface="Arial"/>
                <a:ea typeface="DejaVu Sans"/>
              </a:rPr>
              <a:t>if Middletown adopts this “Middletown </a:t>
            </a:r>
            <a:r>
              <a:rPr lang="en-US" sz="1600" b="0" strike="noStrike" spc="-1">
                <a:solidFill>
                  <a:srgbClr val="FF0000"/>
                </a:solidFill>
                <a:latin typeface="Arial"/>
                <a:ea typeface="DejaVu Sans"/>
              </a:rPr>
              <a:t>Energ</a:t>
            </a:r>
            <a:r>
              <a:rPr lang="en-US" sz="1600" spc="-1">
                <a:solidFill>
                  <a:srgbClr val="FF0000"/>
                </a:solidFill>
                <a:latin typeface="Arial"/>
                <a:ea typeface="DejaVu Sans"/>
              </a:rPr>
              <a:t>y Plan V2”</a:t>
            </a:r>
            <a:endParaRPr lang="en-US" sz="1600" b="0" strike="noStrike" spc="-1" dirty="0">
              <a:solidFill>
                <a:srgbClr val="FF0000"/>
              </a:solidFill>
              <a:latin typeface="Arial"/>
            </a:endParaRPr>
          </a:p>
        </p:txBody>
      </p:sp>
      <p:graphicFrame>
        <p:nvGraphicFramePr>
          <p:cNvPr id="107" name="Chart 106"/>
          <p:cNvGraphicFramePr/>
          <p:nvPr/>
        </p:nvGraphicFramePr>
        <p:xfrm>
          <a:off x="457200" y="2933280"/>
          <a:ext cx="8745840" cy="437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_5"/>
          <p:cNvSpPr/>
          <p:nvPr/>
        </p:nvSpPr>
        <p:spPr>
          <a:xfrm>
            <a:off x="503640" y="7092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NJ Building Electrification - 2</a:t>
            </a:r>
            <a:endParaRPr lang="en-US" sz="4400" b="0" strike="noStrike" spc="-1">
              <a:latin typeface="Arial"/>
            </a:endParaRPr>
          </a:p>
        </p:txBody>
      </p:sp>
      <p:sp>
        <p:nvSpPr>
          <p:cNvPr id="81" name="CustomShape 2_5"/>
          <p:cNvSpPr/>
          <p:nvPr/>
        </p:nvSpPr>
        <p:spPr>
          <a:xfrm>
            <a:off x="685800" y="914400"/>
            <a:ext cx="9140760" cy="676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Building Electrification needed to reduce the 24% Residential/Commercial Heating GHG emissions to zero.</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When coupled with 100% clean electric. </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Residential Solutions/Objectives: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 </a:t>
            </a:r>
            <a:r>
              <a:rPr lang="en-US" sz="2000" b="0" u="sng" strike="noStrike" spc="-1">
                <a:solidFill>
                  <a:srgbClr val="000000"/>
                </a:solidFill>
                <a:uFillTx/>
                <a:latin typeface="Arial"/>
                <a:ea typeface="DejaVu Sans"/>
              </a:rPr>
              <a:t>Get to 900,000 fully electrified NJ residential units by 2030 </a:t>
            </a:r>
            <a:r>
              <a:rPr lang="en-US" sz="2000" b="0" strike="noStrike" spc="-1">
                <a:solidFill>
                  <a:srgbClr val="000000"/>
                </a:solidFill>
                <a:latin typeface="Arial"/>
                <a:ea typeface="DejaVu Sans"/>
              </a:rPr>
              <a:t>(25% of residential stock)</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  </a:t>
            </a:r>
            <a:r>
              <a:rPr lang="en-US" sz="2000" b="0" u="sng" strike="noStrike" spc="-1">
                <a:solidFill>
                  <a:srgbClr val="000000"/>
                </a:solidFill>
                <a:uFillTx/>
                <a:latin typeface="Arial"/>
                <a:ea typeface="DejaVu Sans"/>
              </a:rPr>
              <a:t>Deploy “Cold Climate”  electric air source heat pumps</a:t>
            </a:r>
            <a:r>
              <a:rPr lang="en-US" sz="2000" b="0" strike="noStrike" spc="-1">
                <a:solidFill>
                  <a:srgbClr val="000000"/>
                </a:solidFill>
                <a:latin typeface="Arial"/>
                <a:ea typeface="DejaVu Sans"/>
              </a:rPr>
              <a:t>  thus replacing polluting natural gas, oil &amp; propane heat  (or use geothermal heat pumps where applicable)</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Replace existing central AC and for New Construction (no new gas furnaces) with “Cold Climate” Heat Pumps.  Or “Cold Climate” Mini-Splits where appropriate.</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 Electrify hot water heating, cooking &amp; clothes drying.  Use “heat pump” appliances for hot water heaters &amp; dryers.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Commercial Solutions: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  [TBD – experts to provide; probably “heat pump” point pertains]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Energy Efficiency:</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 Energy efficiency measures reduce fuel usage/emissions before conversion to electric air source heat pumps.  And avoid future electric load on grid.  Save money.</a:t>
            </a:r>
            <a:endParaRPr lang="en-US" sz="2000" b="0" strike="noStrike" spc="-1">
              <a:latin typeface="Arial"/>
            </a:endParaRPr>
          </a:p>
          <a:p>
            <a:pPr marL="360000">
              <a:lnSpc>
                <a:spcPct val="100000"/>
              </a:lnSpc>
            </a:pPr>
            <a:endParaRPr lang="en-US" sz="20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_6"/>
          <p:cNvSpPr/>
          <p:nvPr/>
        </p:nvSpPr>
        <p:spPr>
          <a:xfrm>
            <a:off x="503640" y="-4536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Action Items - A</a:t>
            </a:r>
            <a:endParaRPr lang="en-US" sz="4400" b="0" strike="noStrike" spc="-1">
              <a:latin typeface="Arial"/>
            </a:endParaRPr>
          </a:p>
        </p:txBody>
      </p:sp>
      <p:sp>
        <p:nvSpPr>
          <p:cNvPr id="83" name="CustomShape 2_6"/>
          <p:cNvSpPr/>
          <p:nvPr/>
        </p:nvSpPr>
        <p:spPr>
          <a:xfrm>
            <a:off x="459720" y="821520"/>
            <a:ext cx="9369720" cy="7408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dirty="0">
              <a:latin typeface="Arial"/>
            </a:endParaRPr>
          </a:p>
          <a:p>
            <a:pPr marL="216000" indent="-194760">
              <a:lnSpc>
                <a:spcPct val="100000"/>
              </a:lnSpc>
              <a:buClr>
                <a:srgbClr val="000000"/>
              </a:buClr>
              <a:buSzPct val="45000"/>
              <a:buFont typeface="Wingdings" charset="2"/>
              <a:buChar char=""/>
            </a:pPr>
            <a:r>
              <a:rPr lang="en-US" sz="2200" b="0" strike="noStrike" spc="-1" dirty="0">
                <a:solidFill>
                  <a:srgbClr val="000000"/>
                </a:solidFill>
                <a:latin typeface="Arial"/>
                <a:ea typeface="DejaVu Sans"/>
              </a:rPr>
              <a:t>[</a:t>
            </a:r>
            <a:r>
              <a:rPr lang="en-US" sz="2000" b="0" strike="noStrike" spc="-1" dirty="0">
                <a:solidFill>
                  <a:srgbClr val="000000"/>
                </a:solidFill>
                <a:latin typeface="Arial"/>
                <a:ea typeface="DejaVu Sans"/>
              </a:rPr>
              <a:t>Residential] Building Electrification Action Items:</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What are the team’s specific objectives to support Building Electrification?</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How to get to 900000 fully electrified NJ residential units by 2030?</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Convert NY Bill Sheet (see next slide) to NJ Bill Sheet</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Develop Legislative Agenda, Bills, and legislative/lobbying strategy &amp; plan.</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Cost model demonstrating savings, break even year, etc.</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Carbon reduction model from proposed bill requirements (see included draft example that includes but does not display Building Electrification at this time)</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Is “cold climate” heat pump refrigerant a GHG issue?</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“cold climate” Heat Pump product list</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List of “cold climate” Heat Pump installation contractors</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Heat pump water heater and dryer product list</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Summarize NJ heat pump (HVAC &amp; appliance) rebates.  How to improve them?</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Summarize Federal rebates and legislative status.</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Eliminate ALL incentives for gas appliances</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What are the “code” action items that support Building Electrification?</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Develop renewableheatnowNJ.org Building Electrification website that outlines the problem, goals, bills, points to NJ rebates, covers the topics above, etc.  See https://renewableheatnow.org/</a:t>
            </a:r>
            <a:endParaRPr lang="en-US" sz="20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What needs to be done for Commercial heating?</a:t>
            </a:r>
            <a:endParaRPr lang="en-US" sz="2000" b="0" strike="noStrike" spc="-1" dirty="0">
              <a:latin typeface="Arial"/>
            </a:endParaRPr>
          </a:p>
          <a:p>
            <a:pPr>
              <a:lnSpc>
                <a:spcPct val="100000"/>
              </a:lnSpc>
            </a:pPr>
            <a:endParaRPr lang="en-US" sz="2000" b="0" strike="noStrike" spc="-1" dirty="0">
              <a:latin typeface="Arial"/>
            </a:endParaRPr>
          </a:p>
          <a:p>
            <a:pPr marL="360000">
              <a:lnSpc>
                <a:spcPct val="100000"/>
              </a:lnSpc>
            </a:pPr>
            <a:endParaRPr lang="en-US" sz="2000" b="0" strike="noStrike" spc="-1" dirty="0">
              <a:latin typeface="Arial"/>
            </a:endParaRPr>
          </a:p>
          <a:p>
            <a:pPr marL="360000">
              <a:lnSpc>
                <a:spcPct val="100000"/>
              </a:lnSpc>
            </a:pPr>
            <a:endParaRPr lang="en-US" sz="2000" b="0" strike="noStrike" spc="-1" dirty="0">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_8"/>
          <p:cNvSpPr/>
          <p:nvPr/>
        </p:nvSpPr>
        <p:spPr>
          <a:xfrm>
            <a:off x="503640" y="-4536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NJ Bill Sheet Action Item</a:t>
            </a:r>
            <a:endParaRPr lang="en-US" sz="4400" b="0" strike="noStrike" spc="-1">
              <a:latin typeface="Arial"/>
            </a:endParaRPr>
          </a:p>
        </p:txBody>
      </p:sp>
      <p:sp>
        <p:nvSpPr>
          <p:cNvPr id="85" name="CustomShape 2_8"/>
          <p:cNvSpPr/>
          <p:nvPr/>
        </p:nvSpPr>
        <p:spPr>
          <a:xfrm>
            <a:off x="459720" y="685800"/>
            <a:ext cx="9397512" cy="199909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endParaRPr lang="en-US" sz="1800" b="0" strike="noStrike" spc="-1" dirty="0">
              <a:latin typeface="Arial"/>
            </a:endParaRPr>
          </a:p>
          <a:p>
            <a:pPr marL="216000" indent="-194760">
              <a:lnSpc>
                <a:spcPct val="100000"/>
              </a:lnSpc>
              <a:buClr>
                <a:srgbClr val="000000"/>
              </a:buClr>
              <a:buSzPct val="45000"/>
              <a:buFont typeface="Wingdings" charset="2"/>
              <a:buChar char=""/>
            </a:pPr>
            <a:r>
              <a:rPr lang="en-US" sz="2000" b="0" strike="noStrike" spc="-1" dirty="0">
                <a:solidFill>
                  <a:srgbClr val="000000"/>
                </a:solidFill>
                <a:latin typeface="Arial"/>
                <a:ea typeface="DejaVu Sans"/>
              </a:rPr>
              <a:t>ACTION: Convert NY Bill sheet to proposed NJ Bill Sheet.  Also, modify the associated “Talking Points” for each bill.  https://renewableheatnow.org/</a:t>
            </a:r>
            <a:endParaRPr lang="en-US" sz="2000" b="0" strike="noStrike" spc="-1" dirty="0">
              <a:latin typeface="Arial"/>
            </a:endParaRPr>
          </a:p>
          <a:p>
            <a:pPr>
              <a:lnSpc>
                <a:spcPct val="100000"/>
              </a:lnSpc>
            </a:pPr>
            <a:endParaRPr lang="en-US" sz="2200" b="0" strike="noStrike" spc="-1" dirty="0">
              <a:latin typeface="Arial"/>
            </a:endParaRPr>
          </a:p>
          <a:p>
            <a:pPr marL="360000">
              <a:lnSpc>
                <a:spcPct val="100000"/>
              </a:lnSpc>
            </a:pPr>
            <a:endParaRPr lang="en-US" sz="2200" b="0" strike="noStrike" spc="-1" dirty="0">
              <a:latin typeface="Arial"/>
            </a:endParaRPr>
          </a:p>
          <a:p>
            <a:pPr marL="360000">
              <a:lnSpc>
                <a:spcPct val="100000"/>
              </a:lnSpc>
            </a:pPr>
            <a:endParaRPr lang="en-US" sz="2200" b="0" strike="noStrike" spc="-1" dirty="0">
              <a:latin typeface="Arial"/>
            </a:endParaRPr>
          </a:p>
        </p:txBody>
      </p:sp>
      <p:pic>
        <p:nvPicPr>
          <p:cNvPr id="86" name="Picture 85"/>
          <p:cNvPicPr/>
          <p:nvPr/>
        </p:nvPicPr>
        <p:blipFill>
          <a:blip r:embed="rId2"/>
          <a:stretch/>
        </p:blipFill>
        <p:spPr>
          <a:xfrm>
            <a:off x="2057400" y="1828800"/>
            <a:ext cx="5038200" cy="5486040"/>
          </a:xfrm>
          <a:prstGeom prst="rect">
            <a:avLst/>
          </a:prstGeom>
          <a:ln w="0">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_11"/>
          <p:cNvSpPr/>
          <p:nvPr/>
        </p:nvSpPr>
        <p:spPr>
          <a:xfrm>
            <a:off x="503640" y="-4536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Action Items - B</a:t>
            </a:r>
            <a:endParaRPr lang="en-US" sz="4400" b="0" strike="noStrike" spc="-1">
              <a:latin typeface="Arial"/>
            </a:endParaRPr>
          </a:p>
        </p:txBody>
      </p:sp>
      <p:sp>
        <p:nvSpPr>
          <p:cNvPr id="88" name="CustomShape 2_11"/>
          <p:cNvSpPr/>
          <p:nvPr/>
        </p:nvSpPr>
        <p:spPr>
          <a:xfrm>
            <a:off x="459720" y="963000"/>
            <a:ext cx="9140760" cy="4294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a:latin typeface="Arial"/>
            </a:endParaRPr>
          </a:p>
          <a:p>
            <a:pPr marL="216000" indent="-194760">
              <a:lnSpc>
                <a:spcPct val="100000"/>
              </a:lnSpc>
              <a:buClr>
                <a:srgbClr val="000000"/>
              </a:buClr>
              <a:buSzPct val="45000"/>
              <a:buFont typeface="Wingdings" charset="2"/>
              <a:buChar char=""/>
            </a:pPr>
            <a:r>
              <a:rPr lang="en-US" sz="2200" b="0" strike="noStrike" spc="-1">
                <a:solidFill>
                  <a:srgbClr val="000000"/>
                </a:solidFill>
                <a:latin typeface="Arial"/>
                <a:ea typeface="DejaVu Sans"/>
              </a:rPr>
              <a:t>Supporting Action Items:</a:t>
            </a:r>
            <a:endParaRPr lang="en-US" sz="2200" b="0" strike="noStrike" spc="-1">
              <a:latin typeface="Arial"/>
            </a:endParaRPr>
          </a:p>
          <a:p>
            <a:pPr>
              <a:lnSpc>
                <a:spcPct val="100000"/>
              </a:lnSpc>
            </a:pPr>
            <a:endParaRPr lang="en-US" sz="2200" b="0" strike="noStrike" spc="-1">
              <a:latin typeface="Arial"/>
            </a:endParaRPr>
          </a:p>
          <a:p>
            <a:pPr marL="216000" indent="-194760">
              <a:lnSpc>
                <a:spcPct val="100000"/>
              </a:lnSpc>
              <a:buClr>
                <a:srgbClr val="000000"/>
              </a:buClr>
              <a:buSzPct val="45000"/>
              <a:buFont typeface="Wingdings" charset="2"/>
              <a:buChar char=""/>
            </a:pPr>
            <a:r>
              <a:rPr lang="en-US" sz="2200" b="0" strike="noStrike" spc="-1">
                <a:solidFill>
                  <a:srgbClr val="000000"/>
                </a:solidFill>
                <a:latin typeface="Arial"/>
                <a:ea typeface="DejaVu Sans"/>
              </a:rPr>
              <a:t>Explain need for 100% clean electric to support Building Electrification </a:t>
            </a:r>
            <a:r>
              <a:rPr lang="en-US" sz="1600" b="0" strike="noStrike" spc="-1">
                <a:solidFill>
                  <a:srgbClr val="000000"/>
                </a:solidFill>
                <a:latin typeface="Arial"/>
                <a:ea typeface="DejaVu Sans"/>
              </a:rPr>
              <a:t>(Note, in this draft, some prior 100% clean electric slides are included under Supporting material)</a:t>
            </a:r>
            <a:endParaRPr lang="en-US" sz="1600" b="0" strike="noStrike" spc="-1">
              <a:latin typeface="Arial"/>
            </a:endParaRPr>
          </a:p>
          <a:p>
            <a:pPr marL="216000" indent="-194760">
              <a:lnSpc>
                <a:spcPct val="100000"/>
              </a:lnSpc>
              <a:buClr>
                <a:srgbClr val="000000"/>
              </a:buClr>
              <a:buSzPct val="45000"/>
              <a:buFont typeface="Wingdings" charset="2"/>
              <a:buChar char=""/>
            </a:pPr>
            <a:r>
              <a:rPr lang="en-US" sz="2200" b="0" strike="noStrike" spc="-1">
                <a:solidFill>
                  <a:srgbClr val="000000"/>
                </a:solidFill>
                <a:latin typeface="Arial"/>
                <a:ea typeface="DejaVu Sans"/>
              </a:rPr>
              <a:t>How to get New Jersey to 100% RPS for 100% clean electric?</a:t>
            </a:r>
            <a:endParaRPr lang="en-US" sz="2200" b="0" strike="noStrike" spc="-1">
              <a:latin typeface="Arial"/>
            </a:endParaRPr>
          </a:p>
          <a:p>
            <a:pPr marL="216000" indent="-194760">
              <a:lnSpc>
                <a:spcPct val="100000"/>
              </a:lnSpc>
              <a:buClr>
                <a:srgbClr val="000000"/>
              </a:buClr>
              <a:buSzPct val="45000"/>
              <a:buFont typeface="Wingdings" charset="2"/>
              <a:buChar char=""/>
            </a:pPr>
            <a:r>
              <a:rPr lang="en-US" sz="2200" b="0" strike="noStrike" spc="-1">
                <a:solidFill>
                  <a:srgbClr val="000000"/>
                </a:solidFill>
                <a:latin typeface="Arial"/>
                <a:ea typeface="DejaVu Sans"/>
              </a:rPr>
              <a:t>Battery storage (Product list, cost model, how to encourage, etc)</a:t>
            </a:r>
            <a:endParaRPr lang="en-US" sz="2200" b="0" strike="noStrike" spc="-1">
              <a:latin typeface="Arial"/>
            </a:endParaRPr>
          </a:p>
          <a:p>
            <a:pPr marL="216000" indent="-194760">
              <a:lnSpc>
                <a:spcPct val="100000"/>
              </a:lnSpc>
              <a:buClr>
                <a:srgbClr val="000000"/>
              </a:buClr>
              <a:buSzPct val="45000"/>
              <a:buFont typeface="Wingdings" charset="2"/>
              <a:buChar char=""/>
            </a:pPr>
            <a:r>
              <a:rPr lang="en-US" sz="2200" b="0" strike="noStrike" spc="-1">
                <a:solidFill>
                  <a:srgbClr val="000000"/>
                </a:solidFill>
                <a:latin typeface="Arial"/>
                <a:ea typeface="DejaVu Sans"/>
              </a:rPr>
              <a:t>Grid reliability</a:t>
            </a:r>
            <a:endParaRPr lang="en-US" sz="2200" b="0" strike="noStrike" spc="-1">
              <a:latin typeface="Arial"/>
            </a:endParaRPr>
          </a:p>
          <a:p>
            <a:pPr marL="216000" indent="-194760">
              <a:lnSpc>
                <a:spcPct val="100000"/>
              </a:lnSpc>
              <a:buClr>
                <a:srgbClr val="000000"/>
              </a:buClr>
              <a:buSzPct val="45000"/>
              <a:buFont typeface="Wingdings" charset="2"/>
              <a:buChar char=""/>
            </a:pPr>
            <a:r>
              <a:rPr lang="en-US" sz="2200" b="0" strike="noStrike" spc="-1">
                <a:solidFill>
                  <a:srgbClr val="000000"/>
                </a:solidFill>
                <a:latin typeface="Arial"/>
                <a:ea typeface="DejaVu Sans"/>
              </a:rPr>
              <a:t>Grid investments (ref Infrastructure Bill → does it help NJ?; how about other Federal bills)</a:t>
            </a:r>
            <a:endParaRPr lang="en-US" sz="2200" b="0" strike="noStrike" spc="-1">
              <a:latin typeface="Arial"/>
            </a:endParaRPr>
          </a:p>
          <a:p>
            <a:pPr>
              <a:lnSpc>
                <a:spcPct val="100000"/>
              </a:lnSpc>
            </a:pPr>
            <a:endParaRPr lang="en-US" sz="2200" b="0" strike="noStrike" spc="-1">
              <a:latin typeface="Arial"/>
            </a:endParaRPr>
          </a:p>
          <a:p>
            <a:pPr marL="360000">
              <a:lnSpc>
                <a:spcPct val="100000"/>
              </a:lnSpc>
            </a:pPr>
            <a:endParaRPr lang="en-US" sz="2200" b="0" strike="noStrike" spc="-1">
              <a:latin typeface="Arial"/>
            </a:endParaRPr>
          </a:p>
          <a:p>
            <a:pPr marL="360000">
              <a:lnSpc>
                <a:spcPct val="100000"/>
              </a:lnSpc>
            </a:pPr>
            <a:endParaRPr lang="en-US" sz="22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_9"/>
          <p:cNvSpPr/>
          <p:nvPr/>
        </p:nvSpPr>
        <p:spPr>
          <a:xfrm>
            <a:off x="503640" y="-4536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Carbon Reduction Model</a:t>
            </a:r>
            <a:endParaRPr lang="en-US" sz="4400" b="0" strike="noStrike" spc="-1">
              <a:latin typeface="Arial"/>
            </a:endParaRPr>
          </a:p>
        </p:txBody>
      </p:sp>
      <p:sp>
        <p:nvSpPr>
          <p:cNvPr id="90" name="CustomShape 2_9"/>
          <p:cNvSpPr/>
          <p:nvPr/>
        </p:nvSpPr>
        <p:spPr>
          <a:xfrm>
            <a:off x="459720" y="963000"/>
            <a:ext cx="9140760" cy="1369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a:latin typeface="Arial"/>
            </a:endParaRPr>
          </a:p>
          <a:p>
            <a:pPr marL="216000" indent="-194760">
              <a:lnSpc>
                <a:spcPct val="100000"/>
              </a:lnSpc>
              <a:buClr>
                <a:srgbClr val="000000"/>
              </a:buClr>
              <a:buSzPct val="45000"/>
              <a:buFont typeface="Wingdings" charset="2"/>
              <a:buChar char=""/>
            </a:pPr>
            <a:r>
              <a:rPr lang="en-US" sz="2200" b="0" strike="noStrike" spc="-1">
                <a:solidFill>
                  <a:srgbClr val="000000"/>
                </a:solidFill>
                <a:latin typeface="Arial"/>
                <a:ea typeface="DejaVu Sans"/>
              </a:rPr>
              <a:t>Example Carbon Reduction Model</a:t>
            </a:r>
            <a:endParaRPr lang="en-US" sz="2200" b="0" strike="noStrike" spc="-1">
              <a:latin typeface="Arial"/>
            </a:endParaRPr>
          </a:p>
          <a:p>
            <a:pPr marL="216000" indent="-194760">
              <a:lnSpc>
                <a:spcPct val="100000"/>
              </a:lnSpc>
              <a:buClr>
                <a:srgbClr val="000000"/>
              </a:buClr>
              <a:buSzPct val="45000"/>
              <a:buFont typeface="Wingdings" charset="2"/>
              <a:buChar char=""/>
            </a:pPr>
            <a:r>
              <a:rPr lang="en-US" sz="2200" b="0" strike="noStrike" spc="-1">
                <a:solidFill>
                  <a:srgbClr val="000000"/>
                </a:solidFill>
                <a:latin typeface="Arial"/>
                <a:ea typeface="DejaVu Sans"/>
              </a:rPr>
              <a:t>(under development, not supported, not for release, draft 1-20-22)</a:t>
            </a:r>
            <a:endParaRPr lang="en-US" sz="2200" b="0" strike="noStrike" spc="-1">
              <a:latin typeface="Arial"/>
            </a:endParaRPr>
          </a:p>
          <a:p>
            <a:pPr marL="360000">
              <a:lnSpc>
                <a:spcPct val="100000"/>
              </a:lnSpc>
            </a:pPr>
            <a:endParaRPr lang="en-US" sz="2200" b="0" strike="noStrike" spc="-1">
              <a:latin typeface="Arial"/>
            </a:endParaRPr>
          </a:p>
        </p:txBody>
      </p:sp>
      <p:graphicFrame>
        <p:nvGraphicFramePr>
          <p:cNvPr id="91" name="Chart 90"/>
          <p:cNvGraphicFramePr/>
          <p:nvPr/>
        </p:nvGraphicFramePr>
        <p:xfrm>
          <a:off x="914400" y="2333160"/>
          <a:ext cx="8457480" cy="47552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_7"/>
          <p:cNvSpPr/>
          <p:nvPr/>
        </p:nvSpPr>
        <p:spPr>
          <a:xfrm>
            <a:off x="503640" y="-4536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Supplementary Material</a:t>
            </a:r>
            <a:endParaRPr lang="en-US" sz="4400" b="0" strike="noStrike" spc="-1">
              <a:latin typeface="Arial"/>
            </a:endParaRPr>
          </a:p>
        </p:txBody>
      </p:sp>
      <p:sp>
        <p:nvSpPr>
          <p:cNvPr id="93" name="CustomShape 2_7"/>
          <p:cNvSpPr/>
          <p:nvPr/>
        </p:nvSpPr>
        <p:spPr>
          <a:xfrm>
            <a:off x="1143000" y="2286000"/>
            <a:ext cx="8912160" cy="273775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dirty="0">
              <a:latin typeface="Arial"/>
            </a:endParaRPr>
          </a:p>
          <a:p>
            <a:pPr marL="216000" indent="-194760">
              <a:lnSpc>
                <a:spcPct val="100000"/>
              </a:lnSpc>
              <a:buClr>
                <a:srgbClr val="000000"/>
              </a:buClr>
              <a:buSzPct val="45000"/>
              <a:buFont typeface="Wingdings" charset="2"/>
              <a:buChar char=""/>
            </a:pPr>
            <a:r>
              <a:rPr lang="en-US" sz="2200" b="0" strike="noStrike" spc="-1" dirty="0">
                <a:solidFill>
                  <a:srgbClr val="000000"/>
                </a:solidFill>
                <a:latin typeface="Arial"/>
                <a:ea typeface="DejaVu Sans"/>
              </a:rPr>
              <a:t>Clean Electric Supplementary Material Follows</a:t>
            </a:r>
          </a:p>
          <a:p>
            <a:pPr marL="216000" indent="-194760">
              <a:lnSpc>
                <a:spcPct val="100000"/>
              </a:lnSpc>
              <a:buClr>
                <a:srgbClr val="000000"/>
              </a:buClr>
              <a:buSzPct val="45000"/>
              <a:buFont typeface="Wingdings" charset="2"/>
              <a:buChar char=""/>
            </a:pPr>
            <a:r>
              <a:rPr lang="en-US" sz="2200" spc="-1" dirty="0">
                <a:solidFill>
                  <a:srgbClr val="000000"/>
                </a:solidFill>
                <a:latin typeface="Arial"/>
                <a:ea typeface="DejaVu Sans"/>
              </a:rPr>
              <a:t>These are suggested opportunities for the “Energy” Team, but members of the “Building Electrification” Team are knowledgeable about specific issues and willing to pursue (to be negotiated)</a:t>
            </a:r>
            <a:endParaRPr lang="en-US" sz="2200" b="0" strike="noStrike" spc="-1" dirty="0">
              <a:latin typeface="Arial"/>
            </a:endParaRPr>
          </a:p>
          <a:p>
            <a:pPr>
              <a:lnSpc>
                <a:spcPct val="100000"/>
              </a:lnSpc>
            </a:pPr>
            <a:endParaRPr lang="en-US" sz="2200" b="0" strike="noStrike" spc="-1" dirty="0">
              <a:latin typeface="Arial"/>
            </a:endParaRPr>
          </a:p>
          <a:p>
            <a:pPr marL="360000">
              <a:lnSpc>
                <a:spcPct val="100000"/>
              </a:lnSpc>
            </a:pPr>
            <a:endParaRPr lang="en-US" sz="2200" b="0" strike="noStrike" spc="-1" dirty="0">
              <a:latin typeface="Arial"/>
            </a:endParaRPr>
          </a:p>
          <a:p>
            <a:pPr marL="360000">
              <a:lnSpc>
                <a:spcPct val="100000"/>
              </a:lnSpc>
            </a:pPr>
            <a:endParaRPr lang="en-US" sz="2200" b="0" strike="noStrike" spc="-1" dirty="0">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_4"/>
          <p:cNvSpPr/>
          <p:nvPr/>
        </p:nvSpPr>
        <p:spPr>
          <a:xfrm>
            <a:off x="503640" y="7200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100% Clean Electric by 2035 - 1</a:t>
            </a:r>
            <a:endParaRPr lang="en-US" sz="4400" b="0" strike="noStrike" spc="-1">
              <a:latin typeface="Arial"/>
            </a:endParaRPr>
          </a:p>
        </p:txBody>
      </p:sp>
      <p:sp>
        <p:nvSpPr>
          <p:cNvPr id="95" name="CustomShape 2_4"/>
          <p:cNvSpPr/>
          <p:nvPr/>
        </p:nvSpPr>
        <p:spPr>
          <a:xfrm>
            <a:off x="228600" y="983160"/>
            <a:ext cx="9369360" cy="7251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Why </a:t>
            </a:r>
            <a:r>
              <a:rPr lang="en-US" sz="2000" b="0" u="sng" strike="noStrike" spc="-1">
                <a:solidFill>
                  <a:srgbClr val="000000"/>
                </a:solidFill>
                <a:uFillTx/>
                <a:latin typeface="Arial"/>
                <a:ea typeface="DejaVu Sans"/>
              </a:rPr>
              <a:t>100% Clean Electric by 2035?</a:t>
            </a:r>
            <a:r>
              <a:rPr lang="en-US" sz="2000" b="0" strike="noStrike" spc="-1">
                <a:solidFill>
                  <a:srgbClr val="000000"/>
                </a:solidFill>
                <a:latin typeface="Arial"/>
                <a:ea typeface="DejaVu Sans"/>
              </a:rPr>
              <a:t> </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Help avoid the worst consequences of global warming</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Microsoft YaHei"/>
              </a:rPr>
              <a:t>President Biden’s 1/27/21 executive order:  Develop plan for “a carbon pollution-free electricity sector no later than 2035”</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The PJM to which NJ belongs “gets only 6% of its power from renewable sources such as wind and solar, compared with more than 40% in California and more than 25% in Texas”*</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Saves  83% of Greenhouse Gas (GHG) emissions when implemented with 100% Electric Vehicles and 100% Building Electrification by 2050**</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strike="noStrike" spc="-1">
                <a:solidFill>
                  <a:srgbClr val="000000"/>
                </a:solidFill>
                <a:latin typeface="Arial"/>
                <a:ea typeface="DejaVu Sans"/>
              </a:rPr>
              <a:t>Large increase in 100% clean electric is also needed to support Electric Vehicles and Building Electrification</a:t>
            </a:r>
            <a:endParaRPr lang="en-US" sz="2000" b="0" strike="noStrike" spc="-1">
              <a:latin typeface="Arial"/>
            </a:endParaRPr>
          </a:p>
          <a:p>
            <a:pPr marL="216000" indent="-194760">
              <a:lnSpc>
                <a:spcPct val="100000"/>
              </a:lnSpc>
              <a:buClr>
                <a:srgbClr val="000000"/>
              </a:buClr>
              <a:buSzPct val="45000"/>
              <a:buFont typeface="Wingdings" charset="2"/>
              <a:buChar char=""/>
            </a:pPr>
            <a:r>
              <a:rPr lang="en-US" sz="2000" b="0" u="sng" strike="noStrike" spc="-1">
                <a:solidFill>
                  <a:srgbClr val="000000"/>
                </a:solidFill>
                <a:uFillTx/>
                <a:latin typeface="Arial"/>
                <a:ea typeface="DejaVu Sans"/>
              </a:rPr>
              <a:t>Existing NJ wind and solar projections fall far short of anticipated need for renewable electric during 2035+ at only ~40% of existing electrical consumption, without considering Electric Vehicles or Building Electrification</a:t>
            </a:r>
            <a:r>
              <a:rPr lang="en-US" sz="2000" b="0" strike="noStrike" spc="-1">
                <a:solidFill>
                  <a:srgbClr val="000000"/>
                </a:solidFill>
                <a:latin typeface="Arial"/>
                <a:ea typeface="DejaVu Sans"/>
              </a:rPr>
              <a:t>  (see Statistics slide)</a:t>
            </a:r>
            <a:endParaRPr lang="en-US" sz="2000" b="0" strike="noStrike" spc="-1">
              <a:latin typeface="Arial"/>
            </a:endParaRPr>
          </a:p>
          <a:p>
            <a:pPr>
              <a:lnSpc>
                <a:spcPct val="100000"/>
              </a:lnSpc>
            </a:pPr>
            <a:r>
              <a:rPr lang="en-US" sz="2000" b="0" strike="noStrike" spc="-1">
                <a:solidFill>
                  <a:srgbClr val="000000"/>
                </a:solidFill>
                <a:latin typeface="Arial"/>
                <a:ea typeface="DejaVu Sans"/>
              </a:rPr>
              <a:t>→ </a:t>
            </a:r>
            <a:r>
              <a:rPr lang="en-US" sz="2000" b="0" u="sng" strike="noStrike" spc="-1">
                <a:solidFill>
                  <a:srgbClr val="000000"/>
                </a:solidFill>
                <a:uFillTx/>
                <a:latin typeface="Arial"/>
                <a:ea typeface="DejaVu Sans"/>
              </a:rPr>
              <a:t>Far more action is needed!    </a:t>
            </a:r>
            <a:endParaRPr lang="en-US" sz="2000" b="0" strike="noStrike" spc="-1">
              <a:latin typeface="Arial"/>
            </a:endParaRPr>
          </a:p>
          <a:p>
            <a:pPr>
              <a:lnSpc>
                <a:spcPct val="100000"/>
              </a:lnSpc>
            </a:pPr>
            <a:endParaRPr lang="en-US" sz="2000" b="0" strike="noStrike" spc="-1">
              <a:latin typeface="Arial"/>
            </a:endParaRPr>
          </a:p>
          <a:p>
            <a:pPr>
              <a:lnSpc>
                <a:spcPct val="100000"/>
              </a:lnSpc>
            </a:pPr>
            <a:r>
              <a:rPr lang="en-US" sz="1600" b="0" strike="noStrike" spc="-1">
                <a:solidFill>
                  <a:srgbClr val="000000"/>
                </a:solidFill>
                <a:latin typeface="Arial"/>
                <a:ea typeface="DejaVu Sans"/>
              </a:rPr>
              <a:t>*  “The Biggest U.S. Electrical Grid Braces for Green Energy” (Bloomberg 8/10/21) regarding PJM pool to which NJ belongs.  Also see EIA data as per Statistics slide.</a:t>
            </a:r>
            <a:endParaRPr lang="en-US" sz="1600" b="0" strike="noStrike" spc="-1">
              <a:latin typeface="Arial"/>
            </a:endParaRPr>
          </a:p>
          <a:p>
            <a:pPr>
              <a:lnSpc>
                <a:spcPct val="100000"/>
              </a:lnSpc>
            </a:pPr>
            <a:r>
              <a:rPr lang="en-US" sz="1600" b="0" strike="noStrike" spc="-1">
                <a:solidFill>
                  <a:srgbClr val="000000"/>
                </a:solidFill>
                <a:latin typeface="Arial"/>
                <a:ea typeface="DejaVu Sans"/>
              </a:rPr>
              <a:t>**Based on extrapolation of data used for Middletown Energy Plan V2 8/20 submitted for Middletown, NJ.  Assumes 100% clean electric.</a:t>
            </a:r>
            <a:endParaRPr lang="en-US" sz="1600" b="0" strike="noStrike" spc="-1">
              <a:latin typeface="Arial"/>
            </a:endParaRPr>
          </a:p>
          <a:p>
            <a:pPr>
              <a:lnSpc>
                <a:spcPct val="100000"/>
              </a:lnSpc>
            </a:pPr>
            <a:endParaRPr lang="en-US" sz="1600" b="0" strike="noStrike" spc="-1">
              <a:latin typeface="Arial"/>
            </a:endParaRPr>
          </a:p>
          <a:p>
            <a:pPr marL="360000">
              <a:lnSpc>
                <a:spcPct val="100000"/>
              </a:lnSpc>
            </a:pPr>
            <a:endParaRPr lang="en-US" sz="1600" b="0" strike="noStrike" spc="-1">
              <a:latin typeface="Arial"/>
            </a:endParaRPr>
          </a:p>
          <a:p>
            <a:pPr marL="360000">
              <a:lnSpc>
                <a:spcPct val="100000"/>
              </a:lnSpc>
            </a:pPr>
            <a:endParaRPr lang="en-US" sz="16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_0"/>
          <p:cNvSpPr/>
          <p:nvPr/>
        </p:nvSpPr>
        <p:spPr>
          <a:xfrm>
            <a:off x="503640" y="72000"/>
            <a:ext cx="9046800" cy="843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rmAutofit/>
          </a:bodyPr>
          <a:lstStyle/>
          <a:p>
            <a:pPr algn="ctr">
              <a:lnSpc>
                <a:spcPct val="100000"/>
              </a:lnSpc>
            </a:pPr>
            <a:r>
              <a:rPr lang="en-US" sz="4400" b="0" strike="noStrike" spc="-1">
                <a:solidFill>
                  <a:srgbClr val="000000"/>
                </a:solidFill>
                <a:latin typeface="Noto Sans"/>
                <a:ea typeface="DejaVu Sans"/>
              </a:rPr>
              <a:t>100% Clean Electric by 2035 - 2</a:t>
            </a:r>
            <a:endParaRPr lang="en-US" sz="4400" b="0" strike="noStrike" spc="-1">
              <a:latin typeface="Arial"/>
            </a:endParaRPr>
          </a:p>
        </p:txBody>
      </p:sp>
      <p:sp>
        <p:nvSpPr>
          <p:cNvPr id="97" name="CustomShape 2_0"/>
          <p:cNvSpPr/>
          <p:nvPr/>
        </p:nvSpPr>
        <p:spPr>
          <a:xfrm>
            <a:off x="457200" y="936360"/>
            <a:ext cx="9369360" cy="6580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n-US" sz="1800" b="0" strike="noStrike" spc="-1">
              <a:latin typeface="Arial"/>
            </a:endParaRPr>
          </a:p>
          <a:p>
            <a:pPr marL="216000" indent="-194760">
              <a:lnSpc>
                <a:spcPct val="100000"/>
              </a:lnSpc>
              <a:buClr>
                <a:srgbClr val="000000"/>
              </a:buClr>
              <a:buSzPct val="45000"/>
              <a:buFont typeface="Wingdings" charset="2"/>
              <a:buChar char=""/>
            </a:pPr>
            <a:r>
              <a:rPr lang="en-US" sz="1800" b="0" strike="noStrike" spc="-1">
                <a:solidFill>
                  <a:srgbClr val="000000"/>
                </a:solidFill>
                <a:latin typeface="Arial"/>
                <a:ea typeface="DejaVu Sans"/>
              </a:rPr>
              <a:t>How to Get There:</a:t>
            </a:r>
            <a:endParaRPr lang="en-US" sz="1800" b="0" strike="noStrike" spc="-1">
              <a:latin typeface="Arial"/>
            </a:endParaRPr>
          </a:p>
          <a:p>
            <a:pPr marL="216000" indent="-194760">
              <a:lnSpc>
                <a:spcPct val="100000"/>
              </a:lnSpc>
              <a:buClr>
                <a:srgbClr val="000000"/>
              </a:buClr>
              <a:buSzPct val="45000"/>
              <a:buFont typeface="Wingdings" charset="2"/>
              <a:buChar char=""/>
            </a:pPr>
            <a:r>
              <a:rPr lang="en-US" sz="1800" b="0" strike="noStrike" spc="-1">
                <a:solidFill>
                  <a:srgbClr val="000000"/>
                </a:solidFill>
                <a:latin typeface="Arial"/>
                <a:ea typeface="DejaVu Sans"/>
              </a:rPr>
              <a:t>A. Implement a PJM-wide or New Jersey-only Integrated Clean Capacity Market (ICCM).  As reported by NJ BPU staff: </a:t>
            </a:r>
            <a:endParaRPr lang="en-US" sz="1800" b="0" strike="noStrike" spc="-1">
              <a:latin typeface="Arial"/>
            </a:endParaRPr>
          </a:p>
          <a:p>
            <a:pPr marL="360000" indent="-194760">
              <a:lnSpc>
                <a:spcPct val="100000"/>
              </a:lnSpc>
              <a:buClr>
                <a:srgbClr val="000000"/>
              </a:buClr>
              <a:buSzPct val="45000"/>
              <a:buFont typeface="Wingdings" charset="2"/>
              <a:buChar char=""/>
            </a:pPr>
            <a:r>
              <a:rPr lang="en-US" sz="1600" b="0" strike="noStrike" spc="-1">
                <a:solidFill>
                  <a:srgbClr val="000000"/>
                </a:solidFill>
                <a:latin typeface="Arial"/>
                <a:ea typeface="DejaVu Sans"/>
              </a:rPr>
              <a:t>92% Clean Energy can be achieved by 2030 (* Figure 15, page 48)</a:t>
            </a:r>
            <a:endParaRPr lang="en-US" sz="1600" b="0" strike="noStrike" spc="-1">
              <a:latin typeface="Arial"/>
            </a:endParaRPr>
          </a:p>
          <a:p>
            <a:pPr marL="360000" indent="-194760">
              <a:lnSpc>
                <a:spcPct val="100000"/>
              </a:lnSpc>
              <a:buClr>
                <a:srgbClr val="000000"/>
              </a:buClr>
              <a:buSzPct val="45000"/>
              <a:buFont typeface="Wingdings" charset="2"/>
              <a:buChar char=""/>
            </a:pPr>
            <a:r>
              <a:rPr lang="en-US" sz="1600" b="0" strike="noStrike" spc="-1">
                <a:solidFill>
                  <a:srgbClr val="000000"/>
                </a:solidFill>
                <a:latin typeface="Arial"/>
                <a:ea typeface="DejaVu Sans"/>
              </a:rPr>
              <a:t> “achieving 90%+ percent of clean energy can be achieved at modest costs through a PJM-wide or New Jersey-only ICCM approach to resource adequacy” (* Page 5)</a:t>
            </a:r>
            <a:endParaRPr lang="en-US" sz="1600" b="0" strike="noStrike" spc="-1">
              <a:latin typeface="Arial"/>
            </a:endParaRPr>
          </a:p>
          <a:p>
            <a:pPr marL="216000" indent="-194760">
              <a:lnSpc>
                <a:spcPct val="100000"/>
              </a:lnSpc>
              <a:buClr>
                <a:srgbClr val="000000"/>
              </a:buClr>
              <a:buSzPct val="45000"/>
              <a:buFont typeface="Wingdings" charset="2"/>
              <a:buChar char=""/>
            </a:pPr>
            <a:r>
              <a:rPr lang="en-US" sz="1800" b="0" strike="noStrike" spc="-1">
                <a:solidFill>
                  <a:srgbClr val="000000"/>
                </a:solidFill>
                <a:latin typeface="Arial"/>
                <a:ea typeface="DejaVu Sans"/>
              </a:rPr>
              <a:t>B. Implement the 7/21/21 Petition Request to NJ DEP to implement 50% GHG reductions by 2030 from 2005 levels, including Clean Energy Portfolios to avoid fossil fuel infrastructure**</a:t>
            </a:r>
            <a:endParaRPr lang="en-US" sz="1800" b="0" strike="noStrike" spc="-1">
              <a:latin typeface="Arial"/>
            </a:endParaRPr>
          </a:p>
          <a:p>
            <a:pPr marL="216000" indent="-194760">
              <a:lnSpc>
                <a:spcPct val="100000"/>
              </a:lnSpc>
              <a:buClr>
                <a:srgbClr val="000000"/>
              </a:buClr>
              <a:buSzPct val="45000"/>
              <a:buFont typeface="Wingdings" charset="2"/>
              <a:buChar char=""/>
            </a:pPr>
            <a:r>
              <a:rPr lang="en-US" sz="1800" b="0" strike="noStrike" spc="-1">
                <a:solidFill>
                  <a:srgbClr val="000000"/>
                </a:solidFill>
                <a:latin typeface="Arial"/>
                <a:ea typeface="DejaVu Sans"/>
              </a:rPr>
              <a:t>C. Fix the NJ Renewable Portfolio Standard*** for electricity so it gets to 100% by 2035. Currently, it terminates at 50% for the years 2030 to 2033, thus falling far short.    </a:t>
            </a:r>
            <a:endParaRPr lang="en-US" sz="1800" b="0" strike="noStrike" spc="-1">
              <a:latin typeface="Arial"/>
            </a:endParaRPr>
          </a:p>
          <a:p>
            <a:pPr marL="216000" indent="-194760">
              <a:lnSpc>
                <a:spcPct val="100000"/>
              </a:lnSpc>
              <a:buClr>
                <a:srgbClr val="000000"/>
              </a:buClr>
              <a:buSzPct val="45000"/>
              <a:buFont typeface="Wingdings" charset="2"/>
              <a:buChar char=""/>
            </a:pPr>
            <a:r>
              <a:rPr lang="en-US" sz="1800" b="0" strike="noStrike" spc="-1">
                <a:solidFill>
                  <a:srgbClr val="000000"/>
                </a:solidFill>
                <a:latin typeface="Arial"/>
                <a:ea typeface="DejaVu Sans"/>
              </a:rPr>
              <a:t>D. Strengthen NJ RGEA (Renewable Government Energy Aggregation).  Currently there is only small participation.  Municipalities and counties need stronger incentives for RGEA.  Provide strong NJ state central administrative support and contracting, instead of relying on 565 NJ municipalities to provide their own.  </a:t>
            </a:r>
            <a:endParaRPr lang="en-US" sz="1800" b="0" strike="noStrike" spc="-1">
              <a:latin typeface="Arial"/>
            </a:endParaRPr>
          </a:p>
          <a:p>
            <a:pPr marL="216000" indent="-194760">
              <a:lnSpc>
                <a:spcPct val="100000"/>
              </a:lnSpc>
              <a:buClr>
                <a:srgbClr val="000000"/>
              </a:buClr>
              <a:buSzPct val="45000"/>
              <a:buFont typeface="Wingdings" charset="2"/>
              <a:buChar char=""/>
            </a:pPr>
            <a:r>
              <a:rPr lang="en-US" sz="1800" b="0" strike="noStrike" spc="-1">
                <a:solidFill>
                  <a:srgbClr val="000000"/>
                </a:solidFill>
                <a:latin typeface="Arial"/>
                <a:ea typeface="DejaVu Sans"/>
              </a:rPr>
              <a:t>E.  Offer a state wide customer RGEA option.</a:t>
            </a:r>
            <a:endParaRPr lang="en-US" sz="1800" b="0" strike="noStrike" spc="-1">
              <a:latin typeface="Arial"/>
            </a:endParaRPr>
          </a:p>
          <a:p>
            <a:pPr marL="216000" indent="-194760">
              <a:lnSpc>
                <a:spcPct val="100000"/>
              </a:lnSpc>
              <a:buClr>
                <a:srgbClr val="000000"/>
              </a:buClr>
              <a:buSzPct val="45000"/>
              <a:buFont typeface="Wingdings" charset="2"/>
              <a:buChar char=""/>
            </a:pPr>
            <a:r>
              <a:rPr lang="en-US" sz="1800" b="0" strike="noStrike" spc="-1">
                <a:solidFill>
                  <a:srgbClr val="000000"/>
                </a:solidFill>
                <a:latin typeface="Arial"/>
                <a:ea typeface="DejaVu Sans"/>
              </a:rPr>
              <a:t>F.  Expand solar incentives</a:t>
            </a:r>
            <a:endParaRPr lang="en-US" sz="1800" b="0" strike="noStrike" spc="-1">
              <a:latin typeface="Arial"/>
            </a:endParaRPr>
          </a:p>
          <a:p>
            <a:pPr>
              <a:lnSpc>
                <a:spcPct val="100000"/>
              </a:lnSpc>
            </a:pPr>
            <a:endParaRPr lang="en-US" sz="1800" b="0" strike="noStrike" spc="-1">
              <a:latin typeface="Arial"/>
            </a:endParaRPr>
          </a:p>
          <a:p>
            <a:pPr>
              <a:lnSpc>
                <a:spcPct val="100000"/>
              </a:lnSpc>
            </a:pPr>
            <a:r>
              <a:rPr lang="en-US" sz="1800" b="0" strike="noStrike" spc="-1">
                <a:solidFill>
                  <a:srgbClr val="000000"/>
                </a:solidFill>
                <a:latin typeface="Arial"/>
                <a:ea typeface="DejaVu Sans"/>
              </a:rPr>
              <a:t>*  “Alternative Resource Adequacy Structures for New Jersey”, NJ BPU report, June 2021.  See page 5, and also, Figure 15 page 48.</a:t>
            </a:r>
            <a:endParaRPr lang="en-US" sz="1800" b="0" strike="noStrike" spc="-1">
              <a:latin typeface="Arial"/>
            </a:endParaRPr>
          </a:p>
          <a:p>
            <a:pPr>
              <a:lnSpc>
                <a:spcPct val="100000"/>
              </a:lnSpc>
            </a:pPr>
            <a:r>
              <a:rPr lang="en-US" sz="1800" b="0" strike="noStrike" spc="-1">
                <a:solidFill>
                  <a:srgbClr val="000000"/>
                </a:solidFill>
                <a:latin typeface="Arial"/>
                <a:ea typeface="DejaVu Sans"/>
              </a:rPr>
              <a:t>** </a:t>
            </a:r>
            <a:r>
              <a:rPr lang="en-US" sz="1800" b="0" u="sng" strike="noStrike" spc="-1">
                <a:solidFill>
                  <a:srgbClr val="0000FF"/>
                </a:solidFill>
                <a:uFillTx/>
                <a:latin typeface="Arial"/>
                <a:ea typeface="DejaVu Sans"/>
                <a:hlinkClick r:id="rId2"/>
              </a:rPr>
              <a:t>https://www.nj.gov/dep/rules/petition/pet20210721.pdf</a:t>
            </a:r>
            <a:endParaRPr lang="en-US" sz="1800" b="0" strike="noStrike" spc="-1">
              <a:latin typeface="Arial"/>
            </a:endParaRPr>
          </a:p>
          <a:p>
            <a:pPr>
              <a:lnSpc>
                <a:spcPct val="100000"/>
              </a:lnSpc>
            </a:pPr>
            <a:r>
              <a:rPr lang="en-US" sz="1800" b="0" strike="noStrike" spc="-1">
                <a:solidFill>
                  <a:srgbClr val="000000"/>
                </a:solidFill>
                <a:latin typeface="Arial"/>
                <a:ea typeface="DejaVu Sans"/>
              </a:rPr>
              <a:t>*** https://www.state.nj.us/oal/rules/accessp/</a:t>
            </a:r>
            <a:endParaRPr lang="en-US" sz="1800" b="0" strike="noStrike" spc="-1">
              <a:latin typeface="Arial"/>
            </a:endParaRPr>
          </a:p>
          <a:p>
            <a:pPr>
              <a:lnSpc>
                <a:spcPct val="100000"/>
              </a:lnSpc>
            </a:pPr>
            <a:endParaRPr lang="en-US" sz="18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1560</TotalTime>
  <Words>1731</Words>
  <Application>Microsoft Office PowerPoint</Application>
  <PresentationFormat>Custom</PresentationFormat>
  <Paragraphs>139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Noto Sans</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Lush Green</dc:title>
  <dc:subject/>
  <dc:creator/>
  <dc:description/>
  <cp:lastModifiedBy>Steve Miller</cp:lastModifiedBy>
  <cp:revision>527</cp:revision>
  <cp:lastPrinted>2019-09-10T17:18:06Z</cp:lastPrinted>
  <dcterms:created xsi:type="dcterms:W3CDTF">2019-09-10T16:52:05Z</dcterms:created>
  <dcterms:modified xsi:type="dcterms:W3CDTF">2022-01-24T03:52:02Z</dcterms:modified>
  <dc:language>en-US</dc:language>
</cp:coreProperties>
</file>