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6"/>
  </p:notesMasterIdLst>
  <p:sldIdLst>
    <p:sldId id="1545" r:id="rId3"/>
    <p:sldId id="1323" r:id="rId4"/>
    <p:sldId id="154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76345-422D-45C9-A431-BB9F4625942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763B7-C07A-426A-91C0-67A3A8F9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7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57DEC-F804-4528-814A-99DF9706A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29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e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016001" y="2266950"/>
            <a:ext cx="10160000" cy="23241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65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0000" y="90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54204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3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u3qfwpdgrvy-sugar-bee.jpg"/>
          <p:cNvSpPr>
            <a:spLocks noGrp="1"/>
          </p:cNvSpPr>
          <p:nvPr>
            <p:ph type="pic" sz="half" idx="13"/>
          </p:nvPr>
        </p:nvSpPr>
        <p:spPr>
          <a:xfrm>
            <a:off x="-6308" y="4313621"/>
            <a:ext cx="12204616" cy="25442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508000" y="317500"/>
            <a:ext cx="10922000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0" y="1206501"/>
            <a:ext cx="10922000" cy="291112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84763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Renewable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6" name="icon-clean energy_green.ai" descr="icon-clean energy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085" y="-32"/>
            <a:ext cx="6858001" cy="6858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2457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6" name="icon-people_green.ai" descr="icon-people_green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38393" y="981274"/>
            <a:ext cx="4895492" cy="489549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4959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6" name="icon-world_green.ai" descr="icon-world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050" y="1015052"/>
            <a:ext cx="4872474" cy="48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59505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6" name="LeadershipCorps-logo.ai" descr="LeadershipCorps-logo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601" y="1007429"/>
            <a:ext cx="3548999" cy="4843144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358842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24 H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6" name="24HrsReality-logo-2012.png" descr="24HrsReality-logo-2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76" y="1016752"/>
            <a:ext cx="4330651" cy="4824497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0079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S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47" name="CSN_Logo_vert_CR.png" descr="CSN_Logo_vert_C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951" y="146050"/>
            <a:ext cx="5302250" cy="68963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084430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6" name="100Committed-Final.png" descr="100Committed-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343" y="761733"/>
            <a:ext cx="6903516" cy="533453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07528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ricing Pol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67" name="PricingPollutionLogo.png" descr="PricingPollution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28" y="2373643"/>
            <a:ext cx="5323037" cy="21107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89119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ampus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77" name="CampusCorps_Final_Vertical.png" descr="CampusCorps_Final_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842" y="1316014"/>
            <a:ext cx="4247381" cy="482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47064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y"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16001" y="2266950"/>
            <a:ext cx="10160000" cy="23241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65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0000" y="90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32486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R-Pittsburgh-Wed-458.jpg"/>
          <p:cNvSpPr>
            <a:spLocks noGrp="1"/>
          </p:cNvSpPr>
          <p:nvPr>
            <p:ph type="pic" sz="half" idx="13"/>
          </p:nvPr>
        </p:nvSpPr>
        <p:spPr>
          <a:xfrm>
            <a:off x="6099969" y="1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5" name="CR-Pittsburgh-Tues-227.jpg"/>
          <p:cNvSpPr>
            <a:spLocks noGrp="1"/>
          </p:cNvSpPr>
          <p:nvPr>
            <p:ph type="pic" sz="half" idx="14"/>
          </p:nvPr>
        </p:nvSpPr>
        <p:spPr>
          <a:xfrm>
            <a:off x="0" y="1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6" name="CR-SEATTLE-STIAN-CARD5-114.jpg"/>
          <p:cNvSpPr>
            <a:spLocks noGrp="1"/>
          </p:cNvSpPr>
          <p:nvPr>
            <p:ph type="pic" sz="half" idx="15"/>
          </p:nvPr>
        </p:nvSpPr>
        <p:spPr>
          <a:xfrm>
            <a:off x="6099969" y="3429001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7" name="CR-Pittsburgh-Wed-783.jpg"/>
          <p:cNvSpPr>
            <a:spLocks noGrp="1"/>
          </p:cNvSpPr>
          <p:nvPr>
            <p:ph type="pic" sz="half" idx="16"/>
          </p:nvPr>
        </p:nvSpPr>
        <p:spPr>
          <a:xfrm>
            <a:off x="0" y="3429001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290" name="Group"/>
          <p:cNvGrpSpPr/>
          <p:nvPr/>
        </p:nvGrpSpPr>
        <p:grpSpPr>
          <a:xfrm>
            <a:off x="-204000" y="-351000"/>
            <a:ext cx="12600001" cy="7560000"/>
            <a:chOff x="0" y="0"/>
            <a:chExt cx="25199999" cy="15119999"/>
          </a:xfrm>
        </p:grpSpPr>
        <p:sp>
          <p:nvSpPr>
            <p:cNvPr id="288" name="Rectangle"/>
            <p:cNvSpPr/>
            <p:nvPr/>
          </p:nvSpPr>
          <p:spPr>
            <a:xfrm>
              <a:off x="12420000" y="0"/>
              <a:ext cx="360001" cy="1512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89" name="Rectangle"/>
            <p:cNvSpPr/>
            <p:nvPr/>
          </p:nvSpPr>
          <p:spPr>
            <a:xfrm rot="16200000">
              <a:off x="12420000" y="-5040001"/>
              <a:ext cx="360001" cy="25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4355434" y="3149141"/>
            <a:ext cx="3481133" cy="5597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ctr">
              <a:defRPr sz="3000"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6689413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"/>
          <p:cNvSpPr/>
          <p:nvPr/>
        </p:nvSpPr>
        <p:spPr>
          <a:xfrm>
            <a:off x="-114300" y="-87801"/>
            <a:ext cx="4499546" cy="3546575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0" name="_AS_1867.jpg"/>
          <p:cNvSpPr>
            <a:spLocks noGrp="1"/>
          </p:cNvSpPr>
          <p:nvPr>
            <p:ph type="pic" sz="quarter" idx="13"/>
          </p:nvPr>
        </p:nvSpPr>
        <p:spPr>
          <a:xfrm>
            <a:off x="812800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1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3426718"/>
            <a:ext cx="8137537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4064001" y="-2283"/>
            <a:ext cx="8133986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4" name="Rectangle"/>
          <p:cNvSpPr/>
          <p:nvPr/>
        </p:nvSpPr>
        <p:spPr>
          <a:xfrm>
            <a:off x="4064000" y="-86692"/>
            <a:ext cx="180000" cy="36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5" name="Rectangle"/>
          <p:cNvSpPr/>
          <p:nvPr/>
        </p:nvSpPr>
        <p:spPr>
          <a:xfrm rot="16200000">
            <a:off x="6006000" y="-2871000"/>
            <a:ext cx="180001" cy="126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6" name="Rectangle"/>
          <p:cNvSpPr/>
          <p:nvPr/>
        </p:nvSpPr>
        <p:spPr>
          <a:xfrm>
            <a:off x="8038001" y="3513309"/>
            <a:ext cx="180001" cy="36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635001" y="635001"/>
            <a:ext cx="2956411" cy="22244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96124593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_AS_1867.jpg"/>
          <p:cNvSpPr>
            <a:spLocks noGrp="1"/>
          </p:cNvSpPr>
          <p:nvPr>
            <p:ph type="pic" sz="quarter" idx="13"/>
          </p:nvPr>
        </p:nvSpPr>
        <p:spPr>
          <a:xfrm>
            <a:off x="812800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5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3426718"/>
            <a:ext cx="8137537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6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4064001" y="-2283"/>
            <a:ext cx="8133986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7" name="_AS_1314.jpg"/>
          <p:cNvSpPr>
            <a:spLocks noGrp="1"/>
          </p:cNvSpPr>
          <p:nvPr>
            <p:ph type="pic" sz="quarter" idx="16"/>
          </p:nvPr>
        </p:nvSpPr>
        <p:spPr>
          <a:xfrm>
            <a:off x="0" y="-2283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9" name="Rectangle"/>
          <p:cNvSpPr/>
          <p:nvPr/>
        </p:nvSpPr>
        <p:spPr>
          <a:xfrm>
            <a:off x="4064000" y="-86692"/>
            <a:ext cx="180000" cy="36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0" name="Rectangle"/>
          <p:cNvSpPr/>
          <p:nvPr/>
        </p:nvSpPr>
        <p:spPr>
          <a:xfrm rot="16200000">
            <a:off x="6006000" y="-2871000"/>
            <a:ext cx="180001" cy="126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1" name="Rectangle"/>
          <p:cNvSpPr/>
          <p:nvPr/>
        </p:nvSpPr>
        <p:spPr>
          <a:xfrm>
            <a:off x="8038001" y="3513309"/>
            <a:ext cx="180001" cy="36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378862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"/>
          <p:cNvSpPr/>
          <p:nvPr/>
        </p:nvSpPr>
        <p:spPr>
          <a:xfrm>
            <a:off x="-114300" y="-87801"/>
            <a:ext cx="6327329" cy="3546575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9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812800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electricity-1330214.jpg"/>
          <p:cNvSpPr>
            <a:spLocks noGrp="1"/>
          </p:cNvSpPr>
          <p:nvPr>
            <p:ph type="pic" sz="quarter" idx="14"/>
          </p:nvPr>
        </p:nvSpPr>
        <p:spPr>
          <a:xfrm>
            <a:off x="406400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1" name="american-public-power-association-419672.jpg"/>
          <p:cNvSpPr>
            <a:spLocks noGrp="1"/>
          </p:cNvSpPr>
          <p:nvPr>
            <p:ph type="pic" sz="quarter" idx="15"/>
          </p:nvPr>
        </p:nvSpPr>
        <p:spPr>
          <a:xfrm>
            <a:off x="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2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6097410" y="1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37" name="Group"/>
          <p:cNvGrpSpPr/>
          <p:nvPr/>
        </p:nvGrpSpPr>
        <p:grpSpPr>
          <a:xfrm>
            <a:off x="-204000" y="-120650"/>
            <a:ext cx="12600001" cy="7200001"/>
            <a:chOff x="0" y="0"/>
            <a:chExt cx="25199999" cy="14400000"/>
          </a:xfrm>
        </p:grpSpPr>
        <p:sp>
          <p:nvSpPr>
            <p:cNvPr id="333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4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5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6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xfrm>
            <a:off x="635001" y="635000"/>
            <a:ext cx="4828729" cy="23169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922188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812800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7" name="solarpark-1288842.jpg"/>
          <p:cNvSpPr>
            <a:spLocks noGrp="1"/>
          </p:cNvSpPr>
          <p:nvPr>
            <p:ph type="pic" sz="quarter" idx="14"/>
          </p:nvPr>
        </p:nvSpPr>
        <p:spPr>
          <a:xfrm>
            <a:off x="406400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8" name="electricity-1330214.jpg"/>
          <p:cNvSpPr>
            <a:spLocks noGrp="1"/>
          </p:cNvSpPr>
          <p:nvPr>
            <p:ph type="pic" sz="quarter" idx="15"/>
          </p:nvPr>
        </p:nvSpPr>
        <p:spPr>
          <a:xfrm>
            <a:off x="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9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6097410" y="1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0" name="american-public-power-association-419672.jpg"/>
          <p:cNvSpPr>
            <a:spLocks noGrp="1"/>
          </p:cNvSpPr>
          <p:nvPr>
            <p:ph type="pic" sz="half" idx="17"/>
          </p:nvPr>
        </p:nvSpPr>
        <p:spPr>
          <a:xfrm>
            <a:off x="0" y="1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55" name="Group"/>
          <p:cNvGrpSpPr/>
          <p:nvPr/>
        </p:nvGrpSpPr>
        <p:grpSpPr>
          <a:xfrm>
            <a:off x="-204000" y="-120650"/>
            <a:ext cx="12600001" cy="7200001"/>
            <a:chOff x="0" y="0"/>
            <a:chExt cx="25199999" cy="14400000"/>
          </a:xfrm>
        </p:grpSpPr>
        <p:sp>
          <p:nvSpPr>
            <p:cNvPr id="351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2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3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4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8064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64" name="Object"/>
          <p:cNvSpPr txBox="1">
            <a:spLocks noGrp="1"/>
          </p:cNvSpPr>
          <p:nvPr>
            <p:ph idx="3"/>
          </p:nvPr>
        </p:nvSpPr>
        <p:spPr>
          <a:xfrm>
            <a:off x="508001" y="1270000"/>
            <a:ext cx="11176000" cy="468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65" name="Title Text"/>
          <p:cNvSpPr txBox="1">
            <a:spLocks noGrp="1"/>
          </p:cNvSpPr>
          <p:nvPr>
            <p:ph type="title"/>
          </p:nvPr>
        </p:nvSpPr>
        <p:spPr>
          <a:xfrm>
            <a:off x="508001" y="317501"/>
            <a:ext cx="11176000" cy="87844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02710221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3" name="Object"/>
          <p:cNvSpPr txBox="1">
            <a:spLocks noGrp="1"/>
          </p:cNvSpPr>
          <p:nvPr>
            <p:ph sz="half" idx="3"/>
          </p:nvPr>
        </p:nvSpPr>
        <p:spPr>
          <a:xfrm>
            <a:off x="508000" y="1270001"/>
            <a:ext cx="5588000" cy="486139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74" name="Title Text"/>
          <p:cNvSpPr txBox="1">
            <a:spLocks noGrp="1"/>
          </p:cNvSpPr>
          <p:nvPr>
            <p:ph type="title"/>
          </p:nvPr>
        </p:nvSpPr>
        <p:spPr>
          <a:xfrm>
            <a:off x="508001" y="317501"/>
            <a:ext cx="11176000" cy="87844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46903" y="1270001"/>
            <a:ext cx="5336638" cy="5114143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buBlip>
                <a:blip r:embed="rId2"/>
              </a:buBlip>
            </a:lvl1pPr>
            <a:lvl2pPr marL="549547" indent="-232031">
              <a:buSzPct val="75000"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2531293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96426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F6DF5D2-6F09-4539-A6D4-16F389B6E6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3137" y="6356350"/>
            <a:ext cx="307777" cy="302647"/>
          </a:xfrm>
          <a:prstGeom prst="rect">
            <a:avLst/>
          </a:prstGeom>
        </p:spPr>
        <p:txBody>
          <a:bodyPr/>
          <a:lstStyle/>
          <a:p>
            <a:fld id="{A04702AD-217A-4700-B907-9A8ADF03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59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CED9-0AAA-4CEF-B956-820662190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0C94E-0525-4D55-844D-9B6116DC9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024C4-CC16-43E9-AFAF-6BA9F335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92549-6DE8-47DC-A3F5-0B1DA646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111FE-A08C-4F30-90C5-5F54E1FA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1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26944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79CE-0459-4935-B604-9E239987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0F49F-5DBA-46FD-9503-7CC75D295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1C846-9937-4CF6-BF7D-6D3BDD5D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08F60-7CCC-4A89-90F8-45C702CB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D9213-22A8-465F-951A-A4EEDA45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2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34B0-DDE6-4DE8-9111-2D12B71D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F270B-C5FD-4A6A-85BC-F7ABEC21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C6E50-B53E-4EBD-AAD3-D5063D7F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0013C-C9E9-40EC-ACE4-E46D2AA8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5356A-D548-40DA-A1C4-403C3B1A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7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D8EA-5924-45B2-9A9E-796AC946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6BF69-CA35-4EFF-808D-25A86BE0D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419F2-EDA5-45DF-8D95-ED9F68401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13161-92A6-4FD5-B7E9-98CC01A9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BD9B2-EB1D-43C4-93B1-29D23162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7747C-273E-4ED8-9617-1E1C651A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83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4E03-4275-447E-ABB8-EA759BD9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A448F-91D2-4CFF-ADB5-DCD966D05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757B4-61C0-45A5-B9F3-A9325AB8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BE8B7-CFCB-43F3-A432-73303F3B8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6C78C-8FE1-48A2-BD43-05B6552C4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4EA20-E238-43BE-BE3C-3FE03367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B84DF-8B88-40FD-8D3D-E5C2A983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A31E3-6B36-43E1-B235-89790DE6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55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6FF-3354-4701-A912-CFE04946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12A92-E503-41BE-BF76-106217A2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151AE-BE89-4437-A1DF-79F86DC8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DD998-B692-4554-BDB7-A6EECA35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70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47EA4-098B-4AD9-A347-AEE9AA93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5E247-9BA5-4879-8B35-E629E8AD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862EE-D856-41A3-9490-8C8387CB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5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2D34-9781-450D-B74D-B0F25F3C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CE0B-0C97-4C1C-8BD6-DF14169E4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4E991-C3BE-4147-80C3-7770F8690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E3B2C-FF31-45AF-89B9-D8BAA846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9300C-1D4E-4B13-B218-E073B126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3BD8-26F5-4C54-A922-F0EC62CE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33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CAD3-3289-4723-9131-891053CD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97EE59-E2FA-4127-91BE-56BF828FF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63958-F4B8-426F-BC14-B3CFBCAE0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772FD-5BA8-481D-9857-058014ACA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086DC-2BCE-42E0-B9D7-5F5E4DF7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9FD8E-6D4F-4421-8A51-CA08ACB4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FE1A3-50BE-452E-9EF8-5098C33A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CF2B4-D3E8-4214-8866-770A5628D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D54BA-94F7-4CF7-BBD3-06554391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712A9-D1A3-475C-B8BA-7CA6F4EF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CE42E-A61F-4065-A858-AF726E2F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6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B68EBA-7FB2-4919-99EA-878398452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AC14A-D33F-4B2B-B624-78BFA0DCB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0F297-B05C-40A3-A3E0-ECB82203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238E5-1C22-413B-906B-C136E953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E7F56-42BD-4B5B-BDBF-CC6F10EE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Text on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drought-1675729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1206501"/>
            <a:ext cx="10922000" cy="4849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508000" y="317500"/>
            <a:ext cx="10922000" cy="69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8842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Text on L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ceberg-404966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508000" y="317500"/>
            <a:ext cx="10922000" cy="6923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1206501"/>
            <a:ext cx="10922000" cy="4848394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57444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_DSC346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Rectangle"/>
          <p:cNvSpPr/>
          <p:nvPr/>
        </p:nvSpPr>
        <p:spPr>
          <a:xfrm>
            <a:off x="6096000" y="1"/>
            <a:ext cx="6318575" cy="7072673"/>
          </a:xfrm>
          <a:prstGeom prst="rect">
            <a:avLst/>
          </a:prstGeom>
          <a:solidFill>
            <a:srgbClr val="FFFFFF">
              <a:alpha val="70389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8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80001" y="6251527"/>
            <a:ext cx="453473" cy="45347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604001" y="317501"/>
            <a:ext cx="5130001" cy="7379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04001" y="1206501"/>
            <a:ext cx="5130001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32072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20180626_CRP_PC_059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Rectangle"/>
          <p:cNvSpPr/>
          <p:nvPr/>
        </p:nvSpPr>
        <p:spPr>
          <a:xfrm>
            <a:off x="6096000" y="1"/>
            <a:ext cx="6318575" cy="7072673"/>
          </a:xfrm>
          <a:prstGeom prst="rect">
            <a:avLst/>
          </a:prstGeom>
          <a:solidFill>
            <a:srgbClr val="333333">
              <a:alpha val="70384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0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80001" y="6251527"/>
            <a:ext cx="453473" cy="45347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6604001" y="317501"/>
            <a:ext cx="5130001" cy="7379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04001" y="1206501"/>
            <a:ext cx="5130001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6093637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/Bullets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656.jpg"/>
          <p:cNvSpPr>
            <a:spLocks noGrp="1"/>
          </p:cNvSpPr>
          <p:nvPr>
            <p:ph type="pic" idx="13"/>
          </p:nvPr>
        </p:nvSpPr>
        <p:spPr>
          <a:xfrm>
            <a:off x="6521236" y="0"/>
            <a:ext cx="5677072" cy="68579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6405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/Bullet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273523149_903d6751f2_o.jpg"/>
          <p:cNvSpPr>
            <a:spLocks noGrp="1"/>
          </p:cNvSpPr>
          <p:nvPr>
            <p:ph type="pic" idx="13"/>
          </p:nvPr>
        </p:nvSpPr>
        <p:spPr>
          <a:xfrm>
            <a:off x="0" y="0"/>
            <a:ext cx="5677072" cy="68579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1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80862"/>
          </a:blip>
          <a:stretch>
            <a:fillRect/>
          </a:stretch>
        </p:blipFill>
        <p:spPr>
          <a:xfrm>
            <a:off x="180001" y="6251527"/>
            <a:ext cx="453473" cy="45347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6159501" y="317501"/>
            <a:ext cx="5677099" cy="7937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595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8490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parent CRLC logo.png" descr="transparent CRLC logo.png"/>
          <p:cNvPicPr>
            <a:picLocks noChangeAspect="1"/>
          </p:cNvPicPr>
          <p:nvPr/>
        </p:nvPicPr>
        <p:blipFill>
          <a:blip r:embed="rId30">
            <a:alphaModFix amt="60000"/>
          </a:blip>
          <a:stretch>
            <a:fillRect/>
          </a:stretch>
        </p:blipFill>
        <p:spPr>
          <a:xfrm>
            <a:off x="180001" y="6251527"/>
            <a:ext cx="453473" cy="45347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08000" y="317500"/>
            <a:ext cx="11292000" cy="69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1" y="1206501"/>
            <a:ext cx="11176000" cy="4762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buBlip>
                <a:blip r:embed="rId31"/>
              </a:buBlip>
            </a:lvl1pPr>
            <a:lvl2pPr marL="1066800" indent="-342900">
              <a:buSzPct val="94000"/>
              <a:buChar char="•"/>
              <a:defRPr sz="3800"/>
            </a:lvl2pPr>
            <a:lvl3pPr marL="1685192" indent="-415192">
              <a:buSzPct val="75000"/>
              <a:buChar char="•"/>
              <a:defRPr sz="3400"/>
            </a:lvl3pPr>
            <a:lvl4pPr marL="2271346" indent="-366346">
              <a:buSzPct val="75000"/>
              <a:buChar char="•"/>
              <a:defRPr sz="3000"/>
            </a:lvl4pPr>
            <a:lvl5pPr marL="2881923" indent="-341923">
              <a:buSzPct val="75000"/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4018" y="6473867"/>
            <a:ext cx="307777" cy="30264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300" cap="none">
                <a:solidFill>
                  <a:srgbClr val="000000"/>
                </a:solidFill>
              </a:defRPr>
            </a:lvl1pPr>
          </a:lstStyle>
          <a:p>
            <a:pPr defTabSz="412771"/>
            <a:fld id="{86CB4B4D-7CA3-9044-876B-883B54F8677D}" type="slidenum">
              <a:rPr lang="en-US" smtClean="0">
                <a:sym typeface="Helvetica"/>
              </a:rPr>
              <a:pPr defTabSz="412771"/>
              <a:t>‹#›</a:t>
            </a:fld>
            <a:endParaRPr lang="en-US"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51930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ransition spd="med"/>
  <p:txStyles>
    <p:titleStyle>
      <a:lvl1pPr marL="0" marR="0" indent="0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14306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228611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342917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457223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571529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685835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800140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914446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04815" marR="0" indent="-292115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1pPr>
      <a:lvl2pPr marL="622820" marR="0" indent="-305303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2pPr>
      <a:lvl3pPr marL="940335" marR="0" indent="-305303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3pPr>
      <a:lvl4pPr marL="1257851" marR="0" indent="-305303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4pPr>
      <a:lvl5pPr marL="1575367" marR="0" indent="-305303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5pPr>
      <a:lvl6pPr marL="1892883" marR="0" indent="-305304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6pPr>
      <a:lvl7pPr marL="2210399" marR="0" indent="-305304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7pPr>
      <a:lvl8pPr marL="2527915" marR="0" indent="-305304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8pPr>
      <a:lvl9pPr marL="2845431" marR="0" indent="-305304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14306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228611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342917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457223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571529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685835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800140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914446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B6454A-0AFB-4E84-926C-B4440458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9A3D0-9F9A-474D-8BEB-19608086A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001D-3BEA-424F-93BD-56BB54B1E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E0A2-6F48-439E-9819-F5791460B2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72210-5B67-46E3-956D-54DB53E08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4A844-4A6A-43FB-9E0A-DB5967EA5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miller@comcast.ne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ww.nj.gov/dep/climatechange/docs/nj-gwra-80x50-report-202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EA81-3577-4FA5-A13E-03D1F25E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542258"/>
            <a:ext cx="11292000" cy="69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March 2, 2022 report to SLCC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653E1-677F-4D60-B9C6-31A61D131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439500"/>
            <a:ext cx="11176000" cy="4526734"/>
          </a:xfrm>
        </p:spPr>
        <p:txBody>
          <a:bodyPr>
            <a:normAutofit fontScale="77500" lnSpcReduction="20000"/>
          </a:bodyPr>
          <a:lstStyle/>
          <a:p>
            <a:pPr marL="12700" indent="0" algn="ctr">
              <a:buNone/>
            </a:pPr>
            <a:r>
              <a:rPr lang="en-US" sz="3600" b="1" dirty="0"/>
              <a:t>Top 3 GHG emissions sources in NJ: 87% of all emissions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4000" b="1" dirty="0"/>
              <a:t>Transportation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4000" b="1" dirty="0"/>
              <a:t>Residential and commercial buildings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4000" b="1" dirty="0"/>
              <a:t>Electricity generation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marL="723900" lvl="1" indent="0">
              <a:buSzPct val="100000"/>
              <a:buNone/>
            </a:pPr>
            <a:r>
              <a:rPr lang="en-US" sz="4000" b="1" dirty="0"/>
              <a:t>Your input welcome!</a:t>
            </a:r>
          </a:p>
          <a:p>
            <a:pPr marL="723900" lvl="1" indent="0">
              <a:buSzPct val="100000"/>
              <a:buNone/>
            </a:pPr>
            <a:r>
              <a:rPr lang="en-US" sz="4000" b="1" dirty="0"/>
              <a:t>Steve Miller   </a:t>
            </a:r>
            <a:r>
              <a:rPr lang="en-US" sz="4000" b="1" dirty="0">
                <a:hlinkClick r:id="rId2"/>
              </a:rPr>
              <a:t>stevemiller@comcast.net</a:t>
            </a:r>
            <a:r>
              <a:rPr lang="en-US" sz="4000" b="1" dirty="0"/>
              <a:t>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732-977-4370</a:t>
            </a:r>
          </a:p>
          <a:p>
            <a:pPr marL="127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59430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F52739-8CEE-4C22-9477-C1886A609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8" y="806824"/>
            <a:ext cx="11050611" cy="5783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22DDC6-0747-455A-8C33-520CA6324A60}"/>
              </a:ext>
            </a:extLst>
          </p:cNvPr>
          <p:cNvSpPr txBox="1"/>
          <p:nvPr/>
        </p:nvSpPr>
        <p:spPr>
          <a:xfrm>
            <a:off x="497541" y="268014"/>
            <a:ext cx="11079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NJDEP GWRA Report 80 x 50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https://www.nj.gov/dep/climatechange/docs/nj-gwra-80x50-report-2020.pdf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04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8C70-5AE9-46D1-8A77-B012EF07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25729"/>
            <a:ext cx="11292000" cy="69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Building Electrification Objectives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(with </a:t>
            </a:r>
            <a:r>
              <a:rPr lang="en-US" dirty="0" err="1">
                <a:solidFill>
                  <a:schemeClr val="accent2"/>
                </a:solidFill>
              </a:rPr>
              <a:t>EmpowerNJ</a:t>
            </a:r>
            <a:r>
              <a:rPr lang="en-US" dirty="0">
                <a:solidFill>
                  <a:schemeClr val="accent2"/>
                </a:solidFill>
              </a:rPr>
              <a:t> coalition)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B706F-7051-469B-AB53-041FE7B14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820205"/>
            <a:ext cx="11176000" cy="4762742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400" spc="-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with all willing partners to develop targets for heat pump installations, from now to 2030 and to 2050. </a:t>
            </a:r>
            <a:br>
              <a:rPr lang="en-US" sz="2800" b="1" kern="1400" spc="-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kern="1400" spc="-5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400" spc="-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 increasingly stringent building codes to make new and modified buildings energy efficient, all electric and net zero emissions. </a:t>
            </a:r>
            <a:br>
              <a:rPr lang="en-US" sz="2800" b="1" kern="1400" spc="-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kern="1400" spc="-5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400" spc="-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Start, NOW, the NJ transition to heat pumps</a:t>
            </a:r>
            <a:br>
              <a:rPr lang="en-US" sz="2800" b="1" kern="1400" spc="-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kern="1400" spc="-5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400" spc="-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Maximize customer education, marketing and incentives for energy efficiency audits and improvements.</a:t>
            </a:r>
          </a:p>
        </p:txBody>
      </p:sp>
    </p:spTree>
    <p:extLst>
      <p:ext uri="{BB962C8B-B14F-4D97-AF65-F5344CB8AC3E}">
        <p14:creationId xmlns:p14="http://schemas.microsoft.com/office/powerpoint/2010/main" val="26954253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1_White">
  <a:themeElements>
    <a:clrScheme name="White">
      <a:dk1>
        <a:srgbClr val="A287C6"/>
      </a:dk1>
      <a:lt1>
        <a:srgbClr val="8DC63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rm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143</Words>
  <Application>Microsoft Office PowerPoint</Application>
  <PresentationFormat>Widescreen</PresentationFormat>
  <Paragraphs>15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Gill Sans</vt:lpstr>
      <vt:lpstr>Helvetica</vt:lpstr>
      <vt:lpstr>Helvetica Light</vt:lpstr>
      <vt:lpstr>Symbol</vt:lpstr>
      <vt:lpstr>11_White</vt:lpstr>
      <vt:lpstr>Office Theme</vt:lpstr>
      <vt:lpstr>March 2, 2022 report to SLCC</vt:lpstr>
      <vt:lpstr>PowerPoint Presentation</vt:lpstr>
      <vt:lpstr>Building Electrification Objectives (with EmpowerNJ coalition)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patlaptop2020 miller</dc:creator>
  <cp:lastModifiedBy>Steve Miller</cp:lastModifiedBy>
  <cp:revision>6</cp:revision>
  <dcterms:created xsi:type="dcterms:W3CDTF">2021-12-15T01:26:28Z</dcterms:created>
  <dcterms:modified xsi:type="dcterms:W3CDTF">2022-03-02T19:38:43Z</dcterms:modified>
</cp:coreProperties>
</file>