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notesViewPr>
    <p:cSldViewPr snapToGrid="0">
      <p:cViewPr varScale="1">
        <p:scale>
          <a:sx n="53" d="100"/>
          <a:sy n="53" d="100"/>
        </p:scale>
        <p:origin x="29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53055A-314E-4910-A669-1AF8650327C7}" type="datetimeFigureOut">
              <a:rPr lang="en-US" smtClean="0"/>
              <a:t>3/16/2022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42257-53AF-4BC6-B8EA-5550FC11AE29}" type="slidenum">
              <a:rPr lang="en-US" smtClean="0"/>
              <a:t>‹#›</a:t>
            </a:fld>
            <a:endParaRPr lang="en-US"/>
          </a:p>
        </p:txBody>
      </p:sp>
    </p:spTree>
    <p:extLst>
      <p:ext uri="{BB962C8B-B14F-4D97-AF65-F5344CB8AC3E}">
        <p14:creationId xmlns:p14="http://schemas.microsoft.com/office/powerpoint/2010/main" val="1632014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uffalonews.com/opinion/another-voice-hochul-s-vision-for-affordable-housing-is-exactly-what-buffalo-deserves/article_c115d20c-8dc9-11ec-8c36-03653a7bc283.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err="1"/>
              <a:t>Hochul’s</a:t>
            </a:r>
            <a:r>
              <a:rPr lang="en-US" sz="2400" dirty="0"/>
              <a:t> affordable housing goal taken from </a:t>
            </a:r>
            <a:r>
              <a:rPr lang="en-US" sz="2400" dirty="0">
                <a:hlinkClick r:id="rId3"/>
              </a:rPr>
              <a:t>https://buffalonews.com/opinion/another-voice-hochul-s-vision-for-affordable-housing-is-exactly-what-buffalo-deserves/article_c115d20c-8dc9-11ec-8c36-03653a7bc283.html</a:t>
            </a:r>
            <a:r>
              <a:rPr lang="en-US" sz="2400" dirty="0"/>
              <a:t> </a:t>
            </a:r>
          </a:p>
        </p:txBody>
      </p:sp>
      <p:sp>
        <p:nvSpPr>
          <p:cNvPr id="4" name="Slide Number Placeholder 3"/>
          <p:cNvSpPr>
            <a:spLocks noGrp="1"/>
          </p:cNvSpPr>
          <p:nvPr>
            <p:ph type="sldNum" sz="quarter" idx="5"/>
          </p:nvPr>
        </p:nvSpPr>
        <p:spPr/>
        <p:txBody>
          <a:bodyPr/>
          <a:lstStyle/>
          <a:p>
            <a:fld id="{9AE42257-53AF-4BC6-B8EA-5550FC11AE29}" type="slidenum">
              <a:rPr lang="en-US" smtClean="0"/>
              <a:t>2</a:t>
            </a:fld>
            <a:endParaRPr lang="en-US"/>
          </a:p>
        </p:txBody>
      </p:sp>
    </p:spTree>
    <p:extLst>
      <p:ext uri="{BB962C8B-B14F-4D97-AF65-F5344CB8AC3E}">
        <p14:creationId xmlns:p14="http://schemas.microsoft.com/office/powerpoint/2010/main" val="227291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0B2AA-F8DE-4427-9E05-48A70C4E4E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72789C-9059-4434-A9EC-6E3B988483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BE12A2-C79C-40B7-A4F2-530E92CC94BC}"/>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5" name="Footer Placeholder 4">
            <a:extLst>
              <a:ext uri="{FF2B5EF4-FFF2-40B4-BE49-F238E27FC236}">
                <a16:creationId xmlns:a16="http://schemas.microsoft.com/office/drawing/2014/main" id="{AD6615D0-04BF-44EC-8190-E39CB4BF8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261A7-C993-4416-9502-6043F76E02C3}"/>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259428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7774-6159-497E-8809-14F66B00F5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4FE45B-B286-4313-BF1A-BF9ADE40F5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78B19-477E-4A79-8D00-70966F9DFB38}"/>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5" name="Footer Placeholder 4">
            <a:extLst>
              <a:ext uri="{FF2B5EF4-FFF2-40B4-BE49-F238E27FC236}">
                <a16:creationId xmlns:a16="http://schemas.microsoft.com/office/drawing/2014/main" id="{E3E6C326-29F9-475A-B46E-D665D3B2D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7E904E-C15D-4A76-A50F-F442DE4A6C51}"/>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105347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3F55BF-A8ED-4587-B819-B290FD7CFA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845844-8D20-4D66-BE3C-10FA3E20EC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0F83D-AF57-40C0-8826-31D76DB93944}"/>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5" name="Footer Placeholder 4">
            <a:extLst>
              <a:ext uri="{FF2B5EF4-FFF2-40B4-BE49-F238E27FC236}">
                <a16:creationId xmlns:a16="http://schemas.microsoft.com/office/drawing/2014/main" id="{34A4C848-0AA9-4130-A281-0E6F31F96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33EFD9-4B2A-45BD-B3C8-5C2BE35E3DEA}"/>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242454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9A7E-5B65-4E33-B421-025EBB8B8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1DF61D-ECBB-4DC1-BC84-ABC0040C38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B5B2F-2E47-4346-B4B7-1990F7210D9E}"/>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5" name="Footer Placeholder 4">
            <a:extLst>
              <a:ext uri="{FF2B5EF4-FFF2-40B4-BE49-F238E27FC236}">
                <a16:creationId xmlns:a16="http://schemas.microsoft.com/office/drawing/2014/main" id="{B0978EC6-E2FD-48BF-A81F-0AF278238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68BA2B-3325-492D-A6C9-5732D3943274}"/>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16813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B403-AB2F-415B-8A4E-E2E39249C1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531495-F22A-4B7B-9858-D122998F68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0C4360-0B85-462D-80A5-4B45A08EA16D}"/>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5" name="Footer Placeholder 4">
            <a:extLst>
              <a:ext uri="{FF2B5EF4-FFF2-40B4-BE49-F238E27FC236}">
                <a16:creationId xmlns:a16="http://schemas.microsoft.com/office/drawing/2014/main" id="{B825DC29-0F2A-4448-A619-64691C0C69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50CD7-9B6A-43EB-A8BB-C81DF45A9403}"/>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221416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BB7CA-5981-4733-8158-77D5268924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2951C4-10B1-42BF-982E-01BB6C1C4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98AE39-750E-4FE9-A489-1392FF1E92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2D50A2-54F1-447F-91F0-568973730BB8}"/>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6" name="Footer Placeholder 5">
            <a:extLst>
              <a:ext uri="{FF2B5EF4-FFF2-40B4-BE49-F238E27FC236}">
                <a16:creationId xmlns:a16="http://schemas.microsoft.com/office/drawing/2014/main" id="{46F5E2DC-182E-4B05-8B7A-D4C8E8247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E0C14-6425-4BD9-909F-013A6A02C6A0}"/>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311435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2F633-28DE-49A7-BD8D-A0BE37D6B5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16DDFE-8097-4216-9914-BC7A2B6F47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3981B3-C3BD-40B0-997B-F1E6F493E5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7BEB61-94E1-40E1-9AAF-8079FBF92D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0F6B72-AB2C-47C2-AC36-4A4CF3638D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D356B2-F61E-4F96-B56C-5CC56B2D54B7}"/>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8" name="Footer Placeholder 7">
            <a:extLst>
              <a:ext uri="{FF2B5EF4-FFF2-40B4-BE49-F238E27FC236}">
                <a16:creationId xmlns:a16="http://schemas.microsoft.com/office/drawing/2014/main" id="{7D571B86-1DD3-4E5D-860F-13B45E24FD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80B675-CA09-48F0-B39E-18784D88E595}"/>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158380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90D47-E6B3-4563-9376-7436EFD68D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DA49B1-3B8A-4794-999F-D615C2C7C551}"/>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4" name="Footer Placeholder 3">
            <a:extLst>
              <a:ext uri="{FF2B5EF4-FFF2-40B4-BE49-F238E27FC236}">
                <a16:creationId xmlns:a16="http://schemas.microsoft.com/office/drawing/2014/main" id="{F23DB9B2-F65F-439E-ADE8-D2FC2FE344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82923E-EDA1-4164-83E4-B4C8C1426D64}"/>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314282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18C5E8-6F38-4FA9-BBCE-849D07093165}"/>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3" name="Footer Placeholder 2">
            <a:extLst>
              <a:ext uri="{FF2B5EF4-FFF2-40B4-BE49-F238E27FC236}">
                <a16:creationId xmlns:a16="http://schemas.microsoft.com/office/drawing/2014/main" id="{104D7623-6C64-464A-B89A-6851C5839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3356F4-4F51-4661-AE4D-DC2645649AE7}"/>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374732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64067-99EB-4920-B7FD-BADDB4F30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8A5102-EE44-48E6-AEE1-8947B7C5B1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E80FDC-700A-4BF6-AD98-AAA4AEEE9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68577C-A776-4FA5-BA7D-5FBA9DF64546}"/>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6" name="Footer Placeholder 5">
            <a:extLst>
              <a:ext uri="{FF2B5EF4-FFF2-40B4-BE49-F238E27FC236}">
                <a16:creationId xmlns:a16="http://schemas.microsoft.com/office/drawing/2014/main" id="{0F62F066-083B-40B6-8ADA-B5D034BF7C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13D86F-89A4-4C7A-ACD6-B3525045821C}"/>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100204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0B26-258D-4704-A5E3-CE433AA650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F5E346-276C-48F1-B9F9-BB8281641B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857549-D47C-484F-B705-F92596CF2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4002DC-7931-4AD1-B27B-5A262903E754}"/>
              </a:ext>
            </a:extLst>
          </p:cNvPr>
          <p:cNvSpPr>
            <a:spLocks noGrp="1"/>
          </p:cNvSpPr>
          <p:nvPr>
            <p:ph type="dt" sz="half" idx="10"/>
          </p:nvPr>
        </p:nvSpPr>
        <p:spPr/>
        <p:txBody>
          <a:bodyPr/>
          <a:lstStyle/>
          <a:p>
            <a:fld id="{745C054F-C859-480B-8DA2-BB5E5A7674A2}" type="datetimeFigureOut">
              <a:rPr lang="en-US" smtClean="0"/>
              <a:t>3/16/2022</a:t>
            </a:fld>
            <a:endParaRPr lang="en-US"/>
          </a:p>
        </p:txBody>
      </p:sp>
      <p:sp>
        <p:nvSpPr>
          <p:cNvPr id="6" name="Footer Placeholder 5">
            <a:extLst>
              <a:ext uri="{FF2B5EF4-FFF2-40B4-BE49-F238E27FC236}">
                <a16:creationId xmlns:a16="http://schemas.microsoft.com/office/drawing/2014/main" id="{9D493CFB-3187-4437-82C3-774FDDC38A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014F83-92EE-4572-B52F-E9808C7A7F13}"/>
              </a:ext>
            </a:extLst>
          </p:cNvPr>
          <p:cNvSpPr>
            <a:spLocks noGrp="1"/>
          </p:cNvSpPr>
          <p:nvPr>
            <p:ph type="sldNum" sz="quarter" idx="12"/>
          </p:nvPr>
        </p:nvSpPr>
        <p:spPr/>
        <p:txBody>
          <a:bodyPr/>
          <a:lstStyle/>
          <a:p>
            <a:fld id="{14649DCF-D174-4BB1-98B6-1F6F8305C647}" type="slidenum">
              <a:rPr lang="en-US" smtClean="0"/>
              <a:t>‹#›</a:t>
            </a:fld>
            <a:endParaRPr lang="en-US"/>
          </a:p>
        </p:txBody>
      </p:sp>
    </p:spTree>
    <p:extLst>
      <p:ext uri="{BB962C8B-B14F-4D97-AF65-F5344CB8AC3E}">
        <p14:creationId xmlns:p14="http://schemas.microsoft.com/office/powerpoint/2010/main" val="1945582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7F9055-85DB-4EFE-B1CB-77E01DED8B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A4A4EE-E8B0-4F28-8BA4-FEE1263337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FB3A5-223D-4BE9-96A3-DEB0671D22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C054F-C859-480B-8DA2-BB5E5A7674A2}" type="datetimeFigureOut">
              <a:rPr lang="en-US" smtClean="0"/>
              <a:t>3/16/2022</a:t>
            </a:fld>
            <a:endParaRPr lang="en-US"/>
          </a:p>
        </p:txBody>
      </p:sp>
      <p:sp>
        <p:nvSpPr>
          <p:cNvPr id="5" name="Footer Placeholder 4">
            <a:extLst>
              <a:ext uri="{FF2B5EF4-FFF2-40B4-BE49-F238E27FC236}">
                <a16:creationId xmlns:a16="http://schemas.microsoft.com/office/drawing/2014/main" id="{86C69822-ACEE-4477-BA9A-D0065543F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9A01B5-7FCF-40A4-A401-2107DE9D73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49DCF-D174-4BB1-98B6-1F6F8305C647}" type="slidenum">
              <a:rPr lang="en-US" smtClean="0"/>
              <a:t>‹#›</a:t>
            </a:fld>
            <a:endParaRPr lang="en-US"/>
          </a:p>
        </p:txBody>
      </p:sp>
    </p:spTree>
    <p:extLst>
      <p:ext uri="{BB962C8B-B14F-4D97-AF65-F5344CB8AC3E}">
        <p14:creationId xmlns:p14="http://schemas.microsoft.com/office/powerpoint/2010/main" val="4172663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buffalonews.com/opinion/another-voice-hochul-s-vision-for-affordable-housing-is-exactly-what-buffalo-deserves/article_c115d20c-8dc9-11ec-8c36-03653a7bc283.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renewableheatnow.org/renewable-heat-now-encouraged-by-hochuls-budget-bills-to-get-fossil-fuels-out-of-buildings-urges-faster-timeline-and-more-fundin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nysenate.gov/legislation/bills/2021/S684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ysenate.gov/legislation/bills/2021/S717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ysenate.gov/legislation/bills/2021/S819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763B4-884C-440F-BDDE-EB838F73406C}"/>
              </a:ext>
            </a:extLst>
          </p:cNvPr>
          <p:cNvSpPr>
            <a:spLocks noGrp="1"/>
          </p:cNvSpPr>
          <p:nvPr>
            <p:ph type="ctrTitle"/>
          </p:nvPr>
        </p:nvSpPr>
        <p:spPr>
          <a:xfrm>
            <a:off x="1524000" y="1122363"/>
            <a:ext cx="9144000" cy="1784610"/>
          </a:xfrm>
        </p:spPr>
        <p:txBody>
          <a:bodyPr>
            <a:normAutofit/>
          </a:bodyPr>
          <a:lstStyle/>
          <a:p>
            <a:r>
              <a:rPr lang="en-US" dirty="0"/>
              <a:t>NY Renewable Heat Now </a:t>
            </a:r>
            <a:br>
              <a:rPr lang="en-US" dirty="0"/>
            </a:br>
            <a:r>
              <a:rPr lang="en-US" dirty="0"/>
              <a:t>Legislative Package</a:t>
            </a:r>
          </a:p>
        </p:txBody>
      </p:sp>
      <p:sp>
        <p:nvSpPr>
          <p:cNvPr id="3" name="Subtitle 2">
            <a:extLst>
              <a:ext uri="{FF2B5EF4-FFF2-40B4-BE49-F238E27FC236}">
                <a16:creationId xmlns:a16="http://schemas.microsoft.com/office/drawing/2014/main" id="{CE0BD404-2628-496D-A7FD-DE3C60772D71}"/>
              </a:ext>
            </a:extLst>
          </p:cNvPr>
          <p:cNvSpPr>
            <a:spLocks noGrp="1"/>
          </p:cNvSpPr>
          <p:nvPr>
            <p:ph type="subTitle" idx="1"/>
          </p:nvPr>
        </p:nvSpPr>
        <p:spPr>
          <a:xfrm>
            <a:off x="1524000" y="3289110"/>
            <a:ext cx="9144000" cy="2183642"/>
          </a:xfrm>
        </p:spPr>
        <p:txBody>
          <a:bodyPr>
            <a:normAutofit lnSpcReduction="10000"/>
          </a:bodyPr>
          <a:lstStyle/>
          <a:p>
            <a:r>
              <a:rPr lang="en-US" dirty="0"/>
              <a:t>GREEN AFFORDABLE HOUSING BUDGET</a:t>
            </a:r>
          </a:p>
          <a:p>
            <a:r>
              <a:rPr lang="en-US" dirty="0"/>
              <a:t>ALL-ELECTRIC BUILDING ACT</a:t>
            </a:r>
          </a:p>
          <a:p>
            <a:r>
              <a:rPr lang="en-US" dirty="0"/>
              <a:t>ADVANCED BUILDING, APPLIANCE AND EQUIPMENT STANDARDS ACT</a:t>
            </a:r>
          </a:p>
          <a:p>
            <a:r>
              <a:rPr lang="en-US" dirty="0"/>
              <a:t>GAS TRANSITION AND AFFORDABLE ENERGY ACT</a:t>
            </a:r>
          </a:p>
          <a:p>
            <a:r>
              <a:rPr lang="en-US" dirty="0"/>
              <a:t>FOSSIL-FREE HEATING TAX CREDIT AND SALES TAX EXEMPTION</a:t>
            </a:r>
          </a:p>
          <a:p>
            <a:endParaRPr lang="en-US" dirty="0"/>
          </a:p>
          <a:p>
            <a:endParaRPr lang="en-US" dirty="0"/>
          </a:p>
        </p:txBody>
      </p:sp>
    </p:spTree>
    <p:extLst>
      <p:ext uri="{BB962C8B-B14F-4D97-AF65-F5344CB8AC3E}">
        <p14:creationId xmlns:p14="http://schemas.microsoft.com/office/powerpoint/2010/main" val="318911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ABC40-91A1-42F8-81B5-EB0D3EBD7FDC}"/>
              </a:ext>
            </a:extLst>
          </p:cNvPr>
          <p:cNvSpPr>
            <a:spLocks noGrp="1"/>
          </p:cNvSpPr>
          <p:nvPr>
            <p:ph type="title"/>
          </p:nvPr>
        </p:nvSpPr>
        <p:spPr>
          <a:xfrm>
            <a:off x="1274929" y="351478"/>
            <a:ext cx="10515600" cy="1325563"/>
          </a:xfrm>
        </p:spPr>
        <p:txBody>
          <a:bodyPr>
            <a:normAutofit fontScale="90000"/>
          </a:bodyPr>
          <a:lstStyle/>
          <a:p>
            <a:pPr algn="ctr"/>
            <a:br>
              <a:rPr lang="en-US" dirty="0"/>
            </a:br>
            <a:r>
              <a:rPr lang="en-US" dirty="0"/>
              <a:t>GREEN AFFORDABLE HOUSING BUDGET</a:t>
            </a:r>
            <a:br>
              <a:rPr lang="en-US" dirty="0"/>
            </a:br>
            <a:r>
              <a:rPr lang="en-US" dirty="0"/>
              <a:t>Governor </a:t>
            </a:r>
            <a:r>
              <a:rPr lang="en-US" dirty="0" err="1"/>
              <a:t>Hochul’s</a:t>
            </a:r>
            <a:r>
              <a:rPr lang="en-US" dirty="0"/>
              <a:t> 2022 </a:t>
            </a:r>
            <a:r>
              <a:rPr lang="en-US" dirty="0" err="1"/>
              <a:t>Excutive</a:t>
            </a:r>
            <a:r>
              <a:rPr lang="en-US" dirty="0"/>
              <a:t> Budget </a:t>
            </a:r>
            <a:br>
              <a:rPr lang="en-US" dirty="0"/>
            </a:br>
            <a:endParaRPr lang="en-US" dirty="0"/>
          </a:p>
        </p:txBody>
      </p:sp>
      <p:sp>
        <p:nvSpPr>
          <p:cNvPr id="3" name="Content Placeholder 2">
            <a:extLst>
              <a:ext uri="{FF2B5EF4-FFF2-40B4-BE49-F238E27FC236}">
                <a16:creationId xmlns:a16="http://schemas.microsoft.com/office/drawing/2014/main" id="{E9B912FC-97CA-4495-84A2-A0EFF40FB037}"/>
              </a:ext>
            </a:extLst>
          </p:cNvPr>
          <p:cNvSpPr>
            <a:spLocks noGrp="1"/>
          </p:cNvSpPr>
          <p:nvPr>
            <p:ph idx="1"/>
          </p:nvPr>
        </p:nvSpPr>
        <p:spPr/>
        <p:txBody>
          <a:bodyPr>
            <a:normAutofit fontScale="70000" lnSpcReduction="20000"/>
          </a:bodyPr>
          <a:lstStyle/>
          <a:p>
            <a:r>
              <a:rPr lang="en-US" dirty="0"/>
              <a:t>At least $1 billion per year for the electrification of affordable housing</a:t>
            </a:r>
          </a:p>
          <a:p>
            <a:pPr lvl="1"/>
            <a:r>
              <a:rPr lang="en-US" dirty="0"/>
              <a:t>electrification of an additional 50,000 affordable homes with a plan to make another 1 million electrification-ready (Source: </a:t>
            </a:r>
            <a:r>
              <a:rPr lang="en-US" dirty="0" err="1">
                <a:hlinkClick r:id="rId3"/>
              </a:rPr>
              <a:t>Hochul’s</a:t>
            </a:r>
            <a:r>
              <a:rPr lang="en-US" dirty="0">
                <a:hlinkClick r:id="rId3"/>
              </a:rPr>
              <a:t> vision for affordable housing</a:t>
            </a:r>
            <a:r>
              <a:rPr lang="en-US" dirty="0"/>
              <a:t> )</a:t>
            </a:r>
          </a:p>
          <a:p>
            <a:r>
              <a:rPr lang="en-US" dirty="0"/>
              <a:t>Advanced Building Codes, Appliance and Equipment Efficiency Standards Act and Building Benchmarking Act of 2022 (measures energy and water use) are included in the Executive Budget</a:t>
            </a:r>
          </a:p>
          <a:p>
            <a:r>
              <a:rPr lang="en-US" dirty="0"/>
              <a:t>Ban on fossil fuels in new construction no later than 2027 (RHN recommends 2024)</a:t>
            </a:r>
          </a:p>
          <a:p>
            <a:r>
              <a:rPr lang="en-US" dirty="0"/>
              <a:t> Weakens the “100-foot rule,” a requirement for all gas customers to subsidize the first 100 feet of pipeline needed to connect new buildings to the gas system</a:t>
            </a:r>
          </a:p>
          <a:p>
            <a:r>
              <a:rPr lang="en-US" dirty="0"/>
              <a:t>Budget would authorize the Public Service Commission (PSC) to require building developers to absorb this cost instead – this  incentivizes developers to consider more sustainable alternatives like heat pumps</a:t>
            </a:r>
          </a:p>
          <a:p>
            <a:r>
              <a:rPr lang="en-US" dirty="0"/>
              <a:t>Modification of the Public Service Law to enable gas and electric utilities to own, operate, and manage geothermal loop systems- This encourages Community geothermal systems.  Installation requires the same skills gas utility workers already have</a:t>
            </a:r>
          </a:p>
          <a:p>
            <a:r>
              <a:rPr lang="en-US" dirty="0"/>
              <a:t>Source: </a:t>
            </a:r>
            <a:r>
              <a:rPr lang="en-US" dirty="0">
                <a:hlinkClick r:id="rId4"/>
              </a:rPr>
              <a:t>Renewable Heat Now Press Release, Jan 21, 2022 </a:t>
            </a:r>
            <a:endParaRPr lang="en-US" dirty="0"/>
          </a:p>
        </p:txBody>
      </p:sp>
    </p:spTree>
    <p:extLst>
      <p:ext uri="{BB962C8B-B14F-4D97-AF65-F5344CB8AC3E}">
        <p14:creationId xmlns:p14="http://schemas.microsoft.com/office/powerpoint/2010/main" val="2501279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109AD-97B6-46DE-A670-DFF45F466754}"/>
              </a:ext>
            </a:extLst>
          </p:cNvPr>
          <p:cNvSpPr>
            <a:spLocks noGrp="1"/>
          </p:cNvSpPr>
          <p:nvPr>
            <p:ph type="title"/>
          </p:nvPr>
        </p:nvSpPr>
        <p:spPr/>
        <p:txBody>
          <a:bodyPr>
            <a:normAutofit fontScale="90000"/>
          </a:bodyPr>
          <a:lstStyle/>
          <a:p>
            <a:pPr algn="ctr"/>
            <a:r>
              <a:rPr lang="en-US" dirty="0"/>
              <a:t>ALL-ELECTRIC BUILDING ACT</a:t>
            </a:r>
            <a:br>
              <a:rPr lang="en-US" dirty="0"/>
            </a:br>
            <a:r>
              <a:rPr lang="en-US" dirty="0"/>
              <a:t> </a:t>
            </a:r>
            <a:r>
              <a:rPr lang="en-US" dirty="0">
                <a:hlinkClick r:id="rId2"/>
              </a:rPr>
              <a:t>“S6843/A8431</a:t>
            </a:r>
            <a:r>
              <a:rPr lang="en-US" dirty="0"/>
              <a:t> </a:t>
            </a:r>
            <a:br>
              <a:rPr lang="en-US" dirty="0"/>
            </a:br>
            <a:endParaRPr lang="en-US" dirty="0"/>
          </a:p>
        </p:txBody>
      </p:sp>
      <p:sp>
        <p:nvSpPr>
          <p:cNvPr id="3" name="Content Placeholder 2">
            <a:extLst>
              <a:ext uri="{FF2B5EF4-FFF2-40B4-BE49-F238E27FC236}">
                <a16:creationId xmlns:a16="http://schemas.microsoft.com/office/drawing/2014/main" id="{567BF0A5-81E1-43B2-9DFB-AD7C35BA571E}"/>
              </a:ext>
            </a:extLst>
          </p:cNvPr>
          <p:cNvSpPr>
            <a:spLocks noGrp="1"/>
          </p:cNvSpPr>
          <p:nvPr>
            <p:ph idx="1"/>
          </p:nvPr>
        </p:nvSpPr>
        <p:spPr/>
        <p:txBody>
          <a:bodyPr>
            <a:normAutofit fontScale="92500" lnSpcReduction="20000"/>
          </a:bodyPr>
          <a:lstStyle/>
          <a:p>
            <a:r>
              <a:rPr lang="en-US" dirty="0"/>
              <a:t>Provides that no city, town or village shall issue a permit for the construction of new buildings that are not an all-electric building if the initial application for a permit was submitted after December 31, 2023 unless certain circumstances apply.</a:t>
            </a:r>
          </a:p>
          <a:p>
            <a:r>
              <a:rPr lang="en-US" dirty="0"/>
              <a:t>Defines  "All-electric building or project“, “Building Energy Needs”, "All-electric ready“, “Mixed-fuel building“, and "Mixed-use building“</a:t>
            </a:r>
          </a:p>
          <a:p>
            <a:r>
              <a:rPr lang="en-US" dirty="0"/>
              <a:t>"Mixed-use building" shall mean a building used for both residential and commercial purposes.</a:t>
            </a:r>
          </a:p>
          <a:p>
            <a:r>
              <a:rPr lang="en-US" dirty="0"/>
              <a:t>Exception:  constructing an all-electric building or </a:t>
            </a:r>
            <a:r>
              <a:rPr lang="en-US" dirty="0" err="1"/>
              <a:t>projectis</a:t>
            </a:r>
            <a:r>
              <a:rPr lang="en-US" dirty="0"/>
              <a:t> physically or technically infeasible</a:t>
            </a:r>
          </a:p>
          <a:p>
            <a:r>
              <a:rPr lang="en-US" dirty="0"/>
              <a:t>Prohibits conversion of an all-electric building or project into a mixed-fuel building</a:t>
            </a:r>
          </a:p>
        </p:txBody>
      </p:sp>
    </p:spTree>
    <p:extLst>
      <p:ext uri="{BB962C8B-B14F-4D97-AF65-F5344CB8AC3E}">
        <p14:creationId xmlns:p14="http://schemas.microsoft.com/office/powerpoint/2010/main" val="344068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DAE73-9AB7-46EF-9F6D-6749650D6424}"/>
              </a:ext>
            </a:extLst>
          </p:cNvPr>
          <p:cNvSpPr>
            <a:spLocks noGrp="1"/>
          </p:cNvSpPr>
          <p:nvPr>
            <p:ph type="title"/>
          </p:nvPr>
        </p:nvSpPr>
        <p:spPr/>
        <p:txBody>
          <a:bodyPr>
            <a:normAutofit fontScale="90000"/>
          </a:bodyPr>
          <a:lstStyle/>
          <a:p>
            <a:pPr algn="ctr"/>
            <a:r>
              <a:rPr lang="en-US" dirty="0"/>
              <a:t>ADVANCED BUILDING, APPLIANCE AND EQUIPMENT STANDARDS ACT</a:t>
            </a:r>
            <a:br>
              <a:rPr lang="en-US" dirty="0"/>
            </a:br>
            <a:r>
              <a:rPr lang="en-US" dirty="0">
                <a:hlinkClick r:id="rId2"/>
              </a:rPr>
              <a:t>S7176/A8143</a:t>
            </a:r>
            <a:r>
              <a:rPr lang="en-US" dirty="0"/>
              <a:t> </a:t>
            </a:r>
          </a:p>
        </p:txBody>
      </p:sp>
      <p:sp>
        <p:nvSpPr>
          <p:cNvPr id="3" name="Content Placeholder 2">
            <a:extLst>
              <a:ext uri="{FF2B5EF4-FFF2-40B4-BE49-F238E27FC236}">
                <a16:creationId xmlns:a16="http://schemas.microsoft.com/office/drawing/2014/main" id="{8DC7A749-D4BE-4338-9C83-354358BA8D17}"/>
              </a:ext>
            </a:extLst>
          </p:cNvPr>
          <p:cNvSpPr>
            <a:spLocks noGrp="1"/>
          </p:cNvSpPr>
          <p:nvPr>
            <p:ph idx="1"/>
          </p:nvPr>
        </p:nvSpPr>
        <p:spPr/>
        <p:txBody>
          <a:bodyPr>
            <a:normAutofit fontScale="92500" lnSpcReduction="20000"/>
          </a:bodyPr>
          <a:lstStyle/>
          <a:p>
            <a:r>
              <a:rPr lang="en-US" dirty="0"/>
              <a:t>Establishes the "advanced building codes, appliance and equipment efficiency standards act of 2021"; adds the promotion of clean energy and the implementation of the climate agenda set forth in the New York state climate leadership and community protection act to the state energy conservation construction code; increases the efficiency standards of appliances and equipment by the state energy conservation construction code; increases the energy efficiency standards of appliances and equipment.</a:t>
            </a:r>
          </a:p>
          <a:p>
            <a:r>
              <a:rPr lang="en-US" dirty="0"/>
              <a:t>Defines “"Life-cycle cost“.  The inclusion of life-cycle cost consideration allows benefit from the cost savings associated with highly efficient buildings, appliances, and equipment.</a:t>
            </a:r>
          </a:p>
          <a:p>
            <a:r>
              <a:rPr lang="en-US" dirty="0"/>
              <a:t> Applies to construction and operation of any new commercial, industrial, agricultural, and residential buildings, and in the rehabilitation of existing structures.</a:t>
            </a:r>
          </a:p>
        </p:txBody>
      </p:sp>
    </p:spTree>
    <p:extLst>
      <p:ext uri="{BB962C8B-B14F-4D97-AF65-F5344CB8AC3E}">
        <p14:creationId xmlns:p14="http://schemas.microsoft.com/office/powerpoint/2010/main" val="273078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07142-1219-4768-80BB-F419B5BCAA22}"/>
              </a:ext>
            </a:extLst>
          </p:cNvPr>
          <p:cNvSpPr>
            <a:spLocks noGrp="1"/>
          </p:cNvSpPr>
          <p:nvPr>
            <p:ph type="title"/>
          </p:nvPr>
        </p:nvSpPr>
        <p:spPr/>
        <p:txBody>
          <a:bodyPr>
            <a:normAutofit fontScale="90000"/>
          </a:bodyPr>
          <a:lstStyle/>
          <a:p>
            <a:pPr algn="ctr"/>
            <a:r>
              <a:rPr lang="en-US" dirty="0"/>
              <a:t>GAS TRANSITION AND AFFORDABLE ENERGY ACT</a:t>
            </a:r>
            <a:br>
              <a:rPr lang="en-US" dirty="0"/>
            </a:br>
            <a:r>
              <a:rPr lang="en-US" dirty="0">
                <a:hlinkClick r:id="rId2"/>
              </a:rPr>
              <a:t>S8198</a:t>
            </a:r>
            <a:r>
              <a:rPr lang="en-US" dirty="0"/>
              <a:t> </a:t>
            </a:r>
          </a:p>
        </p:txBody>
      </p:sp>
      <p:sp>
        <p:nvSpPr>
          <p:cNvPr id="3" name="Content Placeholder 2">
            <a:extLst>
              <a:ext uri="{FF2B5EF4-FFF2-40B4-BE49-F238E27FC236}">
                <a16:creationId xmlns:a16="http://schemas.microsoft.com/office/drawing/2014/main" id="{4199CD66-D7BF-4718-B1AA-A6F993B49CD9}"/>
              </a:ext>
            </a:extLst>
          </p:cNvPr>
          <p:cNvSpPr>
            <a:spLocks noGrp="1"/>
          </p:cNvSpPr>
          <p:nvPr>
            <p:ph idx="1"/>
          </p:nvPr>
        </p:nvSpPr>
        <p:spPr/>
        <p:txBody>
          <a:bodyPr>
            <a:normAutofit fontScale="77500" lnSpcReduction="20000"/>
          </a:bodyPr>
          <a:lstStyle/>
          <a:p>
            <a:r>
              <a:rPr lang="en-US" dirty="0"/>
              <a:t> Provides for strategic retirement  of  the  gas  distribution  system  in a just and affordable manner. </a:t>
            </a:r>
          </a:p>
          <a:p>
            <a:r>
              <a:rPr lang="en-US" dirty="0"/>
              <a:t>Statutory authority and direction to align utility regulations and  planning  with  the CLCPA climate justice and emission reduction mandates including proposing changes to laws, regulations or rulings as may  pose an impediment to achieving CLCPA mandates;</a:t>
            </a:r>
          </a:p>
          <a:p>
            <a:r>
              <a:rPr lang="en-US" dirty="0"/>
              <a:t> To end ratepayer-subsidized utility  incentives  for  fossil  fuel  expansion while ensuring the equitable provision of electric service and  efficient heating, cooling, cooking, and hot water services;</a:t>
            </a:r>
          </a:p>
          <a:p>
            <a:r>
              <a:rPr lang="en-US" dirty="0"/>
              <a:t>To require  the  Public  Service  Commission, within one year, to  develop a statewide gas utility services decarbonization plan  based  on  clear biannual gas sales reduction targets, robust analysis, and consideration of several electrification pathways;</a:t>
            </a:r>
          </a:p>
          <a:p>
            <a:r>
              <a:rPr lang="en-US" dirty="0"/>
              <a:t>To ensure  affordable  access  to  electric  heating  and cooling  services and to protect low-income and  moderate-income  customers  from  undue burdens as they electrify their buildings; and</a:t>
            </a:r>
          </a:p>
          <a:p>
            <a:r>
              <a:rPr lang="en-US" dirty="0"/>
              <a:t>To clarify that municipal gas bans are not preempted under NY law.</a:t>
            </a:r>
          </a:p>
          <a:p>
            <a:pPr marL="0" indent="0">
              <a:buNone/>
            </a:pPr>
            <a:endParaRPr lang="en-US" dirty="0"/>
          </a:p>
        </p:txBody>
      </p:sp>
    </p:spTree>
    <p:extLst>
      <p:ext uri="{BB962C8B-B14F-4D97-AF65-F5344CB8AC3E}">
        <p14:creationId xmlns:p14="http://schemas.microsoft.com/office/powerpoint/2010/main" val="310310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704A5-4B6F-4982-B83B-905DFF69A906}"/>
              </a:ext>
            </a:extLst>
          </p:cNvPr>
          <p:cNvSpPr>
            <a:spLocks noGrp="1"/>
          </p:cNvSpPr>
          <p:nvPr>
            <p:ph type="title"/>
          </p:nvPr>
        </p:nvSpPr>
        <p:spPr/>
        <p:txBody>
          <a:bodyPr>
            <a:normAutofit fontScale="90000"/>
          </a:bodyPr>
          <a:lstStyle/>
          <a:p>
            <a:pPr algn="ctr"/>
            <a:r>
              <a:rPr lang="en-US" dirty="0"/>
              <a:t>FOSSIL-FREE HEATING TAX CREDIT </a:t>
            </a:r>
            <a:br>
              <a:rPr lang="en-US" dirty="0"/>
            </a:br>
            <a:r>
              <a:rPr lang="en-US" dirty="0"/>
              <a:t>AND SALES TAX EXEMPTION</a:t>
            </a:r>
            <a:br>
              <a:rPr lang="en-US" dirty="0"/>
            </a:br>
            <a:endParaRPr lang="en-US" dirty="0"/>
          </a:p>
        </p:txBody>
      </p:sp>
      <p:sp>
        <p:nvSpPr>
          <p:cNvPr id="3" name="Content Placeholder 2">
            <a:extLst>
              <a:ext uri="{FF2B5EF4-FFF2-40B4-BE49-F238E27FC236}">
                <a16:creationId xmlns:a16="http://schemas.microsoft.com/office/drawing/2014/main" id="{B971E21E-D8FD-4390-8D2B-9953328110D3}"/>
              </a:ext>
            </a:extLst>
          </p:cNvPr>
          <p:cNvSpPr>
            <a:spLocks noGrp="1"/>
          </p:cNvSpPr>
          <p:nvPr>
            <p:ph idx="1"/>
          </p:nvPr>
        </p:nvSpPr>
        <p:spPr/>
        <p:txBody>
          <a:bodyPr>
            <a:normAutofit/>
          </a:bodyPr>
          <a:lstStyle/>
          <a:p>
            <a:pPr marL="0" indent="0">
              <a:buNone/>
            </a:pPr>
            <a:r>
              <a:rPr lang="en-US" dirty="0"/>
              <a:t>Geothermal heat pump (GHP) technology is New York’s best renewable heating choice to achieve net zero energy goals. GHPs draw up and boost heat from the ground in winter, and deposit it in summer to provide a comfortable temperature year-round.</a:t>
            </a:r>
          </a:p>
          <a:p>
            <a:pPr marL="0" indent="0">
              <a:buNone/>
            </a:pPr>
            <a:r>
              <a:rPr lang="en-US" dirty="0"/>
              <a:t>• S3864/A7493 provides a 25% income tax credit for a residential GHP project’s cost, capped at $5,000.</a:t>
            </a:r>
          </a:p>
          <a:p>
            <a:pPr marL="0" indent="0">
              <a:buNone/>
            </a:pPr>
            <a:r>
              <a:rPr lang="en-US" dirty="0"/>
              <a:t>• S642a/A8147 provides an exemption from sales tax for GHP installations.</a:t>
            </a:r>
          </a:p>
        </p:txBody>
      </p:sp>
    </p:spTree>
    <p:extLst>
      <p:ext uri="{BB962C8B-B14F-4D97-AF65-F5344CB8AC3E}">
        <p14:creationId xmlns:p14="http://schemas.microsoft.com/office/powerpoint/2010/main" val="2465539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790</Words>
  <Application>Microsoft Office PowerPoint</Application>
  <PresentationFormat>Widescreen</PresentationFormat>
  <Paragraphs>38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NY Renewable Heat Now  Legislative Package</vt:lpstr>
      <vt:lpstr> GREEN AFFORDABLE HOUSING BUDGET Governor Hochul’s 2022 Excutive Budget  </vt:lpstr>
      <vt:lpstr>ALL-ELECTRIC BUILDING ACT  “S6843/A8431  </vt:lpstr>
      <vt:lpstr>ADVANCED BUILDING, APPLIANCE AND EQUIPMENT STANDARDS ACT S7176/A8143 </vt:lpstr>
      <vt:lpstr>GAS TRANSITION AND AFFORDABLE ENERGY ACT S8198 </vt:lpstr>
      <vt:lpstr>FOSSIL-FREE HEATING TAX CREDIT  AND SALES TAX EXEMPTION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 Renewable Heat Now  Legislative Package</dc:title>
  <dc:creator>Jamie Gorman</dc:creator>
  <cp:lastModifiedBy>Jamie Gorman</cp:lastModifiedBy>
  <cp:revision>13</cp:revision>
  <dcterms:created xsi:type="dcterms:W3CDTF">2022-03-14T13:28:16Z</dcterms:created>
  <dcterms:modified xsi:type="dcterms:W3CDTF">2022-03-16T11:13:10Z</dcterms:modified>
</cp:coreProperties>
</file>