
<file path=[Content_Types].xml><?xml version="1.0" encoding="utf-8"?>
<Types xmlns="http://schemas.openxmlformats.org/package/2006/content-types">
  <Default Extension="jpeg" ContentType="image/jpeg"/>
  <Default Extension="jpg" ContentType="image/pn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6.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7.xml" ContentType="application/vnd.openxmlformats-officedocument.drawingml.chart+xml"/>
  <Override PartName="/ppt/notesSlides/notesSlide32.xml" ContentType="application/vnd.openxmlformats-officedocument.presentationml.notesSlide+xml"/>
  <Override PartName="/ppt/charts/chart8.xml" ContentType="application/vnd.openxmlformats-officedocument.drawingml.chart+xml"/>
  <Override PartName="/ppt/notesSlides/notesSlide33.xml" ContentType="application/vnd.openxmlformats-officedocument.presentationml.notesSlide+xml"/>
  <Override PartName="/ppt/charts/chart9.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0.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1.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2.xml" ContentType="application/vnd.openxmlformats-officedocument.drawingml.chart+xml"/>
  <Override PartName="/ppt/notesSlides/notesSlide48.xml" ContentType="application/vnd.openxmlformats-officedocument.presentationml.notesSlide+xml"/>
  <Override PartName="/ppt/charts/chart13.xml" ContentType="application/vnd.openxmlformats-officedocument.drawingml.chart+xml"/>
  <Override PartName="/ppt/notesSlides/notesSlide49.xml" ContentType="application/vnd.openxmlformats-officedocument.presentationml.notesSlide+xml"/>
  <Override PartName="/ppt/charts/chart14.xml" ContentType="application/vnd.openxmlformats-officedocument.drawingml.chart+xml"/>
  <Override PartName="/ppt/notesSlides/notesSlide50.xml" ContentType="application/vnd.openxmlformats-officedocument.presentationml.notesSlide+xml"/>
  <Override PartName="/ppt/charts/chart15.xml" ContentType="application/vnd.openxmlformats-officedocument.drawingml.chart+xml"/>
  <Override PartName="/ppt/notesSlides/notesSlide51.xml" ContentType="application/vnd.openxmlformats-officedocument.presentationml.notesSlide+xml"/>
  <Override PartName="/ppt/charts/chart16.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17.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media/image60.jpg" ContentType="image/jpeg"/>
  <Override PartName="/ppt/notesSlides/notesSlide66.xml" ContentType="application/vnd.openxmlformats-officedocument.presentationml.notesSlide+xml"/>
  <Override PartName="/ppt/notesSlides/notesSlide67.xml" ContentType="application/vnd.openxmlformats-officedocument.presentationml.notesSlide+xml"/>
  <Override PartName="/ppt/media/image61.jpg" ContentType="image/jpeg"/>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media/image63.jpg" ContentType="image/jpeg"/>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6" r:id="rId2"/>
    <p:sldMasterId id="2147483705" r:id="rId3"/>
    <p:sldMasterId id="2147483730" r:id="rId4"/>
  </p:sldMasterIdLst>
  <p:notesMasterIdLst>
    <p:notesMasterId r:id="rId85"/>
  </p:notesMasterIdLst>
  <p:sldIdLst>
    <p:sldId id="1819" r:id="rId5"/>
    <p:sldId id="1510" r:id="rId6"/>
    <p:sldId id="259" r:id="rId7"/>
    <p:sldId id="1531" r:id="rId8"/>
    <p:sldId id="1804" r:id="rId9"/>
    <p:sldId id="265" r:id="rId10"/>
    <p:sldId id="1777" r:id="rId11"/>
    <p:sldId id="1751" r:id="rId12"/>
    <p:sldId id="1752" r:id="rId13"/>
    <p:sldId id="284" r:id="rId14"/>
    <p:sldId id="280" r:id="rId15"/>
    <p:sldId id="288" r:id="rId16"/>
    <p:sldId id="289" r:id="rId17"/>
    <p:sldId id="1780" r:id="rId18"/>
    <p:sldId id="1338" r:id="rId19"/>
    <p:sldId id="304" r:id="rId20"/>
    <p:sldId id="325" r:id="rId21"/>
    <p:sldId id="314" r:id="rId22"/>
    <p:sldId id="315" r:id="rId23"/>
    <p:sldId id="331" r:id="rId24"/>
    <p:sldId id="337" r:id="rId25"/>
    <p:sldId id="339" r:id="rId26"/>
    <p:sldId id="340" r:id="rId27"/>
    <p:sldId id="343" r:id="rId28"/>
    <p:sldId id="1788" r:id="rId29"/>
    <p:sldId id="439" r:id="rId30"/>
    <p:sldId id="1423" r:id="rId31"/>
    <p:sldId id="392" r:id="rId32"/>
    <p:sldId id="394" r:id="rId33"/>
    <p:sldId id="402" r:id="rId34"/>
    <p:sldId id="1716" r:id="rId35"/>
    <p:sldId id="488" r:id="rId36"/>
    <p:sldId id="489" r:id="rId37"/>
    <p:sldId id="494" r:id="rId38"/>
    <p:sldId id="1808" r:id="rId39"/>
    <p:sldId id="506" r:id="rId40"/>
    <p:sldId id="501" r:id="rId41"/>
    <p:sldId id="418" r:id="rId42"/>
    <p:sldId id="453" r:id="rId43"/>
    <p:sldId id="553" r:id="rId44"/>
    <p:sldId id="1811" r:id="rId45"/>
    <p:sldId id="1812" r:id="rId46"/>
    <p:sldId id="1813" r:id="rId47"/>
    <p:sldId id="644" r:id="rId48"/>
    <p:sldId id="1137" r:id="rId49"/>
    <p:sldId id="679" r:id="rId50"/>
    <p:sldId id="1661" r:id="rId51"/>
    <p:sldId id="1549" r:id="rId52"/>
    <p:sldId id="1663" r:id="rId53"/>
    <p:sldId id="700" r:id="rId54"/>
    <p:sldId id="1188" r:id="rId55"/>
    <p:sldId id="1189" r:id="rId56"/>
    <p:sldId id="760" r:id="rId57"/>
    <p:sldId id="846" r:id="rId58"/>
    <p:sldId id="1820" r:id="rId59"/>
    <p:sldId id="1464" r:id="rId60"/>
    <p:sldId id="1463" r:id="rId61"/>
    <p:sldId id="1515" r:id="rId62"/>
    <p:sldId id="794" r:id="rId63"/>
    <p:sldId id="1462" r:id="rId64"/>
    <p:sldId id="653" r:id="rId65"/>
    <p:sldId id="784" r:id="rId66"/>
    <p:sldId id="1776" r:id="rId67"/>
    <p:sldId id="1773" r:id="rId68"/>
    <p:sldId id="1541" r:id="rId69"/>
    <p:sldId id="1551" r:id="rId70"/>
    <p:sldId id="1573" r:id="rId71"/>
    <p:sldId id="1539" r:id="rId72"/>
    <p:sldId id="1821" r:id="rId73"/>
    <p:sldId id="1543" r:id="rId74"/>
    <p:sldId id="1550" r:id="rId75"/>
    <p:sldId id="1579" r:id="rId76"/>
    <p:sldId id="1481" r:id="rId77"/>
    <p:sldId id="1571" r:id="rId78"/>
    <p:sldId id="1544" r:id="rId79"/>
    <p:sldId id="1482" r:id="rId80"/>
    <p:sldId id="1477" r:id="rId81"/>
    <p:sldId id="1460" r:id="rId82"/>
    <p:sldId id="1461" r:id="rId83"/>
    <p:sldId id="257" r:id="rId84"/>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68D330-0BC2-484D-9899-418320760518}" v="16" dt="2020-09-25T16:13:13.640"/>
  </p1510:revLst>
</p1510:revInfo>
</file>

<file path=ppt/tableStyles.xml><?xml version="1.0" encoding="utf-8"?>
<a:tblStyleLst xmlns:a="http://schemas.openxmlformats.org/drawingml/2006/main" def="{5940675A-B579-460E-94D1-54222C63F5DA}">
  <a:tblStyle styleId="{8F44A2F1-9E1F-4B54-A3A2-5F16C0AD49E2}" styleName="">
    <a:tblBg/>
    <a:wholeTb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EFF1F3"/>
          </a:solidFill>
        </a:fill>
      </a:tcStyle>
    </a:band2H>
    <a:firstCo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Col>
    <a:la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Row>
  </a:tblStyle>
  <a:tblStyle styleId="{C7B018BB-80A7-4F77-B60F-C8B233D01FF8}" styleName="">
    <a:tblBg/>
    <a:wholeTbl>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06" autoAdjust="0"/>
    <p:restoredTop sz="77325" autoAdjust="0"/>
  </p:normalViewPr>
  <p:slideViewPr>
    <p:cSldViewPr snapToGrid="0">
      <p:cViewPr varScale="1">
        <p:scale>
          <a:sx n="67" d="100"/>
          <a:sy n="67" d="100"/>
        </p:scale>
        <p:origin x="72" y="126"/>
      </p:cViewPr>
      <p:guideLst/>
    </p:cSldViewPr>
  </p:slideViewPr>
  <p:notesTextViewPr>
    <p:cViewPr>
      <p:scale>
        <a:sx n="100" d="100"/>
        <a:sy n="100" d="100"/>
      </p:scale>
      <p:origin x="0" y="0"/>
    </p:cViewPr>
  </p:notesTextViewPr>
  <p:sorterViewPr>
    <p:cViewPr>
      <p:scale>
        <a:sx n="100" d="100"/>
        <a:sy n="100" d="100"/>
      </p:scale>
      <p:origin x="0" y="-368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microsoft.com/office/2015/10/relationships/revisionInfo" Target="revisionInfo.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87021E-2"/>
          <c:y val="4.6158499999999998E-2"/>
          <c:w val="0.92218800000000001"/>
          <c:h val="0.87548300000000001"/>
        </c:manualLayout>
      </c:layout>
      <c:barChart>
        <c:barDir val="col"/>
        <c:grouping val="clustered"/>
        <c:varyColors val="0"/>
        <c:ser>
          <c:idx val="0"/>
          <c:order val="0"/>
          <c:tx>
            <c:strRef>
              <c:f>Sheet1!$B$1</c:f>
              <c:strCache>
                <c:ptCount val="1"/>
              </c:strCache>
            </c:strRef>
          </c:tx>
          <c:spPr>
            <a:gradFill flip="none" rotWithShape="1">
              <a:gsLst>
                <a:gs pos="0">
                  <a:srgbClr val="1E73BA"/>
                </a:gs>
                <a:gs pos="100000">
                  <a:srgbClr val="005698"/>
                </a:gs>
              </a:gsLst>
              <a:lin ang="16200000" scaled="0"/>
            </a:gradFill>
            <a:ln w="12700" cap="flat">
              <a:noFill/>
              <a:miter lim="400000"/>
            </a:ln>
            <a:effectLst>
              <a:outerShdw blurRad="76200" dist="38100" dir="5400000" algn="tl">
                <a:srgbClr val="000000">
                  <a:alpha val="80000"/>
                </a:srgbClr>
              </a:outerShdw>
            </a:effectLst>
          </c:spPr>
          <c:invertIfNegative val="0"/>
          <c:cat>
            <c:strRef>
              <c:f>Sheet1!$A$2:$A$142</c:f>
              <c:strCache>
                <c:ptCount val="14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pt idx="138">
                  <c:v>2018</c:v>
                </c:pt>
                <c:pt idx="139">
                  <c:v>2019</c:v>
                </c:pt>
                <c:pt idx="140">
                  <c:v>2020</c:v>
                </c:pt>
              </c:strCache>
            </c:strRef>
          </c:cat>
          <c:val>
            <c:numRef>
              <c:f>Sheet1!$B$2:$B$142</c:f>
              <c:numCache>
                <c:formatCode>General</c:formatCode>
                <c:ptCount val="141"/>
              </c:numCache>
            </c:numRef>
          </c:val>
          <c:extLst>
            <c:ext xmlns:c16="http://schemas.microsoft.com/office/drawing/2014/chart" uri="{C3380CC4-5D6E-409C-BE32-E72D297353CC}">
              <c16:uniqueId val="{00000000-ED3E-46DA-9754-A696FE375923}"/>
            </c:ext>
          </c:extLst>
        </c:ser>
        <c:dLbls>
          <c:showLegendKey val="0"/>
          <c:showVal val="0"/>
          <c:showCatName val="0"/>
          <c:showSerName val="0"/>
          <c:showPercent val="0"/>
          <c:showBubbleSize val="0"/>
        </c:dLbls>
        <c:gapWidth val="50"/>
        <c:overlap val="-2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tickLblSkip val="10"/>
        <c:noMultiLvlLbl val="1"/>
      </c:catAx>
      <c:valAx>
        <c:axId val="2094734553"/>
        <c:scaling>
          <c:orientation val="minMax"/>
          <c:max val="1"/>
          <c:min val="-0.5"/>
        </c:scaling>
        <c:delete val="0"/>
        <c:axPos val="l"/>
        <c:majorGridlines>
          <c:spPr>
            <a:ln w="12700" cap="flat">
              <a:solidFill>
                <a:srgbClr val="5D6464"/>
              </a:solidFill>
              <a:prstDash val="sysDot"/>
              <a:miter lim="400000"/>
            </a:ln>
          </c:spPr>
        </c:majorGridlines>
        <c:numFmt formatCode="0.0&quot;°&quot;"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min"/>
        <c:crossBetween val="between"/>
        <c:majorUnit val="0.5"/>
        <c:minorUnit val="0.25"/>
      </c:valAx>
      <c:spPr>
        <a:gradFill flip="none" rotWithShape="1">
          <a:gsLst>
            <a:gs pos="6500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2634400000000001"/>
          <c:y val="5.1037800000000001E-2"/>
          <c:w val="0.86319400000000002"/>
          <c:h val="0.86364300000000005"/>
        </c:manualLayout>
      </c:layout>
      <c:barChart>
        <c:barDir val="bar"/>
        <c:grouping val="clustered"/>
        <c:varyColors val="0"/>
        <c:ser>
          <c:idx val="0"/>
          <c:order val="0"/>
          <c:tx>
            <c:strRef>
              <c:f>Sheet1!$A$2</c:f>
              <c:strCache>
                <c:ptCount val="1"/>
                <c:pt idx="0">
                  <c:v>Region 1</c:v>
                </c:pt>
              </c:strCache>
            </c:strRef>
          </c:tx>
          <c:spPr>
            <a:gradFill flip="none" rotWithShape="1">
              <a:gsLst>
                <a:gs pos="0">
                  <a:srgbClr val="50AFE6"/>
                </a:gs>
                <a:gs pos="100000">
                  <a:srgbClr val="008CD6"/>
                </a:gs>
              </a:gsLst>
              <a:lin ang="0" scaled="0"/>
            </a:gradFill>
            <a:ln w="12700" cap="flat">
              <a:noFill/>
              <a:miter lim="400000"/>
            </a:ln>
            <a:effectLst>
              <a:outerShdw blurRad="76200" dist="38100" dir="5400000" algn="tl">
                <a:srgbClr val="000000">
                  <a:alpha val="80000"/>
                </a:srgbClr>
              </a:outerShdw>
            </a:effectLst>
          </c:spPr>
          <c:invertIfNegative val="0"/>
          <c:cat>
            <c:strRef>
              <c:f>Sheet1!$B$1:$G$1</c:f>
              <c:strCache>
                <c:ptCount val="6"/>
                <c:pt idx="0">
                  <c:v>Asian</c:v>
                </c:pt>
                <c:pt idx="1">
                  <c:v>White</c:v>
                </c:pt>
                <c:pt idx="2">
                  <c:v>Latino</c:v>
                </c:pt>
                <c:pt idx="3">
                  <c:v>Pacific
 Islander</c:v>
                </c:pt>
                <c:pt idx="4">
                  <c:v>Indigenous</c:v>
                </c:pt>
                <c:pt idx="5">
                  <c:v>Black</c:v>
                </c:pt>
              </c:strCache>
            </c:strRef>
          </c:cat>
          <c:val>
            <c:numRef>
              <c:f>Sheet1!$B$2:$G$2</c:f>
              <c:numCache>
                <c:formatCode>General</c:formatCode>
                <c:ptCount val="6"/>
                <c:pt idx="0">
                  <c:v>27.7</c:v>
                </c:pt>
                <c:pt idx="1">
                  <c:v>28.5</c:v>
                </c:pt>
                <c:pt idx="2">
                  <c:v>31.1</c:v>
                </c:pt>
                <c:pt idx="3">
                  <c:v>32.700000000000003</c:v>
                </c:pt>
                <c:pt idx="4">
                  <c:v>43.2</c:v>
                </c:pt>
                <c:pt idx="5">
                  <c:v>65.8</c:v>
                </c:pt>
              </c:numCache>
            </c:numRef>
          </c:val>
          <c:extLst>
            <c:ext xmlns:c16="http://schemas.microsoft.com/office/drawing/2014/chart" uri="{C3380CC4-5D6E-409C-BE32-E72D297353CC}">
              <c16:uniqueId val="{00000000-0F5D-4805-B6AE-44F90B0A039E}"/>
            </c:ext>
          </c:extLst>
        </c:ser>
        <c:dLbls>
          <c:showLegendKey val="0"/>
          <c:showVal val="0"/>
          <c:showCatName val="0"/>
          <c:showSerName val="0"/>
          <c:showPercent val="0"/>
          <c:showBubbleSize val="0"/>
        </c:dLbls>
        <c:gapWidth val="90"/>
        <c:overlap val="-2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5D6464"/>
            </a:solidFill>
            <a:prstDash val="solid"/>
            <a:miter lim="400000"/>
          </a:ln>
        </c:spPr>
        <c:txPr>
          <a:bodyPr rot="0"/>
          <a:lstStyle/>
          <a:p>
            <a:pPr>
              <a:defRPr sz="2500" b="1" i="0" u="none" strike="noStrike">
                <a:solidFill>
                  <a:srgbClr val="FFFFFF"/>
                </a:solidFill>
                <a:latin typeface="Arial"/>
              </a:defRPr>
            </a:pPr>
            <a:endParaRPr lang="en-US"/>
          </a:p>
        </c:txPr>
        <c:crossAx val="2094734553"/>
        <c:crosses val="autoZero"/>
        <c:auto val="1"/>
        <c:lblAlgn val="ctr"/>
        <c:lblOffset val="100"/>
        <c:noMultiLvlLbl val="1"/>
      </c:catAx>
      <c:valAx>
        <c:axId val="2094734553"/>
        <c:scaling>
          <c:orientation val="minMax"/>
          <c:max val="70"/>
        </c:scaling>
        <c:delete val="0"/>
        <c:axPos val="t"/>
        <c:majorGridlines>
          <c:spPr>
            <a:ln w="12700" cap="flat">
              <a:solidFill>
                <a:srgbClr val="5D6464"/>
              </a:solidFill>
              <a:prstDash val="sysDot"/>
              <a:miter lim="400000"/>
            </a:ln>
          </c:spPr>
        </c:majorGridlines>
        <c:numFmt formatCode="General" sourceLinked="0"/>
        <c:majorTickMark val="none"/>
        <c:minorTickMark val="none"/>
        <c:tickLblPos val="high"/>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autoZero"/>
        <c:crossBetween val="between"/>
        <c:majorUnit val="10"/>
        <c:minorUnit val="5"/>
      </c:valAx>
      <c:spPr>
        <a:gradFill flip="none" rotWithShape="1">
          <a:gsLst>
            <a:gs pos="0">
              <a:srgbClr val="2E2E2E"/>
            </a:gs>
            <a:gs pos="100000">
              <a:srgbClr val="000000"/>
            </a:gs>
          </a:gsLst>
          <a:lin ang="5400000" scaled="0"/>
        </a:gradFill>
        <a:ln w="12700" cap="flat">
          <a:solidFill>
            <a:srgbClr val="5D6464"/>
          </a:solidFill>
          <a:miter lim="400000"/>
        </a:ln>
        <a:effectLst/>
      </c:spPr>
    </c:plotArea>
    <c:plotVisOnly val="1"/>
    <c:dispBlanksAs val="gap"/>
    <c:showDLblsOverMax val="1"/>
  </c:chart>
  <c:spPr>
    <a:noFill/>
    <a:ln>
      <a:noFill/>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8.3314799999999994E-2"/>
          <c:y val="3.5327600000000001E-2"/>
          <c:w val="0.89556999999999998"/>
          <c:h val="0.90134199999999998"/>
        </c:manualLayout>
      </c:layout>
      <c:lineChart>
        <c:grouping val="standard"/>
        <c:varyColors val="0"/>
        <c:ser>
          <c:idx val="0"/>
          <c:order val="0"/>
          <c:tx>
            <c:strRef>
              <c:f>Sheet1!$B$1</c:f>
              <c:strCache>
                <c:ptCount val="1"/>
                <c:pt idx="0">
                  <c:v>Untitled 1</c:v>
                </c:pt>
              </c:strCache>
            </c:strRef>
          </c:tx>
          <c:spPr>
            <a:ln w="50800" cap="flat">
              <a:solidFill>
                <a:srgbClr val="1E73BA"/>
              </a:solidFill>
              <a:prstDash val="solid"/>
              <a:miter lim="400000"/>
            </a:ln>
            <a:effectLst>
              <a:outerShdw blurRad="76200" dist="38100" dir="5400000" algn="tl">
                <a:srgbClr val="000000">
                  <a:alpha val="80000"/>
                </a:srgbClr>
              </a:outerShdw>
            </a:effectLst>
          </c:spPr>
          <c:marker>
            <c:symbol val="none"/>
          </c:marker>
          <c:cat>
            <c:strRef>
              <c:f>Sheet1!$A$2:$A$41</c:f>
              <c:strCach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strCache>
            </c:strRef>
          </c:cat>
          <c:val>
            <c:numRef>
              <c:f>Sheet1!$B$2:$B$41</c:f>
              <c:numCache>
                <c:formatCode>General</c:formatCode>
                <c:ptCount val="4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7600</c:v>
                </c:pt>
                <c:pt idx="18">
                  <c:v>10200</c:v>
                </c:pt>
                <c:pt idx="19">
                  <c:v>13600</c:v>
                </c:pt>
                <c:pt idx="20">
                  <c:v>17400</c:v>
                </c:pt>
                <c:pt idx="21">
                  <c:v>23900</c:v>
                </c:pt>
                <c:pt idx="22">
                  <c:v>31100</c:v>
                </c:pt>
                <c:pt idx="23">
                  <c:v>39431</c:v>
                </c:pt>
                <c:pt idx="24">
                  <c:v>47620</c:v>
                </c:pt>
                <c:pt idx="25">
                  <c:v>59091</c:v>
                </c:pt>
                <c:pt idx="26">
                  <c:v>73959</c:v>
                </c:pt>
                <c:pt idx="27">
                  <c:v>93911</c:v>
                </c:pt>
                <c:pt idx="28">
                  <c:v>120725</c:v>
                </c:pt>
                <c:pt idx="29">
                  <c:v>159089</c:v>
                </c:pt>
                <c:pt idx="30">
                  <c:v>197953</c:v>
                </c:pt>
                <c:pt idx="31">
                  <c:v>238139</c:v>
                </c:pt>
                <c:pt idx="32">
                  <c:v>283068</c:v>
                </c:pt>
                <c:pt idx="33">
                  <c:v>318596</c:v>
                </c:pt>
                <c:pt idx="34">
                  <c:v>369553</c:v>
                </c:pt>
                <c:pt idx="35">
                  <c:v>432900</c:v>
                </c:pt>
                <c:pt idx="36">
                  <c:v>489400</c:v>
                </c:pt>
                <c:pt idx="37">
                  <c:v>545400</c:v>
                </c:pt>
                <c:pt idx="38">
                  <c:v>599400</c:v>
                </c:pt>
                <c:pt idx="39">
                  <c:v>662400</c:v>
                </c:pt>
              </c:numCache>
            </c:numRef>
          </c:val>
          <c:smooth val="0"/>
          <c:extLst>
            <c:ext xmlns:c16="http://schemas.microsoft.com/office/drawing/2014/chart" uri="{C3380CC4-5D6E-409C-BE32-E72D297353CC}">
              <c16:uniqueId val="{00000000-47F3-4846-80F2-B33C9D75CE72}"/>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100" b="1" i="0" u="none" strike="noStrike">
                <a:solidFill>
                  <a:srgbClr val="FFFFFF"/>
                </a:solidFill>
                <a:latin typeface="Arial"/>
              </a:defRPr>
            </a:pPr>
            <a:endParaRPr lang="en-US"/>
          </a:p>
        </c:txPr>
        <c:crossAx val="2094734553"/>
        <c:crosses val="autoZero"/>
        <c:auto val="1"/>
        <c:lblAlgn val="ctr"/>
        <c:lblOffset val="100"/>
        <c:tickLblSkip val="5"/>
        <c:noMultiLvlLbl val="1"/>
      </c:catAx>
      <c:valAx>
        <c:axId val="2094734553"/>
        <c:scaling>
          <c:orientation val="minMax"/>
          <c:max val="700000"/>
          <c:min val="0"/>
        </c:scaling>
        <c:delete val="0"/>
        <c:axPos val="l"/>
        <c:majorGridlines>
          <c:spPr>
            <a:ln w="12700" cap="flat">
              <a:solidFill>
                <a:srgbClr val="5D6464"/>
              </a:solidFill>
              <a:custDash>
                <a:ds d="100000" sp="200000"/>
              </a:custDash>
              <a:miter lim="400000"/>
            </a:ln>
          </c:spPr>
        </c:majorGridlines>
        <c:numFmt formatCode="#,##0;\-#;;" sourceLinked="0"/>
        <c:majorTickMark val="none"/>
        <c:minorTickMark val="none"/>
        <c:tickLblPos val="nextTo"/>
        <c:spPr>
          <a:ln w="12700" cap="flat">
            <a:solidFill>
              <a:srgbClr val="5D6464"/>
            </a:solidFill>
            <a:prstDash val="solid"/>
            <a:miter lim="400000"/>
          </a:ln>
        </c:spPr>
        <c:txPr>
          <a:bodyPr rot="0"/>
          <a:lstStyle/>
          <a:p>
            <a:pPr>
              <a:defRPr sz="2100" b="1" i="0" u="none" strike="noStrike">
                <a:solidFill>
                  <a:srgbClr val="FFFFFF"/>
                </a:solidFill>
                <a:latin typeface="Arial"/>
              </a:defRPr>
            </a:pPr>
            <a:endParaRPr lang="en-US"/>
          </a:p>
        </c:txPr>
        <c:crossAx val="2094734552"/>
        <c:crosses val="autoZero"/>
        <c:crossBetween val="midCat"/>
        <c:majorUnit val="100000"/>
        <c:minorUnit val="50000"/>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4.9997300000000001E-2"/>
          <c:y val="3.87307E-2"/>
          <c:w val="0.92750600000000005"/>
          <c:h val="0.893509"/>
        </c:manualLayout>
      </c:layout>
      <c:lineChart>
        <c:grouping val="standard"/>
        <c:varyColors val="0"/>
        <c:ser>
          <c:idx val="0"/>
          <c:order val="0"/>
          <c:tx>
            <c:strRef>
              <c:f>Sheet1!$A$2</c:f>
              <c:strCache>
                <c:ptCount val="1"/>
                <c:pt idx="0">
                  <c:v>Region 1</c:v>
                </c:pt>
              </c:strCache>
            </c:strRef>
          </c:tx>
          <c:spPr>
            <a:ln w="50800" cap="flat">
              <a:solidFill>
                <a:srgbClr val="1E73BA"/>
              </a:solidFill>
              <a:prstDash val="solid"/>
              <a:miter lim="400000"/>
            </a:ln>
            <a:effectLst>
              <a:outerShdw blurRad="76200" dist="38100" dir="5400000" algn="tl">
                <a:srgbClr val="000000">
                  <a:alpha val="80000"/>
                </a:srgbClr>
              </a:outerShdw>
            </a:effectLst>
          </c:spPr>
          <c:marker>
            <c:symbol val="none"/>
          </c:marker>
          <c:cat>
            <c:strRef>
              <c:f>Sheet1!$B$1:$AO$1</c:f>
              <c:strCach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strCache>
            </c:strRef>
          </c:cat>
          <c:val>
            <c:numRef>
              <c:f>Sheet1!$B$2:$AO$2</c:f>
              <c:numCache>
                <c:formatCode>General</c:formatCode>
                <c:ptCount val="4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1.25</c:v>
                </c:pt>
                <c:pt idx="21">
                  <c:v>1.569</c:v>
                </c:pt>
                <c:pt idx="22">
                  <c:v>2.012</c:v>
                </c:pt>
                <c:pt idx="23">
                  <c:v>2.5750000000000002</c:v>
                </c:pt>
                <c:pt idx="24">
                  <c:v>3.698</c:v>
                </c:pt>
                <c:pt idx="25">
                  <c:v>5.048</c:v>
                </c:pt>
                <c:pt idx="26">
                  <c:v>6.6189999999999998</c:v>
                </c:pt>
                <c:pt idx="27">
                  <c:v>9.2910000000000004</c:v>
                </c:pt>
                <c:pt idx="28">
                  <c:v>16.062999999999999</c:v>
                </c:pt>
                <c:pt idx="29">
                  <c:v>24.265000000000001</c:v>
                </c:pt>
                <c:pt idx="30">
                  <c:v>41.33</c:v>
                </c:pt>
                <c:pt idx="31">
                  <c:v>71.218000000000004</c:v>
                </c:pt>
                <c:pt idx="32">
                  <c:v>102.07599999999999</c:v>
                </c:pt>
                <c:pt idx="33">
                  <c:v>139.637</c:v>
                </c:pt>
                <c:pt idx="34">
                  <c:v>192</c:v>
                </c:pt>
                <c:pt idx="35">
                  <c:v>250</c:v>
                </c:pt>
                <c:pt idx="36">
                  <c:v>325</c:v>
                </c:pt>
                <c:pt idx="37">
                  <c:v>423</c:v>
                </c:pt>
                <c:pt idx="38">
                  <c:v>523</c:v>
                </c:pt>
                <c:pt idx="39">
                  <c:v>644</c:v>
                </c:pt>
              </c:numCache>
            </c:numRef>
          </c:val>
          <c:smooth val="0"/>
          <c:extLst>
            <c:ext xmlns:c16="http://schemas.microsoft.com/office/drawing/2014/chart" uri="{C3380CC4-5D6E-409C-BE32-E72D297353CC}">
              <c16:uniqueId val="{00000000-6DB3-4108-8F7E-D9F32A8071F0}"/>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tickLblSkip val="5"/>
        <c:noMultiLvlLbl val="1"/>
      </c:catAx>
      <c:valAx>
        <c:axId val="2094734553"/>
        <c:scaling>
          <c:orientation val="minMax"/>
          <c:max val="700"/>
        </c:scaling>
        <c:delete val="0"/>
        <c:axPos val="l"/>
        <c:majorGridlines>
          <c:spPr>
            <a:ln w="12700" cap="flat">
              <a:solidFill>
                <a:srgbClr val="5D6464"/>
              </a:solidFill>
              <a:prstDash val="sysDot"/>
              <a:miter lim="400000"/>
            </a:ln>
          </c:spPr>
        </c:majorGridlines>
        <c:numFmt formatCode="#,##0;\-#;;"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autoZero"/>
        <c:crossBetween val="midCat"/>
        <c:majorUnit val="100"/>
        <c:minorUnit val="50"/>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4.9306500000000003E-2"/>
          <c:y val="3.8104199999999998E-2"/>
          <c:w val="0.93894"/>
          <c:h val="0.89502999999999999"/>
        </c:manualLayout>
      </c:layout>
      <c:barChart>
        <c:barDir val="col"/>
        <c:grouping val="clustered"/>
        <c:varyColors val="0"/>
        <c:ser>
          <c:idx val="0"/>
          <c:order val="0"/>
          <c:tx>
            <c:strRef>
              <c:f>Sheet1!$A$2</c:f>
              <c:strCache>
                <c:ptCount val="1"/>
                <c:pt idx="0">
                  <c:v>Region 1</c:v>
                </c:pt>
              </c:strCache>
            </c:strRef>
          </c:tx>
          <c:spPr>
            <a:gradFill flip="none" rotWithShape="1">
              <a:gsLst>
                <a:gs pos="0">
                  <a:srgbClr val="1E73BA"/>
                </a:gs>
                <a:gs pos="100000">
                  <a:srgbClr val="005698"/>
                </a:gs>
              </a:gsLst>
              <a:lin ang="16200000" scaled="0"/>
            </a:gradFill>
            <a:ln w="12700" cap="flat">
              <a:noFill/>
              <a:miter lim="400000"/>
            </a:ln>
            <a:effectLst>
              <a:outerShdw blurRad="76200" dist="38100" dir="5400000" algn="tl">
                <a:srgbClr val="000000">
                  <a:alpha val="80000"/>
                </a:srgbClr>
              </a:outerShdw>
            </a:effectLst>
          </c:spPr>
          <c:invertIfNegative val="0"/>
          <c:cat>
            <c:strRef>
              <c:f>Sheet1!$B$1:$AT$1</c:f>
              <c:strCache>
                <c:ptCount val="45"/>
                <c:pt idx="0">
                  <c:v>1976</c:v>
                </c:pt>
                <c:pt idx="1">
                  <c:v>1977</c:v>
                </c:pt>
                <c:pt idx="2">
                  <c:v>1978</c:v>
                </c:pt>
                <c:pt idx="3">
                  <c:v>1979</c:v>
                </c:pt>
                <c:pt idx="4">
                  <c:v>1980</c:v>
                </c:pt>
                <c:pt idx="5">
                  <c:v>1981</c:v>
                </c:pt>
                <c:pt idx="6">
                  <c:v>1982</c:v>
                </c:pt>
                <c:pt idx="7">
                  <c:v>1983</c:v>
                </c:pt>
                <c:pt idx="8">
                  <c:v>1984</c:v>
                </c:pt>
                <c:pt idx="9">
                  <c:v>1984</c:v>
                </c:pt>
                <c:pt idx="10">
                  <c:v>1986</c:v>
                </c:pt>
                <c:pt idx="11">
                  <c:v>1987</c:v>
                </c:pt>
                <c:pt idx="12">
                  <c:v>1988</c:v>
                </c:pt>
                <c:pt idx="13">
                  <c:v>1989</c:v>
                </c:pt>
                <c:pt idx="14">
                  <c:v>1990</c:v>
                </c:pt>
                <c:pt idx="15">
                  <c:v>1991</c:v>
                </c:pt>
                <c:pt idx="16">
                  <c:v>1992</c:v>
                </c:pt>
                <c:pt idx="17">
                  <c:v>1993</c:v>
                </c:pt>
                <c:pt idx="18">
                  <c:v>1994</c:v>
                </c:pt>
                <c:pt idx="19">
                  <c:v>1995</c:v>
                </c:pt>
                <c:pt idx="20">
                  <c:v>1996</c:v>
                </c:pt>
                <c:pt idx="21">
                  <c:v>1997</c:v>
                </c:pt>
                <c:pt idx="22">
                  <c:v>1998</c:v>
                </c:pt>
                <c:pt idx="23">
                  <c:v>1999</c:v>
                </c:pt>
                <c:pt idx="24">
                  <c:v>2000</c:v>
                </c:pt>
                <c:pt idx="25">
                  <c:v>2001</c:v>
                </c:pt>
                <c:pt idx="26">
                  <c:v>2002</c:v>
                </c:pt>
                <c:pt idx="27">
                  <c:v>2003</c:v>
                </c:pt>
                <c:pt idx="28">
                  <c:v>2004</c:v>
                </c:pt>
                <c:pt idx="29">
                  <c:v>2005</c:v>
                </c:pt>
                <c:pt idx="30">
                  <c:v>2006</c:v>
                </c:pt>
                <c:pt idx="31">
                  <c:v>2007</c:v>
                </c:pt>
                <c:pt idx="32">
                  <c:v>2008</c:v>
                </c:pt>
                <c:pt idx="33">
                  <c:v>2009</c:v>
                </c:pt>
                <c:pt idx="34">
                  <c:v>2010</c:v>
                </c:pt>
                <c:pt idx="35">
                  <c:v>2011</c:v>
                </c:pt>
                <c:pt idx="36">
                  <c:v>2012</c:v>
                </c:pt>
                <c:pt idx="37">
                  <c:v>2013</c:v>
                </c:pt>
                <c:pt idx="38">
                  <c:v>2014</c:v>
                </c:pt>
                <c:pt idx="39">
                  <c:v>2015</c:v>
                </c:pt>
                <c:pt idx="40">
                  <c:v>2016</c:v>
                </c:pt>
                <c:pt idx="41">
                  <c:v>2017</c:v>
                </c:pt>
                <c:pt idx="42">
                  <c:v>2018</c:v>
                </c:pt>
                <c:pt idx="43">
                  <c:v>2019</c:v>
                </c:pt>
                <c:pt idx="44">
                  <c:v>2020</c:v>
                </c:pt>
              </c:strCache>
            </c:strRef>
          </c:cat>
          <c:val>
            <c:numRef>
              <c:f>Sheet1!$B$2:$AT$2</c:f>
              <c:numCache>
                <c:formatCode>General</c:formatCode>
                <c:ptCount val="45"/>
              </c:numCache>
            </c:numRef>
          </c:val>
          <c:extLst>
            <c:ext xmlns:c16="http://schemas.microsoft.com/office/drawing/2014/chart" uri="{C3380CC4-5D6E-409C-BE32-E72D297353CC}">
              <c16:uniqueId val="{00000000-8B32-4DE5-8478-9BA8D16D3D6F}"/>
            </c:ext>
          </c:extLst>
        </c:ser>
        <c:dLbls>
          <c:showLegendKey val="0"/>
          <c:showVal val="0"/>
          <c:showCatName val="0"/>
          <c:showSerName val="0"/>
          <c:showPercent val="0"/>
          <c:showBubbleSize val="0"/>
        </c:dLbls>
        <c:gapWidth val="120"/>
        <c:overlap val="-2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tickLblSkip val="4"/>
        <c:noMultiLvlLbl val="1"/>
      </c:catAx>
      <c:valAx>
        <c:axId val="2094734553"/>
        <c:scaling>
          <c:orientation val="minMax"/>
          <c:max val="80"/>
          <c:min val="0"/>
        </c:scaling>
        <c:delete val="0"/>
        <c:axPos val="l"/>
        <c:majorGridlines>
          <c:spPr>
            <a:ln w="12700" cap="flat">
              <a:solidFill>
                <a:srgbClr val="5D6464"/>
              </a:solidFill>
              <a:prstDash val="sysDot"/>
              <a:miter lim="400000"/>
            </a:ln>
          </c:spPr>
        </c:majorGridlines>
        <c:numFmt formatCode="&quot;$&quot;General"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autoZero"/>
        <c:crossBetween val="between"/>
        <c:majorUnit val="10"/>
        <c:minorUnit val="5"/>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4.4566500000000002E-2"/>
          <c:y val="3.6421599999999998E-2"/>
          <c:w val="0.95043299999999997"/>
          <c:h val="0.85890299999999997"/>
        </c:manualLayout>
      </c:layout>
      <c:barChart>
        <c:barDir val="col"/>
        <c:grouping val="clustered"/>
        <c:varyColors val="0"/>
        <c:ser>
          <c:idx val="0"/>
          <c:order val="0"/>
          <c:tx>
            <c:strRef>
              <c:f>Sheet1!$A$2</c:f>
              <c:strCache>
                <c:ptCount val="1"/>
                <c:pt idx="0">
                  <c:v>Region 1</c:v>
                </c:pt>
              </c:strCache>
            </c:strRef>
          </c:tx>
          <c:spPr>
            <a:gradFill flip="none" rotWithShape="1">
              <a:gsLst>
                <a:gs pos="0">
                  <a:srgbClr val="1E73BA"/>
                </a:gs>
                <a:gs pos="100000">
                  <a:srgbClr val="005698"/>
                </a:gs>
              </a:gsLst>
              <a:lin ang="16200000" scaled="0"/>
            </a:gradFill>
            <a:ln w="12700" cap="flat">
              <a:noFill/>
              <a:miter lim="400000"/>
            </a:ln>
            <a:effectLst>
              <a:outerShdw blurRad="76200" dist="38100" dir="5400000" algn="tl">
                <a:srgbClr val="000000">
                  <a:alpha val="80000"/>
                </a:srgbClr>
              </a:outerShdw>
            </a:effectLst>
          </c:spPr>
          <c:invertIfNegative val="0"/>
          <c:cat>
            <c:strRef>
              <c:f>Sheet1!$B$1:$G$1</c:f>
              <c:strCache>
                <c:ptCount val="6"/>
                <c:pt idx="0">
                  <c:v>2011</c:v>
                </c:pt>
                <c:pt idx="1">
                  <c:v>2012</c:v>
                </c:pt>
                <c:pt idx="2">
                  <c:v>2013</c:v>
                </c:pt>
                <c:pt idx="3">
                  <c:v>2014</c:v>
                </c:pt>
                <c:pt idx="4">
                  <c:v>2015</c:v>
                </c:pt>
                <c:pt idx="5">
                  <c:v>2016</c:v>
                </c:pt>
              </c:strCache>
            </c:strRef>
          </c:cat>
          <c:val>
            <c:numRef>
              <c:f>Sheet1!$B$2:$G$2</c:f>
              <c:numCache>
                <c:formatCode>General</c:formatCode>
                <c:ptCount val="6"/>
              </c:numCache>
            </c:numRef>
          </c:val>
          <c:extLst>
            <c:ext xmlns:c16="http://schemas.microsoft.com/office/drawing/2014/chart" uri="{C3380CC4-5D6E-409C-BE32-E72D297353CC}">
              <c16:uniqueId val="{00000000-1AE8-43E8-A26F-6246AE76A0F3}"/>
            </c:ext>
          </c:extLst>
        </c:ser>
        <c:dLbls>
          <c:showLegendKey val="0"/>
          <c:showVal val="0"/>
          <c:showCatName val="0"/>
          <c:showSerName val="0"/>
          <c:showPercent val="0"/>
          <c:showBubbleSize val="0"/>
        </c:dLbls>
        <c:gapWidth val="120"/>
        <c:overlap val="-2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2700000"/>
          <a:lstStyle/>
          <a:p>
            <a:pPr>
              <a:defRPr sz="2200" b="1" i="0" u="none" strike="noStrike">
                <a:solidFill>
                  <a:srgbClr val="FFFFFF"/>
                </a:solidFill>
                <a:latin typeface="Arial"/>
              </a:defRPr>
            </a:pPr>
            <a:endParaRPr lang="en-US"/>
          </a:p>
        </c:txPr>
        <c:crossAx val="2094734553"/>
        <c:crosses val="autoZero"/>
        <c:auto val="1"/>
        <c:lblAlgn val="ctr"/>
        <c:lblOffset val="100"/>
        <c:noMultiLvlLbl val="1"/>
      </c:catAx>
      <c:valAx>
        <c:axId val="2094734553"/>
        <c:scaling>
          <c:orientation val="minMax"/>
          <c:max val="3"/>
          <c:min val="0"/>
        </c:scaling>
        <c:delete val="0"/>
        <c:axPos val="l"/>
        <c:majorGridlines>
          <c:spPr>
            <a:ln w="12700" cap="flat">
              <a:solidFill>
                <a:srgbClr val="5D6464"/>
              </a:solidFill>
              <a:prstDash val="sysDot"/>
              <a:miter lim="400000"/>
            </a:ln>
          </c:spPr>
        </c:majorGridlines>
        <c:numFmt formatCode="0.0"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autoZero"/>
        <c:crossBetween val="between"/>
        <c:majorUnit val="0.5"/>
        <c:minorUnit val="0.25"/>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6.4703200000000002E-2"/>
          <c:y val="3.6421599999999998E-2"/>
          <c:w val="0.92745100000000003"/>
          <c:h val="0.85890299999999997"/>
        </c:manualLayout>
      </c:layout>
      <c:barChart>
        <c:barDir val="col"/>
        <c:grouping val="clustered"/>
        <c:varyColors val="0"/>
        <c:ser>
          <c:idx val="0"/>
          <c:order val="0"/>
          <c:tx>
            <c:strRef>
              <c:f>Sheet1!$A$2</c:f>
              <c:strCache>
                <c:ptCount val="1"/>
                <c:pt idx="0">
                  <c:v>Region 1</c:v>
                </c:pt>
              </c:strCache>
            </c:strRef>
          </c:tx>
          <c:spPr>
            <a:gradFill flip="none" rotWithShape="1">
              <a:gsLst>
                <a:gs pos="0">
                  <a:srgbClr val="1E73BA"/>
                </a:gs>
                <a:gs pos="100000">
                  <a:srgbClr val="005698"/>
                </a:gs>
              </a:gsLst>
              <a:lin ang="16200000" scaled="0"/>
            </a:gradFill>
            <a:ln w="12700" cap="flat">
              <a:noFill/>
              <a:miter lim="400000"/>
            </a:ln>
            <a:effectLst>
              <a:outerShdw blurRad="76200" dist="38100" dir="5400000" algn="tl">
                <a:srgbClr val="000000">
                  <a:alpha val="80000"/>
                </a:srgbClr>
              </a:outerShdw>
            </a:effectLst>
          </c:spPr>
          <c:invertIfNegative val="0"/>
          <c:cat>
            <c:strRef>
              <c:f>Sheet1!$B$1:$AE$1</c:f>
              <c:strCache>
                <c:ptCount val="30"/>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pt idx="15">
                  <c:v>2026</c:v>
                </c:pt>
                <c:pt idx="16">
                  <c:v>2027</c:v>
                </c:pt>
                <c:pt idx="17">
                  <c:v>2028</c:v>
                </c:pt>
                <c:pt idx="18">
                  <c:v>2029</c:v>
                </c:pt>
                <c:pt idx="19">
                  <c:v>2030</c:v>
                </c:pt>
                <c:pt idx="20">
                  <c:v>2031</c:v>
                </c:pt>
                <c:pt idx="21">
                  <c:v>2032</c:v>
                </c:pt>
                <c:pt idx="22">
                  <c:v>2033</c:v>
                </c:pt>
                <c:pt idx="23">
                  <c:v>2034</c:v>
                </c:pt>
                <c:pt idx="24">
                  <c:v>2035</c:v>
                </c:pt>
                <c:pt idx="25">
                  <c:v>2036</c:v>
                </c:pt>
                <c:pt idx="26">
                  <c:v>2037</c:v>
                </c:pt>
                <c:pt idx="27">
                  <c:v>2038</c:v>
                </c:pt>
                <c:pt idx="28">
                  <c:v>2039</c:v>
                </c:pt>
                <c:pt idx="29">
                  <c:v>2040</c:v>
                </c:pt>
              </c:strCache>
            </c:strRef>
          </c:cat>
          <c:val>
            <c:numRef>
              <c:f>Sheet1!$B$2:$AE$2</c:f>
              <c:numCache>
                <c:formatCode>General</c:formatCode>
                <c:ptCount val="30"/>
              </c:numCache>
            </c:numRef>
          </c:val>
          <c:extLst>
            <c:ext xmlns:c16="http://schemas.microsoft.com/office/drawing/2014/chart" uri="{C3380CC4-5D6E-409C-BE32-E72D297353CC}">
              <c16:uniqueId val="{00000000-D3C6-4928-9A2D-83D8B766FC9C}"/>
            </c:ext>
          </c:extLst>
        </c:ser>
        <c:dLbls>
          <c:showLegendKey val="0"/>
          <c:showVal val="0"/>
          <c:showCatName val="0"/>
          <c:showSerName val="0"/>
          <c:showPercent val="0"/>
          <c:showBubbleSize val="0"/>
        </c:dLbls>
        <c:gapWidth val="120"/>
        <c:overlap val="-2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2700000"/>
          <a:lstStyle/>
          <a:p>
            <a:pPr>
              <a:defRPr sz="2200" b="1" i="0" u="none" strike="noStrike">
                <a:solidFill>
                  <a:srgbClr val="FFFFFF"/>
                </a:solidFill>
                <a:latin typeface="Arial"/>
              </a:defRPr>
            </a:pPr>
            <a:endParaRPr lang="en-US"/>
          </a:p>
        </c:txPr>
        <c:crossAx val="2094734553"/>
        <c:crosses val="autoZero"/>
        <c:auto val="1"/>
        <c:lblAlgn val="ctr"/>
        <c:lblOffset val="100"/>
        <c:noMultiLvlLbl val="1"/>
      </c:catAx>
      <c:valAx>
        <c:axId val="2094734553"/>
        <c:scaling>
          <c:orientation val="minMax"/>
          <c:max val="1000"/>
          <c:min val="0"/>
        </c:scaling>
        <c:delete val="0"/>
        <c:axPos val="l"/>
        <c:majorGridlines>
          <c:spPr>
            <a:ln w="12700" cap="flat">
              <a:solidFill>
                <a:srgbClr val="5D6464"/>
              </a:solidFill>
              <a:prstDash val="sysDot"/>
              <a:miter lim="400000"/>
            </a:ln>
          </c:spPr>
        </c:majorGridlines>
        <c:numFmt formatCode="#,##0"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autoZero"/>
        <c:crossBetween val="between"/>
        <c:majorUnit val="200"/>
        <c:minorUnit val="100"/>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6.5264500000000003E-2"/>
          <c:y val="3.8460899999999999E-2"/>
          <c:w val="0.91265600000000002"/>
          <c:h val="0.89416399999999996"/>
        </c:manualLayout>
      </c:layout>
      <c:lineChart>
        <c:grouping val="standard"/>
        <c:varyColors val="0"/>
        <c:ser>
          <c:idx val="0"/>
          <c:order val="0"/>
          <c:tx>
            <c:strRef>
              <c:f>Sheet1!$A$2</c:f>
              <c:strCache>
                <c:ptCount val="1"/>
                <c:pt idx="0">
                  <c:v>Region 1</c:v>
                </c:pt>
              </c:strCache>
            </c:strRef>
          </c:tx>
          <c:spPr>
            <a:ln w="50800" cap="flat">
              <a:solidFill>
                <a:srgbClr val="1E73BA"/>
              </a:solidFill>
              <a:prstDash val="solid"/>
              <a:miter lim="400000"/>
            </a:ln>
            <a:effectLst>
              <a:outerShdw blurRad="76200" dist="38100" dir="5400000" algn="tl">
                <a:srgbClr val="000000">
                  <a:alpha val="80000"/>
                </a:srgbClr>
              </a:outerShdw>
            </a:effectLst>
          </c:spPr>
          <c:marker>
            <c:symbol val="circle"/>
            <c:size val="10"/>
            <c:spPr>
              <a:noFill/>
              <a:ln w="50800" cap="flat">
                <a:solidFill>
                  <a:srgbClr val="1E73BA"/>
                </a:solidFill>
                <a:prstDash val="solid"/>
                <a:miter lim="400000"/>
              </a:ln>
              <a:effectLst/>
            </c:spPr>
          </c:marker>
          <c:cat>
            <c:strRef>
              <c:f>Sheet1!$B$1:$L$1</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Sheet1!$B$2:$L$2</c:f>
              <c:numCache>
                <c:formatCode>General</c:formatCode>
                <c:ptCount val="11"/>
              </c:numCache>
            </c:numRef>
          </c:val>
          <c:smooth val="0"/>
          <c:extLst>
            <c:ext xmlns:c16="http://schemas.microsoft.com/office/drawing/2014/chart" uri="{C3380CC4-5D6E-409C-BE32-E72D297353CC}">
              <c16:uniqueId val="{00000000-7082-4108-8620-C15144ED3DF1}"/>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noMultiLvlLbl val="1"/>
      </c:catAx>
      <c:valAx>
        <c:axId val="2094734553"/>
        <c:scaling>
          <c:orientation val="minMax"/>
          <c:max val="7"/>
          <c:min val="0"/>
        </c:scaling>
        <c:delete val="0"/>
        <c:axPos val="l"/>
        <c:majorGridlines>
          <c:spPr>
            <a:ln w="12700" cap="flat">
              <a:solidFill>
                <a:srgbClr val="5D6464"/>
              </a:solidFill>
              <a:prstDash val="sysDot"/>
              <a:miter lim="400000"/>
            </a:ln>
          </c:spPr>
        </c:majorGridlines>
        <c:numFmt formatCode="#0.0&quot; M&quot;;\-0.0&quot; M&quot;;;"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autoZero"/>
        <c:crossBetween val="midCat"/>
        <c:majorUnit val="1"/>
        <c:minorUnit val="0.5"/>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6.5016500000000005E-2"/>
          <c:y val="4.4715499999999998E-2"/>
          <c:w val="0.91299699999999995"/>
          <c:h val="0.87898500000000002"/>
        </c:manualLayout>
      </c:layout>
      <c:lineChart>
        <c:grouping val="standard"/>
        <c:varyColors val="0"/>
        <c:ser>
          <c:idx val="0"/>
          <c:order val="0"/>
          <c:tx>
            <c:strRef>
              <c:f>Sheet1!$A$2</c:f>
              <c:strCache>
                <c:ptCount val="1"/>
                <c:pt idx="0">
                  <c:v>Region 1</c:v>
                </c:pt>
              </c:strCache>
            </c:strRef>
          </c:tx>
          <c:spPr>
            <a:ln w="50800" cap="flat">
              <a:solidFill>
                <a:srgbClr val="1E73BA"/>
              </a:solidFill>
              <a:prstDash val="solid"/>
              <a:miter lim="400000"/>
            </a:ln>
            <a:effectLst>
              <a:outerShdw blurRad="76200" dist="38100" dir="5400000" algn="tl">
                <a:srgbClr val="000000">
                  <a:alpha val="80000"/>
                </a:srgbClr>
              </a:outerShdw>
            </a:effectLst>
          </c:spPr>
          <c:marker>
            <c:symbol val="circle"/>
            <c:size val="4"/>
            <c:spPr>
              <a:noFill/>
              <a:ln w="50800" cap="flat">
                <a:solidFill>
                  <a:srgbClr val="1E73BA"/>
                </a:solidFill>
                <a:prstDash val="solid"/>
                <a:miter lim="400000"/>
              </a:ln>
              <a:effectLst/>
            </c:spPr>
          </c:marker>
          <c:cat>
            <c:strRef>
              <c:f>Sheet1!$B$1:$L$1</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Sheet1!$B$2:$L$2</c:f>
              <c:numCache>
                <c:formatCode>General</c:formatCode>
                <c:ptCount val="11"/>
              </c:numCache>
            </c:numRef>
          </c:val>
          <c:smooth val="0"/>
          <c:extLst>
            <c:ext xmlns:c16="http://schemas.microsoft.com/office/drawing/2014/chart" uri="{C3380CC4-5D6E-409C-BE32-E72D297353CC}">
              <c16:uniqueId val="{00000000-C53D-4624-A96B-0B08E8A50A1F}"/>
            </c:ext>
          </c:extLst>
        </c:ser>
        <c:ser>
          <c:idx val="1"/>
          <c:order val="1"/>
          <c:tx>
            <c:strRef>
              <c:f>Sheet1!$A$3</c:f>
              <c:strCache>
                <c:ptCount val="1"/>
              </c:strCache>
            </c:strRef>
          </c:tx>
          <c:spPr>
            <a:ln w="50800" cap="flat">
              <a:solidFill>
                <a:srgbClr val="78A30E"/>
              </a:solidFill>
              <a:prstDash val="solid"/>
              <a:miter lim="400000"/>
            </a:ln>
            <a:effectLst>
              <a:outerShdw blurRad="76200" dist="38100" dir="5400000" algn="tl">
                <a:srgbClr val="000000">
                  <a:alpha val="80000"/>
                </a:srgbClr>
              </a:outerShdw>
            </a:effectLst>
          </c:spPr>
          <c:marker>
            <c:symbol val="circle"/>
            <c:size val="4"/>
            <c:spPr>
              <a:noFill/>
              <a:ln w="50800" cap="flat">
                <a:solidFill>
                  <a:srgbClr val="78A30E"/>
                </a:solidFill>
                <a:prstDash val="solid"/>
                <a:miter lim="400000"/>
              </a:ln>
              <a:effectLst/>
            </c:spPr>
          </c:marker>
          <c:cat>
            <c:strRef>
              <c:f>Sheet1!$B$1:$L$1</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Sheet1!$B$3:$L$3</c:f>
              <c:numCache>
                <c:formatCode>General</c:formatCode>
                <c:ptCount val="11"/>
              </c:numCache>
            </c:numRef>
          </c:val>
          <c:smooth val="0"/>
          <c:extLst>
            <c:ext xmlns:c16="http://schemas.microsoft.com/office/drawing/2014/chart" uri="{C3380CC4-5D6E-409C-BE32-E72D297353CC}">
              <c16:uniqueId val="{00000001-C53D-4624-A96B-0B08E8A50A1F}"/>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noMultiLvlLbl val="1"/>
      </c:catAx>
      <c:valAx>
        <c:axId val="2094734553"/>
        <c:scaling>
          <c:orientation val="minMax"/>
          <c:max val="3500"/>
          <c:min val="0"/>
        </c:scaling>
        <c:delete val="0"/>
        <c:axPos val="l"/>
        <c:majorGridlines>
          <c:spPr>
            <a:ln w="12700" cap="flat">
              <a:solidFill>
                <a:srgbClr val="5D6464"/>
              </a:solidFill>
              <a:prstDash val="sysDot"/>
              <a:miter lim="400000"/>
            </a:ln>
          </c:spPr>
        </c:majorGridlines>
        <c:numFmt formatCode="#,##0"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autoZero"/>
        <c:crossBetween val="midCat"/>
        <c:majorUnit val="500"/>
        <c:minorUnit val="250"/>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1.6525399999999999E-2"/>
          <c:y val="4.8438599999999998E-2"/>
          <c:w val="0.97847499999999998"/>
          <c:h val="0.91934700000000003"/>
        </c:manualLayout>
      </c:layout>
      <c:barChart>
        <c:barDir val="col"/>
        <c:grouping val="clustered"/>
        <c:varyColors val="0"/>
        <c:ser>
          <c:idx val="0"/>
          <c:order val="0"/>
          <c:tx>
            <c:strRef>
              <c:f>Sheet1!$B$1</c:f>
              <c:strCache>
                <c:ptCount val="1"/>
              </c:strCache>
            </c:strRef>
          </c:tx>
          <c:spPr>
            <a:gradFill flip="none" rotWithShape="1">
              <a:gsLst>
                <a:gs pos="0">
                  <a:srgbClr val="1E73BA"/>
                </a:gs>
                <a:gs pos="100000">
                  <a:srgbClr val="005698"/>
                </a:gs>
              </a:gsLst>
              <a:lin ang="16200000" scaled="0"/>
            </a:gradFill>
            <a:ln w="12700" cap="flat">
              <a:noFill/>
              <a:miter lim="400000"/>
            </a:ln>
            <a:effectLst>
              <a:outerShdw blurRad="76200" dist="38100" dir="5400000" algn="tl">
                <a:srgbClr val="000000">
                  <a:alpha val="80000"/>
                </a:srgbClr>
              </a:outerShdw>
            </a:effectLst>
          </c:spPr>
          <c:invertIfNegative val="0"/>
          <c:cat>
            <c:strRef>
              <c:f>Sheet1!$A$2:$A$142</c:f>
              <c:strCache>
                <c:ptCount val="14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pt idx="138">
                  <c:v>2018</c:v>
                </c:pt>
                <c:pt idx="139">
                  <c:v>2019</c:v>
                </c:pt>
                <c:pt idx="140">
                  <c:v>2020</c:v>
                </c:pt>
              </c:strCache>
            </c:strRef>
          </c:cat>
          <c:val>
            <c:numRef>
              <c:f>Sheet1!$B$2:$B$142</c:f>
              <c:numCache>
                <c:formatCode>General</c:formatCode>
                <c:ptCount val="141"/>
                <c:pt idx="0">
                  <c:v>-0.19</c:v>
                </c:pt>
                <c:pt idx="1">
                  <c:v>-0.1</c:v>
                </c:pt>
                <c:pt idx="2">
                  <c:v>-0.1</c:v>
                </c:pt>
                <c:pt idx="3">
                  <c:v>-0.19</c:v>
                </c:pt>
                <c:pt idx="4">
                  <c:v>-0.28000000000000003</c:v>
                </c:pt>
                <c:pt idx="5">
                  <c:v>-0.31</c:v>
                </c:pt>
                <c:pt idx="6">
                  <c:v>-0.32</c:v>
                </c:pt>
                <c:pt idx="7">
                  <c:v>-0.35</c:v>
                </c:pt>
                <c:pt idx="8">
                  <c:v>-0.18</c:v>
                </c:pt>
                <c:pt idx="9">
                  <c:v>-0.11</c:v>
                </c:pt>
                <c:pt idx="10">
                  <c:v>-0.37</c:v>
                </c:pt>
                <c:pt idx="11">
                  <c:v>-0.24</c:v>
                </c:pt>
                <c:pt idx="12">
                  <c:v>-0.27</c:v>
                </c:pt>
                <c:pt idx="13">
                  <c:v>-0.32</c:v>
                </c:pt>
                <c:pt idx="14">
                  <c:v>-0.32</c:v>
                </c:pt>
                <c:pt idx="15">
                  <c:v>-0.22</c:v>
                </c:pt>
                <c:pt idx="16">
                  <c:v>-0.11</c:v>
                </c:pt>
                <c:pt idx="17">
                  <c:v>-0.12</c:v>
                </c:pt>
                <c:pt idx="18">
                  <c:v>-0.28000000000000003</c:v>
                </c:pt>
                <c:pt idx="19">
                  <c:v>-0.18</c:v>
                </c:pt>
                <c:pt idx="20">
                  <c:v>-0.09</c:v>
                </c:pt>
                <c:pt idx="21">
                  <c:v>-0.15</c:v>
                </c:pt>
                <c:pt idx="22">
                  <c:v>-0.3</c:v>
                </c:pt>
                <c:pt idx="23">
                  <c:v>-0.39</c:v>
                </c:pt>
                <c:pt idx="24">
                  <c:v>-0.49</c:v>
                </c:pt>
                <c:pt idx="25">
                  <c:v>-0.28000000000000003</c:v>
                </c:pt>
                <c:pt idx="26">
                  <c:v>-0.23</c:v>
                </c:pt>
                <c:pt idx="27">
                  <c:v>-0.4</c:v>
                </c:pt>
                <c:pt idx="28">
                  <c:v>-0.44</c:v>
                </c:pt>
                <c:pt idx="29">
                  <c:v>-0.48</c:v>
                </c:pt>
                <c:pt idx="30">
                  <c:v>-0.44</c:v>
                </c:pt>
                <c:pt idx="31">
                  <c:v>-0.43</c:v>
                </c:pt>
                <c:pt idx="32">
                  <c:v>-0.36</c:v>
                </c:pt>
                <c:pt idx="33">
                  <c:v>-0.35</c:v>
                </c:pt>
                <c:pt idx="34">
                  <c:v>-0.16</c:v>
                </c:pt>
                <c:pt idx="35">
                  <c:v>-0.12</c:v>
                </c:pt>
                <c:pt idx="36">
                  <c:v>-0.33</c:v>
                </c:pt>
                <c:pt idx="37">
                  <c:v>-0.43</c:v>
                </c:pt>
                <c:pt idx="38">
                  <c:v>-0.28000000000000003</c:v>
                </c:pt>
                <c:pt idx="39">
                  <c:v>-0.27</c:v>
                </c:pt>
                <c:pt idx="40">
                  <c:v>-0.25</c:v>
                </c:pt>
                <c:pt idx="41">
                  <c:v>-0.17</c:v>
                </c:pt>
                <c:pt idx="42">
                  <c:v>-0.27</c:v>
                </c:pt>
                <c:pt idx="43">
                  <c:v>-0.24</c:v>
                </c:pt>
                <c:pt idx="44">
                  <c:v>-0.25</c:v>
                </c:pt>
                <c:pt idx="45">
                  <c:v>-0.21</c:v>
                </c:pt>
                <c:pt idx="46">
                  <c:v>-0.09</c:v>
                </c:pt>
                <c:pt idx="47">
                  <c:v>-0.2</c:v>
                </c:pt>
                <c:pt idx="48">
                  <c:v>-0.19</c:v>
                </c:pt>
                <c:pt idx="49">
                  <c:v>-0.35</c:v>
                </c:pt>
                <c:pt idx="50">
                  <c:v>-0.15</c:v>
                </c:pt>
                <c:pt idx="51">
                  <c:v>-0.1</c:v>
                </c:pt>
                <c:pt idx="52">
                  <c:v>-0.17</c:v>
                </c:pt>
                <c:pt idx="53">
                  <c:v>-0.3</c:v>
                </c:pt>
                <c:pt idx="54">
                  <c:v>-0.14000000000000001</c:v>
                </c:pt>
                <c:pt idx="55">
                  <c:v>-0.21</c:v>
                </c:pt>
                <c:pt idx="56">
                  <c:v>-0.16</c:v>
                </c:pt>
                <c:pt idx="57">
                  <c:v>-0.04</c:v>
                </c:pt>
                <c:pt idx="58">
                  <c:v>-0.03</c:v>
                </c:pt>
                <c:pt idx="59">
                  <c:v>-0.03</c:v>
                </c:pt>
                <c:pt idx="66">
                  <c:v>-7.0000000000000007E-2</c:v>
                </c:pt>
                <c:pt idx="67">
                  <c:v>-0.04</c:v>
                </c:pt>
                <c:pt idx="68">
                  <c:v>-0.11</c:v>
                </c:pt>
                <c:pt idx="69">
                  <c:v>-0.11</c:v>
                </c:pt>
                <c:pt idx="70">
                  <c:v>-0.19</c:v>
                </c:pt>
                <c:pt idx="71">
                  <c:v>-7.0000000000000007E-2</c:v>
                </c:pt>
                <c:pt idx="74">
                  <c:v>-0.15</c:v>
                </c:pt>
                <c:pt idx="75">
                  <c:v>-0.14000000000000001</c:v>
                </c:pt>
                <c:pt idx="76">
                  <c:v>-0.2</c:v>
                </c:pt>
                <c:pt idx="80">
                  <c:v>-0.02</c:v>
                </c:pt>
                <c:pt idx="84">
                  <c:v>-0.2</c:v>
                </c:pt>
                <c:pt idx="85">
                  <c:v>-0.1</c:v>
                </c:pt>
                <c:pt idx="86">
                  <c:v>-0.05</c:v>
                </c:pt>
                <c:pt idx="87">
                  <c:v>-0.02</c:v>
                </c:pt>
                <c:pt idx="88">
                  <c:v>-7.0000000000000007E-2</c:v>
                </c:pt>
                <c:pt idx="91">
                  <c:v>-0.09</c:v>
                </c:pt>
                <c:pt idx="94">
                  <c:v>-0.08</c:v>
                </c:pt>
                <c:pt idx="95">
                  <c:v>-0.02</c:v>
                </c:pt>
                <c:pt idx="96">
                  <c:v>-0.11</c:v>
                </c:pt>
              </c:numCache>
            </c:numRef>
          </c:val>
          <c:extLst>
            <c:ext xmlns:c16="http://schemas.microsoft.com/office/drawing/2014/chart" uri="{C3380CC4-5D6E-409C-BE32-E72D297353CC}">
              <c16:uniqueId val="{00000000-B431-4C46-B11B-9B2B7120E64C}"/>
            </c:ext>
          </c:extLst>
        </c:ser>
        <c:dLbls>
          <c:showLegendKey val="0"/>
          <c:showVal val="0"/>
          <c:showCatName val="0"/>
          <c:showSerName val="0"/>
          <c:showPercent val="0"/>
          <c:showBubbleSize val="0"/>
        </c:dLbls>
        <c:gapWidth val="50"/>
        <c:overlap val="-20"/>
        <c:axId val="2094734552"/>
        <c:axId val="2094734553"/>
      </c:barChart>
      <c:catAx>
        <c:axId val="2094734552"/>
        <c:scaling>
          <c:orientation val="minMax"/>
        </c:scaling>
        <c:delete val="0"/>
        <c:axPos val="b"/>
        <c:numFmt formatCode="General" sourceLinked="0"/>
        <c:majorTickMark val="none"/>
        <c:minorTickMark val="none"/>
        <c:tickLblPos val="none"/>
        <c:spPr>
          <a:ln w="12700" cap="flat">
            <a:noFill/>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tickLblSkip val="10"/>
        <c:noMultiLvlLbl val="1"/>
      </c:catAx>
      <c:valAx>
        <c:axId val="2094734553"/>
        <c:scaling>
          <c:orientation val="minMax"/>
          <c:max val="1"/>
          <c:min val="-0.5"/>
        </c:scaling>
        <c:delete val="0"/>
        <c:axPos val="l"/>
        <c:numFmt formatCode="0.0&quot;°&quot;" sourceLinked="0"/>
        <c:majorTickMark val="none"/>
        <c:minorTickMark val="none"/>
        <c:tickLblPos val="none"/>
        <c:spPr>
          <a:ln w="12700" cap="flat">
            <a:noFill/>
            <a:miter lim="400000"/>
          </a:ln>
        </c:spPr>
        <c:txPr>
          <a:bodyPr rot="0"/>
          <a:lstStyle/>
          <a:p>
            <a:pPr>
              <a:defRPr sz="2200" b="1" i="0" u="none" strike="noStrike">
                <a:solidFill>
                  <a:srgbClr val="FFFFFF"/>
                </a:solidFill>
                <a:latin typeface="Arial"/>
              </a:defRPr>
            </a:pPr>
            <a:endParaRPr lang="en-US"/>
          </a:p>
        </c:txPr>
        <c:crossAx val="2094734552"/>
        <c:crosses val="min"/>
        <c:crossBetween val="between"/>
        <c:majorUnit val="0.5"/>
        <c:minorUnit val="0.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1.6525399999999999E-2"/>
          <c:y val="4.8438599999999998E-2"/>
          <c:w val="0.97847499999999998"/>
          <c:h val="0.91934700000000003"/>
        </c:manualLayout>
      </c:layout>
      <c:barChart>
        <c:barDir val="col"/>
        <c:grouping val="clustered"/>
        <c:varyColors val="0"/>
        <c:ser>
          <c:idx val="0"/>
          <c:order val="0"/>
          <c:tx>
            <c:strRef>
              <c:f>Sheet1!$B$1</c:f>
              <c:strCache>
                <c:ptCount val="1"/>
              </c:strCache>
            </c:strRef>
          </c:tx>
          <c:spPr>
            <a:gradFill flip="none" rotWithShape="1">
              <a:gsLst>
                <a:gs pos="0">
                  <a:srgbClr val="FF1314"/>
                </a:gs>
                <a:gs pos="100000">
                  <a:srgbClr val="A81703"/>
                </a:gs>
              </a:gsLst>
              <a:lin ang="16200000" scaled="0"/>
            </a:gradFill>
            <a:ln w="12700" cap="flat">
              <a:noFill/>
              <a:miter lim="400000"/>
            </a:ln>
            <a:effectLst>
              <a:outerShdw blurRad="76200" dist="38100" dir="5400000" algn="tl">
                <a:srgbClr val="000000">
                  <a:alpha val="80000"/>
                </a:srgbClr>
              </a:outerShdw>
            </a:effectLst>
          </c:spPr>
          <c:invertIfNegative val="0"/>
          <c:cat>
            <c:strRef>
              <c:f>Sheet1!$A$2:$A$142</c:f>
              <c:strCache>
                <c:ptCount val="14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pt idx="138">
                  <c:v>2018</c:v>
                </c:pt>
                <c:pt idx="139">
                  <c:v>2019</c:v>
                </c:pt>
                <c:pt idx="140">
                  <c:v>2020</c:v>
                </c:pt>
              </c:strCache>
            </c:strRef>
          </c:cat>
          <c:val>
            <c:numRef>
              <c:f>Sheet1!$B$2:$B$142</c:f>
              <c:numCache>
                <c:formatCode>General</c:formatCode>
                <c:ptCount val="141"/>
                <c:pt idx="60">
                  <c:v>0.13</c:v>
                </c:pt>
                <c:pt idx="61">
                  <c:v>0.19</c:v>
                </c:pt>
                <c:pt idx="62">
                  <c:v>7.0000000000000007E-2</c:v>
                </c:pt>
                <c:pt idx="63">
                  <c:v>0.09</c:v>
                </c:pt>
                <c:pt idx="64">
                  <c:v>0.2</c:v>
                </c:pt>
                <c:pt idx="65">
                  <c:v>0.09</c:v>
                </c:pt>
                <c:pt idx="72">
                  <c:v>0.01</c:v>
                </c:pt>
                <c:pt idx="73">
                  <c:v>0.08</c:v>
                </c:pt>
                <c:pt idx="77">
                  <c:v>0.05</c:v>
                </c:pt>
                <c:pt idx="78">
                  <c:v>0.06</c:v>
                </c:pt>
                <c:pt idx="79">
                  <c:v>0.03</c:v>
                </c:pt>
                <c:pt idx="81">
                  <c:v>0.06</c:v>
                </c:pt>
                <c:pt idx="82">
                  <c:v>0.04</c:v>
                </c:pt>
                <c:pt idx="83">
                  <c:v>0.05</c:v>
                </c:pt>
                <c:pt idx="89">
                  <c:v>0.05</c:v>
                </c:pt>
                <c:pt idx="90">
                  <c:v>0.02</c:v>
                </c:pt>
                <c:pt idx="92">
                  <c:v>0.01</c:v>
                </c:pt>
                <c:pt idx="93">
                  <c:v>0.16</c:v>
                </c:pt>
                <c:pt idx="97">
                  <c:v>0.18</c:v>
                </c:pt>
                <c:pt idx="98">
                  <c:v>7.0000000000000007E-2</c:v>
                </c:pt>
                <c:pt idx="99">
                  <c:v>0.16</c:v>
                </c:pt>
                <c:pt idx="100">
                  <c:v>0.26</c:v>
                </c:pt>
                <c:pt idx="101">
                  <c:v>0.32</c:v>
                </c:pt>
                <c:pt idx="102">
                  <c:v>0.14000000000000001</c:v>
                </c:pt>
                <c:pt idx="103">
                  <c:v>0.31</c:v>
                </c:pt>
                <c:pt idx="104">
                  <c:v>0.15</c:v>
                </c:pt>
                <c:pt idx="105">
                  <c:v>0.11</c:v>
                </c:pt>
                <c:pt idx="106">
                  <c:v>0.18</c:v>
                </c:pt>
                <c:pt idx="107">
                  <c:v>0.32</c:v>
                </c:pt>
                <c:pt idx="108">
                  <c:v>0.38</c:v>
                </c:pt>
                <c:pt idx="109">
                  <c:v>0.27</c:v>
                </c:pt>
                <c:pt idx="110">
                  <c:v>0.45</c:v>
                </c:pt>
                <c:pt idx="111">
                  <c:v>0.4</c:v>
                </c:pt>
                <c:pt idx="112">
                  <c:v>0.22</c:v>
                </c:pt>
                <c:pt idx="113">
                  <c:v>0.23</c:v>
                </c:pt>
                <c:pt idx="114">
                  <c:v>0.31</c:v>
                </c:pt>
                <c:pt idx="115">
                  <c:v>0.44</c:v>
                </c:pt>
                <c:pt idx="116">
                  <c:v>0.32</c:v>
                </c:pt>
                <c:pt idx="117">
                  <c:v>0.46</c:v>
                </c:pt>
                <c:pt idx="118">
                  <c:v>0.61</c:v>
                </c:pt>
                <c:pt idx="119">
                  <c:v>0.39</c:v>
                </c:pt>
                <c:pt idx="120">
                  <c:v>0.39</c:v>
                </c:pt>
                <c:pt idx="121">
                  <c:v>0.54</c:v>
                </c:pt>
                <c:pt idx="122">
                  <c:v>0.63</c:v>
                </c:pt>
                <c:pt idx="123">
                  <c:v>0.62</c:v>
                </c:pt>
                <c:pt idx="124">
                  <c:v>0.54</c:v>
                </c:pt>
                <c:pt idx="125">
                  <c:v>0.68</c:v>
                </c:pt>
                <c:pt idx="126">
                  <c:v>0.64</c:v>
                </c:pt>
                <c:pt idx="127">
                  <c:v>0.66</c:v>
                </c:pt>
                <c:pt idx="128">
                  <c:v>0.54</c:v>
                </c:pt>
                <c:pt idx="129">
                  <c:v>0.66</c:v>
                </c:pt>
                <c:pt idx="130">
                  <c:v>0.72</c:v>
                </c:pt>
                <c:pt idx="131">
                  <c:v>0.61</c:v>
                </c:pt>
                <c:pt idx="132">
                  <c:v>0.64</c:v>
                </c:pt>
                <c:pt idx="133">
                  <c:v>0.68</c:v>
                </c:pt>
                <c:pt idx="134">
                  <c:v>0.75</c:v>
                </c:pt>
                <c:pt idx="135">
                  <c:v>0.9</c:v>
                </c:pt>
                <c:pt idx="136">
                  <c:v>1.02</c:v>
                </c:pt>
                <c:pt idx="137">
                  <c:v>0.92</c:v>
                </c:pt>
                <c:pt idx="138">
                  <c:v>0.85</c:v>
                </c:pt>
                <c:pt idx="139">
                  <c:v>0.98</c:v>
                </c:pt>
              </c:numCache>
            </c:numRef>
          </c:val>
          <c:extLst>
            <c:ext xmlns:c16="http://schemas.microsoft.com/office/drawing/2014/chart" uri="{C3380CC4-5D6E-409C-BE32-E72D297353CC}">
              <c16:uniqueId val="{00000000-FCF6-433C-AAE4-04FD7FF9DE9E}"/>
            </c:ext>
          </c:extLst>
        </c:ser>
        <c:dLbls>
          <c:showLegendKey val="0"/>
          <c:showVal val="0"/>
          <c:showCatName val="0"/>
          <c:showSerName val="0"/>
          <c:showPercent val="0"/>
          <c:showBubbleSize val="0"/>
        </c:dLbls>
        <c:gapWidth val="50"/>
        <c:overlap val="-20"/>
        <c:axId val="2094734552"/>
        <c:axId val="2094734553"/>
      </c:barChart>
      <c:catAx>
        <c:axId val="2094734552"/>
        <c:scaling>
          <c:orientation val="minMax"/>
        </c:scaling>
        <c:delete val="0"/>
        <c:axPos val="b"/>
        <c:numFmt formatCode="General" sourceLinked="0"/>
        <c:majorTickMark val="none"/>
        <c:minorTickMark val="none"/>
        <c:tickLblPos val="none"/>
        <c:spPr>
          <a:ln w="12700" cap="flat">
            <a:noFill/>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tickLblSkip val="10"/>
        <c:noMultiLvlLbl val="1"/>
      </c:catAx>
      <c:valAx>
        <c:axId val="2094734553"/>
        <c:scaling>
          <c:orientation val="minMax"/>
          <c:max val="1"/>
          <c:min val="-0.5"/>
        </c:scaling>
        <c:delete val="0"/>
        <c:axPos val="l"/>
        <c:numFmt formatCode="0.0&quot;°&quot;" sourceLinked="0"/>
        <c:majorTickMark val="none"/>
        <c:minorTickMark val="none"/>
        <c:tickLblPos val="none"/>
        <c:spPr>
          <a:ln w="12700" cap="flat">
            <a:noFill/>
            <a:miter lim="400000"/>
          </a:ln>
        </c:spPr>
        <c:txPr>
          <a:bodyPr rot="0"/>
          <a:lstStyle/>
          <a:p>
            <a:pPr>
              <a:defRPr sz="2200" b="1" i="0" u="none" strike="noStrike">
                <a:solidFill>
                  <a:srgbClr val="FFFFFF"/>
                </a:solidFill>
                <a:latin typeface="Arial"/>
              </a:defRPr>
            </a:pPr>
            <a:endParaRPr lang="en-US"/>
          </a:p>
        </c:txPr>
        <c:crossAx val="2094734552"/>
        <c:crosses val="min"/>
        <c:crossBetween val="between"/>
        <c:majorUnit val="0.5"/>
        <c:minorUnit val="0.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5935800000000001E-2"/>
          <c:y val="4.3926699999999999E-2"/>
          <c:w val="0.92183000000000004"/>
          <c:h val="0.88090000000000002"/>
        </c:manualLayout>
      </c:layout>
      <c:lineChart>
        <c:grouping val="standard"/>
        <c:varyColors val="0"/>
        <c:ser>
          <c:idx val="0"/>
          <c:order val="0"/>
          <c:tx>
            <c:strRef>
              <c:f>Sheet1!$A$2</c:f>
              <c:strCache>
                <c:ptCount val="1"/>
              </c:strCache>
            </c:strRef>
          </c:tx>
          <c:spPr>
            <a:ln w="50800" cap="flat">
              <a:solidFill>
                <a:srgbClr val="1E73BA"/>
              </a:solidFill>
              <a:prstDash val="solid"/>
              <a:miter lim="400000"/>
            </a:ln>
            <a:effectLst>
              <a:outerShdw blurRad="76200" dist="38100" dir="5400000" algn="tl">
                <a:srgbClr val="000000">
                  <a:alpha val="80000"/>
                </a:srgbClr>
              </a:outerShdw>
            </a:effectLst>
          </c:spPr>
          <c:marker>
            <c:symbol val="circle"/>
            <c:size val="10"/>
            <c:spPr>
              <a:noFill/>
              <a:ln w="50800" cap="flat">
                <a:solidFill>
                  <a:srgbClr val="1E73BA"/>
                </a:solidFill>
                <a:prstDash val="solid"/>
                <a:miter lim="400000"/>
              </a:ln>
              <a:effectLst/>
            </c:spPr>
          </c:marker>
          <c:cat>
            <c:strRef>
              <c:f>Sheet1!$B$1:$J$1</c:f>
              <c:strCache>
                <c:ptCount val="9"/>
                <c:pt idx="0">
                  <c:v>1940</c:v>
                </c:pt>
                <c:pt idx="1">
                  <c:v>1950</c:v>
                </c:pt>
                <c:pt idx="2">
                  <c:v>1960</c:v>
                </c:pt>
                <c:pt idx="3">
                  <c:v>1970</c:v>
                </c:pt>
                <c:pt idx="4">
                  <c:v>1980</c:v>
                </c:pt>
                <c:pt idx="5">
                  <c:v>1990</c:v>
                </c:pt>
                <c:pt idx="6">
                  <c:v>2000</c:v>
                </c:pt>
                <c:pt idx="7">
                  <c:v>2010</c:v>
                </c:pt>
                <c:pt idx="8">
                  <c:v>2020</c:v>
                </c:pt>
              </c:strCache>
            </c:strRef>
          </c:cat>
          <c:val>
            <c:numRef>
              <c:f>Sheet1!$B$2:$J$2</c:f>
              <c:numCache>
                <c:formatCode>General</c:formatCode>
                <c:ptCount val="9"/>
              </c:numCache>
            </c:numRef>
          </c:val>
          <c:smooth val="0"/>
          <c:extLst>
            <c:ext xmlns:c16="http://schemas.microsoft.com/office/drawing/2014/chart" uri="{C3380CC4-5D6E-409C-BE32-E72D297353CC}">
              <c16:uniqueId val="{00000000-A110-4DE7-ACC7-9F054546FE15}"/>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noMultiLvlLbl val="1"/>
      </c:catAx>
      <c:valAx>
        <c:axId val="2094734553"/>
        <c:scaling>
          <c:orientation val="minMax"/>
          <c:max val="250"/>
          <c:min val="-250"/>
        </c:scaling>
        <c:delete val="0"/>
        <c:axPos val="l"/>
        <c:majorGridlines>
          <c:spPr>
            <a:ln w="12700" cap="flat">
              <a:solidFill>
                <a:srgbClr val="5D6464"/>
              </a:solidFill>
              <a:prstDash val="sysDot"/>
              <a:miter lim="400000"/>
            </a:ln>
          </c:spPr>
        </c:majorGridlines>
        <c:numFmt formatCode="General"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min"/>
        <c:crossBetween val="midCat"/>
        <c:majorUnit val="50"/>
        <c:minorUnit val="50"/>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6.7073599999999997E-2"/>
          <c:y val="4.3477200000000001E-2"/>
          <c:w val="0.90913699999999997"/>
          <c:h val="0.88199099999999997"/>
        </c:manualLayout>
      </c:layout>
      <c:areaChart>
        <c:grouping val="standard"/>
        <c:varyColors val="0"/>
        <c:ser>
          <c:idx val="0"/>
          <c:order val="0"/>
          <c:tx>
            <c:strRef>
              <c:f>Sheet1!$A$2</c:f>
              <c:strCache>
                <c:ptCount val="1"/>
                <c:pt idx="0">
                  <c:v>Region 1</c:v>
                </c:pt>
              </c:strCache>
            </c:strRef>
          </c:tx>
          <c:spPr>
            <a:gradFill flip="none" rotWithShape="1">
              <a:gsLst>
                <a:gs pos="0">
                  <a:srgbClr val="50AFE6"/>
                </a:gs>
                <a:gs pos="100000">
                  <a:srgbClr val="008CD6"/>
                </a:gs>
              </a:gsLst>
              <a:lin ang="5400000" scaled="0"/>
            </a:gradFill>
            <a:ln w="76200" cap="flat">
              <a:noFill/>
              <a:miter lim="400000"/>
            </a:ln>
            <a:effectLst>
              <a:outerShdw blurRad="50800" dist="12700" dir="16200000" algn="tl">
                <a:srgbClr val="000000">
                  <a:alpha val="20000"/>
                </a:srgbClr>
              </a:outerShdw>
            </a:effectLst>
          </c:spPr>
          <c:cat>
            <c:strRef>
              <c:f>Sheet1!$B$1:$AN$1</c:f>
              <c:strCach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strCache>
            </c:strRef>
          </c:cat>
          <c:val>
            <c:numRef>
              <c:f>Sheet1!$B$2:$AN$2</c:f>
              <c:numCache>
                <c:formatCode>General</c:formatCode>
                <c:ptCount val="39"/>
              </c:numCache>
            </c:numRef>
          </c:val>
          <c:extLst>
            <c:ext xmlns:c16="http://schemas.microsoft.com/office/drawing/2014/chart" uri="{C3380CC4-5D6E-409C-BE32-E72D297353CC}">
              <c16:uniqueId val="{00000000-1DA8-47E8-9DC8-BA6980C5CBC2}"/>
            </c:ext>
          </c:extLst>
        </c:ser>
        <c:dLbls>
          <c:showLegendKey val="0"/>
          <c:showVal val="0"/>
          <c:showCatName val="0"/>
          <c:showSerName val="0"/>
          <c:showPercent val="0"/>
          <c:showBubbleSize val="0"/>
        </c:dLbls>
        <c:axId val="2094734552"/>
        <c:axId val="2094734553"/>
      </c:area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tickLblSkip val="5"/>
        <c:noMultiLvlLbl val="1"/>
      </c:catAx>
      <c:valAx>
        <c:axId val="2094734553"/>
        <c:scaling>
          <c:orientation val="minMax"/>
          <c:max val="67"/>
          <c:min val="61"/>
        </c:scaling>
        <c:delete val="0"/>
        <c:axPos val="l"/>
        <c:majorGridlines>
          <c:spPr>
            <a:ln w="12700" cap="flat">
              <a:solidFill>
                <a:srgbClr val="5D6464"/>
              </a:solidFill>
              <a:prstDash val="sysDot"/>
              <a:miter lim="400000"/>
            </a:ln>
          </c:spPr>
        </c:majorGridlines>
        <c:numFmt formatCode="0.0&quot;°&quot;"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autoZero"/>
        <c:crossBetween val="midCat"/>
        <c:majorUnit val="1"/>
        <c:minorUnit val="0.5"/>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4.9687012696103705E-2"/>
          <c:y val="4.5789602688881298E-2"/>
          <c:w val="0.94179100000000004"/>
          <c:h val="0.89465899999999998"/>
        </c:manualLayout>
      </c:layout>
      <c:barChart>
        <c:barDir val="col"/>
        <c:grouping val="clustered"/>
        <c:varyColors val="0"/>
        <c:ser>
          <c:idx val="0"/>
          <c:order val="0"/>
          <c:tx>
            <c:strRef>
              <c:f>Sheet1!$A$2</c:f>
              <c:strCache>
                <c:ptCount val="1"/>
                <c:pt idx="0">
                  <c:v>Untitled 1</c:v>
                </c:pt>
              </c:strCache>
            </c:strRef>
          </c:tx>
          <c:spPr>
            <a:gradFill flip="none" rotWithShape="1">
              <a:gsLst>
                <a:gs pos="0">
                  <a:srgbClr val="1E73BA"/>
                </a:gs>
                <a:gs pos="100000">
                  <a:srgbClr val="005698"/>
                </a:gs>
              </a:gsLst>
              <a:lin ang="16200000" scaled="0"/>
            </a:gradFill>
            <a:ln w="12700" cap="flat">
              <a:noFill/>
              <a:miter lim="400000"/>
            </a:ln>
            <a:effectLst>
              <a:outerShdw blurRad="76200" dist="38100" dir="5400000" algn="tl">
                <a:srgbClr val="000000">
                  <a:alpha val="80000"/>
                </a:srgbClr>
              </a:outerShdw>
            </a:effectLst>
          </c:spPr>
          <c:invertIfNegative val="0"/>
          <c:cat>
            <c:strRef>
              <c:f>Sheet1!$B$1:$AO$1</c:f>
              <c:strCach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strCache>
            </c:strRef>
          </c:cat>
          <c:val>
            <c:numRef>
              <c:f>Sheet1!$B$2:$AO$2</c:f>
              <c:numCache>
                <c:formatCode>General</c:formatCode>
                <c:ptCount val="40"/>
              </c:numCache>
            </c:numRef>
          </c:val>
          <c:extLst>
            <c:ext xmlns:c16="http://schemas.microsoft.com/office/drawing/2014/chart" uri="{C3380CC4-5D6E-409C-BE32-E72D297353CC}">
              <c16:uniqueId val="{00000000-DDA8-460E-959E-98B1A0C28BCE}"/>
            </c:ext>
          </c:extLst>
        </c:ser>
        <c:dLbls>
          <c:showLegendKey val="0"/>
          <c:showVal val="0"/>
          <c:showCatName val="0"/>
          <c:showSerName val="0"/>
          <c:showPercent val="0"/>
          <c:showBubbleSize val="0"/>
        </c:dLbls>
        <c:gapWidth val="120"/>
        <c:overlap val="-2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tickLblSkip val="5"/>
        <c:noMultiLvlLbl val="1"/>
      </c:catAx>
      <c:valAx>
        <c:axId val="2094734553"/>
        <c:scaling>
          <c:orientation val="minMax"/>
          <c:max val="800"/>
          <c:min val="0"/>
        </c:scaling>
        <c:delete val="0"/>
        <c:axPos val="l"/>
        <c:majorGridlines>
          <c:spPr>
            <a:ln w="12700" cap="flat">
              <a:solidFill>
                <a:srgbClr val="5D6464"/>
              </a:solidFill>
              <a:prstDash val="sysDot"/>
              <a:miter lim="400000"/>
            </a:ln>
          </c:spPr>
        </c:majorGridlines>
        <c:numFmt formatCode="#,##0"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autoZero"/>
        <c:crossBetween val="between"/>
        <c:majorUnit val="100"/>
        <c:minorUnit val="50"/>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7.4701600000000007E-2"/>
          <c:y val="3.8359900000000002E-2"/>
          <c:w val="0.90245799999999998"/>
          <c:h val="0.89365000000000006"/>
        </c:manualLayout>
      </c:layout>
      <c:lineChart>
        <c:grouping val="standard"/>
        <c:varyColors val="0"/>
        <c:ser>
          <c:idx val="0"/>
          <c:order val="0"/>
          <c:tx>
            <c:strRef>
              <c:f>Sheet1!$A$2</c:f>
              <c:strCache>
                <c:ptCount val="1"/>
                <c:pt idx="0">
                  <c:v>Region 1</c:v>
                </c:pt>
              </c:strCache>
            </c:strRef>
          </c:tx>
          <c:spPr>
            <a:ln w="50800" cap="flat">
              <a:solidFill>
                <a:srgbClr val="1E73BA"/>
              </a:solidFill>
              <a:prstDash val="solid"/>
              <a:miter lim="400000"/>
            </a:ln>
            <a:effectLst>
              <a:outerShdw blurRad="76200" dist="38100" dir="5400000" algn="tl">
                <a:srgbClr val="000000">
                  <a:alpha val="80000"/>
                </a:srgbClr>
              </a:outerShdw>
            </a:effectLst>
          </c:spPr>
          <c:marker>
            <c:symbol val="circle"/>
            <c:size val="10"/>
            <c:spPr>
              <a:noFill/>
              <a:ln w="50800" cap="flat">
                <a:solidFill>
                  <a:srgbClr val="1E73BA"/>
                </a:solidFill>
                <a:prstDash val="solid"/>
                <a:miter lim="400000"/>
              </a:ln>
              <a:effectLst/>
            </c:spPr>
          </c:marker>
          <c:cat>
            <c:strRef>
              <c:f>Sheet1!$B$1:$K$1</c:f>
              <c:strCache>
                <c:ptCount val="10"/>
                <c:pt idx="0">
                  <c:v>2002</c:v>
                </c:pt>
                <c:pt idx="1">
                  <c:v>2004</c:v>
                </c:pt>
                <c:pt idx="2">
                  <c:v>2006</c:v>
                </c:pt>
                <c:pt idx="3">
                  <c:v>2008</c:v>
                </c:pt>
                <c:pt idx="4">
                  <c:v>2010</c:v>
                </c:pt>
                <c:pt idx="5">
                  <c:v>2012</c:v>
                </c:pt>
                <c:pt idx="6">
                  <c:v>2014</c:v>
                </c:pt>
                <c:pt idx="7">
                  <c:v>2016</c:v>
                </c:pt>
                <c:pt idx="8">
                  <c:v>2018</c:v>
                </c:pt>
                <c:pt idx="9">
                  <c:v>2020</c:v>
                </c:pt>
              </c:strCache>
            </c:strRef>
          </c:cat>
          <c:val>
            <c:numRef>
              <c:f>Sheet1!$B$2:$K$2</c:f>
              <c:numCache>
                <c:formatCode>General</c:formatCode>
                <c:ptCount val="10"/>
              </c:numCache>
            </c:numRef>
          </c:val>
          <c:smooth val="0"/>
          <c:extLst>
            <c:ext xmlns:c16="http://schemas.microsoft.com/office/drawing/2014/chart" uri="{C3380CC4-5D6E-409C-BE32-E72D297353CC}">
              <c16:uniqueId val="{00000000-1B66-4C12-8C16-D61BF78047E6}"/>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25400" cap="flat">
            <a:solidFill>
              <a:srgbClr val="6E7678"/>
            </a:solidFill>
            <a:prstDash val="solid"/>
            <a:miter lim="400000"/>
          </a:ln>
        </c:spPr>
        <c:txPr>
          <a:bodyPr rot="0"/>
          <a:lstStyle/>
          <a:p>
            <a:pPr>
              <a:defRPr sz="2200" b="1" i="0" u="none" strike="noStrike">
                <a:solidFill>
                  <a:srgbClr val="FFFFFF"/>
                </a:solidFill>
                <a:effectLst>
                  <a:outerShdw blurRad="127000" dist="50800" dir="5400000" algn="tl">
                    <a:srgbClr val="000000">
                      <a:alpha val="70000"/>
                    </a:srgbClr>
                  </a:outerShdw>
                </a:effectLst>
                <a:latin typeface="Arial"/>
              </a:defRPr>
            </a:pPr>
            <a:endParaRPr lang="en-US"/>
          </a:p>
        </c:txPr>
        <c:crossAx val="2094734553"/>
        <c:crosses val="autoZero"/>
        <c:auto val="1"/>
        <c:lblAlgn val="ctr"/>
        <c:lblOffset val="100"/>
        <c:noMultiLvlLbl val="1"/>
      </c:catAx>
      <c:valAx>
        <c:axId val="2094734553"/>
        <c:scaling>
          <c:orientation val="minMax"/>
          <c:max val="2500"/>
          <c:min val="-2500"/>
        </c:scaling>
        <c:delete val="0"/>
        <c:axPos val="l"/>
        <c:majorGridlines>
          <c:spPr>
            <a:ln w="25400" cap="flat">
              <a:solidFill>
                <a:srgbClr val="6E7678"/>
              </a:solidFill>
              <a:prstDash val="sysDot"/>
              <a:miter lim="400000"/>
            </a:ln>
          </c:spPr>
        </c:majorGridlines>
        <c:numFmt formatCode="#,##0" sourceLinked="0"/>
        <c:majorTickMark val="none"/>
        <c:minorTickMark val="none"/>
        <c:tickLblPos val="nextTo"/>
        <c:spPr>
          <a:ln w="25400" cap="flat">
            <a:solidFill>
              <a:srgbClr val="6E7678"/>
            </a:solidFill>
            <a:prstDash val="solid"/>
            <a:miter lim="400000"/>
          </a:ln>
        </c:spPr>
        <c:txPr>
          <a:bodyPr rot="0"/>
          <a:lstStyle/>
          <a:p>
            <a:pPr>
              <a:defRPr sz="2200" b="1" i="0" u="none" strike="noStrike">
                <a:solidFill>
                  <a:srgbClr val="FFFFFF"/>
                </a:solidFill>
                <a:effectLst>
                  <a:outerShdw blurRad="127000" dist="50800" dir="5400000" algn="tl">
                    <a:srgbClr val="000000">
                      <a:alpha val="69916"/>
                    </a:srgbClr>
                  </a:outerShdw>
                </a:effectLst>
                <a:latin typeface="Arial"/>
              </a:defRPr>
            </a:pPr>
            <a:endParaRPr lang="en-US"/>
          </a:p>
        </c:txPr>
        <c:crossAx val="2094734552"/>
        <c:crosses val="min"/>
        <c:crossBetween val="midCat"/>
        <c:majorUnit val="500"/>
        <c:minorUnit val="5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09278"/>
          <c:y val="4.50254E-2"/>
          <c:w val="0.87473900000000004"/>
          <c:h val="0.87823300000000004"/>
        </c:manualLayout>
      </c:layout>
      <c:barChart>
        <c:barDir val="bar"/>
        <c:grouping val="clustered"/>
        <c:varyColors val="0"/>
        <c:ser>
          <c:idx val="0"/>
          <c:order val="0"/>
          <c:tx>
            <c:strRef>
              <c:f>Sheet1!$A$2</c:f>
              <c:strCache>
                <c:ptCount val="1"/>
                <c:pt idx="0">
                  <c:v>Region 1</c:v>
                </c:pt>
              </c:strCache>
            </c:strRef>
          </c:tx>
          <c:spPr>
            <a:gradFill flip="none" rotWithShape="1">
              <a:gsLst>
                <a:gs pos="0">
                  <a:srgbClr val="50AFE6"/>
                </a:gs>
                <a:gs pos="100000">
                  <a:srgbClr val="008CD6"/>
                </a:gs>
              </a:gsLst>
              <a:lin ang="0" scaled="0"/>
            </a:gradFill>
            <a:ln w="12700" cap="flat">
              <a:noFill/>
              <a:miter lim="400000"/>
            </a:ln>
            <a:effectLst>
              <a:outerShdw blurRad="76200" dist="38100" dir="5400000" algn="tl">
                <a:srgbClr val="000000">
                  <a:alpha val="80000"/>
                </a:srgbClr>
              </a:outerShdw>
            </a:effectLst>
          </c:spPr>
          <c:invertIfNegative val="0"/>
          <c:cat>
            <c:strRef>
              <c:f>Sheet1!$B$1:$E$1</c:f>
              <c:strCache>
                <c:ptCount val="4"/>
                <c:pt idx="0">
                  <c:v>1979–1989</c:v>
                </c:pt>
                <c:pt idx="1">
                  <c:v>1989–1999</c:v>
                </c:pt>
                <c:pt idx="2">
                  <c:v>1999–2009</c:v>
                </c:pt>
                <c:pt idx="3">
                  <c:v>2009–2017</c:v>
                </c:pt>
              </c:strCache>
            </c:strRef>
          </c:cat>
          <c:val>
            <c:numRef>
              <c:f>Sheet1!$B$2:$E$2</c:f>
              <c:numCache>
                <c:formatCode>General</c:formatCode>
                <c:ptCount val="4"/>
                <c:pt idx="0">
                  <c:v>40</c:v>
                </c:pt>
                <c:pt idx="1">
                  <c:v>50</c:v>
                </c:pt>
                <c:pt idx="2">
                  <c:v>166</c:v>
                </c:pt>
                <c:pt idx="3">
                  <c:v>252</c:v>
                </c:pt>
              </c:numCache>
            </c:numRef>
          </c:val>
          <c:extLst>
            <c:ext xmlns:c16="http://schemas.microsoft.com/office/drawing/2014/chart" uri="{C3380CC4-5D6E-409C-BE32-E72D297353CC}">
              <c16:uniqueId val="{00000000-C264-4779-B041-6523A62094C7}"/>
            </c:ext>
          </c:extLst>
        </c:ser>
        <c:dLbls>
          <c:showLegendKey val="0"/>
          <c:showVal val="0"/>
          <c:showCatName val="0"/>
          <c:showSerName val="0"/>
          <c:showPercent val="0"/>
          <c:showBubbleSize val="0"/>
        </c:dLbls>
        <c:gapWidth val="120"/>
        <c:overlap val="-2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noMultiLvlLbl val="1"/>
      </c:catAx>
      <c:valAx>
        <c:axId val="2094734553"/>
        <c:scaling>
          <c:orientation val="minMax"/>
          <c:max val="300"/>
        </c:scaling>
        <c:delete val="0"/>
        <c:axPos val="t"/>
        <c:majorGridlines>
          <c:spPr>
            <a:ln w="12700" cap="flat">
              <a:solidFill>
                <a:srgbClr val="5D6464"/>
              </a:solidFill>
              <a:prstDash val="sysDot"/>
              <a:miter lim="400000"/>
            </a:ln>
          </c:spPr>
        </c:majorGridlines>
        <c:numFmt formatCode="General" sourceLinked="0"/>
        <c:majorTickMark val="none"/>
        <c:minorTickMark val="none"/>
        <c:tickLblPos val="high"/>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autoZero"/>
        <c:crossBetween val="between"/>
        <c:majorUnit val="75"/>
        <c:minorUnit val="37.5"/>
      </c:valAx>
      <c:spPr>
        <a:gradFill flip="none" rotWithShape="1">
          <a:gsLst>
            <a:gs pos="0">
              <a:srgbClr val="2E2E2E"/>
            </a:gs>
            <a:gs pos="100000">
              <a:srgbClr val="000000"/>
            </a:gs>
          </a:gsLst>
          <a:lin ang="5400000" scaled="0"/>
        </a:gradFill>
        <a:ln w="12700" cap="flat">
          <a:solidFill>
            <a:srgbClr val="5D6464"/>
          </a:solidFill>
          <a:miter lim="400000"/>
        </a:ln>
        <a:effectLst/>
      </c:spPr>
    </c:plotArea>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8472799999999998E-2"/>
          <c:y val="4.7526400000000003E-2"/>
          <c:w val="0.936527"/>
          <c:h val="0.91620999999999997"/>
        </c:manualLayout>
      </c:layout>
      <c:barChart>
        <c:barDir val="col"/>
        <c:grouping val="clustered"/>
        <c:varyColors val="0"/>
        <c:ser>
          <c:idx val="0"/>
          <c:order val="0"/>
          <c:tx>
            <c:strRef>
              <c:f>Sheet1!$A$2</c:f>
              <c:strCache>
                <c:ptCount val="1"/>
                <c:pt idx="0">
                  <c:v>Untitled 1</c:v>
                </c:pt>
              </c:strCache>
            </c:strRef>
          </c:tx>
          <c:spPr>
            <a:gradFill flip="none" rotWithShape="1">
              <a:gsLst>
                <a:gs pos="0">
                  <a:srgbClr val="1E73BA"/>
                </a:gs>
                <a:gs pos="100000">
                  <a:srgbClr val="005698"/>
                </a:gs>
              </a:gsLst>
              <a:lin ang="16200000" scaled="0"/>
            </a:gradFill>
            <a:ln w="12700" cap="flat">
              <a:noFill/>
              <a:miter lim="400000"/>
            </a:ln>
            <a:effectLst>
              <a:outerShdw blurRad="76200" dist="38100" dir="5400000" algn="tl">
                <a:srgbClr val="000000">
                  <a:alpha val="80000"/>
                </a:srgbClr>
              </a:outerShdw>
            </a:effectLst>
          </c:spPr>
          <c:invertIfNegative val="0"/>
          <c:cat>
            <c:strRef>
              <c:f>Sheet1!$B$1:$B$1</c:f>
              <c:strCache>
                <c:ptCount val="1"/>
                <c:pt idx="0">
                  <c:v>Untitled 1</c:v>
                </c:pt>
              </c:strCache>
            </c:strRef>
          </c:cat>
          <c:val>
            <c:numRef>
              <c:f>Sheet1!$B$2:$B$2</c:f>
              <c:numCache>
                <c:formatCode>General</c:formatCode>
                <c:ptCount val="1"/>
              </c:numCache>
            </c:numRef>
          </c:val>
          <c:extLst>
            <c:ext xmlns:c16="http://schemas.microsoft.com/office/drawing/2014/chart" uri="{C3380CC4-5D6E-409C-BE32-E72D297353CC}">
              <c16:uniqueId val="{00000000-DF4A-428A-8A40-B2F3C9479C28}"/>
            </c:ext>
          </c:extLst>
        </c:ser>
        <c:dLbls>
          <c:showLegendKey val="0"/>
          <c:showVal val="0"/>
          <c:showCatName val="0"/>
          <c:showSerName val="0"/>
          <c:showPercent val="0"/>
          <c:showBubbleSize val="0"/>
        </c:dLbls>
        <c:gapWidth val="90"/>
        <c:overlap val="-20"/>
        <c:axId val="-909178816"/>
        <c:axId val="-909177040"/>
      </c:barChart>
      <c:catAx>
        <c:axId val="-909178816"/>
        <c:scaling>
          <c:orientation val="minMax"/>
        </c:scaling>
        <c:delete val="0"/>
        <c:axPos val="b"/>
        <c:numFmt formatCode="General" sourceLinked="0"/>
        <c:majorTickMark val="none"/>
        <c:minorTickMark val="none"/>
        <c:tickLblPos val="none"/>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909177040"/>
        <c:crosses val="autoZero"/>
        <c:auto val="1"/>
        <c:lblAlgn val="ctr"/>
        <c:lblOffset val="100"/>
        <c:noMultiLvlLbl val="1"/>
      </c:catAx>
      <c:valAx>
        <c:axId val="-909177040"/>
        <c:scaling>
          <c:orientation val="minMax"/>
          <c:max val="4"/>
          <c:min val="0"/>
        </c:scaling>
        <c:delete val="0"/>
        <c:axPos val="l"/>
        <c:majorGridlines>
          <c:spPr>
            <a:ln w="12700" cap="flat">
              <a:solidFill>
                <a:srgbClr val="5D6464"/>
              </a:solidFill>
              <a:prstDash val="sysDot"/>
              <a:miter lim="400000"/>
            </a:ln>
          </c:spPr>
        </c:majorGridlines>
        <c:numFmt formatCode="&quot;$&quot;#,##0.0"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909178816"/>
        <c:crosses val="autoZero"/>
        <c:crossBetween val="between"/>
        <c:majorUnit val="1"/>
        <c:minorUnit val="0.5"/>
      </c:valAx>
      <c:spPr>
        <a:gradFill flip="none" rotWithShape="1">
          <a:gsLst>
            <a:gs pos="0">
              <a:srgbClr val="2E2E2E"/>
            </a:gs>
            <a:gs pos="75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xfrm>
            <a:off x="1143000" y="685800"/>
            <a:ext cx="4572000" cy="3429000"/>
          </a:xfrm>
          <a:prstGeom prst="rect">
            <a:avLst/>
          </a:prstGeom>
        </p:spPr>
        <p:txBody>
          <a:bodyPr/>
          <a:lstStyle/>
          <a:p>
            <a:endParaRPr/>
          </a:p>
        </p:txBody>
      </p:sp>
      <p:sp>
        <p:nvSpPr>
          <p:cNvPr id="241" name="Shape 24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a:latin typeface="+mn-lt"/>
        <a:ea typeface="+mn-ea"/>
        <a:cs typeface="+mn-cs"/>
        <a:sym typeface="Arial"/>
      </a:defRPr>
    </a:lvl1pPr>
    <a:lvl2pPr indent="228600" defTabSz="457200" latinLnBrk="0">
      <a:defRPr>
        <a:latin typeface="+mn-lt"/>
        <a:ea typeface="+mn-ea"/>
        <a:cs typeface="+mn-cs"/>
        <a:sym typeface="Arial"/>
      </a:defRPr>
    </a:lvl2pPr>
    <a:lvl3pPr indent="457200" defTabSz="457200" latinLnBrk="0">
      <a:defRPr>
        <a:latin typeface="+mn-lt"/>
        <a:ea typeface="+mn-ea"/>
        <a:cs typeface="+mn-cs"/>
        <a:sym typeface="Arial"/>
      </a:defRPr>
    </a:lvl3pPr>
    <a:lvl4pPr indent="685800" defTabSz="457200" latinLnBrk="0">
      <a:defRPr>
        <a:latin typeface="+mn-lt"/>
        <a:ea typeface="+mn-ea"/>
        <a:cs typeface="+mn-cs"/>
        <a:sym typeface="Arial"/>
      </a:defRPr>
    </a:lvl4pPr>
    <a:lvl5pPr indent="914400" defTabSz="457200" latinLnBrk="0">
      <a:defRPr>
        <a:latin typeface="+mn-lt"/>
        <a:ea typeface="+mn-ea"/>
        <a:cs typeface="+mn-cs"/>
        <a:sym typeface="Arial"/>
      </a:defRPr>
    </a:lvl5pPr>
    <a:lvl6pPr indent="1143000" defTabSz="457200" latinLnBrk="0">
      <a:defRPr>
        <a:latin typeface="+mn-lt"/>
        <a:ea typeface="+mn-ea"/>
        <a:cs typeface="+mn-cs"/>
        <a:sym typeface="Arial"/>
      </a:defRPr>
    </a:lvl6pPr>
    <a:lvl7pPr indent="1371600" defTabSz="457200" latinLnBrk="0">
      <a:defRPr>
        <a:latin typeface="+mn-lt"/>
        <a:ea typeface="+mn-ea"/>
        <a:cs typeface="+mn-cs"/>
        <a:sym typeface="Arial"/>
      </a:defRPr>
    </a:lvl7pPr>
    <a:lvl8pPr indent="1600200" defTabSz="457200" latinLnBrk="0">
      <a:defRPr>
        <a:latin typeface="+mn-lt"/>
        <a:ea typeface="+mn-ea"/>
        <a:cs typeface="+mn-cs"/>
        <a:sym typeface="Arial"/>
      </a:defRPr>
    </a:lvl8pPr>
    <a:lvl9pPr indent="1828800" defTabSz="457200" latinLnBrk="0">
      <a:defRPr>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floodlist.com/america/usa/floods-mississippi-february-202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munichre.com/topics-online/en/climate-change-and-natural-disasters/natural-disasters/the-natural-disasters-of-2018-in-figures.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climatehealthcommission.files.wordpress.com/2015/04/press-release-health-and-climate-commission.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oaa.gov/news/2019-was-2nd-hottest-year-on-record-for-earth-say-noaa-nas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725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Shape 722"/>
          <p:cNvSpPr>
            <a:spLocks noGrp="1" noRot="1" noChangeAspect="1"/>
          </p:cNvSpPr>
          <p:nvPr>
            <p:ph type="sldImg"/>
          </p:nvPr>
        </p:nvSpPr>
        <p:spPr>
          <a:xfrm>
            <a:off x="381000" y="685800"/>
            <a:ext cx="6096000" cy="3429000"/>
          </a:xfrm>
          <a:prstGeom prst="rect">
            <a:avLst/>
          </a:prstGeom>
        </p:spPr>
        <p:txBody>
          <a:bodyPr/>
          <a:lstStyle/>
          <a:p>
            <a:endParaRPr/>
          </a:p>
        </p:txBody>
      </p:sp>
      <p:sp>
        <p:nvSpPr>
          <p:cNvPr id="723" name="Shape 723"/>
          <p:cNvSpPr>
            <a:spLocks noGrp="1"/>
          </p:cNvSpPr>
          <p:nvPr>
            <p:ph type="body" sz="quarter" idx="1"/>
          </p:nvPr>
        </p:nvSpPr>
        <p:spPr>
          <a:prstGeom prst="rect">
            <a:avLst/>
          </a:prstGeom>
        </p:spPr>
        <p:txBody>
          <a:bodyPr/>
          <a:lstStyle/>
          <a:p>
            <a:pPr>
              <a:defRPr b="1"/>
            </a:pPr>
            <a:r>
              <a:rPr lang="en-US" dirty="0"/>
              <a:t>ID #3633.B - May be live-streamed, broadcast, and presented in-person, but may not be recorded or modified.</a:t>
            </a:r>
          </a:p>
          <a:p>
            <a:pPr>
              <a:defRPr sz="1400"/>
            </a:pPr>
            <a:endParaRPr lang="en-US" dirty="0"/>
          </a:p>
          <a:p>
            <a:pPr>
              <a:defRPr sz="1400"/>
            </a:pPr>
            <a:r>
              <a:rPr lang="en-US" dirty="0"/>
              <a:t>And in the world as a whole, it's useful to remember that 93 percent of all this heat goes into the oceans, and this disrupts the water cycle.</a:t>
            </a:r>
          </a:p>
          <a:p>
            <a:pPr>
              <a:defRPr sz="1400"/>
            </a:pPr>
            <a:endParaRPr lang="en-US" dirty="0"/>
          </a:p>
          <a:p>
            <a:pPr>
              <a:defRPr sz="1200"/>
            </a:pPr>
            <a:r>
              <a:rPr lang="en-US" b="1" dirty="0"/>
              <a:t>DESCRIPTION</a:t>
            </a:r>
            <a:r>
              <a:rPr lang="en-US" dirty="0"/>
              <a:t>: Photo slide with text about most of the extra heat from manmade global warming pollution being trapped in the ocean with a photo of the Earth in the background</a:t>
            </a:r>
          </a:p>
          <a:p>
            <a:pPr>
              <a:defRPr sz="1200"/>
            </a:pPr>
            <a:endParaRPr lang="en-US" dirty="0"/>
          </a:p>
          <a:p>
            <a:pPr>
              <a:defRPr sz="1200" b="1"/>
            </a:pPr>
            <a:r>
              <a:rPr lang="en-US" dirty="0"/>
              <a:t>ADDITIONAL TALKING POINTS: Oceans are absorbing most of the extra heat energy trapped by increased greenhouse gases.[1*]</a:t>
            </a:r>
          </a:p>
          <a:p>
            <a:pPr marL="148166" indent="-148166">
              <a:buSzPct val="75000"/>
              <a:buChar char="•"/>
              <a:defRPr sz="1200"/>
            </a:pPr>
            <a:r>
              <a:rPr lang="en-US" dirty="0"/>
              <a:t>Between 1971 and 2010, the world’s oceans absorbed more than 90 percent of the extra accumulated heat energy resulting from higher greenhouse gas levels.[1*]</a:t>
            </a:r>
          </a:p>
          <a:p>
            <a:pPr marL="148166" indent="-148166">
              <a:buSzPct val="75000"/>
              <a:buChar char="•"/>
              <a:defRPr sz="1200"/>
            </a:pPr>
            <a:r>
              <a:rPr lang="en-US" dirty="0"/>
              <a:t>This extra energy is warming the oceans, especially in the water closest to the surface.[1*]</a:t>
            </a:r>
          </a:p>
          <a:p>
            <a:pPr marL="148166" indent="-148166">
              <a:buSzPct val="75000"/>
              <a:buChar char="•"/>
              <a:defRPr sz="1200"/>
            </a:pPr>
            <a:r>
              <a:rPr lang="en-US" dirty="0"/>
              <a:t>Globally, from 1971–2010, the upper 75 meters of ocean warmed an average of 0.11 degrees Celsius per decade.[1*]</a:t>
            </a:r>
          </a:p>
          <a:p>
            <a:pPr marL="148166" indent="-148166">
              <a:buSzPct val="75000"/>
              <a:buChar char="•"/>
              <a:defRPr sz="1200"/>
            </a:pPr>
            <a:r>
              <a:rPr lang="en-US" dirty="0"/>
              <a:t>Scientists project that the oceans will continue to warm during the twenty-first century, with the strongest ocean warming forecasted for the surface in tropical and Northern Hemisphere subtropical regions.[1*]</a:t>
            </a:r>
          </a:p>
          <a:p>
            <a:pPr marL="148166" indent="-148166">
              <a:buSzPct val="75000"/>
              <a:buChar char="•"/>
              <a:defRPr sz="1200"/>
            </a:pPr>
            <a:r>
              <a:rPr lang="en-US" dirty="0"/>
              <a:t>In deeper waters, the warming will be most pronounced in the Southern Ocean.[1*]</a:t>
            </a:r>
          </a:p>
          <a:p>
            <a:pPr>
              <a:defRPr sz="1200" b="1"/>
            </a:pPr>
            <a:endParaRPr lang="en-US" dirty="0"/>
          </a:p>
          <a:p>
            <a:pPr>
              <a:defRPr sz="1200" b="1"/>
            </a:pPr>
            <a:r>
              <a:rPr lang="en-US" dirty="0"/>
              <a:t>Climate change is disrupting how oceans regulate global temperatures.</a:t>
            </a:r>
          </a:p>
          <a:p>
            <a:pPr marL="148166" indent="-148166">
              <a:buSzPct val="75000"/>
              <a:buChar char="•"/>
              <a:defRPr sz="1200"/>
            </a:pPr>
            <a:r>
              <a:rPr lang="en-US" dirty="0"/>
              <a:t>Oceans circulate heat around the world through massive surface and deep-water currents – one of the largest of which is the Atlantic Meridional Overturning Circulation (AMOC) – which help regulate global climate and weather.[2*]</a:t>
            </a:r>
          </a:p>
          <a:p>
            <a:pPr marL="148166" indent="-148166">
              <a:buSzPct val="75000"/>
              <a:buChar char="•"/>
              <a:defRPr sz="1200"/>
            </a:pPr>
            <a:r>
              <a:rPr lang="en-US" dirty="0"/>
              <a:t>Warmer, less dense water can slow down ocean heat circulation, as can salinity changes (a notable consequence of runoff from melting land-based freshwater ice).[2*] </a:t>
            </a:r>
          </a:p>
          <a:p>
            <a:pPr marL="148166" indent="-148166">
              <a:buSzPct val="75000"/>
              <a:buChar char="•"/>
              <a:defRPr sz="1200"/>
            </a:pPr>
            <a:r>
              <a:rPr lang="en-US" dirty="0"/>
              <a:t>According to the Intergovernmental Panel on Climate Change, it is very likely (90–100 percent confidence) that the AMOC could weaken between 11 and 34 percent, depending on future emissions levels, over the twenty-first century.[1*] </a:t>
            </a:r>
          </a:p>
          <a:p>
            <a:pPr marL="148166" indent="-148166">
              <a:buSzPct val="75000"/>
              <a:buChar char="•"/>
              <a:defRPr sz="1200"/>
            </a:pPr>
            <a:r>
              <a:rPr lang="en-US" dirty="0"/>
              <a:t>This slowdown could mean cooling across the entire Northern Hemisphere while parts of the Southern Hemisphere become hotter.[2*]</a:t>
            </a:r>
          </a:p>
          <a:p>
            <a:pPr marL="148166" indent="-148166">
              <a:buSzPct val="75000"/>
              <a:buChar char="•"/>
              <a:defRPr sz="1200"/>
            </a:pPr>
            <a:r>
              <a:rPr lang="en-US" dirty="0"/>
              <a:t>While cooler temperatures might sound good in the face of global warming, it could mean massive sea-level rise in eastern North America and shifting rainfall patterns that could dry up Europe’s rivers.[2*] </a:t>
            </a:r>
          </a:p>
          <a:p>
            <a:pPr>
              <a:defRPr sz="1200" b="1"/>
            </a:pPr>
            <a:endParaRPr lang="en-US" dirty="0"/>
          </a:p>
          <a:p>
            <a:pPr>
              <a:defRPr sz="1200" b="1"/>
            </a:pPr>
            <a:r>
              <a:rPr lang="en-US" dirty="0"/>
              <a:t>Warming oceans are devastating the world’s coral reefs.</a:t>
            </a:r>
          </a:p>
          <a:p>
            <a:pPr marL="148166" indent="-148166">
              <a:buSzPct val="75000"/>
              <a:buChar char="•"/>
              <a:defRPr sz="1200"/>
            </a:pPr>
            <a:r>
              <a:rPr lang="en-US" dirty="0"/>
              <a:t>Coral reefs are some of the most biodiverse habitats on the planet, home to nearly one-quarter of all ocean species, yet occur in less than 1 percent of the world’s oceans.[3*]</a:t>
            </a:r>
          </a:p>
          <a:p>
            <a:pPr marL="148166" indent="-148166">
              <a:buSzPct val="75000"/>
              <a:buChar char="•"/>
              <a:defRPr sz="1200"/>
            </a:pPr>
            <a:r>
              <a:rPr lang="en-US" dirty="0"/>
              <a:t>Prolonged high water temperatures (among other factors) can cause coral polyps to expel their symbiotic algae partners (zooxanthellae) that help them produce food.[3*]</a:t>
            </a:r>
          </a:p>
          <a:p>
            <a:pPr marL="148166" indent="-148166">
              <a:buSzPct val="75000"/>
              <a:buChar char="•"/>
              <a:defRPr sz="1200"/>
            </a:pPr>
            <a:r>
              <a:rPr lang="en-US" dirty="0"/>
              <a:t>The result is coral bleaching, which puts the health of the whole reef system at risk.[3*] </a:t>
            </a:r>
          </a:p>
          <a:p>
            <a:pPr marL="148166" indent="-148166">
              <a:buSzPct val="75000"/>
              <a:buChar char="•"/>
              <a:defRPr sz="1200"/>
            </a:pPr>
            <a:r>
              <a:rPr lang="en-US" dirty="0"/>
              <a:t>The world’s largest reef, the Great Barrier Reef off the Australian coast, frequently suffers from catastrophic bleaching events in response to regular heat stress.[4*]</a:t>
            </a:r>
          </a:p>
          <a:p>
            <a:pPr marL="148166" indent="-148166">
              <a:buSzPct val="75000"/>
              <a:buChar char="•"/>
              <a:defRPr sz="1200"/>
            </a:pPr>
            <a:r>
              <a:rPr lang="en-US" dirty="0"/>
              <a:t>During the nine-month marine heatwave of 2016, an estimated 30 percent of the Great Barrier Reef’s corals died.[4*] </a:t>
            </a:r>
          </a:p>
          <a:p>
            <a:pPr marL="148166" indent="-148166">
              <a:buSzPct val="75000"/>
              <a:buChar char="•"/>
              <a:defRPr sz="1200"/>
            </a:pPr>
            <a:r>
              <a:rPr lang="en-US" dirty="0"/>
              <a:t>Higher levels of carbon dioxide in the atmosphere are making oceans increasingly acidic, disrupting natural processes and entire ecosystems.[6*]</a:t>
            </a:r>
          </a:p>
          <a:p>
            <a:pPr marL="148166" indent="-148166">
              <a:buSzPct val="75000"/>
              <a:buChar char="•"/>
              <a:defRPr sz="1200"/>
            </a:pPr>
            <a:r>
              <a:rPr lang="en-US" dirty="0"/>
              <a:t>The ocean plays a critical role in the storage of carbon, as it holds about 50 times more carbon than the atmosphere.[5*] </a:t>
            </a:r>
          </a:p>
          <a:p>
            <a:pPr marL="148166" indent="-148166">
              <a:buSzPct val="75000"/>
              <a:buChar char="•"/>
              <a:defRPr sz="1200"/>
            </a:pPr>
            <a:r>
              <a:rPr lang="en-US" dirty="0"/>
              <a:t>The ocean absorbs this carbon largely through a chemical reaction at its surface: CO</a:t>
            </a:r>
            <a:r>
              <a:rPr lang="en-US" baseline="-5999" dirty="0"/>
              <a:t>2</a:t>
            </a:r>
            <a:r>
              <a:rPr lang="en-US" dirty="0"/>
              <a:t> combines with sea water to form carbonic acid, which then breaks down into bicarbonate ions and hydrogen ions. This increase in hydrogen ions results in increased ocean acidity.[6*]</a:t>
            </a:r>
          </a:p>
          <a:p>
            <a:pPr marL="148166" indent="-148166">
              <a:buSzPct val="75000"/>
              <a:buChar char="•"/>
              <a:defRPr sz="1200"/>
            </a:pPr>
            <a:r>
              <a:rPr lang="en-US" dirty="0"/>
              <a:t>Since 1750, the global ocean has absorbed about 28 percent of the CO</a:t>
            </a:r>
            <a:r>
              <a:rPr lang="en-US" baseline="-5999" dirty="0"/>
              <a:t>2</a:t>
            </a:r>
            <a:r>
              <a:rPr lang="en-US" dirty="0"/>
              <a:t> from burning fossil fuels.[6*]</a:t>
            </a:r>
          </a:p>
          <a:p>
            <a:pPr marL="148166" indent="-148166">
              <a:buSzPct val="75000"/>
              <a:buChar char="•"/>
              <a:defRPr sz="1200"/>
            </a:pPr>
            <a:r>
              <a:rPr lang="en-US" dirty="0"/>
              <a:t>Ocean acidification makes it more difficult for creatures – like plankton, corals, and shellfish – to produce calcium carbonate, the main ingredient in their hard skeletons or shells.[6*] </a:t>
            </a:r>
          </a:p>
          <a:p>
            <a:pPr marL="148166" indent="-148166">
              <a:buSzPct val="75000"/>
              <a:buChar char="•"/>
              <a:defRPr sz="1200"/>
            </a:pPr>
            <a:r>
              <a:rPr lang="en-US" dirty="0"/>
              <a:t>This can lead to broader changes in the overall structure of ocean and coastal ecosystems, which can affect fish populations and the people that depend on them.[6*] </a:t>
            </a:r>
          </a:p>
          <a:p>
            <a:pPr marL="148166" indent="-148166">
              <a:buSzPct val="75000"/>
              <a:buChar char="•"/>
              <a:defRPr sz="1200"/>
            </a:pPr>
            <a:r>
              <a:rPr lang="en-US" dirty="0"/>
              <a:t>The degradation of coral reef ecosystems due to warming and acidification will significantly affect communities in tropical developing nations that heavily depend on them for both nutrition and livelihoods.[7*]</a:t>
            </a:r>
          </a:p>
          <a:p>
            <a:pPr>
              <a:defRPr sz="1200" b="1"/>
            </a:pPr>
            <a:endParaRPr lang="en-US" dirty="0"/>
          </a:p>
          <a:p>
            <a:pPr>
              <a:defRPr sz="1200" b="1"/>
            </a:pPr>
            <a:r>
              <a:rPr lang="en-US" dirty="0"/>
              <a:t>Warmer oceans can encourage dangerous algae overgrowths that produce toxins and lower oxygen levels in the water. </a:t>
            </a:r>
          </a:p>
          <a:p>
            <a:pPr marL="148166" indent="-148166">
              <a:buSzPct val="75000"/>
              <a:buChar char="•"/>
              <a:defRPr sz="1200"/>
            </a:pPr>
            <a:r>
              <a:rPr lang="en-US" dirty="0"/>
              <a:t>Increased ocean temperature combined with excessive nutrients like phosphorous and nitrogen (often from agricultural fertilizer runoff) is conducive to rapid algae growth known as algal blooms.[8*] </a:t>
            </a:r>
          </a:p>
          <a:p>
            <a:pPr marL="148166" indent="-148166">
              <a:buSzPct val="75000"/>
              <a:buChar char="•"/>
              <a:defRPr sz="1200"/>
            </a:pPr>
            <a:r>
              <a:rPr lang="en-US" dirty="0"/>
              <a:t>Some types of algal blooms can produce extremely dangerous toxins that can cause eye and lung irritation and worsen asthma. These blooms can even kill people and animals.[8*]</a:t>
            </a:r>
          </a:p>
          <a:p>
            <a:pPr marL="148166" indent="-148166">
              <a:buSzPct val="75000"/>
              <a:buChar char="•"/>
              <a:defRPr sz="1200"/>
            </a:pPr>
            <a:r>
              <a:rPr lang="en-US" dirty="0"/>
              <a:t>The growth of the algae depletes oxygen content necessary for marine organisms to live, forcing species to flee or perish.[8*] </a:t>
            </a:r>
          </a:p>
          <a:p>
            <a:pPr marL="148166" indent="-148166">
              <a:buSzPct val="75000"/>
              <a:buChar char="•"/>
              <a:defRPr sz="1200"/>
            </a:pPr>
            <a:r>
              <a:rPr lang="en-US" dirty="0"/>
              <a:t>From 1960–2010, the oceans lost an estimated 77 billion metric tons of oxygen, affecting an accumulated area approximately the size of the European Union.[9*]</a:t>
            </a:r>
          </a:p>
          <a:p>
            <a:pPr marL="148166" indent="-148166">
              <a:buSzPct val="75000"/>
              <a:buChar char="•"/>
              <a:defRPr sz="1200"/>
            </a:pPr>
            <a:r>
              <a:rPr lang="en-US" dirty="0"/>
              <a:t>According to the National Oceanic and Atmospheric Administration (NOAA), 65 percent of studied estuaries and coastal water bodies in the contiguous US are moderately to severely degraded by excessive nutrients such as phosphorous from agricultural fertilizer runoff, treated sewage wastewater, and atmospheric fallout from burning fossil fuels.[10*] </a:t>
            </a:r>
          </a:p>
          <a:p>
            <a:pPr>
              <a:defRPr sz="1200" b="1"/>
            </a:pPr>
            <a:endParaRPr lang="en-US" dirty="0"/>
          </a:p>
          <a:p>
            <a:pPr>
              <a:defRPr sz="1200" b="1"/>
            </a:pPr>
            <a:r>
              <a:rPr lang="en-US" dirty="0"/>
              <a:t>Pollution has severe impacts on ocean ecosystems and communities that depend on them.</a:t>
            </a:r>
          </a:p>
          <a:p>
            <a:pPr marL="148166" indent="-148166">
              <a:buSzPct val="75000"/>
              <a:buChar char="•"/>
              <a:defRPr sz="1200"/>
            </a:pPr>
            <a:r>
              <a:rPr lang="en-US" dirty="0"/>
              <a:t>Plastic pollution in oceans has become an increasing concern, with 4.8–12.7 million metric tons entering the ocean in 2010 according to UN Environment. Marine mammals, seabirds, turtles, fish, and crustaceans can become entangled in debris or ingest plastic materials, causing them to drown, starve, or incur wounds. The plastic can also cover phototropic organisms, cutting off access to light and oxygen.[11]</a:t>
            </a:r>
          </a:p>
          <a:p>
            <a:pPr marL="148166" indent="-148166">
              <a:buSzPct val="75000"/>
              <a:buChar char="•"/>
              <a:defRPr sz="1200"/>
            </a:pPr>
            <a:r>
              <a:rPr lang="en-US" dirty="0"/>
              <a:t>Oil spills in the ocean interfere with the insulating ability of fur-bearing mammals and the water repellency of birds, exposing them to the elements and raising the risk of death by hypothermia. Oil can also poison birds and animals that accidentally ingest it while trying to clean themselves. Exposure to oil can cause reduced growth, enlarged livers, eroded fins, altered heart and respiration rates, and reduced egg and larval survival in fish.[12*] </a:t>
            </a:r>
          </a:p>
          <a:p>
            <a:pPr marL="148166" indent="-148166">
              <a:buSzPct val="75000"/>
              <a:buChar char="•"/>
              <a:defRPr sz="1200"/>
            </a:pPr>
            <a:r>
              <a:rPr lang="en-US" dirty="0"/>
              <a:t>The economic impacts of oil spills include the cost of cleanup as well as losses from fisheries, aquaculture, tourism, recreation, and industries that depend on clean water such as nuclear power plants and desalination plants.[13*] </a:t>
            </a:r>
          </a:p>
          <a:p>
            <a:pPr marL="148166" indent="-148166">
              <a:buSzPct val="75000"/>
              <a:buChar char="•"/>
              <a:defRPr sz="1200"/>
            </a:pPr>
            <a:r>
              <a:rPr lang="en-US" dirty="0"/>
              <a:t>Poor and vulnerable communities are disproportionately affected by mismanaged plastic waste, oil spills, and other sources of harmful pollution.[14*][15*] </a:t>
            </a:r>
          </a:p>
          <a:p>
            <a:pPr>
              <a:defRPr sz="1200" b="1"/>
            </a:pPr>
            <a:endParaRPr lang="en-US" dirty="0"/>
          </a:p>
          <a:p>
            <a:pPr>
              <a:defRPr sz="1200" b="1"/>
            </a:pPr>
            <a:r>
              <a:rPr lang="en-US" dirty="0"/>
              <a:t>REFERENCES</a:t>
            </a:r>
            <a:r>
              <a:rPr lang="en-US" b="0" dirty="0"/>
              <a:t>:</a:t>
            </a:r>
          </a:p>
          <a:p>
            <a:pPr>
              <a:defRPr sz="1200"/>
            </a:pPr>
            <a:r>
              <a:rPr lang="en-US" dirty="0"/>
              <a:t>[1*] Rajendra K. Pachauri et al., “Climate Change 2014: Synthesis Report,” Contribution to the Fifth Assessment Report of the Intergovernmental Panel on Climate Change, Cambridge University Press, Topics 1 and 2 (November 2, 2014): 40-62. http://www.ipcc.ch/pdf/assessment-report/ar5/syr/SYR_AR5_FINAL_full.pdf</a:t>
            </a:r>
          </a:p>
          <a:p>
            <a:pPr>
              <a:defRPr sz="1200"/>
            </a:pPr>
            <a:r>
              <a:rPr lang="en-US" dirty="0"/>
              <a:t>[2*] Nicola Jones, “How Climate Change Could Jam The World’s Ocean Circulation,” Yale Environment 360, September 6, 2016. https://e360.yale.edu/features/will_climate_change_jam_the_global_ocean_conveyor_belt </a:t>
            </a:r>
          </a:p>
          <a:p>
            <a:pPr>
              <a:defRPr sz="1200"/>
            </a:pPr>
            <a:r>
              <a:rPr lang="en-US" dirty="0"/>
              <a:t>[3*] NOAA Fisheries, “Shallow Coral Reef Habitat,” National Oceanic and Atmospheric Administration, last updated February 6, 2018. https://www.fisheries.noaa.gov/national/habitat-conservation/shallow-coral-reef-habitat</a:t>
            </a:r>
          </a:p>
          <a:p>
            <a:pPr>
              <a:defRPr sz="1200"/>
            </a:pPr>
            <a:r>
              <a:rPr lang="en-US" dirty="0"/>
              <a:t>[4*] Ben </a:t>
            </a:r>
            <a:r>
              <a:rPr lang="en-US" dirty="0" err="1"/>
              <a:t>Smee</a:t>
            </a:r>
            <a:r>
              <a:rPr lang="en-US" dirty="0"/>
              <a:t>, “Great Barrier Reef: 30% of coral died in ‘catastrophic’ 2016 heatwave,” The Guardian, April 18, 2018. https://www.theguardian.com/environment/2018/apr/19/great-barrier-reef-30-of-coral-died-in-catastrophic-2016-heatwave</a:t>
            </a:r>
          </a:p>
          <a:p>
            <a:pPr>
              <a:defRPr sz="1200"/>
            </a:pPr>
            <a:r>
              <a:rPr lang="en-US" dirty="0"/>
              <a:t>[5*] National Oceanic and Atmospheric Administration, “Carbon Cycle,” last updated February 2019. http://www.noaa.gov/resource-collections/carbon-cycle</a:t>
            </a:r>
          </a:p>
          <a:p>
            <a:pPr>
              <a:defRPr sz="1200"/>
            </a:pPr>
            <a:r>
              <a:rPr lang="en-US" dirty="0"/>
              <a:t>[6*] US Environmental Protection Agency, “Climate Change Indicators: Ocean Acidity,” last updated December 17, 2016. https://www.epa.gov/climate-indicators/climate-change-indicators-ocean-acidity</a:t>
            </a:r>
          </a:p>
          <a:p>
            <a:pPr>
              <a:defRPr sz="1200"/>
            </a:pPr>
            <a:r>
              <a:rPr lang="en-US" dirty="0"/>
              <a:t>[7*] Christopher D. Golden et al., “Fall in fish catch threatens human health,” Nature, June 16, 2016. https://www.nature.com/news/polopoly_fs/1.20074!/menu/main/topColumns/topLeftColumn/pdf/534317a.pdf</a:t>
            </a:r>
          </a:p>
          <a:p>
            <a:pPr>
              <a:defRPr sz="1200"/>
            </a:pPr>
            <a:r>
              <a:rPr lang="en-US" dirty="0"/>
              <a:t>[8*] National Institute of Environmental Health Sciences, “Algal Blooms,” last updated July 13, 2020. https://www.niehs.nih.gov/health/topics/agents/algal-blooms/index.cfm</a:t>
            </a:r>
          </a:p>
          <a:p>
            <a:pPr>
              <a:defRPr sz="1200"/>
            </a:pPr>
            <a:r>
              <a:rPr lang="en-US" dirty="0"/>
              <a:t>[9*] Mindy </a:t>
            </a:r>
            <a:r>
              <a:rPr lang="en-US" dirty="0" err="1"/>
              <a:t>Weisberger</a:t>
            </a:r>
            <a:r>
              <a:rPr lang="en-US" dirty="0"/>
              <a:t>, “The Ocean Is Suffocating and It’s Our Fault,” Live Science,  January 4, 2018. https://www.livescience.com/61338-ocean-losing-oxygen.html</a:t>
            </a:r>
          </a:p>
          <a:p>
            <a:pPr>
              <a:defRPr sz="1200"/>
            </a:pPr>
            <a:r>
              <a:rPr lang="en-US" dirty="0"/>
              <a:t>[10*] NOAA, “What is eutrophication?” last updated January 7, 2020. https://oceanservice.noaa.gov/facts/eutrophication.html</a:t>
            </a:r>
          </a:p>
          <a:p>
            <a:pPr>
              <a:defRPr sz="1200"/>
            </a:pPr>
            <a:r>
              <a:rPr lang="en-US" dirty="0"/>
              <a:t>[11*] UNEP, “Research highlights true impacts of plastics on our planet, ecosystems and people,” March 12, 2019. https://www.unenvironment.org/news-and-stories/press-release/research-highlights-true-impacts-plastics-our-planet-ecosystems</a:t>
            </a:r>
          </a:p>
          <a:p>
            <a:pPr>
              <a:defRPr sz="1200"/>
            </a:pPr>
            <a:r>
              <a:rPr lang="en-US" dirty="0"/>
              <a:t>[12*] NOAA, “How does oil impact marine life?” last updated March 11, 2020. https://oceanservice.noaa.gov/facts/oilimpacts.html</a:t>
            </a:r>
          </a:p>
          <a:p>
            <a:pPr>
              <a:defRPr sz="1200"/>
            </a:pPr>
            <a:r>
              <a:rPr lang="en-US" dirty="0"/>
              <a:t>[13*] Jonathan L. Ramseur, "Oil Spills: Background and Governance,” Congressional Research Service, September 15, 2017. https://fas.org/sgp/crs/misc/RL33705.pdf</a:t>
            </a:r>
          </a:p>
          <a:p>
            <a:pPr>
              <a:defRPr sz="1200"/>
            </a:pPr>
            <a:r>
              <a:rPr lang="en-US" dirty="0"/>
              <a:t>[14*] Columbia Magazine, “Children and the Poor Hurt Worst by Gulf Spill,” Fall 2010. https://magazine.columbia.edu/article/children-and-poor-hurt-worst-gulf-spill </a:t>
            </a:r>
          </a:p>
          <a:p>
            <a:pPr>
              <a:defRPr sz="1200"/>
            </a:pPr>
            <a:r>
              <a:rPr lang="en-US" dirty="0"/>
              <a:t>[15*] Fiona Harvey, “Mismanaged Waste ‘kills up to a million people a year globally,’” The Guardian, May 13, 2019. https://www.theguardian.com/environment/2019/may/14/mismanaged-waste-kills-up-to-a-million-people-a-year-globally</a:t>
            </a:r>
          </a:p>
          <a:p>
            <a:pPr>
              <a:defRPr sz="1200" b="1"/>
            </a:pPr>
            <a:endParaRPr lang="en-US" dirty="0"/>
          </a:p>
          <a:p>
            <a:pPr>
              <a:defRPr sz="1200"/>
            </a:pPr>
            <a:r>
              <a:rPr lang="en-US" b="1" dirty="0"/>
              <a:t>SLIDE SOURCE(S)</a:t>
            </a:r>
            <a:r>
              <a:rPr lang="en-US" dirty="0"/>
              <a:t>: https://www.iucn.org/news/secretariat/201609/latest-ocean-warming-review-reveals-extent-impacts-nature-and-humans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Shape 814"/>
          <p:cNvSpPr>
            <a:spLocks noGrp="1" noRot="1" noChangeAspect="1"/>
          </p:cNvSpPr>
          <p:nvPr>
            <p:ph type="sldImg"/>
          </p:nvPr>
        </p:nvSpPr>
        <p:spPr>
          <a:xfrm>
            <a:off x="381000" y="685800"/>
            <a:ext cx="6096000" cy="3429000"/>
          </a:xfrm>
          <a:prstGeom prst="rect">
            <a:avLst/>
          </a:prstGeom>
        </p:spPr>
        <p:txBody>
          <a:bodyPr/>
          <a:lstStyle/>
          <a:p>
            <a:endParaRPr/>
          </a:p>
        </p:txBody>
      </p:sp>
      <p:sp>
        <p:nvSpPr>
          <p:cNvPr id="815" name="Shape 815"/>
          <p:cNvSpPr>
            <a:spLocks noGrp="1"/>
          </p:cNvSpPr>
          <p:nvPr>
            <p:ph type="body" sz="quarter" idx="1"/>
          </p:nvPr>
        </p:nvSpPr>
        <p:spPr>
          <a:prstGeom prst="rect">
            <a:avLst/>
          </a:prstGeom>
        </p:spPr>
        <p:txBody>
          <a:bodyPr/>
          <a:lstStyle/>
          <a:p>
            <a:pPr>
              <a:defRPr b="1"/>
            </a:pPr>
            <a:r>
              <a:rPr lang="en-US" dirty="0"/>
              <a:t>ID #5241.D - Can be used in noncommercial online and TV broadcasts of your presentation, but not modified.</a:t>
            </a:r>
          </a:p>
          <a:p>
            <a:pPr>
              <a:defRPr sz="1400"/>
            </a:pPr>
            <a:endParaRPr lang="en-US" dirty="0"/>
          </a:p>
          <a:p>
            <a:pPr>
              <a:defRPr sz="1400"/>
            </a:pPr>
            <a:r>
              <a:rPr lang="en-US" dirty="0"/>
              <a:t>We're seeing ocean temperatures also hit a new record last year, and almost certainly again, this year. This makes the ocean-based storms stronger.</a:t>
            </a:r>
          </a:p>
          <a:p>
            <a:pPr>
              <a:defRPr sz="1400"/>
            </a:pPr>
            <a:endParaRPr lang="en-US" dirty="0"/>
          </a:p>
          <a:p>
            <a:pPr>
              <a:defRPr sz="1200"/>
            </a:pPr>
            <a:r>
              <a:rPr lang="en-US" b="1" dirty="0"/>
              <a:t>DESCRIPTION</a:t>
            </a:r>
            <a:r>
              <a:rPr lang="en-US" dirty="0"/>
              <a:t>: Chart showing global ocean temperature anomalies (from baseline), 1940 - 2019 with a projection that 2020 will likely set a new record in 2020</a:t>
            </a:r>
          </a:p>
          <a:p>
            <a:pPr>
              <a:defRPr sz="1200"/>
            </a:pPr>
            <a:endParaRPr lang="en-US" dirty="0"/>
          </a:p>
          <a:p>
            <a:pPr>
              <a:defRPr sz="1200" b="1"/>
            </a:pPr>
            <a:r>
              <a:rPr lang="en-US" dirty="0"/>
              <a:t>ADDITIONAL TALKING POINTS: Oceans are absorbing most of the extra heat energy trapped by increased greenhouse gases.[1*]</a:t>
            </a:r>
          </a:p>
          <a:p>
            <a:pPr marL="148166" indent="-148166">
              <a:buSzPct val="75000"/>
              <a:buChar char="•"/>
              <a:defRPr sz="1200"/>
            </a:pPr>
            <a:r>
              <a:rPr lang="en-US" dirty="0"/>
              <a:t>Between 1971 and 2010, the world’s oceans absorbed more than 90 percent of the extra accumulated heat energy resulting from higher greenhouse gas levels.[1*]</a:t>
            </a:r>
          </a:p>
          <a:p>
            <a:pPr marL="148166" indent="-148166">
              <a:buSzPct val="75000"/>
              <a:buChar char="•"/>
              <a:defRPr sz="1200"/>
            </a:pPr>
            <a:r>
              <a:rPr lang="en-US" dirty="0"/>
              <a:t>This extra energy is warming the oceans, especially in the water closest to the surface.[1*]</a:t>
            </a:r>
          </a:p>
          <a:p>
            <a:pPr marL="148166" indent="-148166">
              <a:buSzPct val="75000"/>
              <a:buChar char="•"/>
              <a:defRPr sz="1200"/>
            </a:pPr>
            <a:r>
              <a:rPr lang="en-US" dirty="0"/>
              <a:t>Globally, from 1971–2010, the upper 75 meters of ocean warmed an average of 0.11 degrees Celsius per decade.[1*]</a:t>
            </a:r>
          </a:p>
          <a:p>
            <a:pPr marL="148166" indent="-148166">
              <a:buSzPct val="75000"/>
              <a:buChar char="•"/>
              <a:defRPr sz="1200"/>
            </a:pPr>
            <a:r>
              <a:rPr lang="en-US" dirty="0"/>
              <a:t>Scientists project that the oceans will continue to warm during the twenty-first century, with the strongest ocean warming forecasted for the surface in tropical and Northern Hemisphere subtropical regions.[1*]</a:t>
            </a:r>
          </a:p>
          <a:p>
            <a:pPr marL="148166" indent="-148166">
              <a:buSzPct val="75000"/>
              <a:buChar char="•"/>
              <a:defRPr sz="1200"/>
            </a:pPr>
            <a:r>
              <a:rPr lang="en-US" dirty="0"/>
              <a:t>In deeper waters, the warming will be most pronounced in the Southern Ocean.[1*]</a:t>
            </a:r>
          </a:p>
          <a:p>
            <a:pPr>
              <a:defRPr sz="1200" b="1"/>
            </a:pPr>
            <a:endParaRPr lang="en-US" dirty="0"/>
          </a:p>
          <a:p>
            <a:pPr>
              <a:defRPr sz="1200" b="1"/>
            </a:pPr>
            <a:r>
              <a:rPr lang="en-US" dirty="0"/>
              <a:t>Climate change is disrupting how oceans regulate global temperatures.</a:t>
            </a:r>
          </a:p>
          <a:p>
            <a:pPr marL="148166" indent="-148166">
              <a:buSzPct val="75000"/>
              <a:buChar char="•"/>
              <a:defRPr sz="1200"/>
            </a:pPr>
            <a:r>
              <a:rPr lang="en-US" dirty="0"/>
              <a:t>Oceans circulate heat around the world through massive surface and deep-water currents – one of the largest of which is the Atlantic Meridional Overturning Circulation (AMOC) – which help regulate global climate and weather.[2*]</a:t>
            </a:r>
          </a:p>
          <a:p>
            <a:pPr marL="148166" indent="-148166">
              <a:buSzPct val="75000"/>
              <a:buChar char="•"/>
              <a:defRPr sz="1200"/>
            </a:pPr>
            <a:r>
              <a:rPr lang="en-US" dirty="0"/>
              <a:t>Warmer, less dense water can slow down ocean heat circulation, as can salinity changes (a notable consequence of runoff from melting land-based freshwater ice).[2*] </a:t>
            </a:r>
          </a:p>
          <a:p>
            <a:pPr marL="148166" indent="-148166">
              <a:buSzPct val="75000"/>
              <a:buChar char="•"/>
              <a:defRPr sz="1200"/>
            </a:pPr>
            <a:r>
              <a:rPr lang="en-US" dirty="0"/>
              <a:t>According to the Intergovernmental Panel on Climate Change, it is very likely (90–100 percent confidence) that the AMOC could weaken between 11 and 34 percent, depending on future emissions levels, over the twenty-first century.[1*] </a:t>
            </a:r>
          </a:p>
          <a:p>
            <a:pPr marL="148166" indent="-148166">
              <a:buSzPct val="75000"/>
              <a:buChar char="•"/>
              <a:defRPr sz="1200"/>
            </a:pPr>
            <a:r>
              <a:rPr lang="en-US" dirty="0"/>
              <a:t>This slowdown could mean cooling across the entire Northern Hemisphere while parts of the Southern Hemisphere become hotter.[2*]</a:t>
            </a:r>
          </a:p>
          <a:p>
            <a:pPr marL="148166" indent="-148166">
              <a:buSzPct val="75000"/>
              <a:buChar char="•"/>
              <a:defRPr sz="1200"/>
            </a:pPr>
            <a:r>
              <a:rPr lang="en-US" dirty="0"/>
              <a:t>While cooler temperatures might sound good in the face of global warming, it could mean massive sea-level rise in eastern North America and shifting rainfall patterns that could dry up Europe’s rivers.[2*] </a:t>
            </a:r>
          </a:p>
          <a:p>
            <a:pPr>
              <a:defRPr sz="1200" b="1"/>
            </a:pPr>
            <a:endParaRPr lang="en-US" dirty="0"/>
          </a:p>
          <a:p>
            <a:pPr>
              <a:defRPr sz="1200" b="1"/>
            </a:pPr>
            <a:r>
              <a:rPr lang="en-US" dirty="0"/>
              <a:t>Warming oceans are devastating the world’s coral reefs.</a:t>
            </a:r>
          </a:p>
          <a:p>
            <a:pPr marL="148166" indent="-148166">
              <a:buSzPct val="75000"/>
              <a:buChar char="•"/>
              <a:defRPr sz="1200"/>
            </a:pPr>
            <a:r>
              <a:rPr lang="en-US" dirty="0"/>
              <a:t>Coral reefs are some of the most biodiverse habitats on the planet, home to nearly one-quarter of all ocean species, yet occur in less than 1 percent of the world’s oceans.[3*]</a:t>
            </a:r>
          </a:p>
          <a:p>
            <a:pPr marL="148166" indent="-148166">
              <a:buSzPct val="75000"/>
              <a:buChar char="•"/>
              <a:defRPr sz="1200"/>
            </a:pPr>
            <a:r>
              <a:rPr lang="en-US" dirty="0"/>
              <a:t>Prolonged high water temperatures (among other factors) can cause coral polyps to expel their symbiotic algae partners (zooxanthellae) that help them produce food.[3*]</a:t>
            </a:r>
          </a:p>
          <a:p>
            <a:pPr marL="148166" indent="-148166">
              <a:buSzPct val="75000"/>
              <a:buChar char="•"/>
              <a:defRPr sz="1200"/>
            </a:pPr>
            <a:r>
              <a:rPr lang="en-US" dirty="0"/>
              <a:t>The result is coral bleaching, which puts the health of the whole reef system at risk.[3*] </a:t>
            </a:r>
          </a:p>
          <a:p>
            <a:pPr marL="148166" indent="-148166">
              <a:buSzPct val="75000"/>
              <a:buChar char="•"/>
              <a:defRPr sz="1200"/>
            </a:pPr>
            <a:r>
              <a:rPr lang="en-US" dirty="0"/>
              <a:t>The world’s largest reef, the Great Barrier Reef off the Australian coast, frequently suffers from catastrophic bleaching events in response to regular heat stress.[4*]</a:t>
            </a:r>
          </a:p>
          <a:p>
            <a:pPr marL="148166" indent="-148166">
              <a:buSzPct val="75000"/>
              <a:buChar char="•"/>
              <a:defRPr sz="1200"/>
            </a:pPr>
            <a:r>
              <a:rPr lang="en-US" dirty="0"/>
              <a:t>During the nine-month marine heatwave of 2016, an estimated 30 percent of the Great Barrier Reef’s corals died.[4*] </a:t>
            </a:r>
          </a:p>
          <a:p>
            <a:pPr marL="148166" indent="-148166">
              <a:buSzPct val="75000"/>
              <a:buChar char="•"/>
              <a:defRPr sz="1200"/>
            </a:pPr>
            <a:r>
              <a:rPr lang="en-US" dirty="0"/>
              <a:t>Higher levels of carbon dioxide in the atmosphere are making oceans increasingly acidic, disrupting natural processes and entire ecosystems.[6*]</a:t>
            </a:r>
          </a:p>
          <a:p>
            <a:pPr marL="148166" indent="-148166">
              <a:buSzPct val="75000"/>
              <a:buChar char="•"/>
              <a:defRPr sz="1200"/>
            </a:pPr>
            <a:r>
              <a:rPr lang="en-US" dirty="0"/>
              <a:t>The ocean plays a critical role in the storage of carbon, as it holds about 50 times more carbon than the atmosphere.[5*] </a:t>
            </a:r>
          </a:p>
          <a:p>
            <a:pPr marL="148166" indent="-148166">
              <a:buSzPct val="75000"/>
              <a:buChar char="•"/>
              <a:defRPr sz="1200"/>
            </a:pPr>
            <a:r>
              <a:rPr lang="en-US" dirty="0"/>
              <a:t>The ocean absorbs this carbon largely through a chemical reaction at its surface: CO</a:t>
            </a:r>
            <a:r>
              <a:rPr lang="en-US" baseline="-5999" dirty="0"/>
              <a:t>2</a:t>
            </a:r>
            <a:r>
              <a:rPr lang="en-US" dirty="0"/>
              <a:t> combines with sea water to form carbonic acid, which then breaks down into bicarbonate ions and hydrogen ions. This increase in hydrogen ions results in increased ocean acidity.[6*]</a:t>
            </a:r>
          </a:p>
          <a:p>
            <a:pPr marL="148166" indent="-148166">
              <a:buSzPct val="75000"/>
              <a:buChar char="•"/>
              <a:defRPr sz="1200"/>
            </a:pPr>
            <a:r>
              <a:rPr lang="en-US" dirty="0"/>
              <a:t>Since 1750, the global ocean has absorbed about 28 percent of the CO</a:t>
            </a:r>
            <a:r>
              <a:rPr lang="en-US" baseline="-5999" dirty="0"/>
              <a:t>2</a:t>
            </a:r>
            <a:r>
              <a:rPr lang="en-US" dirty="0"/>
              <a:t> from burning fossil fuels.[6*]</a:t>
            </a:r>
          </a:p>
          <a:p>
            <a:pPr marL="148166" indent="-148166">
              <a:buSzPct val="75000"/>
              <a:buChar char="•"/>
              <a:defRPr sz="1200"/>
            </a:pPr>
            <a:r>
              <a:rPr lang="en-US" dirty="0"/>
              <a:t>Ocean acidification makes it more difficult for creatures – like plankton, corals, and shellfish – to produce calcium carbonate, the main ingredient in their hard skeletons or shells.[6*] </a:t>
            </a:r>
          </a:p>
          <a:p>
            <a:pPr marL="148166" indent="-148166">
              <a:buSzPct val="75000"/>
              <a:buChar char="•"/>
              <a:defRPr sz="1200"/>
            </a:pPr>
            <a:r>
              <a:rPr lang="en-US" dirty="0"/>
              <a:t>This can lead to broader changes in the overall structure of ocean and coastal ecosystems, which can affect fish populations and the people that depend on them.[6*] </a:t>
            </a:r>
          </a:p>
          <a:p>
            <a:pPr marL="148166" indent="-148166">
              <a:buSzPct val="75000"/>
              <a:buChar char="•"/>
              <a:defRPr sz="1200"/>
            </a:pPr>
            <a:r>
              <a:rPr lang="en-US" dirty="0"/>
              <a:t>The degradation of coral reef ecosystems due to warming and acidification will significantly affect communities in tropical developing nations that heavily depend on them for both nutrition and livelihoods.[7*]</a:t>
            </a:r>
          </a:p>
          <a:p>
            <a:pPr>
              <a:defRPr sz="1200" b="1"/>
            </a:pPr>
            <a:endParaRPr lang="en-US" dirty="0"/>
          </a:p>
          <a:p>
            <a:pPr>
              <a:defRPr sz="1200" b="1"/>
            </a:pPr>
            <a:r>
              <a:rPr lang="en-US" dirty="0"/>
              <a:t>Warmer oceans can encourage dangerous algae overgrowths that produce toxins and lower oxygen levels in the water. </a:t>
            </a:r>
          </a:p>
          <a:p>
            <a:pPr marL="148166" indent="-148166">
              <a:buSzPct val="75000"/>
              <a:buChar char="•"/>
              <a:defRPr sz="1200"/>
            </a:pPr>
            <a:r>
              <a:rPr lang="en-US" dirty="0"/>
              <a:t>Increased ocean temperature combined with excessive nutrients like phosphorous and nitrogen (often from agricultural fertilizer runoff) is conducive to rapid algae growth known as algal blooms.[8*] </a:t>
            </a:r>
          </a:p>
          <a:p>
            <a:pPr marL="148166" indent="-148166">
              <a:buSzPct val="75000"/>
              <a:buChar char="•"/>
              <a:defRPr sz="1200"/>
            </a:pPr>
            <a:r>
              <a:rPr lang="en-US" dirty="0"/>
              <a:t>Some types of algal blooms can produce extremely dangerous toxins that can cause eye and lung irritation and worsen asthma. These blooms can even kill people and animals.[8*]</a:t>
            </a:r>
          </a:p>
          <a:p>
            <a:pPr marL="148166" indent="-148166">
              <a:buSzPct val="75000"/>
              <a:buChar char="•"/>
              <a:defRPr sz="1200"/>
            </a:pPr>
            <a:r>
              <a:rPr lang="en-US" dirty="0"/>
              <a:t>The growth of the algae depletes oxygen content necessary for marine organisms to live, forcing species to flee or perish.[8*] </a:t>
            </a:r>
          </a:p>
          <a:p>
            <a:pPr marL="148166" indent="-148166">
              <a:buSzPct val="75000"/>
              <a:buChar char="•"/>
              <a:defRPr sz="1200"/>
            </a:pPr>
            <a:r>
              <a:rPr lang="en-US" dirty="0"/>
              <a:t>From 1960–2010, the oceans lost an estimated 77 billion metric tons of oxygen, affecting an accumulated area approximately the size of the European Union.[9*]</a:t>
            </a:r>
          </a:p>
          <a:p>
            <a:pPr marL="148166" indent="-148166">
              <a:buSzPct val="75000"/>
              <a:buChar char="•"/>
              <a:defRPr sz="1200"/>
            </a:pPr>
            <a:r>
              <a:rPr lang="en-US" dirty="0"/>
              <a:t>According to the National Oceanic and Atmospheric Administration (NOAA), 65 percent of studied estuaries and coastal water bodies in the contiguous US are moderately to severely degraded by excessive nutrients such as phosphorous from agricultural fertilizer runoff, treated sewage wastewater, and atmospheric fallout from burning fossil fuels.[10*] </a:t>
            </a:r>
          </a:p>
          <a:p>
            <a:pPr>
              <a:defRPr sz="1200" b="1"/>
            </a:pPr>
            <a:endParaRPr lang="en-US" dirty="0"/>
          </a:p>
          <a:p>
            <a:pPr>
              <a:defRPr sz="1200" b="1"/>
            </a:pPr>
            <a:r>
              <a:rPr lang="en-US" dirty="0"/>
              <a:t>Pollution has severe impacts on ocean ecosystems and communities that depend on them.</a:t>
            </a:r>
          </a:p>
          <a:p>
            <a:pPr marL="148166" indent="-148166">
              <a:buSzPct val="75000"/>
              <a:buChar char="•"/>
              <a:defRPr sz="1200"/>
            </a:pPr>
            <a:r>
              <a:rPr lang="en-US" dirty="0"/>
              <a:t>Plastic pollution in oceans has become an increasing concern, with 4.8–12.7 million metric tons entering the ocean in 2010 according to UN Environment. Marine mammals, seabirds, turtles, fish, and crustaceans can become entangled in debris or ingest plastic materials, causing them to drown, starve, or incur wounds. The plastic can also cover phototropic organisms, cutting off access to light and oxygen.[11]</a:t>
            </a:r>
          </a:p>
          <a:p>
            <a:pPr marL="148166" indent="-148166">
              <a:buSzPct val="75000"/>
              <a:buChar char="•"/>
              <a:defRPr sz="1200"/>
            </a:pPr>
            <a:r>
              <a:rPr lang="en-US" dirty="0"/>
              <a:t>Oil spills in the ocean interfere with the insulating ability of fur-bearing mammals and the water repellency of birds, exposing them to the elements and raising the risk of death by hypothermia. Oil can also poison birds and animals that accidentally ingest it while trying to clean themselves. Exposure to oil can cause reduced growth, enlarged livers, eroded fins, altered heart and respiration rates, and reduced egg and larval survival in fish.[12*] </a:t>
            </a:r>
          </a:p>
          <a:p>
            <a:pPr marL="148166" indent="-148166">
              <a:buSzPct val="75000"/>
              <a:buChar char="•"/>
              <a:defRPr sz="1200"/>
            </a:pPr>
            <a:r>
              <a:rPr lang="en-US" dirty="0"/>
              <a:t>The economic impacts of oil spills include the cost of cleanup as well as losses from fisheries, aquaculture, tourism, recreation, and industries that depend on clean water such as nuclear power plants and desalination plants.[13*] </a:t>
            </a:r>
          </a:p>
          <a:p>
            <a:pPr marL="148166" indent="-148166">
              <a:buSzPct val="75000"/>
              <a:buChar char="•"/>
              <a:defRPr sz="1200"/>
            </a:pPr>
            <a:r>
              <a:rPr lang="en-US" dirty="0"/>
              <a:t>Poor and vulnerable communities are disproportionately affected by mismanaged plastic waste, oil spills, and other sources of harmful pollution.[14*][15*] </a:t>
            </a:r>
          </a:p>
          <a:p>
            <a:pPr>
              <a:defRPr sz="1200" b="1"/>
            </a:pPr>
            <a:endParaRPr lang="en-US" dirty="0"/>
          </a:p>
          <a:p>
            <a:pPr>
              <a:defRPr sz="1200" b="1"/>
            </a:pPr>
            <a:r>
              <a:rPr lang="en-US" dirty="0"/>
              <a:t>REFERENCES</a:t>
            </a:r>
            <a:r>
              <a:rPr lang="en-US" b="0" dirty="0"/>
              <a:t>:</a:t>
            </a:r>
          </a:p>
          <a:p>
            <a:pPr>
              <a:defRPr sz="1200"/>
            </a:pPr>
            <a:r>
              <a:rPr lang="en-US" dirty="0"/>
              <a:t>[1*] Rajendra K. Pachauri et al., “Climate Change 2014: Synthesis Report,” Contribution to the Fifth Assessment Report of the Intergovernmental Panel on Climate Change, Cambridge University Press, Topics 1 and 2 (November 2, 2014): 40-62. http://www.ipcc.ch/pdf/assessment-report/ar5/syr/SYR_AR5_FINAL_full.pdf</a:t>
            </a:r>
          </a:p>
          <a:p>
            <a:pPr>
              <a:defRPr sz="1200"/>
            </a:pPr>
            <a:r>
              <a:rPr lang="en-US" dirty="0"/>
              <a:t>[2*] Nicola Jones, “How Climate Change Could Jam The World’s Ocean Circulation,” Yale Environment 360, September 6, 2016. https://e360.yale.edu/features/will_climate_change_jam_the_global_ocean_conveyor_belt </a:t>
            </a:r>
          </a:p>
          <a:p>
            <a:pPr>
              <a:defRPr sz="1200"/>
            </a:pPr>
            <a:r>
              <a:rPr lang="en-US" dirty="0"/>
              <a:t>[3*] NOAA Fisheries, “Shallow Coral Reef Habitat,” National Oceanic and Atmospheric Administration, last updated February 6, 2018. https://www.fisheries.noaa.gov/national/habitat-conservation/shallow-coral-reef-habitat</a:t>
            </a:r>
          </a:p>
          <a:p>
            <a:pPr>
              <a:defRPr sz="1200"/>
            </a:pPr>
            <a:r>
              <a:rPr lang="en-US" dirty="0"/>
              <a:t>[4*] Ben </a:t>
            </a:r>
            <a:r>
              <a:rPr lang="en-US" dirty="0" err="1"/>
              <a:t>Smee</a:t>
            </a:r>
            <a:r>
              <a:rPr lang="en-US" dirty="0"/>
              <a:t>, “Great Barrier Reef: 30% of coral died in ‘catastrophic’ 2016 heatwave,” The Guardian, April 18, 2018. https://www.theguardian.com/environment/2018/apr/19/great-barrier-reef-30-of-coral-died-in-catastrophic-2016-heatwave</a:t>
            </a:r>
          </a:p>
          <a:p>
            <a:pPr>
              <a:defRPr sz="1200"/>
            </a:pPr>
            <a:r>
              <a:rPr lang="en-US" dirty="0"/>
              <a:t>[5*] National Oceanic and Atmospheric Administration, “Carbon Cycle,” last updated February 2019. http://www.noaa.gov/resource-collections/carbon-cycle</a:t>
            </a:r>
          </a:p>
          <a:p>
            <a:pPr>
              <a:defRPr sz="1200"/>
            </a:pPr>
            <a:r>
              <a:rPr lang="en-US" dirty="0"/>
              <a:t>[6*] US Environmental Protection Agency, “Climate Change Indicators: Ocean Acidity,” last updated December 17, 2016. https://www.epa.gov/climate-indicators/climate-change-indicators-ocean-acidity</a:t>
            </a:r>
          </a:p>
          <a:p>
            <a:pPr>
              <a:defRPr sz="1200"/>
            </a:pPr>
            <a:r>
              <a:rPr lang="en-US" dirty="0"/>
              <a:t>[7*] Christopher D. Golden et al., “Fall in fish catch threatens human health,” Nature, June 16, 2016. https://www.nature.com/news/polopoly_fs/1.20074!/menu/main/topColumns/topLeftColumn/pdf/534317a.pdf</a:t>
            </a:r>
          </a:p>
          <a:p>
            <a:pPr>
              <a:defRPr sz="1200"/>
            </a:pPr>
            <a:r>
              <a:rPr lang="en-US" dirty="0"/>
              <a:t>[8*] National Institute of Environmental Health Sciences, “Algal Blooms,” last updated July 13, 2020. https://www.niehs.nih.gov/health/topics/agents/algal-blooms/index.cfm</a:t>
            </a:r>
          </a:p>
          <a:p>
            <a:pPr>
              <a:defRPr sz="1200"/>
            </a:pPr>
            <a:r>
              <a:rPr lang="en-US" dirty="0"/>
              <a:t>[9*] Mindy </a:t>
            </a:r>
            <a:r>
              <a:rPr lang="en-US" dirty="0" err="1"/>
              <a:t>Weisberger</a:t>
            </a:r>
            <a:r>
              <a:rPr lang="en-US" dirty="0"/>
              <a:t>, “The Ocean Is Suffocating and It’s Our Fault,” Live Science,  January 4, 2018. https://www.livescience.com/61338-ocean-losing-oxygen.html</a:t>
            </a:r>
          </a:p>
          <a:p>
            <a:pPr>
              <a:defRPr sz="1200"/>
            </a:pPr>
            <a:r>
              <a:rPr lang="en-US" dirty="0"/>
              <a:t>[10*] NOAA, “What is eutrophication?” last updated January 7, 2020. https://oceanservice.noaa.gov/facts/eutrophication.html</a:t>
            </a:r>
          </a:p>
          <a:p>
            <a:pPr>
              <a:defRPr sz="1200"/>
            </a:pPr>
            <a:r>
              <a:rPr lang="en-US" dirty="0"/>
              <a:t>[11*] UNEP, “Research highlights true impacts of plastics on our planet, ecosystems and people,” March 12, 2019. https://www.unenvironment.org/news-and-stories/press-release/research-highlights-true-impacts-plastics-our-planet-ecosystems</a:t>
            </a:r>
          </a:p>
          <a:p>
            <a:pPr>
              <a:defRPr sz="1200"/>
            </a:pPr>
            <a:r>
              <a:rPr lang="en-US" dirty="0"/>
              <a:t>[12*] NOAA, “How does oil impact marine life?” last updated March 11, 2020. https://oceanservice.noaa.gov/facts/oilimpacts.html</a:t>
            </a:r>
          </a:p>
          <a:p>
            <a:pPr>
              <a:defRPr sz="1200"/>
            </a:pPr>
            <a:r>
              <a:rPr lang="en-US" dirty="0"/>
              <a:t>[13*] Jonathan L. Ramseur, "Oil Spills: Background and Governance,” Congressional Research Service, September 15, 2017. https://fas.org/sgp/crs/misc/RL33705.pdf</a:t>
            </a:r>
          </a:p>
          <a:p>
            <a:pPr>
              <a:defRPr sz="1200"/>
            </a:pPr>
            <a:r>
              <a:rPr lang="en-US" dirty="0"/>
              <a:t>[14*] Columbia Magazine, “Children and the Poor Hurt Worst by Gulf Spill,” Fall 2010. https://magazine.columbia.edu/article/children-and-poor-hurt-worst-gulf-spill </a:t>
            </a:r>
          </a:p>
          <a:p>
            <a:pPr>
              <a:defRPr sz="1200"/>
            </a:pPr>
            <a:r>
              <a:rPr lang="en-US" dirty="0"/>
              <a:t>[15*] Fiona Harvey, “Mismanaged Waste ‘kills up to a million people a year globally,’” The Guardian, May 13, 2019. https://www.theguardian.com/environment/2019/may/14/mismanaged-waste-kills-up-to-a-million-people-a-year-globally</a:t>
            </a:r>
          </a:p>
          <a:p>
            <a:pPr>
              <a:defRPr sz="1200" b="1"/>
            </a:pPr>
            <a:endParaRPr lang="en-US" dirty="0"/>
          </a:p>
          <a:p>
            <a:pPr>
              <a:defRPr sz="1200"/>
            </a:pPr>
            <a:r>
              <a:rPr lang="en-US" b="1" dirty="0"/>
              <a:t>SLIDE SOURCE(S)</a:t>
            </a:r>
            <a:r>
              <a:rPr lang="en-US" dirty="0"/>
              <a:t>: https://link.springer.com/content/pdf/10.1007/s00376-020-9283-7.pdf; data on file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 name="Shape 881"/>
          <p:cNvSpPr>
            <a:spLocks noGrp="1" noRot="1" noChangeAspect="1"/>
          </p:cNvSpPr>
          <p:nvPr>
            <p:ph type="sldImg"/>
          </p:nvPr>
        </p:nvSpPr>
        <p:spPr>
          <a:xfrm>
            <a:off x="381000" y="685800"/>
            <a:ext cx="6096000" cy="3429000"/>
          </a:xfrm>
          <a:prstGeom prst="rect">
            <a:avLst/>
          </a:prstGeom>
        </p:spPr>
        <p:txBody>
          <a:bodyPr/>
          <a:lstStyle/>
          <a:p>
            <a:endParaRPr/>
          </a:p>
        </p:txBody>
      </p:sp>
      <p:sp>
        <p:nvSpPr>
          <p:cNvPr id="882" name="Shape 882"/>
          <p:cNvSpPr>
            <a:spLocks noGrp="1"/>
          </p:cNvSpPr>
          <p:nvPr>
            <p:ph type="body" sz="quarter" idx="1"/>
          </p:nvPr>
        </p:nvSpPr>
        <p:spPr>
          <a:prstGeom prst="rect">
            <a:avLst/>
          </a:prstGeom>
        </p:spPr>
        <p:txBody>
          <a:bodyPr/>
          <a:lstStyle/>
          <a:p>
            <a:pPr>
              <a:defRPr b="1"/>
            </a:pPr>
            <a:r>
              <a:rPr lang="en-US" dirty="0"/>
              <a:t>ID #961 - Can be used in noncommercial online and TV broadcasts of your presentation, but not modified.</a:t>
            </a:r>
          </a:p>
          <a:p>
            <a:pPr>
              <a:defRPr sz="1400"/>
            </a:pPr>
            <a:endParaRPr lang="en-US" dirty="0"/>
          </a:p>
          <a:p>
            <a:pPr>
              <a:defRPr sz="1400"/>
            </a:pPr>
            <a:r>
              <a:rPr lang="en-US" dirty="0"/>
              <a:t>When all of that water vapor comes over the land, the precipitation events increase, and when it rushes back to the sea, the floods and mudslides increase.</a:t>
            </a:r>
          </a:p>
          <a:p>
            <a:pPr>
              <a:defRPr sz="1400"/>
            </a:pPr>
            <a:endParaRPr lang="en-US" dirty="0"/>
          </a:p>
          <a:p>
            <a:pPr>
              <a:defRPr sz="1200"/>
            </a:pPr>
            <a:r>
              <a:rPr lang="en-US" b="1" dirty="0"/>
              <a:t>DESCRIPTION</a:t>
            </a:r>
            <a:r>
              <a:rPr lang="en-US" dirty="0"/>
              <a:t>: Animated diagram of the hydrological (water) cycle</a:t>
            </a:r>
          </a:p>
          <a:p>
            <a:pPr>
              <a:defRPr sz="1200"/>
            </a:pPr>
            <a:endParaRPr lang="en-US" dirty="0"/>
          </a:p>
          <a:p>
            <a:pPr>
              <a:defRPr sz="1200" b="1"/>
            </a:pPr>
            <a:r>
              <a:rPr lang="en-US" dirty="0"/>
              <a:t>ADDITIONAL TALKING POINTS: As the world gets warmer, the extra heat increases evaporation and intensifies the water cycle, increasing the likelihood and ferocity of downpours.[1*]</a:t>
            </a:r>
          </a:p>
          <a:p>
            <a:pPr marL="148166" indent="-148166">
              <a:buSzPct val="75000"/>
              <a:buChar char="•"/>
              <a:defRPr sz="1200"/>
            </a:pPr>
            <a:r>
              <a:rPr lang="en-US" dirty="0"/>
              <a:t>Water molecules are constantly changing from one state to the next, and the movement of these water molecules around the world is the water cycle.[1*]</a:t>
            </a:r>
          </a:p>
          <a:p>
            <a:pPr marL="148166" indent="-148166">
              <a:buSzPct val="75000"/>
              <a:buChar char="•"/>
              <a:defRPr sz="1200"/>
            </a:pPr>
            <a:r>
              <a:rPr lang="en-US" dirty="0"/>
              <a:t>The transition from liquid to gas is known as “evaporation,” and from gas to liquid is “condensation” – which, in the atmosphere, creates clouds and falls as precipitation (rain, snow).[1*]</a:t>
            </a:r>
          </a:p>
          <a:p>
            <a:pPr marL="148166" indent="-148166">
              <a:buSzPct val="75000"/>
              <a:buChar char="•"/>
              <a:defRPr sz="1200"/>
            </a:pPr>
            <a:r>
              <a:rPr lang="en-US" dirty="0"/>
              <a:t>The amount of evaporated water the air can hold is affected by how warm the air is.[1*] </a:t>
            </a:r>
          </a:p>
          <a:p>
            <a:pPr marL="148166" indent="-148166">
              <a:buSzPct val="75000"/>
              <a:buChar char="•"/>
              <a:defRPr sz="1200"/>
            </a:pPr>
            <a:r>
              <a:rPr lang="en-US" dirty="0"/>
              <a:t>For each one degree Celsius of warming, the air’s holding capacity for water vapor goes up by almost 7 percent.[2*] </a:t>
            </a:r>
          </a:p>
          <a:p>
            <a:pPr marL="148166" indent="-148166">
              <a:buSzPct val="75000"/>
              <a:buChar char="•"/>
              <a:defRPr sz="1200"/>
            </a:pPr>
            <a:r>
              <a:rPr lang="en-US" dirty="0"/>
              <a:t>With more water vapor in the air, there is more water available to precipitate in extreme, single-event downpours.[2*]</a:t>
            </a:r>
          </a:p>
          <a:p>
            <a:pPr>
              <a:defRPr sz="1200" b="1"/>
            </a:pPr>
            <a:endParaRPr lang="en-US" dirty="0"/>
          </a:p>
          <a:p>
            <a:pPr>
              <a:defRPr sz="1200" b="1"/>
            </a:pPr>
            <a:r>
              <a:rPr lang="en-US" dirty="0"/>
              <a:t>Heavy downpours are instances when the amount of rain or snow exceeds what is normal, which varies by location and season, and these events are on the rise with climate change.[3*] </a:t>
            </a:r>
          </a:p>
          <a:p>
            <a:pPr marL="148166" indent="-148166">
              <a:buSzPct val="75000"/>
              <a:buChar char="•"/>
              <a:defRPr sz="1200"/>
            </a:pPr>
            <a:r>
              <a:rPr lang="en-US" dirty="0"/>
              <a:t>In the US, extreme downpours are now happening 30 percent more often than in 1948 (taking place every nine months rather than every 12 months).[4*]</a:t>
            </a:r>
          </a:p>
          <a:p>
            <a:pPr marL="148166" indent="-148166">
              <a:buSzPct val="75000"/>
              <a:buChar char="•"/>
              <a:defRPr sz="1200"/>
            </a:pPr>
            <a:r>
              <a:rPr lang="en-US" dirty="0"/>
              <a:t>These downpours are also 10 percent more intense on average, nationwide.[4*]</a:t>
            </a:r>
          </a:p>
          <a:p>
            <a:pPr marL="148166" indent="-148166">
              <a:buSzPct val="75000"/>
              <a:buChar char="•"/>
              <a:defRPr sz="1200"/>
            </a:pPr>
            <a:r>
              <a:rPr lang="en-US" dirty="0"/>
              <a:t>Projections show downpours will become more frequent and intense as temperatures continue to rise.[6*]</a:t>
            </a:r>
          </a:p>
          <a:p>
            <a:pPr>
              <a:defRPr sz="1200" b="1"/>
            </a:pPr>
            <a:endParaRPr lang="en-US" dirty="0"/>
          </a:p>
          <a:p>
            <a:pPr>
              <a:defRPr sz="1200" b="1"/>
            </a:pPr>
            <a:r>
              <a:rPr lang="en-US" dirty="0"/>
              <a:t>These extreme downpours are sometimes characterized as one-in-100 years, one-in-1,000 years, one-in-10,000 years, etc. rainfall events.[5*]</a:t>
            </a:r>
          </a:p>
          <a:p>
            <a:pPr marL="148166" indent="-148166">
              <a:buSzPct val="75000"/>
              <a:buChar char="•"/>
              <a:defRPr sz="1200"/>
            </a:pPr>
            <a:r>
              <a:rPr lang="en-US" dirty="0"/>
              <a:t>These terms can be confusing when multiple one-in-100 years events occur in a single year.[5*]</a:t>
            </a:r>
          </a:p>
          <a:p>
            <a:pPr marL="148166" indent="-148166">
              <a:buSzPct val="75000"/>
              <a:buChar char="•"/>
              <a:defRPr sz="1200"/>
            </a:pPr>
            <a:r>
              <a:rPr lang="en-US" dirty="0"/>
              <a:t>The reason is that these terms reference the probability that such an event could occur in a given year, based on the historical average.[5*]</a:t>
            </a:r>
          </a:p>
          <a:p>
            <a:pPr marL="148166" indent="-148166">
              <a:buSzPct val="75000"/>
              <a:buChar char="•"/>
              <a:defRPr sz="1200"/>
            </a:pPr>
            <a:r>
              <a:rPr lang="en-US" dirty="0"/>
              <a:t>In other words, a one-in-100 years event has a 1 percent chance of happening annually.[5*]</a:t>
            </a:r>
          </a:p>
          <a:p>
            <a:pPr>
              <a:defRPr sz="1200" b="1"/>
            </a:pPr>
            <a:endParaRPr lang="en-US" dirty="0"/>
          </a:p>
          <a:p>
            <a:pPr>
              <a:defRPr sz="1200" b="1"/>
            </a:pPr>
            <a:r>
              <a:rPr lang="en-US" dirty="0"/>
              <a:t>REFERENCES</a:t>
            </a:r>
            <a:r>
              <a:rPr lang="en-US" b="0" dirty="0"/>
              <a:t>:</a:t>
            </a:r>
          </a:p>
          <a:p>
            <a:pPr>
              <a:defRPr sz="1200"/>
            </a:pPr>
            <a:r>
              <a:rPr lang="en-US" dirty="0"/>
              <a:t>[1*] NASA, “The Water Cycle and Climate Change,” last accessed February 2020. https://earthobservatory.nasa.gov/Features/Water/page3.php</a:t>
            </a:r>
          </a:p>
          <a:p>
            <a:pPr>
              <a:defRPr sz="1200"/>
            </a:pPr>
            <a:r>
              <a:rPr lang="en-US" dirty="0"/>
              <a:t>[2*] Center for Climate and Energy Solutions, “Extreme Precipitation and Climate Change,” last accessed February 2020. https://www.c2es.org/content/extreme-precipitation-and-climate-change/</a:t>
            </a:r>
          </a:p>
          <a:p>
            <a:pPr>
              <a:defRPr sz="1200"/>
            </a:pPr>
            <a:r>
              <a:rPr lang="en-US" dirty="0"/>
              <a:t>[3*] Environmental Protection Agency, “Climate Change Indicators: Heavy Precipitation,” last updated August 2016. https://www.epa.gov/climate-indicators/climate-change-indicators-heavy-precipitation</a:t>
            </a:r>
          </a:p>
          <a:p>
            <a:pPr>
              <a:defRPr sz="1200"/>
            </a:pPr>
            <a:r>
              <a:rPr lang="en-US" dirty="0"/>
              <a:t>[4*] Travis Madsen and Nathan Willcox, “When It Rains, It Pours: Global Warming and the Increase in Extreme Precipitation from 1948 to 2011,” (Environment America Research &amp; Policy Center, 2012). https://environmentamerica.org/sites/environment/files/reports/When%20It%20Rains,%20It%20Pours%20vUS.pdf</a:t>
            </a:r>
          </a:p>
          <a:p>
            <a:pPr>
              <a:defRPr sz="1200"/>
            </a:pPr>
            <a:r>
              <a:rPr lang="en-US" dirty="0"/>
              <a:t>[5*] United States Geological Survey, “Floods: Recurrence Intervals and 100-year Floods,” last accessed February 2020. http://water.usgs.gov/edu/100yearflood.html </a:t>
            </a:r>
          </a:p>
          <a:p>
            <a:pPr>
              <a:defRPr sz="1200"/>
            </a:pPr>
            <a:r>
              <a:rPr lang="en-US" dirty="0"/>
              <a:t>[6*] Alexandra </a:t>
            </a:r>
            <a:r>
              <a:rPr lang="en-US" dirty="0" err="1"/>
              <a:t>Witze</a:t>
            </a:r>
            <a:r>
              <a:rPr lang="en-US" dirty="0"/>
              <a:t>, “Why extreme rains are gaining strength as the climate warms,” Nature, last updated November 22, 2018. https://www.nature.com/articles/d41586-018-07447-1 </a:t>
            </a:r>
          </a:p>
          <a:p>
            <a:pPr>
              <a:defRPr sz="1200" b="1"/>
            </a:pPr>
            <a:endParaRPr lang="en-US" dirty="0"/>
          </a:p>
          <a:p>
            <a:pPr>
              <a:defRPr sz="1200"/>
            </a:pPr>
            <a:r>
              <a:rPr lang="en-US" b="1" dirty="0"/>
              <a:t>SLIDE SOURCE(S)</a:t>
            </a:r>
            <a:r>
              <a:rPr lang="en-US" dirty="0"/>
              <a:t>: https://earthobservatory.nasa.gov/Features/Water/page3.php</a:t>
            </a:r>
          </a:p>
        </p:txBody>
      </p:sp>
    </p:spTree>
    <p:extLst>
      <p:ext uri="{BB962C8B-B14F-4D97-AF65-F5344CB8AC3E}">
        <p14:creationId xmlns:p14="http://schemas.microsoft.com/office/powerpoint/2010/main" val="1420465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9" name="Shape 1189"/>
          <p:cNvSpPr>
            <a:spLocks noGrp="1" noRot="1" noChangeAspect="1"/>
          </p:cNvSpPr>
          <p:nvPr>
            <p:ph type="sldImg"/>
          </p:nvPr>
        </p:nvSpPr>
        <p:spPr>
          <a:xfrm>
            <a:off x="2281238" y="525463"/>
            <a:ext cx="4673600" cy="2628900"/>
          </a:xfrm>
          <a:prstGeom prst="rect">
            <a:avLst/>
          </a:prstGeom>
        </p:spPr>
        <p:txBody>
          <a:bodyPr/>
          <a:lstStyle/>
          <a:p>
            <a:endParaRPr/>
          </a:p>
        </p:txBody>
      </p:sp>
      <p:sp>
        <p:nvSpPr>
          <p:cNvPr id="1190" name="Shape 1190"/>
          <p:cNvSpPr>
            <a:spLocks noGrp="1"/>
          </p:cNvSpPr>
          <p:nvPr>
            <p:ph type="body" sz="quarter" idx="1"/>
          </p:nvPr>
        </p:nvSpPr>
        <p:spPr>
          <a:prstGeom prst="rect">
            <a:avLst/>
          </a:prstGeom>
        </p:spPr>
        <p:txBody>
          <a:bodyPr/>
          <a:lstStyle/>
          <a:p>
            <a:pPr marL="0" marR="0" lvl="0" indent="0" defTabSz="457200" eaLnBrk="1" fontAlgn="auto" latinLnBrk="0" hangingPunct="1">
              <a:lnSpc>
                <a:spcPct val="100000"/>
              </a:lnSpc>
              <a:spcBef>
                <a:spcPts val="0"/>
              </a:spcBef>
              <a:spcAft>
                <a:spcPts val="0"/>
              </a:spcAft>
              <a:buClrTx/>
              <a:buSzTx/>
              <a:buFontTx/>
              <a:buNone/>
              <a:tabLst/>
              <a:defRPr sz="1400"/>
            </a:pPr>
            <a:r>
              <a:rPr lang="en-US" sz="1400" b="1" dirty="0"/>
              <a:t>Harris County has now suffered one 500-year rainfall event and two 100-year events since 2016.  </a:t>
            </a:r>
            <a:br>
              <a:rPr lang="en-US" sz="1400" b="1" dirty="0"/>
            </a:br>
            <a:r>
              <a:rPr lang="en-US" dirty="0"/>
              <a:t>Houston has been hit by nine major flood events between May 2015 and May 2019 — three 1-in-500 year floods and  two 1-in-1,000 year downpours.</a:t>
            </a:r>
          </a:p>
          <a:p>
            <a:pPr>
              <a:defRPr b="1"/>
            </a:pPr>
            <a:r>
              <a:rPr lang="en-US" sz="1000" dirty="0"/>
              <a:t>ID #4951 - Can be used in noncommercial online and TV broadcasts of your presentation, but not modified.</a:t>
            </a:r>
          </a:p>
          <a:p>
            <a:pPr>
              <a:defRPr sz="1400"/>
            </a:pPr>
            <a:r>
              <a:rPr lang="en-US" dirty="0"/>
              <a:t>Imelda hit parts of the county with two and a half feet of rain, killed five people and caused an estimated $8 billion in damage across the region, according to AccuWeather. The storm, which struck two years and two weeks after Harvey, means Warmer oceans also make the storms that come from the ocean, over the ocean much stronger. Here is an example. Hurricane Harvey that devastated Houston and the surrounding area passed over waters of the Gulf of Mexico that were 7 degrees Fahrenheit warmer than normal. And that made this a monster storm because the heat went all the way down to the bottom of the ocean and the areas close to land, so that it didn’t begin to weaken as hurricanes normally have in the past as they approach land, it kept on getting stronger.</a:t>
            </a:r>
          </a:p>
          <a:p>
            <a:pPr>
              <a:defRPr sz="1400"/>
            </a:pPr>
            <a:endParaRPr lang="en-US" dirty="0"/>
          </a:p>
          <a:p>
            <a:pPr>
              <a:defRPr sz="1200"/>
            </a:pPr>
            <a:r>
              <a:rPr lang="en-US" b="1" dirty="0"/>
              <a:t>DESCRIPTION</a:t>
            </a:r>
            <a:r>
              <a:rPr lang="en-US" dirty="0"/>
              <a:t>: Image showing sea surface temperatures in the Gulf of Mexico, late August 2017</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Climate change can influence hurricanes in several ways. Since 1995, more than 90 percent of the excess heat retained by earth has been absorbed by the oceans.[1*] Warmer ocean temperatures – which are like fuel for tropical storms – can result in more intense storms, rapid intensification of storms, and higher wind speeds. Furthermore, warmer oceans and warmer air above the oceans results in more water evaporating from ocean’s surface into the atmosphere. For every 1 degree Fahrenheit that the atmosphere warms, it can hold about 4 percent more water vapor. In turn, extra water vapor can lead to heavier downpours and subsequent flooding. Warmer water also takes up more space, this along with melting land ice has caused global sea levels to rise, yielding storm surges that are higher and can move further inland than they otherwise would.[2*]</a:t>
            </a:r>
          </a:p>
          <a:p>
            <a:pPr>
              <a:defRPr sz="1200"/>
            </a:pPr>
            <a:endParaRPr lang="en-US" dirty="0"/>
          </a:p>
          <a:p>
            <a:pPr>
              <a:defRPr sz="1200"/>
            </a:pPr>
            <a:r>
              <a:rPr lang="en-US" dirty="0"/>
              <a:t>Rainfall associated with Harvey of over 30 inches impacted much of southeastern Texas, including the Houston metro area, and far southwestern Louisiana.[3*] The highest total reported was near Nederland, Texas where 64.58 inches fell.[4*]</a:t>
            </a:r>
          </a:p>
          <a:p>
            <a:pPr>
              <a:defRPr sz="1200"/>
            </a:pPr>
            <a:endParaRPr lang="en-US" dirty="0"/>
          </a:p>
          <a:p>
            <a:pPr>
              <a:defRPr sz="1200"/>
            </a:pPr>
            <a:r>
              <a:rPr lang="en-US" dirty="0"/>
              <a:t>Estimates of the return period frequency for Harvey’s rainfall vary and will continue to be studied. One early analysis from the University of Wisconsin found that several locations in Texas received a 0.1 percent annual chance (also known as a one-in-one-thousand-year) rainfall. Another analysis by </a:t>
            </a:r>
            <a:r>
              <a:rPr lang="en-US" dirty="0" err="1"/>
              <a:t>MetSat</a:t>
            </a:r>
            <a:r>
              <a:rPr lang="en-US" dirty="0"/>
              <a:t> found some spots received rainfall amounts that had a 0.004 percent to 0.0002 percent chance of occurring in any given year. The main point here is that a rainfall event of this magnitude is exceptionally rare.[3*]</a:t>
            </a:r>
          </a:p>
          <a:p>
            <a:pPr>
              <a:defRPr sz="1200"/>
            </a:pPr>
            <a:endParaRPr lang="en-US" dirty="0"/>
          </a:p>
          <a:p>
            <a:pPr>
              <a:defRPr sz="1200"/>
            </a:pPr>
            <a:r>
              <a:rPr lang="en-US" b="1" dirty="0"/>
              <a:t>REFERENCES</a:t>
            </a:r>
            <a:r>
              <a:rPr lang="en-US" dirty="0"/>
              <a:t>:</a:t>
            </a:r>
          </a:p>
          <a:p>
            <a:pPr>
              <a:defRPr sz="1200"/>
            </a:pPr>
            <a:r>
              <a:rPr lang="en-US" dirty="0"/>
              <a:t>[1*]Tim Wallace, “Oceans Are Absorbing Almost All of the Globe’s Excess Heat,” The New York Times, September 12, 2016. https://www.nytimes.com/interactive/2016/09/12/science/earth/ocean-warming-climate-change.html</a:t>
            </a:r>
          </a:p>
          <a:p>
            <a:pPr>
              <a:defRPr sz="1200"/>
            </a:pPr>
            <a:r>
              <a:rPr lang="en-US" dirty="0"/>
              <a:t>[2*]Climate Central, “Hurricanes and Climate Change: What We Know,” September 6, 2017. http://www.climatecentral.org/gallery/graphics/hurricanes-and-climate-change-what-we-know</a:t>
            </a:r>
          </a:p>
          <a:p>
            <a:pPr>
              <a:defRPr sz="1200"/>
            </a:pPr>
            <a:r>
              <a:rPr lang="en-US" dirty="0"/>
              <a:t>[3*]Tom Di </a:t>
            </a:r>
            <a:r>
              <a:rPr lang="en-US" dirty="0" err="1"/>
              <a:t>Liberto</a:t>
            </a:r>
            <a:r>
              <a:rPr lang="en-US" dirty="0"/>
              <a:t>, “Reviewing Hurricane Harvey’s catastrophic rain and flooding,” National Oceanic and Atmospheric Administration, September 18, 2017. https://www.climate.gov/news-features/event-tracker/reviewing-hurricane-harveys-catastrophic-rain-and-flooding</a:t>
            </a:r>
          </a:p>
          <a:p>
            <a:pPr>
              <a:defRPr sz="1200"/>
            </a:pPr>
            <a:r>
              <a:rPr lang="en-US" dirty="0"/>
              <a:t>[4*]John D. Harden, “Weather service confirms a new record of 64 inches of rain fell during Harvey,” Chron, September 27, 2017. http://www.chron.com/about/article/Weather-service-confirms-64-inches-of-rain-fell-12233072.php</a:t>
            </a:r>
          </a:p>
          <a:p>
            <a:pPr>
              <a:defRPr b="1"/>
            </a:pPr>
            <a:endParaRPr dirty="0"/>
          </a:p>
        </p:txBody>
      </p:sp>
    </p:spTree>
    <p:extLst>
      <p:ext uri="{BB962C8B-B14F-4D97-AF65-F5344CB8AC3E}">
        <p14:creationId xmlns:p14="http://schemas.microsoft.com/office/powerpoint/2010/main" val="416495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Shape 987"/>
          <p:cNvSpPr>
            <a:spLocks noGrp="1" noRot="1" noChangeAspect="1"/>
          </p:cNvSpPr>
          <p:nvPr>
            <p:ph type="sldImg"/>
          </p:nvPr>
        </p:nvSpPr>
        <p:spPr>
          <a:xfrm>
            <a:off x="381000" y="685800"/>
            <a:ext cx="6096000" cy="3429000"/>
          </a:xfrm>
          <a:prstGeom prst="rect">
            <a:avLst/>
          </a:prstGeom>
        </p:spPr>
        <p:txBody>
          <a:bodyPr/>
          <a:lstStyle/>
          <a:p>
            <a:endParaRPr/>
          </a:p>
        </p:txBody>
      </p:sp>
      <p:sp>
        <p:nvSpPr>
          <p:cNvPr id="988" name="Shape 988"/>
          <p:cNvSpPr>
            <a:spLocks noGrp="1"/>
          </p:cNvSpPr>
          <p:nvPr>
            <p:ph type="body" sz="quarter" idx="1"/>
          </p:nvPr>
        </p:nvSpPr>
        <p:spPr>
          <a:prstGeom prst="rect">
            <a:avLst/>
          </a:prstGeom>
        </p:spPr>
        <p:txBody>
          <a:bodyPr/>
          <a:lstStyle/>
          <a:p>
            <a:pPr>
              <a:defRPr b="1"/>
            </a:pPr>
            <a:r>
              <a:rPr lang="en-US" dirty="0"/>
              <a:t>ID #6548 - May be live-streamed, broadcast, and presented in-person, but may not be recorded or modified.</a:t>
            </a:r>
          </a:p>
          <a:p>
            <a:pPr>
              <a:defRPr sz="1400"/>
            </a:pPr>
            <a:endParaRPr lang="en-US" dirty="0"/>
          </a:p>
          <a:p>
            <a:pPr>
              <a:defRPr sz="1400"/>
            </a:pPr>
            <a:r>
              <a:rPr lang="en-US" dirty="0"/>
              <a:t>We just saw this devastating storm two months ago in the Philippines; more than a half million people affected by it.</a:t>
            </a:r>
          </a:p>
          <a:p>
            <a:pPr>
              <a:defRPr sz="1400"/>
            </a:pPr>
            <a:endParaRPr lang="en-US" dirty="0"/>
          </a:p>
          <a:p>
            <a:pPr>
              <a:defRPr sz="1200" b="1"/>
            </a:pPr>
            <a:r>
              <a:rPr lang="en-US" dirty="0"/>
              <a:t>DESCRIPTION</a:t>
            </a:r>
            <a:r>
              <a:rPr lang="en-US" b="0" dirty="0"/>
              <a:t>: Photo of strong waves battering the coastline of Catbalogan City, Philippines on May 14, 2020 with text stating that at least 578,000 people were affected by Typhoon </a:t>
            </a:r>
            <a:r>
              <a:rPr lang="en-US" b="0" dirty="0" err="1"/>
              <a:t>Vongfong</a:t>
            </a:r>
            <a:endParaRPr lang="en-US" b="0" dirty="0"/>
          </a:p>
          <a:p>
            <a:pPr>
              <a:defRPr sz="1200"/>
            </a:pPr>
            <a:endParaRPr lang="en-US" b="0" dirty="0"/>
          </a:p>
          <a:p>
            <a:pPr>
              <a:defRPr sz="1200"/>
            </a:pPr>
            <a:r>
              <a:rPr lang="en-US" b="1" dirty="0"/>
              <a:t>ADDITIONAL TALKING POINTS</a:t>
            </a:r>
            <a:r>
              <a:rPr lang="en-US" dirty="0"/>
              <a:t>:</a:t>
            </a:r>
          </a:p>
          <a:p>
            <a:pPr>
              <a:defRPr sz="1200"/>
            </a:pPr>
            <a:r>
              <a:rPr lang="en-US" dirty="0"/>
              <a:t>Typhoon </a:t>
            </a:r>
            <a:r>
              <a:rPr lang="en-US" dirty="0" err="1"/>
              <a:t>Vongfong</a:t>
            </a:r>
            <a:r>
              <a:rPr lang="en-US" dirty="0"/>
              <a:t> came ashore near in San </a:t>
            </a:r>
            <a:r>
              <a:rPr lang="en-US" dirty="0" err="1"/>
              <a:t>Policarpo</a:t>
            </a:r>
            <a:r>
              <a:rPr lang="en-US" dirty="0"/>
              <a:t>, Eastern Samar, just after noon on May 14, 2020, as a Category 3 typhoon bringing strong winds, heavy rains, and a damaging storm surge that destroyed over 1,000 homes and damaged over 6,000 others.[1*]</a:t>
            </a:r>
          </a:p>
          <a:p>
            <a:pPr>
              <a:defRPr sz="1200"/>
            </a:pPr>
            <a:endParaRPr lang="en-US" dirty="0"/>
          </a:p>
          <a:p>
            <a:pPr>
              <a:defRPr sz="1200"/>
            </a:pPr>
            <a:r>
              <a:rPr lang="en-US" dirty="0"/>
              <a:t>Climate change can influence tropical cyclones (typhoons/hurricanes/cyclones) in several ways.[3*] Since 1995, more than 90 percent of the excess heat retained by earth has been absorbed by the oceans.[2*] Warmer ocean temperatures – which are like fuel for tropical storms – can result in more intense storms, rapid intensification of storms, and higher wind speeds. Furthermore, warmer oceans and warmer air above the oceans results in more water evaporating from ocean’s surface into the atmosphere. For every 0.56 degrees Celsius (one degree Fahrenheit) that the atmosphere warms, it can hold about four percent more water vapor. In turn, extra water vapor can lead to heavier downpours and subsequent flooding.[3*]  </a:t>
            </a:r>
          </a:p>
          <a:p>
            <a:pPr>
              <a:defRPr sz="1200"/>
            </a:pPr>
            <a:endParaRPr lang="en-US" dirty="0"/>
          </a:p>
          <a:p>
            <a:pPr>
              <a:defRPr sz="1200"/>
            </a:pPr>
            <a:r>
              <a:rPr lang="en-US" dirty="0"/>
              <a:t>Warmer water also takes up more space. This along with melting land ice has caused global sea levels to rise, yielding storm surges that are higher and can move further inland than they otherwise would.[2*] </a:t>
            </a:r>
          </a:p>
          <a:p>
            <a:pPr>
              <a:defRPr sz="1200"/>
            </a:pPr>
            <a:r>
              <a:rPr lang="en-US" dirty="0"/>
              <a:t> </a:t>
            </a:r>
          </a:p>
          <a:p>
            <a:pPr>
              <a:defRPr sz="1200"/>
            </a:pPr>
            <a:r>
              <a:rPr lang="en-US" b="1" dirty="0"/>
              <a:t>REFERENCES</a:t>
            </a:r>
            <a:r>
              <a:rPr lang="en-US" dirty="0"/>
              <a:t>:</a:t>
            </a:r>
          </a:p>
          <a:p>
            <a:pPr>
              <a:defRPr sz="1200"/>
            </a:pPr>
            <a:r>
              <a:rPr lang="en-US" dirty="0"/>
              <a:t>[1*] Relief Web, “Typhoon </a:t>
            </a:r>
            <a:r>
              <a:rPr lang="en-US" dirty="0" err="1"/>
              <a:t>Vongfong</a:t>
            </a:r>
            <a:r>
              <a:rPr lang="en-US" dirty="0"/>
              <a:t> – May 2020,” last accessed July 9, 2020. https://reliefweb.int/disaster/tc-2020-000134-phl</a:t>
            </a:r>
          </a:p>
          <a:p>
            <a:pPr>
              <a:defRPr sz="1200"/>
            </a:pPr>
            <a:r>
              <a:rPr lang="en-US" dirty="0"/>
              <a:t>[2*] Tim Wallace, “Oceans Are Absorbing Almost All of the Globe’s Excess Heat,” The New York Times, September 12, 2016. https://www.nytimes.com/interactive/2016/09/12/science/earth/ocean-warming-climate-change.html</a:t>
            </a:r>
          </a:p>
          <a:p>
            <a:pPr>
              <a:defRPr sz="1200"/>
            </a:pPr>
            <a:r>
              <a:rPr lang="en-US" dirty="0"/>
              <a:t>[3*] Climate Central, “Hurricanes and Climate Change: What We Know,” September 6, 2017. https://medialibrary.climatecentral.org/resources/hurricanes-climate-change-2017</a:t>
            </a:r>
          </a:p>
          <a:p>
            <a:pPr>
              <a:defRPr sz="1200"/>
            </a:pPr>
            <a:endParaRPr lang="en-US" dirty="0"/>
          </a:p>
          <a:p>
            <a:pPr>
              <a:defRPr sz="1200"/>
            </a:pPr>
            <a:r>
              <a:rPr lang="en-US" b="1" dirty="0"/>
              <a:t>SLIDE SOURCE(S)</a:t>
            </a:r>
            <a:r>
              <a:rPr lang="en-US" dirty="0"/>
              <a:t>: https://reliefweb.int/disaster/tc-2020-000134-phl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 name="Shape 1192"/>
          <p:cNvSpPr>
            <a:spLocks noGrp="1" noRot="1" noChangeAspect="1"/>
          </p:cNvSpPr>
          <p:nvPr>
            <p:ph type="sldImg"/>
          </p:nvPr>
        </p:nvSpPr>
        <p:spPr>
          <a:xfrm>
            <a:off x="381000" y="685800"/>
            <a:ext cx="6096000" cy="3429000"/>
          </a:xfrm>
          <a:prstGeom prst="rect">
            <a:avLst/>
          </a:prstGeom>
        </p:spPr>
        <p:txBody>
          <a:bodyPr/>
          <a:lstStyle/>
          <a:p>
            <a:endParaRPr/>
          </a:p>
        </p:txBody>
      </p:sp>
      <p:sp>
        <p:nvSpPr>
          <p:cNvPr id="1193" name="Shape 1193"/>
          <p:cNvSpPr>
            <a:spLocks noGrp="1"/>
          </p:cNvSpPr>
          <p:nvPr>
            <p:ph type="body" sz="quarter" idx="1"/>
          </p:nvPr>
        </p:nvSpPr>
        <p:spPr>
          <a:prstGeom prst="rect">
            <a:avLst/>
          </a:prstGeom>
        </p:spPr>
        <p:txBody>
          <a:bodyPr/>
          <a:lstStyle/>
          <a:p>
            <a:pPr>
              <a:defRPr b="1"/>
            </a:pPr>
            <a:r>
              <a:rPr lang="en-US" dirty="0"/>
              <a:t>ID #1364 - May be live-streamed, broadcast, and presented in-person, but may not be recorded or modified.</a:t>
            </a:r>
          </a:p>
          <a:p>
            <a:pPr>
              <a:defRPr sz="1400"/>
            </a:pPr>
            <a:endParaRPr lang="en-US" dirty="0"/>
          </a:p>
          <a:p>
            <a:pPr>
              <a:defRPr sz="1400"/>
            </a:pPr>
            <a:r>
              <a:rPr lang="en-US" dirty="0"/>
              <a:t>And we're seeing rainfall that breaks all records.</a:t>
            </a:r>
          </a:p>
          <a:p>
            <a:pPr>
              <a:defRPr sz="1400"/>
            </a:pPr>
            <a:endParaRPr lang="en-US" dirty="0"/>
          </a:p>
          <a:p>
            <a:pPr>
              <a:defRPr sz="1200"/>
            </a:pPr>
            <a:r>
              <a:rPr lang="en-US" b="1" dirty="0"/>
              <a:t>DESCRIPTION</a:t>
            </a:r>
            <a:r>
              <a:rPr lang="en-US" dirty="0"/>
              <a:t>: Photo of a supercell with a column of rain at its center, near Glasgow, Montana</a:t>
            </a:r>
          </a:p>
          <a:p>
            <a:pPr>
              <a:defRPr sz="1200"/>
            </a:pPr>
            <a:endParaRPr lang="en-US" dirty="0"/>
          </a:p>
          <a:p>
            <a:pPr>
              <a:defRPr sz="1200" b="1"/>
            </a:pPr>
            <a:r>
              <a:rPr lang="en-US" dirty="0"/>
              <a:t>ADDITIONAL TALKING POINTS: As the world gets warmer, the extra heat increases evaporation and intensifies the water cycle, increasing the likelihood and ferocity of downpours.[1*]</a:t>
            </a:r>
          </a:p>
          <a:p>
            <a:pPr marL="148166" indent="-148166">
              <a:buSzPct val="75000"/>
              <a:buChar char="•"/>
              <a:defRPr sz="1200"/>
            </a:pPr>
            <a:r>
              <a:rPr lang="en-US" dirty="0"/>
              <a:t>Water molecules are constantly changing from one state to the next, and the movement of these water molecules around the world is the water cycle.[1*]</a:t>
            </a:r>
          </a:p>
          <a:p>
            <a:pPr marL="148166" indent="-148166">
              <a:buSzPct val="75000"/>
              <a:buChar char="•"/>
              <a:defRPr sz="1200"/>
            </a:pPr>
            <a:r>
              <a:rPr lang="en-US" dirty="0"/>
              <a:t>The transition from liquid to gas is known as “evaporation,” and from gas to liquid is “condensation” – which, in the atmosphere, creates clouds and falls as precipitation (rain, snow).[1*]</a:t>
            </a:r>
          </a:p>
          <a:p>
            <a:pPr marL="148166" indent="-148166">
              <a:buSzPct val="75000"/>
              <a:buChar char="•"/>
              <a:defRPr sz="1200"/>
            </a:pPr>
            <a:r>
              <a:rPr lang="en-US" dirty="0"/>
              <a:t>The amount of evaporated water the air can hold is affected by how warm the air is.[1*] </a:t>
            </a:r>
          </a:p>
          <a:p>
            <a:pPr marL="148166" indent="-148166">
              <a:buSzPct val="75000"/>
              <a:buChar char="•"/>
              <a:defRPr sz="1200"/>
            </a:pPr>
            <a:r>
              <a:rPr lang="en-US" dirty="0"/>
              <a:t>For each one degree Celsius of warming, the air’s holding capacity for water vapor goes up by almost 7 percent.[2*] </a:t>
            </a:r>
          </a:p>
          <a:p>
            <a:pPr marL="148166" indent="-148166">
              <a:buSzPct val="75000"/>
              <a:buChar char="•"/>
              <a:defRPr sz="1200"/>
            </a:pPr>
            <a:r>
              <a:rPr lang="en-US" dirty="0"/>
              <a:t>With more water vapor in the air, there is more water available to precipitate in extreme, single-event downpours.[2*]</a:t>
            </a:r>
          </a:p>
          <a:p>
            <a:pPr>
              <a:defRPr sz="1200" b="1"/>
            </a:pPr>
            <a:endParaRPr lang="en-US" dirty="0"/>
          </a:p>
          <a:p>
            <a:pPr>
              <a:defRPr sz="1200" b="1"/>
            </a:pPr>
            <a:r>
              <a:rPr lang="en-US" dirty="0"/>
              <a:t>Heavy downpours are instances when the amount of rain or snow exceeds what is normal, which varies by location and season, and these events are on the rise with climate change.[3*] </a:t>
            </a:r>
          </a:p>
          <a:p>
            <a:pPr marL="148166" indent="-148166">
              <a:buSzPct val="75000"/>
              <a:buChar char="•"/>
              <a:defRPr sz="1200"/>
            </a:pPr>
            <a:r>
              <a:rPr lang="en-US" dirty="0"/>
              <a:t>In the US, extreme downpours are now happening 30 percent more often than in 1948 (taking place every nine months rather than every 12 months).[4*]</a:t>
            </a:r>
          </a:p>
          <a:p>
            <a:pPr marL="148166" indent="-148166">
              <a:buSzPct val="75000"/>
              <a:buChar char="•"/>
              <a:defRPr sz="1200"/>
            </a:pPr>
            <a:r>
              <a:rPr lang="en-US" dirty="0"/>
              <a:t>These downpours are also 10 percent more intense on average, nationwide.[4*]</a:t>
            </a:r>
          </a:p>
          <a:p>
            <a:pPr marL="148166" indent="-148166">
              <a:buSzPct val="75000"/>
              <a:buChar char="•"/>
              <a:defRPr sz="1200"/>
            </a:pPr>
            <a:r>
              <a:rPr lang="en-US" dirty="0"/>
              <a:t>Projections show downpours will become more frequent and intense as temperatures continue to rise.[6*]</a:t>
            </a:r>
          </a:p>
          <a:p>
            <a:pPr>
              <a:defRPr sz="1200" b="1"/>
            </a:pPr>
            <a:endParaRPr lang="en-US" dirty="0"/>
          </a:p>
          <a:p>
            <a:pPr>
              <a:defRPr sz="1200" b="1"/>
            </a:pPr>
            <a:r>
              <a:rPr lang="en-US" dirty="0"/>
              <a:t>These extreme downpours are sometimes characterized as one-in-100 years, one-in-1,000 years, one-in-10,000 years, etc. rainfall events.[5*]</a:t>
            </a:r>
          </a:p>
          <a:p>
            <a:pPr marL="148166" indent="-148166">
              <a:buSzPct val="75000"/>
              <a:buChar char="•"/>
              <a:defRPr sz="1200"/>
            </a:pPr>
            <a:r>
              <a:rPr lang="en-US" dirty="0"/>
              <a:t>These terms can be confusing when multiple one-in-100 years events occur in a single year.[5*]</a:t>
            </a:r>
          </a:p>
          <a:p>
            <a:pPr marL="148166" indent="-148166">
              <a:buSzPct val="75000"/>
              <a:buChar char="•"/>
              <a:defRPr sz="1200"/>
            </a:pPr>
            <a:r>
              <a:rPr lang="en-US" dirty="0"/>
              <a:t>The reason is that these terms reference the probability that such an event could occur in a given year, based on the historical average.[5*]</a:t>
            </a:r>
          </a:p>
          <a:p>
            <a:pPr marL="148166" indent="-148166">
              <a:buSzPct val="75000"/>
              <a:buChar char="•"/>
              <a:defRPr sz="1200"/>
            </a:pPr>
            <a:r>
              <a:rPr lang="en-US" dirty="0"/>
              <a:t>In other words, a one-in-100 years event has a 1 percent chance of happening annually.[5*]</a:t>
            </a:r>
          </a:p>
          <a:p>
            <a:pPr>
              <a:defRPr sz="1200" b="1"/>
            </a:pPr>
            <a:endParaRPr lang="en-US" dirty="0"/>
          </a:p>
          <a:p>
            <a:pPr>
              <a:defRPr sz="1200" b="1"/>
            </a:pPr>
            <a:r>
              <a:rPr lang="en-US" dirty="0"/>
              <a:t>REFERENCES</a:t>
            </a:r>
            <a:r>
              <a:rPr lang="en-US" b="0" dirty="0"/>
              <a:t>:</a:t>
            </a:r>
          </a:p>
          <a:p>
            <a:pPr>
              <a:defRPr sz="1200"/>
            </a:pPr>
            <a:r>
              <a:rPr lang="en-US" dirty="0"/>
              <a:t>[1*] NASA, “The Water Cycle and Climate Change,” last accessed February 2020. https://earthobservatory.nasa.gov/Features/Water/page3.php</a:t>
            </a:r>
          </a:p>
          <a:p>
            <a:pPr>
              <a:defRPr sz="1200"/>
            </a:pPr>
            <a:r>
              <a:rPr lang="en-US" dirty="0"/>
              <a:t>[2*] Center for Climate and Energy Solutions, “Extreme Precipitation and Climate Change,” last accessed February 2020. https://www.c2es.org/content/extreme-precipitation-and-climate-change/</a:t>
            </a:r>
          </a:p>
          <a:p>
            <a:pPr>
              <a:defRPr sz="1200"/>
            </a:pPr>
            <a:r>
              <a:rPr lang="en-US" dirty="0"/>
              <a:t>[3*] Environmental Protection Agency, “Climate Change Indicators: Heavy Precipitation,” last updated August 2016. https://www.epa.gov/climate-indicators/climate-change-indicators-heavy-precipitation</a:t>
            </a:r>
          </a:p>
          <a:p>
            <a:pPr>
              <a:defRPr sz="1200"/>
            </a:pPr>
            <a:r>
              <a:rPr lang="en-US" dirty="0"/>
              <a:t>[4*] Travis Madsen and Nathan Willcox, “When It Rains, It Pours: Global Warming and the Increase in Extreme Precipitation from 1948 to 2011,” (Environment America Research &amp; Policy Center, 2012). https://environmentamerica.org/sites/environment/files/reports/When%20It%20Rains,%20It%20Pours%20vUS.pdf</a:t>
            </a:r>
          </a:p>
          <a:p>
            <a:pPr>
              <a:defRPr sz="1200"/>
            </a:pPr>
            <a:r>
              <a:rPr lang="en-US" dirty="0"/>
              <a:t>[5*] United States Geological Survey, “Floods: Recurrence Intervals and 100-year Floods,” last accessed February 2020. http://water.usgs.gov/edu/100yearflood.html </a:t>
            </a:r>
          </a:p>
          <a:p>
            <a:pPr>
              <a:defRPr sz="1200"/>
            </a:pPr>
            <a:r>
              <a:rPr lang="en-US" dirty="0"/>
              <a:t>[6*] Alexandra </a:t>
            </a:r>
            <a:r>
              <a:rPr lang="en-US" dirty="0" err="1"/>
              <a:t>Witze</a:t>
            </a:r>
            <a:r>
              <a:rPr lang="en-US" dirty="0"/>
              <a:t>, “Why extreme rains are gaining strength as the climate warms,” Nature, last updated November 22, 2018. https://www.nature.com/articles/d41586-018-07447-1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xfrm>
            <a:off x="381000" y="685800"/>
            <a:ext cx="6096000" cy="3429000"/>
          </a:xfrm>
          <a:prstGeom prst="rect">
            <a:avLst/>
          </a:prstGeom>
        </p:spPr>
        <p:txBody>
          <a:bodyPr/>
          <a:lstStyle/>
          <a:p>
            <a:endParaRPr/>
          </a:p>
        </p:txBody>
      </p:sp>
      <p:sp>
        <p:nvSpPr>
          <p:cNvPr id="1083" name="Shape 1083"/>
          <p:cNvSpPr>
            <a:spLocks noGrp="1"/>
          </p:cNvSpPr>
          <p:nvPr>
            <p:ph type="body" sz="quarter" idx="1"/>
          </p:nvPr>
        </p:nvSpPr>
        <p:spPr>
          <a:prstGeom prst="rect">
            <a:avLst/>
          </a:prstGeom>
        </p:spPr>
        <p:txBody>
          <a:bodyPr/>
          <a:lstStyle/>
          <a:p>
            <a:pPr>
              <a:defRPr b="1"/>
            </a:pPr>
            <a:r>
              <a:rPr lang="en-US" dirty="0"/>
              <a:t>ID #3637.C - Can be used in noncommercial online and TV broadcasts of your presentation, but not modified.</a:t>
            </a:r>
          </a:p>
          <a:p>
            <a:pPr>
              <a:defRPr sz="1400"/>
            </a:pPr>
            <a:endParaRPr lang="en-US" dirty="0"/>
          </a:p>
          <a:p>
            <a:pPr>
              <a:defRPr sz="1400"/>
            </a:pPr>
            <a:r>
              <a:rPr lang="en-US" dirty="0"/>
              <a:t>We're also seeing the same pattern all over the world. As Pope Francis reminded the world powerfully, the poor are the ones most affected, and communities of color are most affected.</a:t>
            </a:r>
          </a:p>
          <a:p>
            <a:pPr>
              <a:defRPr sz="1400"/>
            </a:pPr>
            <a:endParaRPr lang="en-US" dirty="0"/>
          </a:p>
          <a:p>
            <a:pPr>
              <a:defRPr sz="1200"/>
            </a:pPr>
            <a:r>
              <a:rPr lang="en-US" b="1" dirty="0"/>
              <a:t>DESCRIPTION</a:t>
            </a:r>
            <a:r>
              <a:rPr lang="en-US" dirty="0"/>
              <a:t>: Quote from Pope Francis’ </a:t>
            </a:r>
            <a:r>
              <a:rPr lang="en-US" dirty="0" err="1"/>
              <a:t>Laudato</a:t>
            </a:r>
            <a:r>
              <a:rPr lang="en-US" dirty="0"/>
              <a:t> </a:t>
            </a:r>
            <a:r>
              <a:rPr lang="en-US" dirty="0" err="1"/>
              <a:t>si</a:t>
            </a:r>
            <a:r>
              <a:rPr lang="en-US" dirty="0"/>
              <a:t>’: On Care for Our Common Home, about the disproportionate vulnerability of the poor to environmental degradation, published June 18, 2015</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In November of 2013, Super Typhoon Haiyan hit Palau, the Philippines, Vietnam, and China. The central Philippines was considered the most severely impacted region by the storm, which brought extreme rain, flooding, storm surges as high as 20 feet, and destructive winds to the areas within the tropical cyclone's path. At landfall, the storm's sustained winds reached 195 mph, and there were recorded gusts up to 235 mph, making Super Typhoon Haiyan one of the strongest tropical cyclones to ever make landfall.[1*]</a:t>
            </a:r>
          </a:p>
          <a:p>
            <a:pPr>
              <a:defRPr sz="1200"/>
            </a:pPr>
            <a:endParaRPr lang="en-US" dirty="0"/>
          </a:p>
          <a:p>
            <a:pPr>
              <a:defRPr sz="1200"/>
            </a:pPr>
            <a:r>
              <a:rPr lang="en-US" dirty="0"/>
              <a:t>In the Philippines, Haiyan left between 5,000 - 10,000 dead, along with displacing upwards of four million people and affecting approximately 16 million. It is also estimated that upwards of one million homes experienced significant damage, with half being entirely destroyed.[1*]</a:t>
            </a:r>
          </a:p>
          <a:p>
            <a:pPr>
              <a:defRPr sz="1200"/>
            </a:pPr>
            <a:endParaRPr lang="en-US" dirty="0"/>
          </a:p>
          <a:p>
            <a:pPr>
              <a:defRPr sz="1200"/>
            </a:pPr>
            <a:r>
              <a:rPr lang="en-US" dirty="0"/>
              <a:t>Following a period of significant growth, as the economy grew by 7.6 percent in the first half of 2013, it was estimated Haiyan would result in a loss of 12 to 15 billion dollars, equivalent to five percent of the country's GDP; compare this figure to the World Bank's estimate of standard annual losses in The Philippines due to typhoon season of only 0.8 percent GDP. This significant loss was partially due to the damage inflicted upon the country's agricultural industry, with crop production concentrated to some of the worst-hit regions by Haiyan.[2*]</a:t>
            </a:r>
          </a:p>
          <a:p>
            <a:pPr>
              <a:defRPr sz="1200"/>
            </a:pPr>
            <a:endParaRPr lang="en-US" dirty="0"/>
          </a:p>
          <a:p>
            <a:pPr>
              <a:defRPr sz="1200"/>
            </a:pPr>
            <a:r>
              <a:rPr lang="en-US" b="1" dirty="0"/>
              <a:t>REFERENCES</a:t>
            </a:r>
            <a:r>
              <a:rPr lang="en-US" dirty="0"/>
              <a:t>: </a:t>
            </a:r>
          </a:p>
          <a:p>
            <a:pPr>
              <a:defRPr sz="1200"/>
            </a:pPr>
            <a:r>
              <a:rPr lang="en-US" dirty="0"/>
              <a:t>[1*] Encyclopedia Britannica, "Super Typhoon Haiyan," 2013. https://www.britannica.com/event/Super-Typhoon-Haiyan</a:t>
            </a:r>
          </a:p>
          <a:p>
            <a:pPr>
              <a:defRPr sz="1200"/>
            </a:pPr>
            <a:r>
              <a:rPr lang="en-US" dirty="0"/>
              <a:t>[2*] Amie Tsang and Luisa Frey, "The economic cost of Typhoon Haiyan," The Financial Times, November 13, 2013. https://www.ft.com/content/d8199e65-5551-3828-b2bb-6016a75bf6ff</a:t>
            </a:r>
          </a:p>
          <a:p>
            <a:pPr>
              <a:defRPr sz="1200" b="1"/>
            </a:pPr>
            <a:endParaRPr lang="en-US" dirty="0"/>
          </a:p>
          <a:p>
            <a:pPr>
              <a:defRPr sz="1200"/>
            </a:pPr>
            <a:r>
              <a:rPr lang="en-US" b="1" dirty="0"/>
              <a:t>SLIDE SOURCE(S)</a:t>
            </a:r>
            <a:r>
              <a:rPr lang="en-US" dirty="0"/>
              <a:t>: http://w2.vatican.va/content/francesco/en/encyclicals/documents/papa-francesco_20150524_enciclica-laudato-si.html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Shape 1087"/>
          <p:cNvSpPr>
            <a:spLocks noGrp="1" noRot="1" noChangeAspect="1"/>
          </p:cNvSpPr>
          <p:nvPr>
            <p:ph type="sldImg"/>
          </p:nvPr>
        </p:nvSpPr>
        <p:spPr>
          <a:xfrm>
            <a:off x="381000" y="685800"/>
            <a:ext cx="6096000" cy="3429000"/>
          </a:xfrm>
          <a:prstGeom prst="rect">
            <a:avLst/>
          </a:prstGeom>
        </p:spPr>
        <p:txBody>
          <a:bodyPr/>
          <a:lstStyle/>
          <a:p>
            <a:endParaRPr/>
          </a:p>
        </p:txBody>
      </p:sp>
      <p:sp>
        <p:nvSpPr>
          <p:cNvPr id="1088" name="Shape 1088"/>
          <p:cNvSpPr>
            <a:spLocks noGrp="1"/>
          </p:cNvSpPr>
          <p:nvPr>
            <p:ph type="body" sz="quarter" idx="1"/>
          </p:nvPr>
        </p:nvSpPr>
        <p:spPr>
          <a:prstGeom prst="rect">
            <a:avLst/>
          </a:prstGeom>
        </p:spPr>
        <p:txBody>
          <a:bodyPr/>
          <a:lstStyle/>
          <a:p>
            <a:pPr>
              <a:defRPr b="1"/>
            </a:pPr>
            <a:r>
              <a:rPr lang="en-US" dirty="0"/>
              <a:t>ID #5852 - Can be used in noncommercial online and TV broadcasts of your presentation, but not modified.</a:t>
            </a:r>
          </a:p>
          <a:p>
            <a:pPr>
              <a:defRPr sz="1400"/>
            </a:pPr>
            <a:endParaRPr lang="en-US" dirty="0"/>
          </a:p>
          <a:p>
            <a:pPr>
              <a:defRPr sz="1400"/>
            </a:pPr>
            <a:r>
              <a:rPr lang="en-US" dirty="0"/>
              <a:t>Here in the United States, the Poor People's Campaign is campaigning against ecological devastation, along with racism and poverty and the other evils they've identified.</a:t>
            </a:r>
          </a:p>
          <a:p>
            <a:pPr>
              <a:defRPr sz="1400"/>
            </a:pPr>
            <a:endParaRPr lang="en-US" dirty="0"/>
          </a:p>
          <a:p>
            <a:pPr>
              <a:defRPr sz="1200"/>
            </a:pPr>
            <a:r>
              <a:rPr lang="en-US" b="1" dirty="0"/>
              <a:t>DESCRIPTION</a:t>
            </a:r>
            <a:r>
              <a:rPr lang="en-US" dirty="0"/>
              <a:t>: Image of the Poor People’s Campaign’s logo with text stating that the Poor People’s Campaign lists “ecological devastation” as one of the primary “evils”</a:t>
            </a:r>
          </a:p>
          <a:p>
            <a:pPr>
              <a:defRPr sz="1200"/>
            </a:pPr>
            <a:endParaRPr lang="en-US" dirty="0"/>
          </a:p>
          <a:p>
            <a:pPr>
              <a:defRPr sz="1200"/>
            </a:pPr>
            <a:r>
              <a:rPr lang="en-US" b="1" dirty="0"/>
              <a:t>ADDITIONAL TALKING POINTS</a:t>
            </a:r>
            <a:r>
              <a:rPr lang="en-US" dirty="0"/>
              <a:t>: The Poor People’s Campaign is a national movement dedicated to challenging the evils of systemic racism, poverty, the war economy, ecological devastation, and distorted morality. According to their fundamental principles the campaign focuses on what is right and wrong and works in a non-partisan way.[1*]</a:t>
            </a:r>
          </a:p>
          <a:p>
            <a:pPr>
              <a:defRPr sz="1200"/>
            </a:pPr>
            <a:endParaRPr lang="en-US" dirty="0"/>
          </a:p>
          <a:p>
            <a:pPr>
              <a:defRPr sz="1200"/>
            </a:pPr>
            <a:r>
              <a:rPr lang="en-US" dirty="0"/>
              <a:t>According to The Poor People’s Campaign, ecological devastation is a primary evil that faces America because private and financial interests of the natural gas, coal, and oil industries have been placed above a healthy environment.[2*]</a:t>
            </a:r>
          </a:p>
          <a:p>
            <a:pPr>
              <a:defRPr sz="1200"/>
            </a:pPr>
            <a:endParaRPr lang="en-US" dirty="0"/>
          </a:p>
          <a:p>
            <a:pPr>
              <a:defRPr sz="1200"/>
            </a:pPr>
            <a:r>
              <a:rPr lang="en-US" b="1" dirty="0"/>
              <a:t>REFERENCES</a:t>
            </a:r>
            <a:r>
              <a:rPr lang="en-US" dirty="0"/>
              <a:t>:</a:t>
            </a:r>
          </a:p>
          <a:p>
            <a:pPr>
              <a:defRPr sz="1200"/>
            </a:pPr>
            <a:r>
              <a:rPr lang="en-US" dirty="0"/>
              <a:t>[1*] The Poor People’s Campaign, “Our Principles,” last accessed February 2020. https://www.poorpeoplescampaign.org/index.php/fundamental-principles/</a:t>
            </a:r>
          </a:p>
          <a:p>
            <a:pPr>
              <a:defRPr sz="1200"/>
            </a:pPr>
            <a:r>
              <a:rPr lang="en-US" dirty="0"/>
              <a:t>[2*] The Poor People’s Campaign, “Our Demands,” last accessed February 2020. https://www.poorpeoplescampaign.org/demands/</a:t>
            </a:r>
          </a:p>
          <a:p>
            <a:pPr>
              <a:defRPr sz="1200" b="1"/>
            </a:pPr>
            <a:endParaRPr lang="en-US" dirty="0"/>
          </a:p>
          <a:p>
            <a:pPr>
              <a:defRPr sz="1200"/>
            </a:pPr>
            <a:r>
              <a:rPr lang="en-US" b="1" dirty="0"/>
              <a:t>SLIDE SOURCE(S)</a:t>
            </a:r>
            <a:r>
              <a:rPr lang="en-US" dirty="0"/>
              <a:t>: https://www.poorpeoplescampaign.org/about/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 name="Shape 1241"/>
          <p:cNvSpPr>
            <a:spLocks noGrp="1" noRot="1" noChangeAspect="1"/>
          </p:cNvSpPr>
          <p:nvPr>
            <p:ph type="sldImg"/>
          </p:nvPr>
        </p:nvSpPr>
        <p:spPr>
          <a:xfrm>
            <a:off x="381000" y="685800"/>
            <a:ext cx="6096000" cy="3429000"/>
          </a:xfrm>
          <a:prstGeom prst="rect">
            <a:avLst/>
          </a:prstGeom>
        </p:spPr>
        <p:txBody>
          <a:bodyPr/>
          <a:lstStyle/>
          <a:p>
            <a:endParaRPr/>
          </a:p>
        </p:txBody>
      </p:sp>
      <p:sp>
        <p:nvSpPr>
          <p:cNvPr id="1242" name="Shape 1242"/>
          <p:cNvSpPr>
            <a:spLocks noGrp="1"/>
          </p:cNvSpPr>
          <p:nvPr>
            <p:ph type="body" sz="quarter" idx="1"/>
          </p:nvPr>
        </p:nvSpPr>
        <p:spPr>
          <a:prstGeom prst="rect">
            <a:avLst/>
          </a:prstGeom>
        </p:spPr>
        <p:txBody>
          <a:bodyPr/>
          <a:lstStyle/>
          <a:p>
            <a:pPr>
              <a:defRPr b="1"/>
            </a:pPr>
            <a:r>
              <a:rPr lang="en-US" dirty="0"/>
              <a:t>ID #6514.B - May be live-streamed, broadcast, and presented in-person, but may not be recorded or modified.</a:t>
            </a:r>
          </a:p>
          <a:p>
            <a:pPr>
              <a:defRPr sz="1400"/>
            </a:pPr>
            <a:endParaRPr lang="en-US" dirty="0"/>
          </a:p>
          <a:p>
            <a:pPr>
              <a:defRPr sz="1400"/>
            </a:pPr>
            <a:r>
              <a:rPr lang="en-US" dirty="0"/>
              <a:t>This was in my home state a few months ago.</a:t>
            </a:r>
          </a:p>
          <a:p>
            <a:pPr>
              <a:defRPr sz="1400"/>
            </a:pPr>
            <a:endParaRPr lang="en-US" dirty="0"/>
          </a:p>
          <a:p>
            <a:pPr>
              <a:defRPr sz="1200"/>
            </a:pPr>
            <a:r>
              <a:rPr lang="en-US" b="1" dirty="0"/>
              <a:t>DESCRIPTION</a:t>
            </a:r>
            <a:r>
              <a:rPr lang="en-US" dirty="0"/>
              <a:t>: Photo of a flooded neighborhood in Savannah, Tennessee on February 15, 2020 with text stating that torrential rains caused severe flooding in parts of Tennessee and Mississippi in February</a:t>
            </a:r>
          </a:p>
          <a:p>
            <a:pPr>
              <a:defRPr sz="1200" b="1"/>
            </a:pPr>
            <a:endParaRPr lang="en-US" dirty="0"/>
          </a:p>
          <a:p>
            <a:pPr>
              <a:defRPr sz="1200" b="1"/>
            </a:pPr>
            <a:r>
              <a:rPr lang="en-US" dirty="0"/>
              <a:t>ADDITIONAL TALKING POINTS: As the world gets warmer, the extra heat increases evaporation and intensifies the water cycle, increasing the likelihood and ferocity of downpours.[1*]</a:t>
            </a:r>
          </a:p>
          <a:p>
            <a:pPr marL="148166" indent="-148166">
              <a:buSzPct val="75000"/>
              <a:buChar char="•"/>
              <a:defRPr sz="1200"/>
            </a:pPr>
            <a:r>
              <a:rPr lang="en-US" dirty="0"/>
              <a:t>Water molecules are constantly changing from one state to the next, and the movement of these water molecules around the world is the water cycle.[1*]</a:t>
            </a:r>
          </a:p>
          <a:p>
            <a:pPr marL="148166" indent="-148166">
              <a:buSzPct val="75000"/>
              <a:buChar char="•"/>
              <a:defRPr sz="1200"/>
            </a:pPr>
            <a:r>
              <a:rPr lang="en-US" dirty="0"/>
              <a:t>The transition from liquid to gas is known as “evaporation,” and from gas to liquid is “condensation” – which, in the atmosphere, creates clouds and falls as precipitation (rain, snow).[1*]</a:t>
            </a:r>
          </a:p>
          <a:p>
            <a:pPr marL="148166" indent="-148166">
              <a:buSzPct val="75000"/>
              <a:buChar char="•"/>
              <a:defRPr sz="1200"/>
            </a:pPr>
            <a:r>
              <a:rPr lang="en-US" dirty="0"/>
              <a:t>The amount of evaporated water the air can hold is affected by how warm the air is.[1*] </a:t>
            </a:r>
          </a:p>
          <a:p>
            <a:pPr marL="148166" indent="-148166">
              <a:buSzPct val="75000"/>
              <a:buChar char="•"/>
              <a:defRPr sz="1200"/>
            </a:pPr>
            <a:r>
              <a:rPr lang="en-US" dirty="0"/>
              <a:t>For each one degree Celsius of warming, the air’s holding capacity for water vapor goes up by almost 7 percent.[2*] </a:t>
            </a:r>
          </a:p>
          <a:p>
            <a:pPr marL="148166" indent="-148166">
              <a:buSzPct val="75000"/>
              <a:buChar char="•"/>
              <a:defRPr sz="1200"/>
            </a:pPr>
            <a:r>
              <a:rPr lang="en-US" dirty="0"/>
              <a:t>With more water vapor in the air, there is more water available to precipitate in extreme, single-event downpours.[2*]</a:t>
            </a:r>
          </a:p>
          <a:p>
            <a:pPr>
              <a:defRPr sz="1200" b="1"/>
            </a:pPr>
            <a:endParaRPr lang="en-US" dirty="0"/>
          </a:p>
          <a:p>
            <a:pPr>
              <a:defRPr sz="1200" b="1"/>
            </a:pPr>
            <a:r>
              <a:rPr lang="en-US" dirty="0"/>
              <a:t>Heavy downpours are instances when the amount of rain or snow exceeds what is normal, which varies by location and season, and these events are on the rise with climate change.[3*] </a:t>
            </a:r>
          </a:p>
          <a:p>
            <a:pPr marL="148166" indent="-148166">
              <a:buSzPct val="75000"/>
              <a:buChar char="•"/>
              <a:defRPr sz="1200"/>
            </a:pPr>
            <a:r>
              <a:rPr lang="en-US" dirty="0"/>
              <a:t>In the US, extreme downpours are now happening 30 percent more often than in 1948 (taking place every nine months rather than every 12 months).[4*]</a:t>
            </a:r>
          </a:p>
          <a:p>
            <a:pPr marL="148166" indent="-148166">
              <a:buSzPct val="75000"/>
              <a:buChar char="•"/>
              <a:defRPr sz="1200"/>
            </a:pPr>
            <a:r>
              <a:rPr lang="en-US" dirty="0"/>
              <a:t>These downpours are also 10 percent more intense on average, nationwide.[4*]</a:t>
            </a:r>
          </a:p>
          <a:p>
            <a:pPr marL="148166" indent="-148166">
              <a:buSzPct val="75000"/>
              <a:buChar char="•"/>
              <a:defRPr sz="1200"/>
            </a:pPr>
            <a:r>
              <a:rPr lang="en-US" dirty="0"/>
              <a:t>Projections show downpours will become more frequent and intense as temperatures continue to rise.[6*]</a:t>
            </a:r>
          </a:p>
          <a:p>
            <a:pPr>
              <a:defRPr sz="1200" b="1"/>
            </a:pPr>
            <a:endParaRPr lang="en-US" dirty="0"/>
          </a:p>
          <a:p>
            <a:pPr>
              <a:defRPr sz="1200" b="1"/>
            </a:pPr>
            <a:r>
              <a:rPr lang="en-US" dirty="0"/>
              <a:t>These extreme downpours are sometimes characterized as one-in-100 years, one-in-1,000 years, one-in-10,000 years, etc. rainfall events.[5*]</a:t>
            </a:r>
          </a:p>
          <a:p>
            <a:pPr marL="148166" indent="-148166">
              <a:buSzPct val="75000"/>
              <a:buChar char="•"/>
              <a:defRPr sz="1200"/>
            </a:pPr>
            <a:r>
              <a:rPr lang="en-US" dirty="0"/>
              <a:t>These terms can be confusing when multiple one-in-100 years events occur in a single year.[5*]</a:t>
            </a:r>
          </a:p>
          <a:p>
            <a:pPr marL="148166" indent="-148166">
              <a:buSzPct val="75000"/>
              <a:buChar char="•"/>
              <a:defRPr sz="1200"/>
            </a:pPr>
            <a:r>
              <a:rPr lang="en-US" dirty="0"/>
              <a:t>The reason is that these terms reference the probability that such an event could occur in a given year, based on the historical average.[5*]</a:t>
            </a:r>
          </a:p>
          <a:p>
            <a:pPr marL="148166" indent="-148166">
              <a:buSzPct val="75000"/>
              <a:buChar char="•"/>
              <a:defRPr sz="1200"/>
            </a:pPr>
            <a:r>
              <a:rPr lang="en-US" dirty="0"/>
              <a:t>In other words, a one-in-100 years event has a 1 percent chance of happening annually.[5*]</a:t>
            </a:r>
          </a:p>
          <a:p>
            <a:pPr>
              <a:defRPr sz="1200" b="1"/>
            </a:pPr>
            <a:endParaRPr lang="en-US" dirty="0"/>
          </a:p>
          <a:p>
            <a:pPr>
              <a:defRPr sz="1200" b="1"/>
            </a:pPr>
            <a:r>
              <a:rPr lang="en-US" dirty="0"/>
              <a:t>REFERENCES</a:t>
            </a:r>
            <a:r>
              <a:rPr lang="en-US" b="0" dirty="0"/>
              <a:t>:</a:t>
            </a:r>
          </a:p>
          <a:p>
            <a:pPr>
              <a:defRPr sz="1200"/>
            </a:pPr>
            <a:r>
              <a:rPr lang="en-US" dirty="0"/>
              <a:t>[1*] NASA, “The Water Cycle and Climate Change,” last accessed February 2020. https://earthobservatory.nasa.gov/Features/Water/page3.php</a:t>
            </a:r>
          </a:p>
          <a:p>
            <a:pPr>
              <a:defRPr sz="1200"/>
            </a:pPr>
            <a:r>
              <a:rPr lang="en-US" dirty="0"/>
              <a:t>[2*] Center for Climate and Energy Solutions, “Extreme Precipitation and Climate Change,” last accessed February 2020. https://www.c2es.org/content/extreme-precipitation-and-climate-change/</a:t>
            </a:r>
          </a:p>
          <a:p>
            <a:pPr>
              <a:defRPr sz="1200"/>
            </a:pPr>
            <a:r>
              <a:rPr lang="en-US" dirty="0"/>
              <a:t>[3*] Environmental Protection Agency, “Climate Change Indicators: Heavy Precipitation,” last updated August 2016. https://www.epa.gov/climate-indicators/climate-change-indicators-heavy-precipitation</a:t>
            </a:r>
          </a:p>
          <a:p>
            <a:pPr>
              <a:defRPr sz="1200"/>
            </a:pPr>
            <a:r>
              <a:rPr lang="en-US" dirty="0"/>
              <a:t>[4*] Travis Madsen and Nathan Willcox, “When It Rains, It Pours: Global Warming and the Increase in Extreme Precipitation from 1948 to 2011,” (Environment America Research &amp; Policy Center, 2012). https://environmentamerica.org/sites/environment/files/reports/When%20It%20Rains,%20It%20Pours%20vUS.pdf</a:t>
            </a:r>
          </a:p>
          <a:p>
            <a:pPr>
              <a:defRPr sz="1200"/>
            </a:pPr>
            <a:r>
              <a:rPr lang="en-US" dirty="0"/>
              <a:t>[5*] United States Geological Survey, “Floods: Recurrence Intervals and 100-year Floods,” last accessed February 2020. http://water.usgs.gov/edu/100yearflood.html </a:t>
            </a:r>
          </a:p>
          <a:p>
            <a:pPr>
              <a:defRPr sz="1200"/>
            </a:pPr>
            <a:r>
              <a:rPr lang="en-US" dirty="0"/>
              <a:t>[6*] Alexandra </a:t>
            </a:r>
            <a:r>
              <a:rPr lang="en-US" dirty="0" err="1"/>
              <a:t>Witze</a:t>
            </a:r>
            <a:r>
              <a:rPr lang="en-US" dirty="0"/>
              <a:t>, “Why extreme rains are gaining strength as the climate warms,” Nature, last updated November 22, 2018. https://www.nature.com/articles/d41586-018-07447-1 </a:t>
            </a:r>
          </a:p>
          <a:p>
            <a:pPr>
              <a:defRPr sz="1200" b="1"/>
            </a:pPr>
            <a:endParaRPr lang="en-US" dirty="0"/>
          </a:p>
          <a:p>
            <a:pPr>
              <a:defRPr sz="1200"/>
            </a:pPr>
            <a:r>
              <a:rPr lang="en-US" b="1" dirty="0"/>
              <a:t>SLIDE SOURCE(S)</a:t>
            </a:r>
            <a:r>
              <a:rPr lang="en-US" dirty="0"/>
              <a:t>: http://floodlist.com/america/usa/floods-mississippi-february-2020</a:t>
            </a:r>
            <a:endParaRPr u="sng" dirty="0">
              <a:hlinkClick r:id="rId3"/>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 name="Shape 1292"/>
          <p:cNvSpPr>
            <a:spLocks noGrp="1" noRot="1" noChangeAspect="1"/>
          </p:cNvSpPr>
          <p:nvPr>
            <p:ph type="sldImg"/>
          </p:nvPr>
        </p:nvSpPr>
        <p:spPr>
          <a:xfrm>
            <a:off x="381000" y="685800"/>
            <a:ext cx="6096000" cy="3429000"/>
          </a:xfrm>
          <a:prstGeom prst="rect">
            <a:avLst/>
          </a:prstGeom>
        </p:spPr>
        <p:txBody>
          <a:bodyPr/>
          <a:lstStyle/>
          <a:p>
            <a:endParaRPr/>
          </a:p>
        </p:txBody>
      </p:sp>
      <p:sp>
        <p:nvSpPr>
          <p:cNvPr id="1293" name="Shape 1293"/>
          <p:cNvSpPr>
            <a:spLocks noGrp="1"/>
          </p:cNvSpPr>
          <p:nvPr>
            <p:ph type="body" sz="quarter" idx="1"/>
          </p:nvPr>
        </p:nvSpPr>
        <p:spPr>
          <a:prstGeom prst="rect">
            <a:avLst/>
          </a:prstGeom>
        </p:spPr>
        <p:txBody>
          <a:bodyPr/>
          <a:lstStyle/>
          <a:p>
            <a:pPr>
              <a:defRPr b="1"/>
            </a:pPr>
            <a:r>
              <a:rPr lang="en-US" dirty="0"/>
              <a:t>ID #6101 - May not be modified or used in presentations that are recorded, streamed, or broadcast.</a:t>
            </a:r>
          </a:p>
          <a:p>
            <a:pPr>
              <a:defRPr sz="1400"/>
            </a:pPr>
            <a:endParaRPr lang="en-US" dirty="0"/>
          </a:p>
          <a:p>
            <a:pPr>
              <a:defRPr sz="1400"/>
            </a:pPr>
            <a:r>
              <a:rPr lang="en-US" dirty="0"/>
              <a:t>This was in New Jersey. </a:t>
            </a:r>
          </a:p>
          <a:p>
            <a:pPr>
              <a:defRPr sz="1400"/>
            </a:pPr>
            <a:endParaRPr lang="en-US" dirty="0"/>
          </a:p>
          <a:p>
            <a:pPr>
              <a:defRPr sz="1200"/>
            </a:pPr>
            <a:r>
              <a:rPr lang="en-US" b="1" dirty="0"/>
              <a:t>DESCRIPTION</a:t>
            </a:r>
            <a:r>
              <a:rPr lang="en-US" dirty="0"/>
              <a:t>: Photo of a man wading through waist-high flooded waters in Westville, New Jersey on June 20, 2019</a:t>
            </a:r>
          </a:p>
          <a:p>
            <a:pPr>
              <a:defRPr sz="1200"/>
            </a:pPr>
            <a:endParaRPr lang="en-US" dirty="0"/>
          </a:p>
          <a:p>
            <a:pPr>
              <a:defRPr sz="1200" b="1"/>
            </a:pPr>
            <a:r>
              <a:rPr lang="en-US" dirty="0"/>
              <a:t>ADDITIONAL TALKING POINTS: As the world gets warmer, the extra heat is intensifying the water cycle and leading to more extreme floods in many places around the world.[1*]</a:t>
            </a:r>
          </a:p>
          <a:p>
            <a:pPr marL="148166" indent="-148166">
              <a:buSzPct val="75000"/>
              <a:buChar char="•"/>
              <a:defRPr sz="1200"/>
            </a:pPr>
            <a:r>
              <a:rPr lang="en-US" dirty="0"/>
              <a:t>Floods are caused or amplified by both weather- and human-related factors. </a:t>
            </a:r>
          </a:p>
          <a:p>
            <a:pPr marL="148166" indent="-148166">
              <a:buSzPct val="75000"/>
              <a:buChar char="•"/>
              <a:defRPr sz="1200"/>
            </a:pPr>
            <a:r>
              <a:rPr lang="en-US" dirty="0"/>
              <a:t>Major weather factors include heavy and/or prolonged precipitation, snowmelt, thunderstorms, storm surges from hurricanes, and collapsed ice or debris jams in waterways.[1*]</a:t>
            </a:r>
          </a:p>
          <a:p>
            <a:pPr marL="148166" indent="-148166">
              <a:buSzPct val="75000"/>
              <a:buChar char="•"/>
              <a:defRPr sz="1200"/>
            </a:pPr>
            <a:r>
              <a:rPr lang="en-US" dirty="0"/>
              <a:t>Human factors include structural failures of dams and levees, altered drainage, and land-cover alterations.[1*]</a:t>
            </a:r>
          </a:p>
          <a:p>
            <a:pPr marL="148166" indent="-148166">
              <a:buSzPct val="75000"/>
              <a:buChar char="•"/>
              <a:defRPr sz="1200"/>
            </a:pPr>
            <a:r>
              <a:rPr lang="en-US" dirty="0"/>
              <a:t>Heavy downpours are instances when the amount of rain or snow exceeds what is normal, which varies by location and season, and these events are on the rise with climate change.[2*]</a:t>
            </a:r>
          </a:p>
          <a:p>
            <a:pPr>
              <a:defRPr sz="1200" b="1"/>
            </a:pPr>
            <a:endParaRPr lang="en-US" dirty="0"/>
          </a:p>
          <a:p>
            <a:pPr>
              <a:defRPr sz="1200" b="1"/>
            </a:pPr>
            <a:r>
              <a:rPr lang="en-US" dirty="0"/>
              <a:t>There are four major flood categories: flash, urban, river, and coastal flooding.[1*]</a:t>
            </a:r>
          </a:p>
          <a:p>
            <a:pPr marL="148166" indent="-148166">
              <a:buSzPct val="75000"/>
              <a:buChar char="•"/>
              <a:defRPr sz="1200"/>
            </a:pPr>
            <a:r>
              <a:rPr lang="en-US" dirty="0"/>
              <a:t>Flash floods occur in small and steep watersheds and waterways and can be caused by short-duration intense precipitation.[1*] Low lying areas or areas with poor drainage have increased vulnerability.[2*] </a:t>
            </a:r>
          </a:p>
          <a:p>
            <a:pPr marL="148166" indent="-148166">
              <a:buSzPct val="75000"/>
              <a:buChar char="•"/>
              <a:defRPr sz="1200"/>
            </a:pPr>
            <a:r>
              <a:rPr lang="en-US" dirty="0"/>
              <a:t>Urbanization creates large areas of impervious surfaces (such as roads, pavement, parking lots, and buildings). During brief but very heavy precipitation, these surfaces increase immediate runoff that can exceed the capacity of storm drains and lead to urban flooding.[1*]</a:t>
            </a:r>
          </a:p>
          <a:p>
            <a:pPr marL="148166" indent="-148166">
              <a:buSzPct val="75000"/>
              <a:buChar char="•"/>
              <a:defRPr sz="1200"/>
            </a:pPr>
            <a:r>
              <a:rPr lang="en-US" dirty="0"/>
              <a:t>River flooding occurs when surface water drained from a watershed into a stream or a river exceeds channel capacity, overflows the banks, and inundates adjacent low-lying areas.[1*] Between 13–41 million US residents are now at risk due to river flooding.[3*]</a:t>
            </a:r>
          </a:p>
          <a:p>
            <a:pPr marL="148166" indent="-148166">
              <a:buSzPct val="75000"/>
              <a:buChar char="•"/>
              <a:defRPr sz="1200"/>
            </a:pPr>
            <a:r>
              <a:rPr lang="en-US" dirty="0"/>
              <a:t>Coastal flooding is predominantly caused by storm surges that accompany hurricanes and other storms that push seawater toward the shore.[1*]</a:t>
            </a:r>
          </a:p>
          <a:p>
            <a:pPr>
              <a:defRPr sz="1200" b="1"/>
            </a:pPr>
            <a:endParaRPr lang="en-US" dirty="0"/>
          </a:p>
          <a:p>
            <a:pPr>
              <a:defRPr sz="1200" b="1"/>
            </a:pPr>
            <a:r>
              <a:rPr lang="en-US" dirty="0"/>
              <a:t>Extreme floods used to be rare events but in recent years they have become more frequent, intense, and costly.[4*]</a:t>
            </a:r>
          </a:p>
          <a:p>
            <a:pPr marL="148166" indent="-148166">
              <a:buSzPct val="75000"/>
              <a:buChar char="•"/>
              <a:defRPr sz="1200"/>
            </a:pPr>
            <a:r>
              <a:rPr lang="en-US" dirty="0"/>
              <a:t>In the past two decades, the world’s 10 worst floods have done more than $165 billion in damage and have driven more than 1 billion people from their homes.[5*] </a:t>
            </a:r>
          </a:p>
          <a:p>
            <a:pPr marL="148166" indent="-148166">
              <a:buSzPct val="75000"/>
              <a:buChar char="•"/>
              <a:defRPr sz="1200"/>
            </a:pPr>
            <a:r>
              <a:rPr lang="en-US" dirty="0"/>
              <a:t>By 2050, flooding is projected to inundate coastal cities an average of 40 times more often than present day.[4*] </a:t>
            </a:r>
          </a:p>
          <a:p>
            <a:pPr marL="148166" indent="-148166">
              <a:buSzPct val="75000"/>
              <a:buChar char="•"/>
              <a:defRPr sz="1200"/>
            </a:pPr>
            <a:r>
              <a:rPr lang="en-US" dirty="0"/>
              <a:t>The risk of extreme floods – such as those caused by Hurricane Sandy in 2012 – striking will likely increase to about once per year after 2100.[4*]</a:t>
            </a:r>
          </a:p>
          <a:p>
            <a:pPr>
              <a:defRPr sz="1200" b="1"/>
            </a:pPr>
            <a:endParaRPr lang="en-US" dirty="0"/>
          </a:p>
          <a:p>
            <a:pPr>
              <a:defRPr sz="1200" b="1"/>
            </a:pPr>
            <a:r>
              <a:rPr lang="en-US" dirty="0"/>
              <a:t>REFERENCES:</a:t>
            </a:r>
          </a:p>
          <a:p>
            <a:pPr>
              <a:defRPr sz="1200"/>
            </a:pPr>
            <a:r>
              <a:rPr lang="en-US" dirty="0"/>
              <a:t>[1*] National Climate Assessment, “Extreme Weather,” last accessed February 2020. https://nca2014.globalchange.gov/highlights/report-findings/extreme-weather</a:t>
            </a:r>
          </a:p>
          <a:p>
            <a:pPr>
              <a:defRPr sz="1200"/>
            </a:pPr>
            <a:r>
              <a:rPr lang="en-US" dirty="0"/>
              <a:t>[2*] Environmental Protection Agency, “Climate Change Indicators: Heavy Precipitation,” last updated August 2016. https://www.epa.gov/climate-indicators/climate-change-indicators-heavy-precipitation</a:t>
            </a:r>
          </a:p>
          <a:p>
            <a:pPr>
              <a:defRPr sz="1200"/>
            </a:pPr>
            <a:r>
              <a:rPr lang="en-US" dirty="0"/>
              <a:t>[3*] </a:t>
            </a:r>
            <a:r>
              <a:rPr lang="en-US" dirty="0" err="1"/>
              <a:t>FloodList</a:t>
            </a:r>
            <a:r>
              <a:rPr lang="en-US" dirty="0"/>
              <a:t> News, “New Study Finds Over 40 Million Americans at Risk from River Flooding,” March 1, 2018. http://floodlist.com/america/usa/study-40-million-americas-flood-risk</a:t>
            </a:r>
          </a:p>
          <a:p>
            <a:pPr>
              <a:defRPr sz="1200"/>
            </a:pPr>
            <a:r>
              <a:rPr lang="en-US" dirty="0"/>
              <a:t>[4*] Georgina </a:t>
            </a:r>
            <a:r>
              <a:rPr lang="en-US" dirty="0" err="1"/>
              <a:t>Gustin</a:t>
            </a:r>
            <a:r>
              <a:rPr lang="en-US" dirty="0"/>
              <a:t>, “U.S. Coastal Cities Will Flood More Often and More Severely, Study Warns,” Inside Climate News, June 7, 2017. https://insideclimatenews.org/news/07062017/coastal-flooding-extreme-sea-level-rise-forecast</a:t>
            </a:r>
          </a:p>
          <a:p>
            <a:pPr>
              <a:defRPr sz="1200"/>
            </a:pPr>
            <a:r>
              <a:rPr lang="en-US" dirty="0"/>
              <a:t>[5*] Emily </a:t>
            </a:r>
            <a:r>
              <a:rPr lang="en-US" dirty="0" err="1"/>
              <a:t>Anthes</a:t>
            </a:r>
            <a:r>
              <a:rPr lang="en-US" dirty="0"/>
              <a:t>, “A Floating House to Resist the Floods of Climate Change,” The New Yorker, January 3, 2018. https://www.newyorker.com/tech/elements/a-floating-house-to-resist-the-floods-of-climate-change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381000" y="685800"/>
            <a:ext cx="6096000" cy="3429000"/>
          </a:xfrm>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pPr>
              <a:defRPr b="1"/>
            </a:pPr>
            <a:r>
              <a:rPr lang="en-US" dirty="0"/>
              <a:t>ID #3 - Can be used in noncommercial online and TV broadcasts of your presentation.</a:t>
            </a:r>
          </a:p>
          <a:p>
            <a:pPr>
              <a:defRPr sz="1400"/>
            </a:pPr>
            <a:endParaRPr lang="en-US" dirty="0"/>
          </a:p>
          <a:p>
            <a:pPr>
              <a:defRPr sz="1400"/>
            </a:pPr>
            <a:r>
              <a:rPr lang="en-US" dirty="0"/>
              <a:t>This is the famous “Blue Marble” image that shows our Earth from space and reminds us that we all share the same home.</a:t>
            </a:r>
          </a:p>
          <a:p>
            <a:pPr>
              <a:defRPr sz="1400"/>
            </a:pPr>
            <a:endParaRPr lang="en-US" dirty="0"/>
          </a:p>
          <a:p>
            <a:pPr>
              <a:defRPr sz="1200"/>
            </a:pPr>
            <a:r>
              <a:rPr lang="en-US" b="1" dirty="0"/>
              <a:t>DESCRIPTION</a:t>
            </a:r>
            <a:r>
              <a:rPr lang="en-US" dirty="0"/>
              <a:t>: Photo of Earth from Apollo 17, taken as the crew was traveling toward the moon, December 7, 1972</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This picture is called the “Blue Marble,” taken during the last Apollo mission. </a:t>
            </a:r>
          </a:p>
          <a:p>
            <a:pPr>
              <a:defRPr sz="1200"/>
            </a:pPr>
            <a:r>
              <a:rPr lang="en-US" dirty="0"/>
              <a:t>	</a:t>
            </a:r>
          </a:p>
          <a:p>
            <a:pPr>
              <a:defRPr sz="1200"/>
            </a:pPr>
            <a:r>
              <a:rPr lang="en-US" dirty="0"/>
              <a:t>What makes the photograph so unique and powerful is that it captures the complete circle of the earth, helping us see the big picture of our planet – and our lives on it.[1*] It was the first time the Apollo mission made it possible to capture almost the entire southern polar ice cap.[2*] </a:t>
            </a:r>
          </a:p>
          <a:p>
            <a:pPr>
              <a:defRPr sz="1200"/>
            </a:pPr>
            <a:endParaRPr lang="en-US" dirty="0"/>
          </a:p>
          <a:p>
            <a:pPr>
              <a:defRPr sz="1200"/>
            </a:pPr>
            <a:r>
              <a:rPr lang="en-US" b="1" dirty="0"/>
              <a:t>REFERENCES</a:t>
            </a:r>
            <a:r>
              <a:rPr lang="en-US" dirty="0"/>
              <a:t>:</a:t>
            </a:r>
          </a:p>
          <a:p>
            <a:pPr>
              <a:defRPr sz="1200"/>
            </a:pPr>
            <a:r>
              <a:rPr lang="en-US" dirty="0"/>
              <a:t>[1*] Jeffrey Kluger, “Earth From Above: The Blue Marble,” Time, February 9, 2012. https://time.com/3785942/blue-marble/</a:t>
            </a:r>
          </a:p>
          <a:p>
            <a:pPr>
              <a:defRPr sz="1200"/>
            </a:pPr>
            <a:r>
              <a:rPr lang="en-US" dirty="0"/>
              <a:t>[2*] NASA Visible Earth, “The Blue Marble from Apollo 17," December 7, 1972. http://visibleearth.nasa.gov/view.php?id=55418</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 name="Shape 1331"/>
          <p:cNvSpPr>
            <a:spLocks noGrp="1" noRot="1" noChangeAspect="1"/>
          </p:cNvSpPr>
          <p:nvPr>
            <p:ph type="sldImg"/>
          </p:nvPr>
        </p:nvSpPr>
        <p:spPr>
          <a:xfrm>
            <a:off x="381000" y="685800"/>
            <a:ext cx="6096000" cy="3429000"/>
          </a:xfrm>
          <a:prstGeom prst="rect">
            <a:avLst/>
          </a:prstGeom>
        </p:spPr>
        <p:txBody>
          <a:bodyPr/>
          <a:lstStyle/>
          <a:p>
            <a:endParaRPr/>
          </a:p>
        </p:txBody>
      </p:sp>
      <p:sp>
        <p:nvSpPr>
          <p:cNvPr id="1332" name="Shape 1332"/>
          <p:cNvSpPr>
            <a:spLocks noGrp="1"/>
          </p:cNvSpPr>
          <p:nvPr>
            <p:ph type="body" sz="quarter" idx="1"/>
          </p:nvPr>
        </p:nvSpPr>
        <p:spPr>
          <a:prstGeom prst="rect">
            <a:avLst/>
          </a:prstGeom>
        </p:spPr>
        <p:txBody>
          <a:bodyPr/>
          <a:lstStyle/>
          <a:p>
            <a:pPr>
              <a:defRPr b="1"/>
            </a:pPr>
            <a:r>
              <a:rPr lang="en-US" dirty="0"/>
              <a:t>ID #6575 - Can be used in noncommercial online and TV broadcasts of your presentation, but not modified.</a:t>
            </a:r>
          </a:p>
          <a:p>
            <a:pPr>
              <a:defRPr sz="1400"/>
            </a:pPr>
            <a:endParaRPr lang="en-US" dirty="0"/>
          </a:p>
          <a:p>
            <a:pPr>
              <a:defRPr sz="1400"/>
            </a:pPr>
            <a:r>
              <a:rPr lang="en-US" dirty="0"/>
              <a:t>If you look at the 10 counties most affected by flooding in the United States, 81 percent of the population is minority, on average.</a:t>
            </a:r>
          </a:p>
          <a:p>
            <a:pPr>
              <a:defRPr sz="1400"/>
            </a:pPr>
            <a:endParaRPr lang="en-US" dirty="0"/>
          </a:p>
          <a:p>
            <a:pPr>
              <a:defRPr sz="1200" b="1"/>
            </a:pPr>
            <a:r>
              <a:rPr lang="en-US" dirty="0"/>
              <a:t>DESCRIPTION</a:t>
            </a:r>
            <a:r>
              <a:rPr lang="en-US" b="0" dirty="0"/>
              <a:t>: Graphic highlighting the U.S. counties most vulnerable to disaster, with text stating that the population in the 10 U.S. counties rated most vulnerable to disasters by the Centers for Disease Control and Prevention is 81 percent minority, on average</a:t>
            </a:r>
          </a:p>
          <a:p>
            <a:pPr>
              <a:defRPr sz="1200"/>
            </a:pPr>
            <a:endParaRPr lang="en-US" b="0" dirty="0"/>
          </a:p>
          <a:p>
            <a:pPr>
              <a:defRPr sz="1200" b="1"/>
            </a:pPr>
            <a:r>
              <a:rPr lang="en-US" dirty="0"/>
              <a:t>ADDITIONAL TALKING POINTS</a:t>
            </a:r>
            <a:r>
              <a:rPr lang="en-US" b="0" dirty="0"/>
              <a:t>:</a:t>
            </a:r>
          </a:p>
          <a:p>
            <a:pPr>
              <a:defRPr sz="1200" b="1"/>
            </a:pPr>
            <a:r>
              <a:rPr lang="en-US" dirty="0"/>
              <a:t>We know that communities of color and low-income neighborhoods are disproportionately at risk from the climate crisis. Notably, minority communities are more vulnerable to disasters and extreme heat.</a:t>
            </a:r>
            <a:endParaRPr lang="en-US" b="0" dirty="0"/>
          </a:p>
          <a:p>
            <a:pPr marL="148166" indent="-148166">
              <a:buSzPct val="75000"/>
              <a:buChar char="•"/>
              <a:defRPr sz="1200"/>
            </a:pPr>
            <a:r>
              <a:rPr lang="en-US" dirty="0"/>
              <a:t>Counties, cities, and neighborhoods with large numbers of black and Hispanic residents are more likely than others to suffer from events such as flooding and extreme heat because they are often located in damage-prone areas and frequently lack the resources and investment to recover quickly from disaster.</a:t>
            </a:r>
          </a:p>
          <a:p>
            <a:pPr marL="148166" indent="-148166">
              <a:buSzPct val="75000"/>
              <a:buChar char="•"/>
              <a:defRPr sz="1200"/>
            </a:pPr>
            <a:r>
              <a:rPr lang="en-US" dirty="0"/>
              <a:t>In the US, this is in part a result of decades-long policies that clustered minorities in undesirable areas such as floodplains and denied amenities like green spaces and tree canopies.</a:t>
            </a:r>
          </a:p>
          <a:p>
            <a:pPr marL="148166" indent="-148166">
              <a:buSzPct val="75000"/>
              <a:buChar char="•"/>
              <a:defRPr sz="1200"/>
            </a:pPr>
            <a:r>
              <a:rPr lang="en-US" dirty="0"/>
              <a:t>In the ten counties rated most vulnerable to extreme heat by the National Oceanic and Atmospheric Administration (NOAA), the population is 67 percent minority on average.[1*]</a:t>
            </a:r>
          </a:p>
          <a:p>
            <a:pPr>
              <a:defRPr sz="1200"/>
            </a:pPr>
            <a:endParaRPr lang="en-US" dirty="0"/>
          </a:p>
          <a:p>
            <a:pPr>
              <a:defRPr sz="1200"/>
            </a:pPr>
            <a:r>
              <a:rPr lang="en-US" b="1" dirty="0"/>
              <a:t>REFERENCES</a:t>
            </a:r>
            <a:r>
              <a:rPr lang="en-US" dirty="0"/>
              <a:t>:</a:t>
            </a:r>
          </a:p>
          <a:p>
            <a:pPr>
              <a:defRPr sz="1200"/>
            </a:pPr>
            <a:r>
              <a:rPr lang="en-US" dirty="0"/>
              <a:t>[1*] Thomas Frank, “Population of top 10 counties for disasters: 81% minority,” E&amp;E News, June 8, 2020. https://www.eenews.net/climatewire/2020/06/08/stories/1063347205?utm_campaign=edition%2BMGkN8vMVEV1xZhYWhDA0AQ%3D%3D&amp;utm_medium=email&amp;utm_source=eenews%3Aclimatewire</a:t>
            </a:r>
          </a:p>
          <a:p>
            <a:pPr>
              <a:defRPr sz="1200"/>
            </a:pPr>
            <a:endParaRPr lang="en-US" dirty="0"/>
          </a:p>
          <a:p>
            <a:pPr>
              <a:defRPr sz="1200"/>
            </a:pPr>
            <a:r>
              <a:rPr lang="en-US" b="1" dirty="0"/>
              <a:t>SLIDE SOURCE(S)</a:t>
            </a:r>
            <a:r>
              <a:rPr lang="en-US" dirty="0"/>
              <a:t>: https://www.eenews.net/climatewire/2020/06/08/stories/1063347205?utm_campaign=edition%2BMGkN8vMVEV1xZhYWhDA0AQ%3D%3D&amp;utm_medium=email&amp;utm_source=eenews%3Aclimatewire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 name="Shape 13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37" name="Shape 1337"/>
          <p:cNvSpPr>
            <a:spLocks noGrp="1"/>
          </p:cNvSpPr>
          <p:nvPr>
            <p:ph type="body" sz="quarter" idx="1"/>
          </p:nvPr>
        </p:nvSpPr>
        <p:spPr>
          <a:prstGeom prst="rect">
            <a:avLst/>
          </a:prstGeom>
        </p:spPr>
        <p:txBody>
          <a:bodyPr/>
          <a:lstStyle/>
          <a:p>
            <a:pPr>
              <a:defRPr b="1"/>
            </a:pPr>
            <a:r>
              <a:rPr lang="en-US" dirty="0"/>
              <a:t>ID #6324.B - Can be used in noncommercial online and TV broadcasts of your presentation, but not modified.</a:t>
            </a:r>
          </a:p>
          <a:p>
            <a:pPr>
              <a:defRPr sz="1400"/>
            </a:pPr>
            <a:endParaRPr lang="en-US" dirty="0"/>
          </a:p>
          <a:p>
            <a:pPr>
              <a:defRPr sz="1400"/>
            </a:pPr>
            <a:r>
              <a:rPr lang="en-US" dirty="0"/>
              <a:t>That's a pattern holding around the world. Farmers were hurt last year in the prime farmland of the Midwest. Twenty million acres couldn't be farmed because of the massive downpours.</a:t>
            </a:r>
          </a:p>
          <a:p>
            <a:pPr>
              <a:defRPr sz="1400"/>
            </a:pPr>
            <a:endParaRPr lang="en-US" dirty="0"/>
          </a:p>
          <a:p>
            <a:pPr>
              <a:defRPr sz="1200"/>
            </a:pPr>
            <a:r>
              <a:rPr lang="en-US" b="1" dirty="0"/>
              <a:t>DESCRIPTION</a:t>
            </a:r>
            <a:r>
              <a:rPr lang="en-US" dirty="0"/>
              <a:t>: Text slide stating that U.S. farmers were prevented from planting on 20 million acres in 2019, mainly due to heavy rainfall and flooding</a:t>
            </a:r>
          </a:p>
          <a:p>
            <a:pPr>
              <a:defRPr sz="1200"/>
            </a:pPr>
            <a:endParaRPr lang="en-US" dirty="0"/>
          </a:p>
          <a:p>
            <a:pPr>
              <a:defRPr sz="1200" b="1"/>
            </a:pPr>
            <a:r>
              <a:rPr lang="en-US" dirty="0"/>
              <a:t>ADDITIONAL TALKING POINTS</a:t>
            </a:r>
            <a:r>
              <a:rPr lang="en-US" b="0" dirty="0"/>
              <a:t>: As of August 2019, US farmers were prevented from planting crops (mostly corn, soybeans, and wheat) on over 19.4 million acres – nearly 17.5 million acres more than reported at the same time in 2018 and the largest acreage since the USDA’s first report in 2007. More than 73 percent of this land was in Midwestern states effected by heavy rainfall and flooding.[1*]</a:t>
            </a:r>
          </a:p>
          <a:p>
            <a:pPr>
              <a:defRPr sz="1200" b="1"/>
            </a:pPr>
            <a:endParaRPr lang="en-US" b="0" dirty="0"/>
          </a:p>
          <a:p>
            <a:pPr>
              <a:defRPr sz="1200" b="1"/>
            </a:pPr>
            <a:r>
              <a:rPr lang="en-US" dirty="0"/>
              <a:t>REFERENCES</a:t>
            </a:r>
            <a:r>
              <a:rPr lang="en-US" b="0" dirty="0"/>
              <a:t>:</a:t>
            </a:r>
          </a:p>
          <a:p>
            <a:pPr>
              <a:defRPr sz="1200"/>
            </a:pPr>
            <a:r>
              <a:rPr lang="en-US" dirty="0"/>
              <a:t>[1*] US Department of Agriculture, Farm Service Agency, “Report: Farmers Prevented from Planting Crops on More than 19 Million Acres,” August 12, 2019. https://www.fsa.usda.gov/news-room/news-releases/2019/report-farmers-prevented-from-planting-crops-on-more-than-19-million-acres</a:t>
            </a:r>
          </a:p>
          <a:p>
            <a:pPr>
              <a:defRPr sz="1200" b="1"/>
            </a:pPr>
            <a:endParaRPr lang="en-US" dirty="0"/>
          </a:p>
          <a:p>
            <a:pPr>
              <a:defRPr sz="1200"/>
            </a:pPr>
            <a:r>
              <a:rPr lang="en-US" b="1" dirty="0"/>
              <a:t>SLIDE SOURCE(S)</a:t>
            </a:r>
            <a:r>
              <a:rPr lang="en-US" dirty="0"/>
              <a:t>: https://www.fsa.usda.gov/news-room/news-releases/2019/report-farmers-prevented-from-planting-crops-on-more-than-19-million-acres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5" name="Shape 136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6" name="Shape 1366"/>
          <p:cNvSpPr>
            <a:spLocks noGrp="1"/>
          </p:cNvSpPr>
          <p:nvPr>
            <p:ph type="body" sz="quarter" idx="1"/>
          </p:nvPr>
        </p:nvSpPr>
        <p:spPr>
          <a:prstGeom prst="rect">
            <a:avLst/>
          </a:prstGeom>
        </p:spPr>
        <p:txBody>
          <a:bodyPr/>
          <a:lstStyle/>
          <a:p>
            <a:pPr>
              <a:defRPr b="1"/>
            </a:pPr>
            <a:r>
              <a:rPr lang="en-US" dirty="0"/>
              <a:t>ID #6326.B - May be live-streamed, broadcast, and presented in-person, but may not be recorded or modified.</a:t>
            </a:r>
          </a:p>
          <a:p>
            <a:pPr>
              <a:defRPr sz="1400"/>
            </a:pPr>
            <a:endParaRPr lang="en-US" dirty="0"/>
          </a:p>
          <a:p>
            <a:pPr>
              <a:defRPr sz="1400"/>
            </a:pPr>
            <a:r>
              <a:rPr lang="en-US" dirty="0"/>
              <a:t>There was $20 billion in damages.</a:t>
            </a:r>
          </a:p>
          <a:p>
            <a:pPr>
              <a:defRPr sz="1400"/>
            </a:pPr>
            <a:endParaRPr lang="en-US" dirty="0"/>
          </a:p>
          <a:p>
            <a:pPr>
              <a:defRPr sz="1200"/>
            </a:pPr>
            <a:r>
              <a:rPr lang="en-US" b="1" dirty="0"/>
              <a:t>DESCRIPTION</a:t>
            </a:r>
            <a:r>
              <a:rPr lang="en-US" dirty="0"/>
              <a:t>: Photo of a tractor pumping water from a flooded field, near Orchard, Antelope County Nebraska on May 5, 2019 with text stating that the U.S. spring 2019 flooding caused $20 billion in damages, including $6.4 billion in federal crop insurance payouts</a:t>
            </a:r>
          </a:p>
          <a:p>
            <a:pPr>
              <a:defRPr sz="1200"/>
            </a:pPr>
            <a:endParaRPr lang="en-US" dirty="0"/>
          </a:p>
          <a:p>
            <a:pPr>
              <a:defRPr sz="1200" b="1"/>
            </a:pPr>
            <a:r>
              <a:rPr lang="en-US" dirty="0"/>
              <a:t>ADDITIONAL TALKING POINTS: As the world gets warmer, the extra heat is intensifying the water cycle and leading to more extreme floods in many places around the world.[1*]</a:t>
            </a:r>
          </a:p>
          <a:p>
            <a:pPr marL="148166" indent="-148166">
              <a:buSzPct val="75000"/>
              <a:buChar char="•"/>
              <a:defRPr sz="1200"/>
            </a:pPr>
            <a:r>
              <a:rPr lang="en-US" dirty="0"/>
              <a:t>Floods are caused or amplified by both weather- and human-related factors. </a:t>
            </a:r>
          </a:p>
          <a:p>
            <a:pPr marL="148166" indent="-148166">
              <a:buSzPct val="75000"/>
              <a:buChar char="•"/>
              <a:defRPr sz="1200"/>
            </a:pPr>
            <a:r>
              <a:rPr lang="en-US" dirty="0"/>
              <a:t>Major weather factors include heavy and/or prolonged precipitation, snowmelt, thunderstorms, storm surges from hurricanes, and collapsed ice or debris jams in waterways.[1*]</a:t>
            </a:r>
          </a:p>
          <a:p>
            <a:pPr marL="148166" indent="-148166">
              <a:buSzPct val="75000"/>
              <a:buChar char="•"/>
              <a:defRPr sz="1200"/>
            </a:pPr>
            <a:r>
              <a:rPr lang="en-US" dirty="0"/>
              <a:t>Human factors include structural failures of dams and levees, altered drainage, and land-cover alterations.[1*]</a:t>
            </a:r>
          </a:p>
          <a:p>
            <a:pPr marL="148166" indent="-148166">
              <a:buSzPct val="75000"/>
              <a:buChar char="•"/>
              <a:defRPr sz="1200"/>
            </a:pPr>
            <a:r>
              <a:rPr lang="en-US" dirty="0"/>
              <a:t>Heavy downpours are instances when the amount of rain or snow exceeds what is normal, which varies by location and season, and these events are on the rise with climate change.[2*]</a:t>
            </a:r>
          </a:p>
          <a:p>
            <a:pPr>
              <a:defRPr sz="1200" b="1"/>
            </a:pPr>
            <a:endParaRPr lang="en-US" dirty="0"/>
          </a:p>
          <a:p>
            <a:pPr>
              <a:defRPr sz="1200" b="1"/>
            </a:pPr>
            <a:r>
              <a:rPr lang="en-US" dirty="0"/>
              <a:t>There are four major flood categories: flash, urban, river, and coastal flooding.[1*]</a:t>
            </a:r>
          </a:p>
          <a:p>
            <a:pPr marL="148166" indent="-148166">
              <a:buSzPct val="75000"/>
              <a:buChar char="•"/>
              <a:defRPr sz="1200"/>
            </a:pPr>
            <a:r>
              <a:rPr lang="en-US" dirty="0"/>
              <a:t>Flash floods occur in small and steep watersheds and waterways and can be caused by short-duration intense precipitation.[1*] Low lying areas or areas with poor drainage have increased vulnerability.[2*] </a:t>
            </a:r>
          </a:p>
          <a:p>
            <a:pPr marL="148166" indent="-148166">
              <a:buSzPct val="75000"/>
              <a:buChar char="•"/>
              <a:defRPr sz="1200"/>
            </a:pPr>
            <a:r>
              <a:rPr lang="en-US" dirty="0"/>
              <a:t>Urbanization creates large areas of impervious surfaces (such as roads, pavement, parking lots, and buildings). During brief but very heavy precipitation, these surfaces increase immediate runoff that can exceed the capacity of storm drains and lead to urban flooding.[1*]</a:t>
            </a:r>
          </a:p>
          <a:p>
            <a:pPr marL="148166" indent="-148166">
              <a:buSzPct val="75000"/>
              <a:buChar char="•"/>
              <a:defRPr sz="1200"/>
            </a:pPr>
            <a:r>
              <a:rPr lang="en-US" dirty="0"/>
              <a:t>River flooding occurs when surface water drained from a watershed into a stream or a river exceeds channel capacity, overflows the banks, and inundates adjacent low-lying areas.[1*] Between 13–41 million US residents are now at risk due to river flooding.[3*]</a:t>
            </a:r>
          </a:p>
          <a:p>
            <a:pPr marL="148166" indent="-148166">
              <a:buSzPct val="75000"/>
              <a:buChar char="•"/>
              <a:defRPr sz="1200"/>
            </a:pPr>
            <a:r>
              <a:rPr lang="en-US" dirty="0"/>
              <a:t>Coastal flooding is predominantly caused by storm surges that accompany hurricanes and other storms that push seawater toward the shore.[1*]</a:t>
            </a:r>
          </a:p>
          <a:p>
            <a:pPr>
              <a:defRPr sz="1200" b="1"/>
            </a:pPr>
            <a:endParaRPr lang="en-US" dirty="0"/>
          </a:p>
          <a:p>
            <a:pPr>
              <a:defRPr sz="1200" b="1"/>
            </a:pPr>
            <a:r>
              <a:rPr lang="en-US" dirty="0"/>
              <a:t>Extreme floods used to be rare events but in recent years they have become more frequent, intense, and costly.[4*]</a:t>
            </a:r>
          </a:p>
          <a:p>
            <a:pPr marL="148166" indent="-148166">
              <a:buSzPct val="75000"/>
              <a:buChar char="•"/>
              <a:defRPr sz="1200"/>
            </a:pPr>
            <a:r>
              <a:rPr lang="en-US" dirty="0"/>
              <a:t>In the past two decades, the world’s 10 worst floods have done more than $165 billion in damage and have driven more than 1 billion people from their homes.[5*] </a:t>
            </a:r>
          </a:p>
          <a:p>
            <a:pPr marL="148166" indent="-148166">
              <a:buSzPct val="75000"/>
              <a:buChar char="•"/>
              <a:defRPr sz="1200"/>
            </a:pPr>
            <a:r>
              <a:rPr lang="en-US" dirty="0"/>
              <a:t>By 2050, flooding is projected to inundate coastal cities an average of 40 times more often than present day.[4*] </a:t>
            </a:r>
          </a:p>
          <a:p>
            <a:pPr marL="148166" indent="-148166">
              <a:buSzPct val="75000"/>
              <a:buChar char="•"/>
              <a:defRPr sz="1200"/>
            </a:pPr>
            <a:r>
              <a:rPr lang="en-US" dirty="0"/>
              <a:t>The risk of extreme floods – such as those caused by Hurricane Sandy in 2012 – striking will likely increase to about once per year after 2100.[4*]</a:t>
            </a:r>
          </a:p>
          <a:p>
            <a:pPr>
              <a:defRPr sz="1200" b="1"/>
            </a:pPr>
            <a:endParaRPr lang="en-US" dirty="0"/>
          </a:p>
          <a:p>
            <a:pPr>
              <a:defRPr sz="1200" b="1"/>
            </a:pPr>
            <a:r>
              <a:rPr lang="en-US" dirty="0"/>
              <a:t>REFERENCES:</a:t>
            </a:r>
          </a:p>
          <a:p>
            <a:pPr>
              <a:defRPr sz="1200"/>
            </a:pPr>
            <a:r>
              <a:rPr lang="en-US" dirty="0"/>
              <a:t>[1*] National Climate Assessment, “Extreme Weather,” last accessed February 2020. https://nca2014.globalchange.gov/highlights/report-findings/extreme-weather</a:t>
            </a:r>
          </a:p>
          <a:p>
            <a:pPr>
              <a:defRPr sz="1200"/>
            </a:pPr>
            <a:r>
              <a:rPr lang="en-US" dirty="0"/>
              <a:t>[2*] Environmental Protection Agency, “Climate Change Indicators: Heavy Precipitation,” last updated August 2016. https://www.epa.gov/climate-indicators/climate-change-indicators-heavy-precipitation</a:t>
            </a:r>
          </a:p>
          <a:p>
            <a:pPr>
              <a:defRPr sz="1200"/>
            </a:pPr>
            <a:r>
              <a:rPr lang="en-US" dirty="0"/>
              <a:t>[3*] </a:t>
            </a:r>
            <a:r>
              <a:rPr lang="en-US" dirty="0" err="1"/>
              <a:t>FloodList</a:t>
            </a:r>
            <a:r>
              <a:rPr lang="en-US" dirty="0"/>
              <a:t> News, “New Study Finds Over 40 Million Americans at Risk from River Flooding,” March 1, 2018. http://floodlist.com/america/usa/study-40-million-americas-flood-risk</a:t>
            </a:r>
          </a:p>
          <a:p>
            <a:pPr>
              <a:defRPr sz="1200"/>
            </a:pPr>
            <a:r>
              <a:rPr lang="en-US" dirty="0"/>
              <a:t>[4*] Georgina </a:t>
            </a:r>
            <a:r>
              <a:rPr lang="en-US" dirty="0" err="1"/>
              <a:t>Gustin</a:t>
            </a:r>
            <a:r>
              <a:rPr lang="en-US" dirty="0"/>
              <a:t>, “U.S. Coastal Cities Will Flood More Often and More Severely, Study Warns,” Inside Climate News, June 7, 2017. https://insideclimatenews.org/news/07062017/coastal-flooding-extreme-sea-level-rise-forecast</a:t>
            </a:r>
          </a:p>
          <a:p>
            <a:pPr>
              <a:defRPr sz="1200"/>
            </a:pPr>
            <a:r>
              <a:rPr lang="en-US" dirty="0"/>
              <a:t>[5*] Emily </a:t>
            </a:r>
            <a:r>
              <a:rPr lang="en-US" dirty="0" err="1"/>
              <a:t>Anthes</a:t>
            </a:r>
            <a:r>
              <a:rPr lang="en-US" dirty="0"/>
              <a:t>, “A Floating House to Resist the Floods of Climate Change,” The New Yorker, January 3, 2018. https://www.newyorker.com/tech/elements/a-floating-house-to-resist-the-floods-of-climate-change</a:t>
            </a:r>
          </a:p>
          <a:p>
            <a:pPr>
              <a:defRPr sz="1200"/>
            </a:pPr>
            <a:endParaRPr lang="en-US" dirty="0"/>
          </a:p>
          <a:p>
            <a:pPr>
              <a:defRPr sz="1200" b="1"/>
            </a:pPr>
            <a:r>
              <a:rPr lang="en-US" dirty="0"/>
              <a:t>SLIDE SOURCE(S)</a:t>
            </a:r>
            <a:r>
              <a:rPr lang="en-US" b="0" dirty="0"/>
              <a:t>: https://www.politico.com/newsletters/morning-agriculture/2020/02/04/the-trade-aid-train-keeps-chugging-785021</a:t>
            </a:r>
          </a:p>
          <a:p>
            <a:pPr>
              <a:defRPr sz="1200" b="1"/>
            </a:pPr>
            <a:endParaRPr lang="en-US" b="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8" name="Shape 2548"/>
          <p:cNvSpPr>
            <a:spLocks noGrp="1" noRot="1" noChangeAspect="1"/>
          </p:cNvSpPr>
          <p:nvPr>
            <p:ph type="sldImg"/>
          </p:nvPr>
        </p:nvSpPr>
        <p:spPr>
          <a:xfrm>
            <a:off x="381000" y="685800"/>
            <a:ext cx="6096000" cy="3429000"/>
          </a:xfrm>
          <a:prstGeom prst="rect">
            <a:avLst/>
          </a:prstGeom>
        </p:spPr>
        <p:txBody>
          <a:bodyPr/>
          <a:lstStyle/>
          <a:p>
            <a:endParaRPr/>
          </a:p>
        </p:txBody>
      </p:sp>
      <p:sp>
        <p:nvSpPr>
          <p:cNvPr id="2549" name="Shape 2549"/>
          <p:cNvSpPr>
            <a:spLocks noGrp="1"/>
          </p:cNvSpPr>
          <p:nvPr>
            <p:ph type="body" sz="quarter" idx="1"/>
          </p:nvPr>
        </p:nvSpPr>
        <p:spPr>
          <a:prstGeom prst="rect">
            <a:avLst/>
          </a:prstGeom>
        </p:spPr>
        <p:txBody>
          <a:bodyPr/>
          <a:lstStyle/>
          <a:p>
            <a:pPr>
              <a:defRPr b="1"/>
            </a:pPr>
            <a:r>
              <a:rPr lang="en-US" dirty="0"/>
              <a:t>ID #3688 - May be live-streamed, broadcast, and presented in-person, but may not be recorded or modified.</a:t>
            </a:r>
          </a:p>
          <a:p>
            <a:pPr>
              <a:defRPr sz="1400"/>
            </a:pPr>
            <a:endParaRPr lang="en-US" dirty="0"/>
          </a:p>
          <a:p>
            <a:pPr>
              <a:defRPr sz="1400"/>
            </a:pPr>
            <a:r>
              <a:rPr lang="en-US" dirty="0"/>
              <a:t>The same extra heat that causes these rain bombs and floods also causes the droughts by sucking the moisture out of the topsoil, so the droughts take place more quickly. The groundwater is used up faster.</a:t>
            </a:r>
          </a:p>
          <a:p>
            <a:pPr>
              <a:defRPr sz="1400"/>
            </a:pPr>
            <a:endParaRPr lang="en-US" dirty="0"/>
          </a:p>
          <a:p>
            <a:pPr>
              <a:defRPr sz="1200"/>
            </a:pPr>
            <a:r>
              <a:rPr lang="en-US" b="1" dirty="0"/>
              <a:t>DESCRIPTION</a:t>
            </a:r>
            <a:r>
              <a:rPr lang="en-US" dirty="0"/>
              <a:t>: Video illustrating how evaporation from oceans is the same process that pulls water from land, causing droughts</a:t>
            </a:r>
          </a:p>
          <a:p>
            <a:pPr>
              <a:defRPr sz="1200"/>
            </a:pPr>
            <a:endParaRPr lang="en-US" dirty="0"/>
          </a:p>
          <a:p>
            <a:pPr>
              <a:defRPr sz="1200" b="1"/>
            </a:pPr>
            <a:r>
              <a:rPr lang="en-US" dirty="0"/>
              <a:t>ADDITIONAL TALKING POINTS: As the world gets warmer, the extra heat increases evaporation, pulling more water from the soil and causing deeper and longer droughts.[1*]</a:t>
            </a:r>
          </a:p>
          <a:p>
            <a:pPr marL="148166" indent="-148166">
              <a:buSzPct val="75000"/>
              <a:buChar char="•"/>
              <a:defRPr sz="1200"/>
            </a:pPr>
            <a:r>
              <a:rPr lang="en-US" dirty="0"/>
              <a:t>When people think of drought, they often imagine a meteorological drought or a prolonged period of dryness compared to the regional average.[1*]</a:t>
            </a:r>
          </a:p>
          <a:p>
            <a:pPr marL="148166" indent="-148166">
              <a:buSzPct val="75000"/>
              <a:buChar char="•"/>
              <a:defRPr sz="1200"/>
            </a:pPr>
            <a:r>
              <a:rPr lang="en-US" dirty="0"/>
              <a:t>Other kinds of drought exist, including hydrological drought, which refers to the effects of decreased precipitation on streamflow, soil moisture, the level of freshwater bodies, and groundwater recharge.[1*]</a:t>
            </a:r>
          </a:p>
          <a:p>
            <a:pPr marL="148166" indent="-148166">
              <a:buSzPct val="75000"/>
              <a:buChar char="•"/>
              <a:defRPr sz="1200"/>
            </a:pPr>
            <a:r>
              <a:rPr lang="en-US" dirty="0"/>
              <a:t>Farmers are most concerned with agricultural drought, which is when the available water supplies are unable to meet crop water demands. There can be agricultural drought without meteorological drought – for example, when earlier snowmelt leads to reduced water availability during peak summer demand.[1*]</a:t>
            </a:r>
          </a:p>
          <a:p>
            <a:pPr marL="148166" indent="-148166">
              <a:buSzPct val="75000"/>
              <a:buChar char="•"/>
              <a:defRPr sz="1200"/>
            </a:pPr>
            <a:r>
              <a:rPr lang="en-US" dirty="0"/>
              <a:t>The risk of hydrological and agricultural drought increases as temperatures rise.[1*]</a:t>
            </a:r>
          </a:p>
          <a:p>
            <a:pPr>
              <a:defRPr sz="1200" b="1"/>
            </a:pPr>
            <a:endParaRPr lang="en-US" dirty="0"/>
          </a:p>
          <a:p>
            <a:pPr>
              <a:defRPr sz="1200" b="1"/>
            </a:pPr>
            <a:r>
              <a:rPr lang="en-US" dirty="0"/>
              <a:t>Increased evaporation from soils affects plant life and can both reduce rainfall and increase other risks.[2*]</a:t>
            </a:r>
          </a:p>
          <a:p>
            <a:pPr marL="148166" indent="-148166">
              <a:buSzPct val="75000"/>
              <a:buChar char="•"/>
              <a:defRPr sz="1200"/>
            </a:pPr>
            <a:r>
              <a:rPr lang="en-US" dirty="0"/>
              <a:t>When rainfall does come to drought-stricken areas, the drier soils it hits are less able to absorb the water, increasing the likelihood of flooding.[2*]</a:t>
            </a:r>
          </a:p>
          <a:p>
            <a:pPr marL="148166" indent="-148166">
              <a:buSzPct val="75000"/>
              <a:buChar char="•"/>
              <a:defRPr sz="1200"/>
            </a:pPr>
            <a:r>
              <a:rPr lang="en-US" dirty="0"/>
              <a:t>Nearly 40 percent of the world – 1.3 billion people – relies on agriculture as the main source of income. The result: water shortages put the health and wellbeing not only of animals and crops at risk, but also of the farmers and communities that depend on them, too.[2*]</a:t>
            </a:r>
          </a:p>
          <a:p>
            <a:pPr>
              <a:defRPr sz="1200" b="1"/>
            </a:pPr>
            <a:endParaRPr lang="en-US" dirty="0"/>
          </a:p>
          <a:p>
            <a:pPr>
              <a:defRPr sz="1200" b="1"/>
            </a:pPr>
            <a:r>
              <a:rPr lang="en-US" dirty="0"/>
              <a:t>Under future projections, soil moisture is expected to decrease globally with real and dangerous consequences.[3*]</a:t>
            </a:r>
          </a:p>
          <a:p>
            <a:pPr marL="148166" indent="-148166">
              <a:buSzPct val="75000"/>
              <a:buChar char="•"/>
              <a:defRPr sz="1200"/>
            </a:pPr>
            <a:r>
              <a:rPr lang="en-US" dirty="0"/>
              <a:t>Short-term droughts (four-to-six-month duration) are expected to increase in frequency throughout the twenty-first century.[3*] </a:t>
            </a:r>
          </a:p>
          <a:p>
            <a:pPr marL="148166" indent="-148166">
              <a:buSzPct val="75000"/>
              <a:buChar char="•"/>
              <a:defRPr sz="1200"/>
            </a:pPr>
            <a:r>
              <a:rPr lang="en-US" dirty="0"/>
              <a:t>Projections show that even in an optimistic scenario of only 1.5 degrees Celsius warming, more than 3.3 billion people will be exposed to water stress, and almost 500 million people will be exposed and vulnerable to water stress.[4*]</a:t>
            </a:r>
          </a:p>
          <a:p>
            <a:pPr>
              <a:defRPr sz="1200" b="1"/>
            </a:pPr>
            <a:endParaRPr lang="en-US" dirty="0"/>
          </a:p>
          <a:p>
            <a:pPr>
              <a:defRPr sz="1200" b="1"/>
            </a:pPr>
            <a:r>
              <a:rPr lang="en-US" dirty="0"/>
              <a:t>REFERENCES</a:t>
            </a:r>
            <a:r>
              <a:rPr lang="en-US" b="0" dirty="0"/>
              <a:t>:</a:t>
            </a:r>
          </a:p>
          <a:p>
            <a:pPr>
              <a:defRPr sz="1200"/>
            </a:pPr>
            <a:r>
              <a:rPr lang="en-US" dirty="0"/>
              <a:t>[1*] Union of Concerned Scientists, “Causes of Drought: What’s the Climate Connection?,” April 10, 2014. https://www.ucsusa.org/global-warming/science-and-impacts/impacts/causes-of-drought-climate-change-connection.html#.Wo7p-kyZOCQ</a:t>
            </a:r>
          </a:p>
          <a:p>
            <a:pPr>
              <a:defRPr sz="1200"/>
            </a:pPr>
            <a:r>
              <a:rPr lang="en-US" dirty="0"/>
              <a:t>[2*] The Climate Reality Project, “The Facts About Climate Change and Drought,” June 15, 2016. https://www.climaterealityproject.org/blog/facts-about-climate-change-and-drought</a:t>
            </a:r>
          </a:p>
          <a:p>
            <a:pPr>
              <a:defRPr sz="1200"/>
            </a:pPr>
            <a:r>
              <a:rPr lang="en-US" dirty="0"/>
              <a:t>[3*] Justin Sheffield and Eric F. Wood, “Projected changes in drought occurrence under future global warming from multi-model, multi-scenario, IPCC AR4 simulations” (2008): 31-79. https://www.ipcc.ch/report/ar4/wg2/</a:t>
            </a:r>
          </a:p>
          <a:p>
            <a:pPr>
              <a:defRPr sz="1200"/>
            </a:pPr>
            <a:r>
              <a:rPr lang="en-US" dirty="0"/>
              <a:t>[4*] Ove </a:t>
            </a:r>
            <a:r>
              <a:rPr lang="en-US" dirty="0" err="1"/>
              <a:t>Hoegh</a:t>
            </a:r>
            <a:r>
              <a:rPr lang="en-US" dirty="0"/>
              <a:t>-Guldberg et al., “Impacts of 1.5˚C global warming on natural and human systems,” Contribution to the Special Report: Global Warming of 1.5˚C, Chapter 3 (October 8, 2018): 175-311. https://www.ipcc.ch/sr15/chapter/chapter-3/</a:t>
            </a:r>
          </a:p>
          <a:p>
            <a:pPr>
              <a:defRPr sz="1200"/>
            </a:pPr>
            <a:endParaRPr lang="en-US" dirty="0"/>
          </a:p>
        </p:txBody>
      </p:sp>
    </p:spTree>
    <p:extLst>
      <p:ext uri="{BB962C8B-B14F-4D97-AF65-F5344CB8AC3E}">
        <p14:creationId xmlns:p14="http://schemas.microsoft.com/office/powerpoint/2010/main" val="3655919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3" name="Shape 2563"/>
          <p:cNvSpPr>
            <a:spLocks noGrp="1" noRot="1" noChangeAspect="1"/>
          </p:cNvSpPr>
          <p:nvPr>
            <p:ph type="sldImg"/>
          </p:nvPr>
        </p:nvSpPr>
        <p:spPr>
          <a:xfrm>
            <a:off x="381000" y="685800"/>
            <a:ext cx="6096000" cy="3429000"/>
          </a:xfrm>
          <a:prstGeom prst="rect">
            <a:avLst/>
          </a:prstGeom>
        </p:spPr>
        <p:txBody>
          <a:bodyPr/>
          <a:lstStyle/>
          <a:p>
            <a:endParaRPr/>
          </a:p>
        </p:txBody>
      </p:sp>
      <p:sp>
        <p:nvSpPr>
          <p:cNvPr id="2564" name="Shape 2564"/>
          <p:cNvSpPr>
            <a:spLocks noGrp="1"/>
          </p:cNvSpPr>
          <p:nvPr>
            <p:ph type="body" sz="quarter" idx="1"/>
          </p:nvPr>
        </p:nvSpPr>
        <p:spPr>
          <a:prstGeom prst="rect">
            <a:avLst/>
          </a:prstGeom>
        </p:spPr>
        <p:txBody>
          <a:bodyPr/>
          <a:lstStyle/>
          <a:p>
            <a:pPr>
              <a:defRPr b="1"/>
            </a:pPr>
            <a:r>
              <a:rPr lang="en-US" dirty="0"/>
              <a:t>ID #6585 - May be live-streamed, broadcast, and presented in-person, but may not be recorded or modified.</a:t>
            </a:r>
          </a:p>
          <a:p>
            <a:pPr>
              <a:defRPr sz="1400"/>
            </a:pPr>
            <a:endParaRPr lang="en-US" dirty="0"/>
          </a:p>
          <a:p>
            <a:pPr>
              <a:defRPr sz="1400"/>
            </a:pPr>
            <a:r>
              <a:rPr lang="en-US" dirty="0"/>
              <a:t>And the drought this year in Europe, Czech Republic has the worst drought in 500 years. Parts of Poland, the worst in 100 years.</a:t>
            </a:r>
          </a:p>
          <a:p>
            <a:pPr>
              <a:defRPr sz="1400"/>
            </a:pPr>
            <a:endParaRPr lang="en-US" dirty="0"/>
          </a:p>
          <a:p>
            <a:pPr>
              <a:defRPr sz="1200"/>
            </a:pPr>
            <a:r>
              <a:rPr lang="en-US" b="1" dirty="0"/>
              <a:t>DESCRIPTION</a:t>
            </a:r>
            <a:r>
              <a:rPr lang="en-US" dirty="0"/>
              <a:t>: Photo of a dry field near Krakow am See, Poland on June 3, 2020 with text stating that in parts of Poland and Romania, the drought is the worst in a century and that in the Czech Republic it’s the worst in 500 years</a:t>
            </a:r>
          </a:p>
          <a:p>
            <a:pPr>
              <a:defRPr sz="1200"/>
            </a:pPr>
            <a:endParaRPr lang="en-US" dirty="0"/>
          </a:p>
          <a:p>
            <a:pPr>
              <a:defRPr sz="1200" b="1"/>
            </a:pPr>
            <a:r>
              <a:rPr lang="en-US" dirty="0"/>
              <a:t>ADDITIONAL TALKING POINTS: As the world gets warmer, the extra heat increases evaporation, pulling more water from the soil and causing deeper and longer droughts.[1*]</a:t>
            </a:r>
          </a:p>
          <a:p>
            <a:pPr marL="148166" indent="-148166">
              <a:buSzPct val="75000"/>
              <a:buChar char="•"/>
              <a:defRPr sz="1200"/>
            </a:pPr>
            <a:r>
              <a:rPr lang="en-US" dirty="0"/>
              <a:t>When people think of drought, they often imagine a meteorological drought or a prolonged period of dryness compared to the regional average.[1*]</a:t>
            </a:r>
          </a:p>
          <a:p>
            <a:pPr marL="148166" indent="-148166">
              <a:buSzPct val="75000"/>
              <a:buChar char="•"/>
              <a:defRPr sz="1200"/>
            </a:pPr>
            <a:r>
              <a:rPr lang="en-US" dirty="0"/>
              <a:t>Other kinds of drought exist, including hydrological drought, which refers to the effects of decreased precipitation on streamflow, soil moisture, the level of freshwater bodies, and groundwater recharge.[1*]</a:t>
            </a:r>
          </a:p>
          <a:p>
            <a:pPr marL="148166" indent="-148166">
              <a:buSzPct val="75000"/>
              <a:buChar char="•"/>
              <a:defRPr sz="1200"/>
            </a:pPr>
            <a:r>
              <a:rPr lang="en-US" dirty="0"/>
              <a:t>Farmers are most concerned with agricultural drought, which is when the available water supplies are unable to meet crop water demands. There can be agricultural drought without meteorological drought – for example, when earlier snowmelt leads to reduced water availability during peak summer demand.[1*]</a:t>
            </a:r>
          </a:p>
          <a:p>
            <a:pPr marL="148166" indent="-148166">
              <a:buSzPct val="75000"/>
              <a:buChar char="•"/>
              <a:defRPr sz="1200"/>
            </a:pPr>
            <a:r>
              <a:rPr lang="en-US" dirty="0"/>
              <a:t>The risk of hydrological and agricultural drought increases as temperatures rise.[1*]</a:t>
            </a:r>
          </a:p>
          <a:p>
            <a:pPr>
              <a:defRPr sz="1200" b="1"/>
            </a:pPr>
            <a:endParaRPr lang="en-US" dirty="0"/>
          </a:p>
          <a:p>
            <a:pPr>
              <a:defRPr sz="1200" b="1"/>
            </a:pPr>
            <a:r>
              <a:rPr lang="en-US" dirty="0"/>
              <a:t>Increased evaporation from soils affects plant life and can both reduce rainfall and increase other risks.[2*]</a:t>
            </a:r>
          </a:p>
          <a:p>
            <a:pPr marL="148166" indent="-148166">
              <a:buSzPct val="75000"/>
              <a:buChar char="•"/>
              <a:defRPr sz="1200"/>
            </a:pPr>
            <a:r>
              <a:rPr lang="en-US" dirty="0"/>
              <a:t>When rainfall does come to drought-stricken areas, the drier soils it hits are less able to absorb the water, increasing the likelihood of flooding.[2*]</a:t>
            </a:r>
          </a:p>
          <a:p>
            <a:pPr marL="148166" indent="-148166">
              <a:buSzPct val="75000"/>
              <a:buChar char="•"/>
              <a:defRPr sz="1200"/>
            </a:pPr>
            <a:r>
              <a:rPr lang="en-US" dirty="0"/>
              <a:t>Nearly 40 percent of the world – 1.3 billion people – relies on agriculture as the main source of income. The result: water shortages put the health and wellbeing not only of animals and crops at risk, but also of the farmers and communities that depend on them, too.[2*]</a:t>
            </a:r>
          </a:p>
          <a:p>
            <a:pPr>
              <a:defRPr sz="1200" b="1"/>
            </a:pPr>
            <a:endParaRPr lang="en-US" dirty="0"/>
          </a:p>
          <a:p>
            <a:pPr>
              <a:defRPr sz="1200" b="1"/>
            </a:pPr>
            <a:r>
              <a:rPr lang="en-US" dirty="0"/>
              <a:t>Under future projections, soil moisture is expected to decrease globally with real and dangerous consequences.[3*]</a:t>
            </a:r>
          </a:p>
          <a:p>
            <a:pPr marL="148166" indent="-148166">
              <a:buSzPct val="75000"/>
              <a:buChar char="•"/>
              <a:defRPr sz="1200"/>
            </a:pPr>
            <a:r>
              <a:rPr lang="en-US" dirty="0"/>
              <a:t>Short-term droughts (four-to-six-month duration) are expected to increase in frequency throughout the twenty-first century.[3*] </a:t>
            </a:r>
          </a:p>
          <a:p>
            <a:pPr marL="148166" indent="-148166">
              <a:buSzPct val="75000"/>
              <a:buChar char="•"/>
              <a:defRPr sz="1200"/>
            </a:pPr>
            <a:r>
              <a:rPr lang="en-US" dirty="0"/>
              <a:t>Projections show that even in an optimistic scenario of only 1.5 degrees Celsius warming, more than 3.3 billion people will be exposed to water stress, and almost 500 million people will be exposed and vulnerable to water stress.[4*]</a:t>
            </a:r>
          </a:p>
          <a:p>
            <a:pPr>
              <a:defRPr sz="1200" b="1"/>
            </a:pPr>
            <a:endParaRPr lang="en-US" dirty="0"/>
          </a:p>
          <a:p>
            <a:pPr>
              <a:defRPr sz="1200" b="1"/>
            </a:pPr>
            <a:r>
              <a:rPr lang="en-US" dirty="0"/>
              <a:t>REFERENCES</a:t>
            </a:r>
            <a:r>
              <a:rPr lang="en-US" b="0" dirty="0"/>
              <a:t>:</a:t>
            </a:r>
          </a:p>
          <a:p>
            <a:pPr>
              <a:defRPr sz="1200"/>
            </a:pPr>
            <a:r>
              <a:rPr lang="en-US" dirty="0"/>
              <a:t>[1*] Union of Concerned Scientists, “Causes of Drought: What’s the Climate Connection?,” April 10, 2014. https://www.ucsusa.org/global-warming/science-and-impacts/impacts/causes-of-drought-climate-change-connection.html#.Wo7p-kyZOCQ</a:t>
            </a:r>
          </a:p>
          <a:p>
            <a:pPr>
              <a:defRPr sz="1200"/>
            </a:pPr>
            <a:r>
              <a:rPr lang="en-US" dirty="0"/>
              <a:t>[2*] The Climate Reality Project, “The Facts About Climate Change and Drought,” June 15, 2016. https://www.climaterealityproject.org/blog/facts-about-climate-change-and-drought</a:t>
            </a:r>
          </a:p>
          <a:p>
            <a:pPr>
              <a:defRPr sz="1200"/>
            </a:pPr>
            <a:r>
              <a:rPr lang="en-US" dirty="0"/>
              <a:t>[3*] Justin Sheffield and Eric F. Wood, “Projected changes in drought occurrence under future global warming from multi-model, multi-scenario, IPCC AR4 simulations” (2008): 31-79. https://www.ipcc.ch/report/ar4/wg2/</a:t>
            </a:r>
          </a:p>
          <a:p>
            <a:pPr>
              <a:defRPr sz="1200"/>
            </a:pPr>
            <a:r>
              <a:rPr lang="en-US" dirty="0"/>
              <a:t>[4*] Ove </a:t>
            </a:r>
            <a:r>
              <a:rPr lang="en-US" dirty="0" err="1"/>
              <a:t>Hoegh</a:t>
            </a:r>
            <a:r>
              <a:rPr lang="en-US" dirty="0"/>
              <a:t>-Guldberg et al., “Impacts of 1.5˚C global warming on natural and human systems,” Contribution to the Special Report: Global Warming of 1.5˚C, Chapter 3 (October 8, 2018): 175-311. https://www.ipcc.ch/sr15/chapter/chapter-3/</a:t>
            </a:r>
          </a:p>
          <a:p>
            <a:pPr>
              <a:defRPr sz="1200" b="1"/>
            </a:pPr>
            <a:endParaRPr lang="en-US" dirty="0"/>
          </a:p>
          <a:p>
            <a:pPr>
              <a:defRPr sz="1200"/>
            </a:pPr>
            <a:r>
              <a:rPr lang="en-US" b="1" dirty="0"/>
              <a:t>SLIDE SOURCE(S)</a:t>
            </a:r>
            <a:r>
              <a:rPr lang="en-US" dirty="0"/>
              <a:t>: https://www.bloomberg.com/news/articles/2020-05-20/100-year-drought-hits-poor-eu-region-already-reeling-from-virus </a:t>
            </a:r>
          </a:p>
          <a:p>
            <a:pPr>
              <a:defRPr sz="1200"/>
            </a:pP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381000" y="685800"/>
            <a:ext cx="6096000" cy="3429000"/>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pPr>
              <a:defRPr b="1"/>
            </a:pPr>
            <a:r>
              <a:rPr lang="en-US" dirty="0"/>
              <a:t>ID #3697.E - Can be used in noncommercial online and TV broadcasts of your presentation, but not modified.</a:t>
            </a:r>
          </a:p>
          <a:p>
            <a:pPr>
              <a:defRPr sz="1400"/>
            </a:pPr>
            <a:endParaRPr lang="en-US" dirty="0"/>
          </a:p>
          <a:p>
            <a:pPr>
              <a:defRPr sz="1400"/>
            </a:pPr>
            <a:r>
              <a:rPr lang="en-US" dirty="0"/>
              <a:t>When we have high temperatures and drought, we also see more fires.</a:t>
            </a:r>
          </a:p>
          <a:p>
            <a:pPr>
              <a:defRPr sz="1400"/>
            </a:pPr>
            <a:endParaRPr lang="en-US" dirty="0"/>
          </a:p>
          <a:p>
            <a:pPr>
              <a:defRPr sz="1200"/>
            </a:pPr>
            <a:r>
              <a:rPr lang="en-US" b="1" dirty="0"/>
              <a:t>DESCRIPTION</a:t>
            </a:r>
            <a:r>
              <a:rPr lang="en-US" dirty="0"/>
              <a:t>: Graph comparing the number of large fires in the western US with the region’s average spring-summer temperature from 1980 - 2018</a:t>
            </a:r>
          </a:p>
          <a:p>
            <a:pPr>
              <a:defRPr sz="1200"/>
            </a:pPr>
            <a:endParaRPr lang="en-US" dirty="0"/>
          </a:p>
          <a:p>
            <a:pPr>
              <a:defRPr sz="1200" b="1"/>
            </a:pPr>
            <a:r>
              <a:rPr lang="en-US" dirty="0"/>
              <a:t>ADDITIONAL TALKING POINTS: Research shows that changes in climate have led to hot, dry conditions that increase the risk of fire activity.[1*] </a:t>
            </a:r>
          </a:p>
          <a:p>
            <a:pPr marL="148166" indent="-148166">
              <a:buSzPct val="75000"/>
              <a:buChar char="•"/>
              <a:defRPr sz="1200"/>
            </a:pPr>
            <a:r>
              <a:rPr lang="en-US" dirty="0"/>
              <a:t>Wildfires are increasing in size, intensity, and duration, burning hotter and longer.[1*]</a:t>
            </a:r>
          </a:p>
          <a:p>
            <a:pPr marL="148166" indent="-148166">
              <a:buSzPct val="75000"/>
              <a:buChar char="•"/>
              <a:defRPr sz="1200"/>
            </a:pPr>
            <a:r>
              <a:rPr lang="en-US" dirty="0"/>
              <a:t>Fire seasons are also lasting longer.[2*]</a:t>
            </a:r>
          </a:p>
          <a:p>
            <a:pPr>
              <a:defRPr sz="1200" b="1"/>
            </a:pPr>
            <a:endParaRPr lang="en-US" dirty="0"/>
          </a:p>
          <a:p>
            <a:pPr>
              <a:defRPr sz="1200" b="1"/>
            </a:pPr>
            <a:r>
              <a:rPr lang="en-US" dirty="0"/>
              <a:t>Five main factors contribute to increased fire activity in some areas.[3*]</a:t>
            </a:r>
          </a:p>
          <a:p>
            <a:pPr marL="148166" indent="-148166">
              <a:buSzPct val="75000"/>
              <a:buChar char="•"/>
              <a:defRPr sz="1200"/>
            </a:pPr>
            <a:r>
              <a:rPr lang="en-US" dirty="0"/>
              <a:t>First, spring and summer are coming earlier and lasting longer, respectively, and arrive with more extreme temperatures.</a:t>
            </a:r>
          </a:p>
          <a:p>
            <a:pPr marL="148166" indent="-148166">
              <a:buSzPct val="75000"/>
              <a:buChar char="•"/>
              <a:defRPr sz="1200"/>
            </a:pPr>
            <a:r>
              <a:rPr lang="en-US" dirty="0"/>
              <a:t>Second, with spring arriving earlier, snowpack is melting sooner, resulting in less water available during the hottest months and giving vegetation more time to dry out.</a:t>
            </a:r>
          </a:p>
          <a:p>
            <a:pPr marL="148166" indent="-148166">
              <a:buSzPct val="75000"/>
              <a:buChar char="•"/>
              <a:defRPr sz="1200"/>
            </a:pPr>
            <a:r>
              <a:rPr lang="en-US" dirty="0"/>
              <a:t>Third, plants lose water during transpiration — and the higher the ambient temperature, the more water they lose, leaving them drier and more susceptible to fire.</a:t>
            </a:r>
          </a:p>
          <a:p>
            <a:pPr marL="148166" indent="-148166">
              <a:buSzPct val="75000"/>
              <a:buChar char="•"/>
              <a:defRPr sz="1200"/>
            </a:pPr>
            <a:r>
              <a:rPr lang="en-US" dirty="0"/>
              <a:t>Fourth, studies show that lightning-induced North American forest fires have increased since 1975 and predict that the number of lightning strikes in the United States could increase by about 12 percent for every degree Celsius of warming. </a:t>
            </a:r>
          </a:p>
          <a:p>
            <a:pPr marL="148166" indent="-148166">
              <a:buSzPct val="75000"/>
              <a:buChar char="•"/>
              <a:defRPr sz="1200"/>
            </a:pPr>
            <a:r>
              <a:rPr lang="en-US" dirty="0"/>
              <a:t>Finally, evidence suggests that climate change may cause more extreme winds in some parts of the world, fanning more flames when fires do break out.</a:t>
            </a:r>
          </a:p>
          <a:p>
            <a:pPr>
              <a:defRPr sz="1200" b="1"/>
            </a:pPr>
            <a:endParaRPr lang="en-US" dirty="0"/>
          </a:p>
          <a:p>
            <a:pPr>
              <a:defRPr sz="1200" b="1"/>
            </a:pPr>
            <a:r>
              <a:rPr lang="en-US" dirty="0"/>
              <a:t>Compared to natural causes, wildfires are most often the result of human activity, stemming from debris burning, arson, campfires, and fireworks – all made more dangerous under drier conditions.[2*]</a:t>
            </a:r>
          </a:p>
          <a:p>
            <a:pPr marL="148166" indent="-148166">
              <a:buSzPct val="75000"/>
              <a:buChar char="•"/>
              <a:defRPr sz="1200"/>
            </a:pPr>
            <a:r>
              <a:rPr lang="en-US" dirty="0"/>
              <a:t>In recent decades, man-made fires are estimated to have tripled the average fire season.[2*]</a:t>
            </a:r>
          </a:p>
          <a:p>
            <a:pPr marL="148166" indent="-148166">
              <a:buSzPct val="75000"/>
              <a:buChar char="•"/>
              <a:defRPr sz="1200"/>
            </a:pPr>
            <a:r>
              <a:rPr lang="en-US" dirty="0"/>
              <a:t>As of 2019, up to 90 percent of all US wildland fires were intentionally or accidentally caused by people.[4*]</a:t>
            </a:r>
          </a:p>
          <a:p>
            <a:pPr>
              <a:defRPr sz="1200" b="1"/>
            </a:pPr>
            <a:endParaRPr lang="en-US" dirty="0"/>
          </a:p>
          <a:p>
            <a:pPr>
              <a:defRPr sz="1200" b="1"/>
            </a:pPr>
            <a:r>
              <a:rPr lang="en-US" dirty="0"/>
              <a:t>Annually, wildfires can already burn millions of hectares and force hundreds of thousands to evacuate, with consequences for both immediate safety and long-term health.[5*] </a:t>
            </a:r>
          </a:p>
          <a:p>
            <a:pPr marL="148166" indent="-148166">
              <a:buSzPct val="75000"/>
              <a:buChar char="•"/>
              <a:defRPr sz="1200"/>
            </a:pPr>
            <a:r>
              <a:rPr lang="en-US" dirty="0"/>
              <a:t>Triggered by warmer temperatures and drier conditions, wildfires and related damages are projected to increase globally this century, particularly in parts of Europe and throughout western North America.[6*] </a:t>
            </a:r>
          </a:p>
          <a:p>
            <a:pPr marL="148166" indent="-148166">
              <a:buSzPct val="75000"/>
              <a:buChar char="•"/>
              <a:defRPr sz="1200"/>
            </a:pPr>
            <a:r>
              <a:rPr lang="en-US" dirty="0"/>
              <a:t>Since 1972, California’s annual burned area has increased by more than five times. In the past decade, California saw five of its 10 largest wildfires, and experienced seven of the 10 most destructive wildfires in state history – including the Camp Fire, California’s deadliest wildfire.[7*]</a:t>
            </a:r>
          </a:p>
          <a:p>
            <a:pPr marL="148166" indent="-148166">
              <a:buSzPct val="75000"/>
              <a:buChar char="•"/>
              <a:defRPr sz="1200"/>
            </a:pPr>
            <a:r>
              <a:rPr lang="en-US" dirty="0"/>
              <a:t>Forest fires are also a major threat to air quality: particle emissions can lead to increased health issues, such as cardiac and respiratory disease, as well as direct mortality.[6*] </a:t>
            </a:r>
          </a:p>
          <a:p>
            <a:pPr marL="148166" indent="-148166">
              <a:buSzPct val="75000"/>
              <a:buChar char="•"/>
              <a:defRPr sz="1200"/>
            </a:pPr>
            <a:r>
              <a:rPr lang="en-US" dirty="0"/>
              <a:t>Australia experienced its hottest and driest year on record in 2019, resulting in drier lands and early fires.[8*] </a:t>
            </a:r>
          </a:p>
          <a:p>
            <a:pPr marL="148166" indent="-148166">
              <a:buSzPct val="75000"/>
              <a:buChar char="•"/>
              <a:defRPr sz="1200"/>
            </a:pPr>
            <a:r>
              <a:rPr lang="en-US" dirty="0"/>
              <a:t>While fires have historically occurred primarily in places where few people lived, the 2019-2020 Australian fires were different, affecting populated areas. In New South Wales and Victoria alone, about 16 million acres of land burned, while millions more burned in other parts of the country, killing about 30 people, an estimated billion animals, and destroying at least 2,500 homes.[8*] </a:t>
            </a:r>
          </a:p>
          <a:p>
            <a:pPr>
              <a:defRPr sz="1200" b="1"/>
            </a:pPr>
            <a:endParaRPr lang="en-US" dirty="0"/>
          </a:p>
          <a:p>
            <a:pPr>
              <a:defRPr sz="1200" b="1"/>
            </a:pPr>
            <a:r>
              <a:rPr lang="en-US" dirty="0"/>
              <a:t>REFERENCES</a:t>
            </a:r>
            <a:r>
              <a:rPr lang="en-US" b="0" dirty="0"/>
              <a:t>:</a:t>
            </a:r>
          </a:p>
          <a:p>
            <a:pPr>
              <a:defRPr sz="1200"/>
            </a:pPr>
            <a:r>
              <a:rPr lang="en-US" dirty="0"/>
              <a:t>[1*] Center For Climate And Energy Solutions, “Wildfires and Climate Change,” last accessed July, 2020. https://www.c2es.org/content/wildfires-and-climate-change/</a:t>
            </a:r>
          </a:p>
          <a:p>
            <a:pPr>
              <a:defRPr sz="1200"/>
            </a:pPr>
            <a:r>
              <a:rPr lang="en-US" dirty="0"/>
              <a:t>[2*] Jason Daley, “Study Shows 84% Of Wildfires Caused By Humans,” Smithsonian Magazine, February 28, 2017. https://www.smithsonianmag.com/smart-news/study-shows-84-wildfires-caused-humans-180962315/</a:t>
            </a:r>
          </a:p>
          <a:p>
            <a:pPr>
              <a:defRPr sz="1200"/>
            </a:pPr>
            <a:r>
              <a:rPr lang="en-US" dirty="0"/>
              <a:t>[3*] Chelsea Harvey, “Here’s What We Know About Wildfires and Climate Change,” Climate Wire, Scientific American, October 13, 2017. https://www.scientificamerican.com/article/heres-what-we-know-about-wildfires-and-climate-change/</a:t>
            </a:r>
          </a:p>
          <a:p>
            <a:pPr>
              <a:defRPr sz="1200"/>
            </a:pPr>
            <a:r>
              <a:rPr lang="en-US" dirty="0"/>
              <a:t>[4*] Insurance Information Institute, “Facts + Statistics: Wildfires,” last accessed July, 2020. https://www.iii.org/fact-statistic/facts-statistics-wildfires</a:t>
            </a:r>
          </a:p>
          <a:p>
            <a:pPr>
              <a:defRPr sz="1200"/>
            </a:pPr>
            <a:r>
              <a:rPr lang="en-US" dirty="0"/>
              <a:t>[5*] Union Of Concerned Scientists, "The Connection Between Climate Change and Wildfires," last updated March 11, 2020. https://www.ucsusa.org/resources/climate-change-and-wildfires#.WuIWwtPwZTY</a:t>
            </a:r>
          </a:p>
          <a:p>
            <a:pPr>
              <a:defRPr sz="1200"/>
            </a:pPr>
            <a:r>
              <a:rPr lang="en-US" dirty="0"/>
              <a:t>[6*] R. Sari </a:t>
            </a:r>
            <a:r>
              <a:rPr lang="en-US" dirty="0" err="1"/>
              <a:t>Kovats</a:t>
            </a:r>
            <a:r>
              <a:rPr lang="en-US" dirty="0"/>
              <a:t> et al., “Climate Change 2014: Impacts, Adaptation, and Vulnerability. Part B: Regional Aspects,” Contribution of Working Group II to the Fifth Assessment Report of the Intergovernmental Panel on Climate Change, Cambridge University Press, Section 23.4.4 (March 31, 2014): Pages 1267-1326. https://www.ipcc.ch/site/assets/uploads/2018/02/WGIIAR5-PartB_FINAL.pdf</a:t>
            </a:r>
          </a:p>
          <a:p>
            <a:pPr>
              <a:defRPr sz="1200"/>
            </a:pPr>
            <a:r>
              <a:rPr lang="en-US" dirty="0"/>
              <a:t>[7*] Robinson Meyer, “California’s Wildfires Are 500 Percent Larger Due to Climate Change,” The Atlantic, July 16, 2019. https://www.theatlantic.com/science/archive/2019/07/climate-change-500-percent-increase-california-wildfires/594016/</a:t>
            </a:r>
          </a:p>
          <a:p>
            <a:pPr>
              <a:defRPr sz="1200"/>
            </a:pPr>
            <a:r>
              <a:rPr lang="en-US" dirty="0"/>
              <a:t>[8*] Jamie </a:t>
            </a:r>
            <a:r>
              <a:rPr lang="en-US" dirty="0" err="1"/>
              <a:t>Tarabay</a:t>
            </a:r>
            <a:r>
              <a:rPr lang="en-US" dirty="0"/>
              <a:t>, “Why these Australia Fires Are Like Nothing We've Seen Before,” The New York Times, January 21, 2020. https://www.nytimes.com/2020/01/21/world/australia/fires-size-climate.html</a:t>
            </a:r>
          </a:p>
          <a:p>
            <a:pPr>
              <a:defRPr sz="1200" b="1"/>
            </a:pPr>
            <a:endParaRPr lang="en-US" dirty="0"/>
          </a:p>
          <a:p>
            <a:pPr>
              <a:defRPr sz="1200"/>
            </a:pPr>
            <a:r>
              <a:rPr lang="en-US" b="1" dirty="0"/>
              <a:t>SLIDE SOURCE(S)</a:t>
            </a:r>
            <a:r>
              <a:rPr lang="en-US" dirty="0"/>
              <a:t>: https://medialibrary.climatecentral.org/resources/wildfire-season-preview-2019</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8" name="Shape 1918"/>
          <p:cNvSpPr>
            <a:spLocks noGrp="1" noRot="1" noChangeAspect="1"/>
          </p:cNvSpPr>
          <p:nvPr>
            <p:ph type="sldImg"/>
          </p:nvPr>
        </p:nvSpPr>
        <p:spPr>
          <a:xfrm>
            <a:off x="381000" y="685800"/>
            <a:ext cx="6096000" cy="3429000"/>
          </a:xfrm>
          <a:prstGeom prst="rect">
            <a:avLst/>
          </a:prstGeom>
        </p:spPr>
        <p:txBody>
          <a:bodyPr/>
          <a:lstStyle/>
          <a:p>
            <a:endParaRPr/>
          </a:p>
        </p:txBody>
      </p:sp>
      <p:sp>
        <p:nvSpPr>
          <p:cNvPr id="1919" name="Shape 1919"/>
          <p:cNvSpPr>
            <a:spLocks noGrp="1"/>
          </p:cNvSpPr>
          <p:nvPr>
            <p:ph type="body" sz="quarter" idx="1"/>
          </p:nvPr>
        </p:nvSpPr>
        <p:spPr>
          <a:prstGeom prst="rect">
            <a:avLst/>
          </a:prstGeom>
        </p:spPr>
        <p:txBody>
          <a:bodyPr/>
          <a:lstStyle/>
          <a:p>
            <a:pPr>
              <a:defRPr b="1"/>
            </a:pPr>
            <a:r>
              <a:rPr lang="en-US" dirty="0"/>
              <a:t>ID #6576 - May be live-streamed, broadcast, and presented in-person, but may not be recorded or modified.</a:t>
            </a:r>
          </a:p>
          <a:p>
            <a:pPr>
              <a:defRPr sz="1400"/>
            </a:pPr>
            <a:endParaRPr lang="en-US" dirty="0"/>
          </a:p>
          <a:p>
            <a:pPr>
              <a:defRPr sz="1400"/>
            </a:pPr>
            <a:r>
              <a:rPr lang="en-US" dirty="0"/>
              <a:t>And the fires have been devastating. This is one less than a month ago in Arizona.</a:t>
            </a:r>
          </a:p>
          <a:p>
            <a:pPr>
              <a:defRPr sz="1400"/>
            </a:pPr>
            <a:endParaRPr lang="en-US" dirty="0"/>
          </a:p>
          <a:p>
            <a:pPr>
              <a:defRPr sz="1200"/>
            </a:pPr>
            <a:r>
              <a:rPr lang="en-US" b="1" dirty="0"/>
              <a:t>DESCRIPTION</a:t>
            </a:r>
            <a:r>
              <a:rPr lang="en-US" dirty="0"/>
              <a:t>: Photo of the Bighorn Fire burning in the Catalina Mountains on June 19, 2020 in Tucson, Arizona with text stating that wildfires have already burned hundreds of square miles in Arizona this year</a:t>
            </a:r>
          </a:p>
          <a:p>
            <a:pPr>
              <a:defRPr sz="1200"/>
            </a:pPr>
            <a:endParaRPr lang="en-US" dirty="0"/>
          </a:p>
          <a:p>
            <a:pPr>
              <a:defRPr sz="1200" b="1"/>
            </a:pPr>
            <a:r>
              <a:rPr lang="en-US" dirty="0"/>
              <a:t>ADDITIONAL TALKING POINTS: Research shows that changes in climate have led to hot, dry conditions that increase the risk of fire activity.[1*] </a:t>
            </a:r>
          </a:p>
          <a:p>
            <a:pPr marL="148166" indent="-148166">
              <a:buSzPct val="75000"/>
              <a:buChar char="•"/>
              <a:defRPr sz="1200"/>
            </a:pPr>
            <a:r>
              <a:rPr lang="en-US" dirty="0"/>
              <a:t>Wildfires are increasing in size, intensity, and duration, burning hotter and longer.[1*]</a:t>
            </a:r>
          </a:p>
          <a:p>
            <a:pPr marL="148166" indent="-148166">
              <a:buSzPct val="75000"/>
              <a:buChar char="•"/>
              <a:defRPr sz="1200"/>
            </a:pPr>
            <a:r>
              <a:rPr lang="en-US" dirty="0"/>
              <a:t>Fire seasons are also lasting longer.[2*]</a:t>
            </a:r>
          </a:p>
          <a:p>
            <a:pPr>
              <a:defRPr sz="1200" b="1"/>
            </a:pPr>
            <a:endParaRPr lang="en-US" dirty="0"/>
          </a:p>
          <a:p>
            <a:pPr>
              <a:defRPr sz="1200" b="1"/>
            </a:pPr>
            <a:r>
              <a:rPr lang="en-US" dirty="0"/>
              <a:t>Five main factors contribute to increased fire activity in some areas.[3*]</a:t>
            </a:r>
          </a:p>
          <a:p>
            <a:pPr marL="148166" indent="-148166">
              <a:buSzPct val="75000"/>
              <a:buChar char="•"/>
              <a:defRPr sz="1200"/>
            </a:pPr>
            <a:r>
              <a:rPr lang="en-US" dirty="0"/>
              <a:t>First, spring and summer are coming earlier and lasting longer, respectively, and arrive with more extreme temperatures.</a:t>
            </a:r>
          </a:p>
          <a:p>
            <a:pPr marL="148166" indent="-148166">
              <a:buSzPct val="75000"/>
              <a:buChar char="•"/>
              <a:defRPr sz="1200"/>
            </a:pPr>
            <a:r>
              <a:rPr lang="en-US" dirty="0"/>
              <a:t>Second, with spring arriving earlier, snowpack is melting sooner, resulting in less water available during the hottest months and giving vegetation more time to dry out.</a:t>
            </a:r>
          </a:p>
          <a:p>
            <a:pPr marL="148166" indent="-148166">
              <a:buSzPct val="75000"/>
              <a:buChar char="•"/>
              <a:defRPr sz="1200"/>
            </a:pPr>
            <a:r>
              <a:rPr lang="en-US" dirty="0"/>
              <a:t>Third, plants lose water during transpiration — and the higher the ambient temperature, the more water they lose, leaving them drier and more susceptible to fire.</a:t>
            </a:r>
          </a:p>
          <a:p>
            <a:pPr marL="148166" indent="-148166">
              <a:buSzPct val="75000"/>
              <a:buChar char="•"/>
              <a:defRPr sz="1200"/>
            </a:pPr>
            <a:r>
              <a:rPr lang="en-US" dirty="0"/>
              <a:t>Fourth, studies show that lightning-induced North American forest fires have increased since 1975 and predict that the number of lightning strikes in the United States could increase by about 12 percent for every degree Celsius of warming. </a:t>
            </a:r>
          </a:p>
          <a:p>
            <a:pPr marL="148166" indent="-148166">
              <a:buSzPct val="75000"/>
              <a:buChar char="•"/>
              <a:defRPr sz="1200"/>
            </a:pPr>
            <a:r>
              <a:rPr lang="en-US" dirty="0"/>
              <a:t>Finally, evidence suggests that climate change may cause more extreme winds in some parts of the world, fanning more flames when fires do break out.</a:t>
            </a:r>
          </a:p>
          <a:p>
            <a:pPr>
              <a:defRPr sz="1200" b="1"/>
            </a:pPr>
            <a:endParaRPr lang="en-US" dirty="0"/>
          </a:p>
          <a:p>
            <a:pPr>
              <a:defRPr sz="1200" b="1"/>
            </a:pPr>
            <a:r>
              <a:rPr lang="en-US" dirty="0"/>
              <a:t>Compared to natural causes, wildfires are most often the result of human activity, stemming from debris burning, arson, campfires, and fireworks – all made more dangerous under drier conditions.[2*]</a:t>
            </a:r>
          </a:p>
          <a:p>
            <a:pPr marL="148166" indent="-148166">
              <a:buSzPct val="75000"/>
              <a:buChar char="•"/>
              <a:defRPr sz="1200"/>
            </a:pPr>
            <a:r>
              <a:rPr lang="en-US" dirty="0"/>
              <a:t>In recent decades, man-made fires are estimated to have tripled the average fire season.[2*]</a:t>
            </a:r>
          </a:p>
          <a:p>
            <a:pPr marL="148166" indent="-148166">
              <a:buSzPct val="75000"/>
              <a:buChar char="•"/>
              <a:defRPr sz="1200"/>
            </a:pPr>
            <a:r>
              <a:rPr lang="en-US" dirty="0"/>
              <a:t>As of 2019, up to 90 percent of all US wildland fires were intentionally or accidentally caused by people.[4*]</a:t>
            </a:r>
          </a:p>
          <a:p>
            <a:pPr>
              <a:defRPr sz="1200" b="1"/>
            </a:pPr>
            <a:endParaRPr lang="en-US" dirty="0"/>
          </a:p>
          <a:p>
            <a:pPr>
              <a:defRPr sz="1200" b="1"/>
            </a:pPr>
            <a:r>
              <a:rPr lang="en-US" dirty="0"/>
              <a:t>Annually, wildfires can already burn millions of hectares and force hundreds of thousands to evacuate, with consequences for both immediate safety and long-term health.[5*] </a:t>
            </a:r>
          </a:p>
          <a:p>
            <a:pPr marL="148166" indent="-148166">
              <a:buSzPct val="75000"/>
              <a:buChar char="•"/>
              <a:defRPr sz="1200"/>
            </a:pPr>
            <a:r>
              <a:rPr lang="en-US" dirty="0"/>
              <a:t>Triggered by warmer temperatures and drier conditions, wildfires and related damages are projected to increase globally this century, particularly in parts of Europe and throughout western North America.[6*] </a:t>
            </a:r>
          </a:p>
          <a:p>
            <a:pPr marL="148166" indent="-148166">
              <a:buSzPct val="75000"/>
              <a:buChar char="•"/>
              <a:defRPr sz="1200"/>
            </a:pPr>
            <a:r>
              <a:rPr lang="en-US" dirty="0"/>
              <a:t>Since 1972, California’s annual burned area has increased by more than five times. In the past decade, California saw five of its 10 largest wildfires, and experienced seven of the 10 most destructive wildfires in state history – including the Camp Fire, California’s deadliest wildfire.[7*]</a:t>
            </a:r>
          </a:p>
          <a:p>
            <a:pPr marL="148166" indent="-148166">
              <a:buSzPct val="75000"/>
              <a:buChar char="•"/>
              <a:defRPr sz="1200"/>
            </a:pPr>
            <a:r>
              <a:rPr lang="en-US" dirty="0"/>
              <a:t>Forest fires are also a major threat to air quality: particle emissions can lead to increased health issues, such as cardiac and respiratory disease, as well as direct mortality.[6*] </a:t>
            </a:r>
          </a:p>
          <a:p>
            <a:pPr marL="148166" indent="-148166">
              <a:buSzPct val="75000"/>
              <a:buChar char="•"/>
              <a:defRPr sz="1200"/>
            </a:pPr>
            <a:r>
              <a:rPr lang="en-US" dirty="0"/>
              <a:t>Australia experienced its hottest and driest year on record in 2019, resulting in drier lands and early fires.[8*] </a:t>
            </a:r>
          </a:p>
          <a:p>
            <a:pPr marL="148166" indent="-148166">
              <a:buSzPct val="75000"/>
              <a:buChar char="•"/>
              <a:defRPr sz="1200"/>
            </a:pPr>
            <a:r>
              <a:rPr lang="en-US" dirty="0"/>
              <a:t>While fires have historically occurred primarily in places where few people lived, the 2019-2020 Australian fires were different, affecting populated areas. In New South Wales and Victoria alone, about 16 million acres of land burned, while millions more burned in other parts of the country, killing about 30 people, an estimated billion animals, and destroying at least 2,500 homes.[8*] </a:t>
            </a:r>
          </a:p>
          <a:p>
            <a:pPr>
              <a:defRPr sz="1200" b="1"/>
            </a:pPr>
            <a:endParaRPr lang="en-US" dirty="0"/>
          </a:p>
          <a:p>
            <a:pPr>
              <a:defRPr sz="1200" b="1"/>
            </a:pPr>
            <a:r>
              <a:rPr lang="en-US" dirty="0"/>
              <a:t>REFERENCES</a:t>
            </a:r>
            <a:r>
              <a:rPr lang="en-US" b="0" dirty="0"/>
              <a:t>:</a:t>
            </a:r>
          </a:p>
          <a:p>
            <a:pPr>
              <a:defRPr sz="1200"/>
            </a:pPr>
            <a:r>
              <a:rPr lang="en-US" dirty="0"/>
              <a:t>[1*] Center For Climate And Energy Solutions, “Wildfires and Climate Change,” last accessed July, 2020. https://www.c2es.org/content/wildfires-and-climate-change/</a:t>
            </a:r>
          </a:p>
          <a:p>
            <a:pPr>
              <a:defRPr sz="1200"/>
            </a:pPr>
            <a:r>
              <a:rPr lang="en-US" dirty="0"/>
              <a:t>[2*] Jason Daley, “Study Shows 84% Of Wildfires Caused By Humans,” Smithsonian Magazine, February 28, 2017. https://www.smithsonianmag.com/smart-news/study-shows-84-wildfires-caused-humans-180962315/</a:t>
            </a:r>
          </a:p>
          <a:p>
            <a:pPr>
              <a:defRPr sz="1200"/>
            </a:pPr>
            <a:r>
              <a:rPr lang="en-US" dirty="0"/>
              <a:t>[3*] Chelsea Harvey, “Here’s What We Know About Wildfires and Climate Change,” Climate Wire, Scientific American, October 13, 2017. https://www.scientificamerican.com/article/heres-what-we-know-about-wildfires-and-climate-change/</a:t>
            </a:r>
          </a:p>
          <a:p>
            <a:pPr>
              <a:defRPr sz="1200"/>
            </a:pPr>
            <a:r>
              <a:rPr lang="en-US" dirty="0"/>
              <a:t>[4*] Insurance Information Institute, “Facts + Statistics: Wildfires,” last accessed July, 2020. https://www.iii.org/fact-statistic/facts-statistics-wildfires</a:t>
            </a:r>
          </a:p>
          <a:p>
            <a:pPr>
              <a:defRPr sz="1200"/>
            </a:pPr>
            <a:r>
              <a:rPr lang="en-US" dirty="0"/>
              <a:t>[5*] Union Of Concerned Scientists, "The Connection Between Climate Change and Wildfires," last updated March 11, 2020. https://www.ucsusa.org/resources/climate-change-and-wildfires#.WuIWwtPwZTY</a:t>
            </a:r>
          </a:p>
          <a:p>
            <a:pPr>
              <a:defRPr sz="1200"/>
            </a:pPr>
            <a:r>
              <a:rPr lang="en-US" dirty="0"/>
              <a:t>[6*] R. Sari </a:t>
            </a:r>
            <a:r>
              <a:rPr lang="en-US" dirty="0" err="1"/>
              <a:t>Kovats</a:t>
            </a:r>
            <a:r>
              <a:rPr lang="en-US" dirty="0"/>
              <a:t> et al., “Climate Change 2014: Impacts, Adaptation, and Vulnerability. Part B: Regional Aspects,” Contribution of Working Group II to the Fifth Assessment Report of the Intergovernmental Panel on Climate Change, Cambridge University Press, Section 23.4.4 (March 31, 2014): Pages 1267-1326. https://www.ipcc.ch/site/assets/uploads/2018/02/WGIIAR5-PartB_FINAL.pdf</a:t>
            </a:r>
          </a:p>
          <a:p>
            <a:pPr>
              <a:defRPr sz="1200"/>
            </a:pPr>
            <a:r>
              <a:rPr lang="en-US" dirty="0"/>
              <a:t>[7*] Robinson Meyer, “California’s Wildfires Are 500 Percent Larger Due to Climate Change,” The Atlantic, July 16, 2019. https://www.theatlantic.com/science/archive/2019/07/climate-change-500-percent-increase-california-wildfires/594016/</a:t>
            </a:r>
          </a:p>
          <a:p>
            <a:pPr>
              <a:defRPr sz="1200"/>
            </a:pPr>
            <a:r>
              <a:rPr lang="en-US" dirty="0"/>
              <a:t>[8*] Jamie </a:t>
            </a:r>
            <a:r>
              <a:rPr lang="en-US" dirty="0" err="1"/>
              <a:t>Tarabay</a:t>
            </a:r>
            <a:r>
              <a:rPr lang="en-US" dirty="0"/>
              <a:t>, “Why these Australia Fires Are Like Nothing We've Seen Before,” The New York Times, January 21, 2020. https://www.nytimes.com/2020/01/21/world/australia/fires-size-climate.html</a:t>
            </a:r>
          </a:p>
          <a:p>
            <a:pPr>
              <a:defRPr sz="1200" b="1"/>
            </a:pPr>
            <a:endParaRPr lang="en-US" dirty="0"/>
          </a:p>
          <a:p>
            <a:pPr>
              <a:defRPr sz="1200"/>
            </a:pPr>
            <a:r>
              <a:rPr lang="en-US" b="1" dirty="0"/>
              <a:t>SLIDE SOURCE(S)</a:t>
            </a:r>
            <a:r>
              <a:rPr lang="en-US" dirty="0"/>
              <a:t>: https://www.nytimes.com/2020/06/16/us/arizona-bush-fire-coronavirus.html?action=click&amp;module=News&amp;pgtype=Homepage </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6" name="Shape 1936"/>
          <p:cNvSpPr>
            <a:spLocks noGrp="1" noRot="1" noChangeAspect="1"/>
          </p:cNvSpPr>
          <p:nvPr>
            <p:ph type="sldImg"/>
          </p:nvPr>
        </p:nvSpPr>
        <p:spPr>
          <a:xfrm>
            <a:off x="381000" y="685800"/>
            <a:ext cx="6096000" cy="3429000"/>
          </a:xfrm>
          <a:prstGeom prst="rect">
            <a:avLst/>
          </a:prstGeom>
        </p:spPr>
        <p:txBody>
          <a:bodyPr/>
          <a:lstStyle/>
          <a:p>
            <a:endParaRPr/>
          </a:p>
        </p:txBody>
      </p:sp>
      <p:sp>
        <p:nvSpPr>
          <p:cNvPr id="1937" name="Shape 1937"/>
          <p:cNvSpPr>
            <a:spLocks noGrp="1"/>
          </p:cNvSpPr>
          <p:nvPr>
            <p:ph type="body" sz="quarter" idx="1"/>
          </p:nvPr>
        </p:nvSpPr>
        <p:spPr>
          <a:prstGeom prst="rect">
            <a:avLst/>
          </a:prstGeom>
        </p:spPr>
        <p:txBody>
          <a:bodyPr/>
          <a:lstStyle/>
          <a:p>
            <a:pPr>
              <a:defRPr b="1"/>
            </a:pPr>
            <a:r>
              <a:rPr lang="en-US" dirty="0"/>
              <a:t>ID #6447 - May be live-streamed, broadcast, and presented in-person, but may not be recorded or modified.</a:t>
            </a:r>
          </a:p>
          <a:p>
            <a:pPr>
              <a:defRPr sz="1400"/>
            </a:pPr>
            <a:endParaRPr lang="en-US" dirty="0"/>
          </a:p>
          <a:p>
            <a:pPr>
              <a:defRPr sz="1400"/>
            </a:pPr>
            <a:r>
              <a:rPr lang="en-US" dirty="0"/>
              <a:t>In California last fall, they had devastating fires.</a:t>
            </a:r>
          </a:p>
          <a:p>
            <a:pPr>
              <a:defRPr sz="1400"/>
            </a:pPr>
            <a:endParaRPr lang="en-US" dirty="0"/>
          </a:p>
          <a:p>
            <a:pPr>
              <a:defRPr sz="1200" b="1"/>
            </a:pPr>
            <a:r>
              <a:rPr lang="en-US" dirty="0"/>
              <a:t>DESCRIPTION</a:t>
            </a:r>
            <a:r>
              <a:rPr lang="en-US" b="0" dirty="0"/>
              <a:t>: Photo of embers flying across a roadway as the </a:t>
            </a:r>
            <a:r>
              <a:rPr lang="en-US" b="0" dirty="0" err="1"/>
              <a:t>Kincade</a:t>
            </a:r>
            <a:r>
              <a:rPr lang="en-US" b="0" dirty="0"/>
              <a:t> Fire burned through the </a:t>
            </a:r>
            <a:r>
              <a:rPr lang="en-US" b="0" dirty="0" err="1"/>
              <a:t>Jimtown</a:t>
            </a:r>
            <a:r>
              <a:rPr lang="en-US" b="0" dirty="0"/>
              <a:t> community of Sonoma County, California on October 24, 2019</a:t>
            </a:r>
          </a:p>
          <a:p>
            <a:pPr>
              <a:defRPr sz="1200" b="1"/>
            </a:pPr>
            <a:endParaRPr lang="en-US" b="0" dirty="0"/>
          </a:p>
          <a:p>
            <a:pPr>
              <a:defRPr sz="1200" b="1"/>
            </a:pPr>
            <a:r>
              <a:rPr lang="en-US" dirty="0"/>
              <a:t>ADDITIONAL TALKING POINTS: Research shows that changes in climate have led to hot, dry conditions that increase the risk of fire activity.[1*] </a:t>
            </a:r>
          </a:p>
          <a:p>
            <a:pPr marL="148166" indent="-148166">
              <a:buSzPct val="75000"/>
              <a:buChar char="•"/>
              <a:defRPr sz="1200"/>
            </a:pPr>
            <a:r>
              <a:rPr lang="en-US" dirty="0"/>
              <a:t>Wildfires are increasing in size, intensity, and duration, burning hotter and longer.[1*]</a:t>
            </a:r>
          </a:p>
          <a:p>
            <a:pPr marL="148166" indent="-148166">
              <a:buSzPct val="75000"/>
              <a:buChar char="•"/>
              <a:defRPr sz="1200"/>
            </a:pPr>
            <a:r>
              <a:rPr lang="en-US" dirty="0"/>
              <a:t>Fire seasons are also lasting longer.[2*]</a:t>
            </a:r>
          </a:p>
          <a:p>
            <a:pPr>
              <a:defRPr sz="1200" b="1"/>
            </a:pPr>
            <a:endParaRPr lang="en-US" dirty="0"/>
          </a:p>
          <a:p>
            <a:pPr>
              <a:defRPr sz="1200" b="1"/>
            </a:pPr>
            <a:r>
              <a:rPr lang="en-US" dirty="0"/>
              <a:t>Five main factors contribute to increased fire activity in some areas.[3*]</a:t>
            </a:r>
          </a:p>
          <a:p>
            <a:pPr marL="148166" indent="-148166">
              <a:buSzPct val="75000"/>
              <a:buChar char="•"/>
              <a:defRPr sz="1200"/>
            </a:pPr>
            <a:r>
              <a:rPr lang="en-US" dirty="0"/>
              <a:t>First, spring and summer are coming earlier and lasting longer, respectively, and arrive with more extreme temperatures.</a:t>
            </a:r>
          </a:p>
          <a:p>
            <a:pPr marL="148166" indent="-148166">
              <a:buSzPct val="75000"/>
              <a:buChar char="•"/>
              <a:defRPr sz="1200"/>
            </a:pPr>
            <a:r>
              <a:rPr lang="en-US" dirty="0"/>
              <a:t>Second, with spring arriving earlier, snowpack is melting sooner, resulting in less water available during the hottest months and giving vegetation more time to dry out.</a:t>
            </a:r>
          </a:p>
          <a:p>
            <a:pPr marL="148166" indent="-148166">
              <a:buSzPct val="75000"/>
              <a:buChar char="•"/>
              <a:defRPr sz="1200"/>
            </a:pPr>
            <a:r>
              <a:rPr lang="en-US" dirty="0"/>
              <a:t>Third, plants lose water during transpiration — and the higher the ambient temperature, the more water they lose, leaving them drier and more susceptible to fire.</a:t>
            </a:r>
          </a:p>
          <a:p>
            <a:pPr marL="148166" indent="-148166">
              <a:buSzPct val="75000"/>
              <a:buChar char="•"/>
              <a:defRPr sz="1200"/>
            </a:pPr>
            <a:r>
              <a:rPr lang="en-US" dirty="0"/>
              <a:t>Fourth, studies show that lightning-induced North American forest fires have increased since 1975 and predict that the number of lightning strikes in the United States could increase by about 12 percent for every degree Celsius of warming. </a:t>
            </a:r>
          </a:p>
          <a:p>
            <a:pPr marL="148166" indent="-148166">
              <a:buSzPct val="75000"/>
              <a:buChar char="•"/>
              <a:defRPr sz="1200"/>
            </a:pPr>
            <a:r>
              <a:rPr lang="en-US" dirty="0"/>
              <a:t>Finally, evidence suggests that climate change may cause more extreme winds in some parts of the world, fanning more flames when fires do break out.</a:t>
            </a:r>
          </a:p>
          <a:p>
            <a:pPr>
              <a:defRPr sz="1200" b="1"/>
            </a:pPr>
            <a:endParaRPr lang="en-US" dirty="0"/>
          </a:p>
          <a:p>
            <a:pPr>
              <a:defRPr sz="1200" b="1"/>
            </a:pPr>
            <a:r>
              <a:rPr lang="en-US" dirty="0"/>
              <a:t>Compared to natural causes, wildfires are most often the result of human activity, stemming from debris burning, arson, campfires, and fireworks – all made more dangerous under drier conditions.[2*]</a:t>
            </a:r>
          </a:p>
          <a:p>
            <a:pPr marL="148166" indent="-148166">
              <a:buSzPct val="75000"/>
              <a:buChar char="•"/>
              <a:defRPr sz="1200"/>
            </a:pPr>
            <a:r>
              <a:rPr lang="en-US" dirty="0"/>
              <a:t>In recent decades, man-made fires are estimated to have tripled the average fire season.[2*]</a:t>
            </a:r>
          </a:p>
          <a:p>
            <a:pPr marL="148166" indent="-148166">
              <a:buSzPct val="75000"/>
              <a:buChar char="•"/>
              <a:defRPr sz="1200"/>
            </a:pPr>
            <a:r>
              <a:rPr lang="en-US" dirty="0"/>
              <a:t>As of 2019, up to 90 percent of all US wildland fires were intentionally or accidentally caused by people.[4*]</a:t>
            </a:r>
          </a:p>
          <a:p>
            <a:pPr>
              <a:defRPr sz="1200" b="1"/>
            </a:pPr>
            <a:endParaRPr lang="en-US" dirty="0"/>
          </a:p>
          <a:p>
            <a:pPr>
              <a:defRPr sz="1200" b="1"/>
            </a:pPr>
            <a:r>
              <a:rPr lang="en-US" dirty="0"/>
              <a:t>Annually, wildfires can already burn millions of hectares and force hundreds of thousands to evacuate, with consequences for both immediate safety and long-term health.[5*] </a:t>
            </a:r>
          </a:p>
          <a:p>
            <a:pPr marL="148166" indent="-148166">
              <a:buSzPct val="75000"/>
              <a:buChar char="•"/>
              <a:defRPr sz="1200"/>
            </a:pPr>
            <a:r>
              <a:rPr lang="en-US" dirty="0"/>
              <a:t>Triggered by warmer temperatures and drier conditions, wildfires and related damages are projected to increase globally this century, particularly in parts of Europe and throughout western North America.[6*] </a:t>
            </a:r>
          </a:p>
          <a:p>
            <a:pPr marL="148166" indent="-148166">
              <a:buSzPct val="75000"/>
              <a:buChar char="•"/>
              <a:defRPr sz="1200"/>
            </a:pPr>
            <a:r>
              <a:rPr lang="en-US" dirty="0"/>
              <a:t>Since 1972, California’s annual burned area has increased by more than five times. In the past decade, California saw five of its 10 largest wildfires, and experienced seven of the 10 most destructive wildfires in state history – including the Camp Fire, California’s deadliest wildfire.[7*]</a:t>
            </a:r>
          </a:p>
          <a:p>
            <a:pPr marL="148166" indent="-148166">
              <a:buSzPct val="75000"/>
              <a:buChar char="•"/>
              <a:defRPr sz="1200"/>
            </a:pPr>
            <a:r>
              <a:rPr lang="en-US" dirty="0"/>
              <a:t>Forest fires are also a major threat to air quality: particle emissions can lead to increased health issues, such as cardiac and respiratory disease, as well as direct mortality.[6*] </a:t>
            </a:r>
          </a:p>
          <a:p>
            <a:pPr marL="148166" indent="-148166">
              <a:buSzPct val="75000"/>
              <a:buChar char="•"/>
              <a:defRPr sz="1200"/>
            </a:pPr>
            <a:r>
              <a:rPr lang="en-US" dirty="0"/>
              <a:t>Australia experienced its hottest and driest year on record in 2019, resulting in drier lands and early fires.[8*] </a:t>
            </a:r>
          </a:p>
          <a:p>
            <a:pPr marL="148166" indent="-148166">
              <a:buSzPct val="75000"/>
              <a:buChar char="•"/>
              <a:defRPr sz="1200"/>
            </a:pPr>
            <a:r>
              <a:rPr lang="en-US" dirty="0"/>
              <a:t>While fires have historically occurred primarily in places where few people lived, the 2019-2020 Australian fires were different, affecting populated areas. In New South Wales and Victoria alone, about 16 million acres of land burned, while millions more burned in other parts of the country, killing about 30 people, an estimated billion animals, and destroying at least 2,500 homes.[8*] </a:t>
            </a:r>
          </a:p>
          <a:p>
            <a:pPr>
              <a:defRPr sz="1200" b="1"/>
            </a:pPr>
            <a:endParaRPr lang="en-US" dirty="0"/>
          </a:p>
          <a:p>
            <a:pPr>
              <a:defRPr sz="1200" b="1"/>
            </a:pPr>
            <a:r>
              <a:rPr lang="en-US" dirty="0"/>
              <a:t>REFERENCES</a:t>
            </a:r>
            <a:r>
              <a:rPr lang="en-US" b="0" dirty="0"/>
              <a:t>:</a:t>
            </a:r>
          </a:p>
          <a:p>
            <a:pPr>
              <a:defRPr sz="1200"/>
            </a:pPr>
            <a:r>
              <a:rPr lang="en-US" dirty="0"/>
              <a:t>[1*] Center For Climate And Energy Solutions, “Wildfires and Climate Change,” last accessed July, 2020. https://www.c2es.org/content/wildfires-and-climate-change/</a:t>
            </a:r>
          </a:p>
          <a:p>
            <a:pPr>
              <a:defRPr sz="1200"/>
            </a:pPr>
            <a:r>
              <a:rPr lang="en-US" dirty="0"/>
              <a:t>[2*] Jason Daley, “Study Shows 84% Of Wildfires Caused By Humans,” Smithsonian Magazine, February 28, 2017. https://www.smithsonianmag.com/smart-news/study-shows-84-wildfires-caused-humans-180962315/</a:t>
            </a:r>
          </a:p>
          <a:p>
            <a:pPr>
              <a:defRPr sz="1200"/>
            </a:pPr>
            <a:r>
              <a:rPr lang="en-US" dirty="0"/>
              <a:t>[3*] Chelsea Harvey, “Here’s What We Know About Wildfires and Climate Change,” Climate Wire, Scientific American, October 13, 2017. https://www.scientificamerican.com/article/heres-what-we-know-about-wildfires-and-climate-change/</a:t>
            </a:r>
          </a:p>
          <a:p>
            <a:pPr>
              <a:defRPr sz="1200"/>
            </a:pPr>
            <a:r>
              <a:rPr lang="en-US" dirty="0"/>
              <a:t>[4*] Insurance Information Institute, “Facts + Statistics: Wildfires,” last accessed July, 2020. https://www.iii.org/fact-statistic/facts-statistics-wildfires</a:t>
            </a:r>
          </a:p>
          <a:p>
            <a:pPr>
              <a:defRPr sz="1200"/>
            </a:pPr>
            <a:r>
              <a:rPr lang="en-US" dirty="0"/>
              <a:t>[5*] Union Of Concerned Scientists, "The Connection Between Climate Change and Wildfires," last updated March 11, 2020. https://www.ucsusa.org/resources/climate-change-and-wildfires#.WuIWwtPwZTY</a:t>
            </a:r>
          </a:p>
          <a:p>
            <a:pPr>
              <a:defRPr sz="1200"/>
            </a:pPr>
            <a:r>
              <a:rPr lang="en-US" dirty="0"/>
              <a:t>[6*] R. Sari </a:t>
            </a:r>
            <a:r>
              <a:rPr lang="en-US" dirty="0" err="1"/>
              <a:t>Kovats</a:t>
            </a:r>
            <a:r>
              <a:rPr lang="en-US" dirty="0"/>
              <a:t> et al., “Climate Change 2014: Impacts, Adaptation, and Vulnerability. Part B: Regional Aspects,” Contribution of Working Group II to the Fifth Assessment Report of the Intergovernmental Panel on Climate Change, Cambridge University Press, Section 23.4.4 (March 31, 2014): Pages 1267-1326. https://www.ipcc.ch/site/assets/uploads/2018/02/WGIIAR5-PartB_FINAL.pdf</a:t>
            </a:r>
          </a:p>
          <a:p>
            <a:pPr>
              <a:defRPr sz="1200"/>
            </a:pPr>
            <a:r>
              <a:rPr lang="en-US" dirty="0"/>
              <a:t>[7*] Robinson Meyer, “California’s Wildfires Are 500 Percent Larger Due to Climate Change,” The Atlantic, July 16, 2019. https://www.theatlantic.com/science/archive/2019/07/climate-change-500-percent-increase-california-wildfires/594016/</a:t>
            </a:r>
          </a:p>
          <a:p>
            <a:pPr>
              <a:defRPr sz="1200"/>
            </a:pPr>
            <a:r>
              <a:rPr lang="en-US" dirty="0"/>
              <a:t>[8*] Jamie </a:t>
            </a:r>
            <a:r>
              <a:rPr lang="en-US" dirty="0" err="1"/>
              <a:t>Tarabay</a:t>
            </a:r>
            <a:r>
              <a:rPr lang="en-US" dirty="0"/>
              <a:t>, “Why these Australia Fires Are Like Nothing We've Seen Before,” The New York Times, January 21, 2020. https://www.nytimes.com/2020/01/21/world/australia/fires-size-climate.html</a:t>
            </a:r>
          </a:p>
          <a:p>
            <a:pPr>
              <a:defRPr sz="1200" b="1"/>
            </a:pPr>
            <a:endParaRPr lang="en-US" dirty="0"/>
          </a:p>
          <a:p>
            <a:pPr>
              <a:defRPr sz="1200"/>
            </a:pPr>
            <a:r>
              <a:rPr lang="en-US" b="1" dirty="0"/>
              <a:t>SLIDE SOURCE(S)</a:t>
            </a:r>
            <a:r>
              <a:rPr lang="en-US" dirty="0"/>
              <a:t>: https://www.pressdemocrat.com/news/10216601-181/kincade-fire-starts-inside-the?artslide=0; https://www.usatoday.com/story/news/nation/2019/10/24/kincade-san-bernardino-fires-shutoff-power-california-evacuations/2452820001/</a:t>
            </a:r>
          </a:p>
          <a:p>
            <a:pPr>
              <a:defRPr sz="1200"/>
            </a:pP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2" name="Shape 2012"/>
          <p:cNvSpPr>
            <a:spLocks noGrp="1" noRot="1" noChangeAspect="1"/>
          </p:cNvSpPr>
          <p:nvPr>
            <p:ph type="sldImg"/>
          </p:nvPr>
        </p:nvSpPr>
        <p:spPr>
          <a:xfrm>
            <a:off x="381000" y="685800"/>
            <a:ext cx="6096000" cy="3429000"/>
          </a:xfrm>
          <a:prstGeom prst="rect">
            <a:avLst/>
          </a:prstGeom>
        </p:spPr>
        <p:txBody>
          <a:bodyPr/>
          <a:lstStyle/>
          <a:p>
            <a:endParaRPr/>
          </a:p>
        </p:txBody>
      </p:sp>
      <p:sp>
        <p:nvSpPr>
          <p:cNvPr id="2013" name="Shape 2013"/>
          <p:cNvSpPr>
            <a:spLocks noGrp="1"/>
          </p:cNvSpPr>
          <p:nvPr>
            <p:ph type="body" sz="quarter" idx="1"/>
          </p:nvPr>
        </p:nvSpPr>
        <p:spPr>
          <a:prstGeom prst="rect">
            <a:avLst/>
          </a:prstGeom>
        </p:spPr>
        <p:txBody>
          <a:bodyPr/>
          <a:lstStyle/>
          <a:p>
            <a:pPr>
              <a:defRPr b="1"/>
            </a:pPr>
            <a:r>
              <a:rPr lang="en-US" dirty="0"/>
              <a:t>ID #6433 - May be live-streamed, broadcast, and presented in-person, but may not be recorded or modified.</a:t>
            </a:r>
          </a:p>
          <a:p>
            <a:pPr>
              <a:defRPr sz="1400"/>
            </a:pPr>
            <a:endParaRPr lang="en-US" dirty="0"/>
          </a:p>
          <a:p>
            <a:pPr>
              <a:defRPr sz="1400"/>
            </a:pPr>
            <a:r>
              <a:rPr lang="en-US" dirty="0"/>
              <a:t>The same thing was true in Australia at the turn of the year, the smoke circled the globe.</a:t>
            </a:r>
          </a:p>
          <a:p>
            <a:pPr>
              <a:defRPr sz="1400"/>
            </a:pPr>
            <a:endParaRPr lang="en-US" dirty="0"/>
          </a:p>
          <a:p>
            <a:pPr>
              <a:defRPr sz="1200" b="1"/>
            </a:pPr>
            <a:r>
              <a:rPr lang="en-US" dirty="0"/>
              <a:t>DESCRIPTION</a:t>
            </a:r>
            <a:r>
              <a:rPr lang="en-US" b="0" dirty="0"/>
              <a:t>: Photo of a kangaroo hopping past a burning house in Lake </a:t>
            </a:r>
            <a:r>
              <a:rPr lang="en-US" b="0" dirty="0" err="1"/>
              <a:t>Conjola</a:t>
            </a:r>
            <a:r>
              <a:rPr lang="en-US" b="0" dirty="0"/>
              <a:t>, NSW, Australia on December 31, 2019</a:t>
            </a:r>
          </a:p>
          <a:p>
            <a:pPr>
              <a:defRPr sz="1200" b="1"/>
            </a:pPr>
            <a:endParaRPr lang="en-US" b="0" dirty="0"/>
          </a:p>
          <a:p>
            <a:pPr>
              <a:defRPr sz="1200" b="1"/>
            </a:pPr>
            <a:r>
              <a:rPr lang="en-US" dirty="0"/>
              <a:t>ADDITIONAL TALKING POINTS: Research shows that changes in climate have led to hot, dry conditions that increase the risk of fire activity.[1*] </a:t>
            </a:r>
          </a:p>
          <a:p>
            <a:pPr marL="148166" indent="-148166">
              <a:buSzPct val="75000"/>
              <a:buChar char="•"/>
              <a:defRPr sz="1200"/>
            </a:pPr>
            <a:r>
              <a:rPr lang="en-US" dirty="0"/>
              <a:t>Wildfires are increasing in size, intensity, and duration, burning hotter and longer.[1*]</a:t>
            </a:r>
          </a:p>
          <a:p>
            <a:pPr marL="148166" indent="-148166">
              <a:buSzPct val="75000"/>
              <a:buChar char="•"/>
              <a:defRPr sz="1200"/>
            </a:pPr>
            <a:r>
              <a:rPr lang="en-US" dirty="0"/>
              <a:t>Fire seasons are also lasting longer.[2*]</a:t>
            </a:r>
          </a:p>
          <a:p>
            <a:pPr>
              <a:defRPr sz="1200" b="1"/>
            </a:pPr>
            <a:endParaRPr lang="en-US" dirty="0"/>
          </a:p>
          <a:p>
            <a:pPr>
              <a:defRPr sz="1200" b="1"/>
            </a:pPr>
            <a:r>
              <a:rPr lang="en-US" dirty="0"/>
              <a:t>Five main factors contribute to increased fire activity in some areas.[3*]</a:t>
            </a:r>
          </a:p>
          <a:p>
            <a:pPr marL="148166" indent="-148166">
              <a:buSzPct val="75000"/>
              <a:buChar char="•"/>
              <a:defRPr sz="1200"/>
            </a:pPr>
            <a:r>
              <a:rPr lang="en-US" dirty="0"/>
              <a:t>First, spring and summer are coming earlier and lasting longer, respectively, and arrive with more extreme temperatures.</a:t>
            </a:r>
          </a:p>
          <a:p>
            <a:pPr marL="148166" indent="-148166">
              <a:buSzPct val="75000"/>
              <a:buChar char="•"/>
              <a:defRPr sz="1200"/>
            </a:pPr>
            <a:r>
              <a:rPr lang="en-US" dirty="0"/>
              <a:t>Second, with spring arriving earlier, snowpack is melting sooner, resulting in less water available during the hottest months and giving vegetation more time to dry out.</a:t>
            </a:r>
          </a:p>
          <a:p>
            <a:pPr marL="148166" indent="-148166">
              <a:buSzPct val="75000"/>
              <a:buChar char="•"/>
              <a:defRPr sz="1200"/>
            </a:pPr>
            <a:r>
              <a:rPr lang="en-US" dirty="0"/>
              <a:t>Third, plants lose water during transpiration — and the higher the ambient temperature, the more water they lose, leaving them drier and more susceptible to fire.</a:t>
            </a:r>
          </a:p>
          <a:p>
            <a:pPr marL="148166" indent="-148166">
              <a:buSzPct val="75000"/>
              <a:buChar char="•"/>
              <a:defRPr sz="1200"/>
            </a:pPr>
            <a:r>
              <a:rPr lang="en-US" dirty="0"/>
              <a:t>Fourth, studies show that lightning-induced North American forest fires have increased since 1975 and predict that the number of lightning strikes in the United States could increase by about 12 percent for every degree Celsius of warming. </a:t>
            </a:r>
          </a:p>
          <a:p>
            <a:pPr marL="148166" indent="-148166">
              <a:buSzPct val="75000"/>
              <a:buChar char="•"/>
              <a:defRPr sz="1200"/>
            </a:pPr>
            <a:r>
              <a:rPr lang="en-US" dirty="0"/>
              <a:t>Finally, evidence suggests that climate change may cause more extreme winds in some parts of the world, fanning more flames when fires do break out.</a:t>
            </a:r>
          </a:p>
          <a:p>
            <a:pPr>
              <a:defRPr sz="1200" b="1"/>
            </a:pPr>
            <a:endParaRPr lang="en-US" dirty="0"/>
          </a:p>
          <a:p>
            <a:pPr>
              <a:defRPr sz="1200" b="1"/>
            </a:pPr>
            <a:r>
              <a:rPr lang="en-US" dirty="0"/>
              <a:t>Compared to natural causes, wildfires are most often the result of human activity, stemming from debris burning, arson, campfires, and fireworks – all made more dangerous under drier conditions.[2*]</a:t>
            </a:r>
          </a:p>
          <a:p>
            <a:pPr marL="148166" indent="-148166">
              <a:buSzPct val="75000"/>
              <a:buChar char="•"/>
              <a:defRPr sz="1200"/>
            </a:pPr>
            <a:r>
              <a:rPr lang="en-US" dirty="0"/>
              <a:t>In recent decades, man-made fires are estimated to have tripled the average fire season.[2*]</a:t>
            </a:r>
          </a:p>
          <a:p>
            <a:pPr marL="148166" indent="-148166">
              <a:buSzPct val="75000"/>
              <a:buChar char="•"/>
              <a:defRPr sz="1200"/>
            </a:pPr>
            <a:r>
              <a:rPr lang="en-US" dirty="0"/>
              <a:t>As of 2019, up to 90 percent of all US wildland fires were intentionally or accidentally caused by people.[4*]</a:t>
            </a:r>
          </a:p>
          <a:p>
            <a:pPr>
              <a:defRPr sz="1200" b="1"/>
            </a:pPr>
            <a:endParaRPr lang="en-US" dirty="0"/>
          </a:p>
          <a:p>
            <a:pPr>
              <a:defRPr sz="1200" b="1"/>
            </a:pPr>
            <a:r>
              <a:rPr lang="en-US" dirty="0"/>
              <a:t>Annually, wildfires can already burn millions of hectares and force hundreds of thousands to evacuate, with consequences for both immediate safety and long-term health.[5*] </a:t>
            </a:r>
          </a:p>
          <a:p>
            <a:pPr marL="148166" indent="-148166">
              <a:buSzPct val="75000"/>
              <a:buChar char="•"/>
              <a:defRPr sz="1200"/>
            </a:pPr>
            <a:r>
              <a:rPr lang="en-US" dirty="0"/>
              <a:t>Triggered by warmer temperatures and drier conditions, wildfires and related damages are projected to increase globally this century, particularly in parts of Europe and throughout western North America.[6*] </a:t>
            </a:r>
          </a:p>
          <a:p>
            <a:pPr marL="148166" indent="-148166">
              <a:buSzPct val="75000"/>
              <a:buChar char="•"/>
              <a:defRPr sz="1200"/>
            </a:pPr>
            <a:r>
              <a:rPr lang="en-US" dirty="0"/>
              <a:t>Since 1972, California’s annual burned area has increased by more than five times. In the past decade, California saw five of its 10 largest wildfires, and experienced seven of the 10 most destructive wildfires in state history – including the Camp Fire, California’s deadliest wildfire.[7*]</a:t>
            </a:r>
          </a:p>
          <a:p>
            <a:pPr marL="148166" indent="-148166">
              <a:buSzPct val="75000"/>
              <a:buChar char="•"/>
              <a:defRPr sz="1200"/>
            </a:pPr>
            <a:r>
              <a:rPr lang="en-US" dirty="0"/>
              <a:t>Forest fires are also a major threat to air quality: particle emissions can lead to increased health issues, such as cardiac and respiratory disease, as well as direct mortality.[6*] </a:t>
            </a:r>
          </a:p>
          <a:p>
            <a:pPr marL="148166" indent="-148166">
              <a:buSzPct val="75000"/>
              <a:buChar char="•"/>
              <a:defRPr sz="1200"/>
            </a:pPr>
            <a:r>
              <a:rPr lang="en-US" dirty="0"/>
              <a:t>Australia experienced its hottest and driest year on record in 2019, resulting in drier lands and early fires.[8*] </a:t>
            </a:r>
          </a:p>
          <a:p>
            <a:pPr marL="148166" indent="-148166">
              <a:buSzPct val="75000"/>
              <a:buChar char="•"/>
              <a:defRPr sz="1200"/>
            </a:pPr>
            <a:r>
              <a:rPr lang="en-US" dirty="0"/>
              <a:t>While fires have historically occurred primarily in places where few people lived, the 2019-2020 Australian fires were different, affecting populated areas. In New South Wales and Victoria alone, about 16 million acres of land burned, while millions more burned in other parts of the country, killing about 30 people, an estimated billion animals, and destroying at least 2,500 homes.[8*] </a:t>
            </a:r>
          </a:p>
          <a:p>
            <a:pPr>
              <a:defRPr sz="1200" b="1"/>
            </a:pPr>
            <a:endParaRPr lang="en-US" dirty="0"/>
          </a:p>
          <a:p>
            <a:pPr>
              <a:defRPr sz="1200" b="1"/>
            </a:pPr>
            <a:r>
              <a:rPr lang="en-US" dirty="0"/>
              <a:t>REFERENCES</a:t>
            </a:r>
            <a:r>
              <a:rPr lang="en-US" b="0" dirty="0"/>
              <a:t>:</a:t>
            </a:r>
          </a:p>
          <a:p>
            <a:pPr>
              <a:defRPr sz="1200"/>
            </a:pPr>
            <a:r>
              <a:rPr lang="en-US" dirty="0"/>
              <a:t>[1*] Center For Climate And Energy Solutions, “Wildfires and Climate Change,” last accessed July, 2020. https://www.c2es.org/content/wildfires-and-climate-change/</a:t>
            </a:r>
          </a:p>
          <a:p>
            <a:pPr>
              <a:defRPr sz="1200"/>
            </a:pPr>
            <a:r>
              <a:rPr lang="en-US" dirty="0"/>
              <a:t>[2*] Jason Daley, “Study Shows 84% Of Wildfires Caused By Humans,” Smithsonian Magazine, February 28, 2017. https://www.smithsonianmag.com/smart-news/study-shows-84-wildfires-caused-humans-180962315/</a:t>
            </a:r>
          </a:p>
          <a:p>
            <a:pPr>
              <a:defRPr sz="1200"/>
            </a:pPr>
            <a:r>
              <a:rPr lang="en-US" dirty="0"/>
              <a:t>[3*] Chelsea Harvey, “Here’s What We Know About Wildfires and Climate Change,” Climate Wire, Scientific American, October 13, 2017. https://www.scientificamerican.com/article/heres-what-we-know-about-wildfires-and-climate-change/</a:t>
            </a:r>
          </a:p>
          <a:p>
            <a:pPr>
              <a:defRPr sz="1200"/>
            </a:pPr>
            <a:r>
              <a:rPr lang="en-US" dirty="0"/>
              <a:t>[4*] Insurance Information Institute, “Facts + Statistics: Wildfires,” last accessed July, 2020. https://www.iii.org/fact-statistic/facts-statistics-wildfires</a:t>
            </a:r>
          </a:p>
          <a:p>
            <a:pPr>
              <a:defRPr sz="1200"/>
            </a:pPr>
            <a:r>
              <a:rPr lang="en-US" dirty="0"/>
              <a:t>[5*] Union Of Concerned Scientists, "The Connection Between Climate Change and Wildfires," last updated March 11, 2020. https://www.ucsusa.org/resources/climate-change-and-wildfires#.WuIWwtPwZTY</a:t>
            </a:r>
          </a:p>
          <a:p>
            <a:pPr>
              <a:defRPr sz="1200"/>
            </a:pPr>
            <a:r>
              <a:rPr lang="en-US" dirty="0"/>
              <a:t>[6*] R. Sari </a:t>
            </a:r>
            <a:r>
              <a:rPr lang="en-US" dirty="0" err="1"/>
              <a:t>Kovats</a:t>
            </a:r>
            <a:r>
              <a:rPr lang="en-US" dirty="0"/>
              <a:t> et al., “Climate Change 2014: Impacts, Adaptation, and Vulnerability. Part B: Regional Aspects,” Contribution of Working Group II to the Fifth Assessment Report of the Intergovernmental Panel on Climate Change, Cambridge University Press, Section 23.4.4 (March 31, 2014): Pages 1267-1326. https://www.ipcc.ch/site/assets/uploads/2018/02/WGIIAR5-PartB_FINAL.pdf</a:t>
            </a:r>
          </a:p>
          <a:p>
            <a:pPr>
              <a:defRPr sz="1200"/>
            </a:pPr>
            <a:r>
              <a:rPr lang="en-US" dirty="0"/>
              <a:t>[7*] Robinson Meyer, “California’s Wildfires Are 500 Percent Larger Due to Climate Change,” The Atlantic, July 16, 2019. https://www.theatlantic.com/science/archive/2019/07/climate-change-500-percent-increase-california-wildfires/594016/</a:t>
            </a:r>
          </a:p>
          <a:p>
            <a:pPr>
              <a:defRPr sz="1200"/>
            </a:pPr>
            <a:r>
              <a:rPr lang="en-US" dirty="0"/>
              <a:t>[8*] Jamie </a:t>
            </a:r>
            <a:r>
              <a:rPr lang="en-US" dirty="0" err="1"/>
              <a:t>Tarabay</a:t>
            </a:r>
            <a:r>
              <a:rPr lang="en-US" dirty="0"/>
              <a:t>, “Why these Australia Fires Are Like Nothing We've Seen Before,” The New York Times, January 21, 2020. https://www.nytimes.com/2020/01/21/world/australia/fires-size-climate.html</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xfrm>
            <a:off x="381000" y="685800"/>
            <a:ext cx="6096000" cy="3429000"/>
          </a:xfrm>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pPr>
              <a:defRPr b="1"/>
            </a:pPr>
            <a:r>
              <a:rPr lang="en-US" dirty="0"/>
              <a:t>ID #3661.F - Can be used in noncommercial online and TV broadcasts of your presentation, but not modified.</a:t>
            </a:r>
          </a:p>
          <a:p>
            <a:pPr>
              <a:defRPr sz="1400"/>
            </a:pPr>
            <a:endParaRPr lang="en-US" dirty="0"/>
          </a:p>
          <a:p>
            <a:pPr>
              <a:defRPr sz="1400"/>
            </a:pPr>
            <a:r>
              <a:rPr lang="en-US" dirty="0"/>
              <a:t>The reinsurance companies are pointing to all these climate-related disasters and tell us that this is completely unsustainable.</a:t>
            </a:r>
          </a:p>
          <a:p>
            <a:pPr>
              <a:defRPr sz="1400"/>
            </a:pPr>
            <a:endParaRPr lang="en-US" dirty="0"/>
          </a:p>
          <a:p>
            <a:pPr>
              <a:defRPr sz="1200"/>
            </a:pPr>
            <a:r>
              <a:rPr lang="en-US" b="1" dirty="0"/>
              <a:t>DESCRIPTION</a:t>
            </a:r>
            <a:r>
              <a:rPr lang="en-US" dirty="0"/>
              <a:t>: Graph of worldwide extreme weather catastrophes by number of events, 1980 - 2019</a:t>
            </a:r>
          </a:p>
          <a:p>
            <a:pPr>
              <a:defRPr sz="1200"/>
            </a:pPr>
            <a:endParaRPr lang="en-US" dirty="0"/>
          </a:p>
          <a:p>
            <a:pPr>
              <a:defRPr sz="1200"/>
            </a:pPr>
            <a:r>
              <a:rPr lang="en-US" b="1" dirty="0"/>
              <a:t>ADDITIONAL TALKING POINTS:</a:t>
            </a:r>
            <a:r>
              <a:rPr lang="en-US" dirty="0"/>
              <a:t> In 2019, about 820 natural disasters were registered around the world with overall losses totaling USD $150 billion, with $52 billion — just over one-third — insured.[1*] In 2018, about 850 natural catastrophes were recorded around the world with the overall losses totaling USD $160 billion, of which roughly USD $80 billion was insured.[2*]</a:t>
            </a:r>
          </a:p>
          <a:p>
            <a:pPr>
              <a:defRPr sz="1200"/>
            </a:pPr>
            <a:endParaRPr lang="en-US" dirty="0"/>
          </a:p>
          <a:p>
            <a:pPr>
              <a:defRPr sz="1200"/>
            </a:pPr>
            <a:r>
              <a:rPr lang="en-US" dirty="0"/>
              <a:t>According to the reinsurance company Munich Re, overall losses from worldwide natural catastrophes in 2017 totaled USD $330 billion, with insured losses at USD $135 billion. [2*] In 2018, 10,400 deaths were reported due to natural catastrophes.[2*]</a:t>
            </a:r>
          </a:p>
          <a:p>
            <a:pPr>
              <a:defRPr sz="1200"/>
            </a:pPr>
            <a:endParaRPr lang="en-US" dirty="0"/>
          </a:p>
          <a:p>
            <a:pPr>
              <a:defRPr sz="1200"/>
            </a:pPr>
            <a:r>
              <a:rPr lang="en-US" dirty="0"/>
              <a:t>Note that natural catastrophes include: extreme temperatures, droughts, wildfires, floods, mass movements, tropical storms, extratropical storms, convective storms, local storms, earthquakes, tsunamis, and volcanic activity. Not all of these have been conclusively connected to climate change. The graph above does not include geophysical events (earthquakes, tsunamis, and volcanic activity) for this reason.[3*]</a:t>
            </a:r>
          </a:p>
          <a:p>
            <a:pPr>
              <a:defRPr sz="1200"/>
            </a:pPr>
            <a:endParaRPr lang="en-US" dirty="0"/>
          </a:p>
          <a:p>
            <a:pPr>
              <a:defRPr sz="1200" b="1"/>
            </a:pPr>
            <a:r>
              <a:rPr lang="en-US" dirty="0"/>
              <a:t>REFERENCES:</a:t>
            </a:r>
          </a:p>
          <a:p>
            <a:pPr>
              <a:defRPr sz="1200"/>
            </a:pPr>
            <a:r>
              <a:rPr lang="en-US" dirty="0"/>
              <a:t>[1*] Petra </a:t>
            </a:r>
            <a:r>
              <a:rPr lang="en-US" dirty="0" err="1"/>
              <a:t>Löw</a:t>
            </a:r>
            <a:r>
              <a:rPr lang="en-US" dirty="0"/>
              <a:t>, Ernst Rauch, and Mark Bove, “Tropical cyclones cause highest losses. Natural disasters of 2019 in figures,” Munich Re. https://www.munichre.com/topics-online/en/climate-change-and-natural-disasters/natural-disasters/natural-disasters-of-2019-in-figures-tropical-cyclones-cause-highest-losses.html</a:t>
            </a:r>
          </a:p>
          <a:p>
            <a:pPr>
              <a:defRPr sz="1200"/>
            </a:pPr>
            <a:r>
              <a:rPr lang="en-US" dirty="0"/>
              <a:t>[2*] Petra </a:t>
            </a:r>
            <a:r>
              <a:rPr lang="en-US" dirty="0" err="1"/>
              <a:t>Löw</a:t>
            </a:r>
            <a:r>
              <a:rPr lang="en-US" dirty="0"/>
              <a:t>, “The Natural Disasters of 2018 in Figures,” Munich Re, January 1, 2019. https://www.munichre.com/topics-online/en/climate-change-and-natural-disasters/natural-disasters/the-natural-disasters-of-2018-in-figures.html</a:t>
            </a:r>
          </a:p>
          <a:p>
            <a:pPr>
              <a:defRPr sz="1200"/>
            </a:pPr>
            <a:r>
              <a:rPr lang="en-US" dirty="0"/>
              <a:t>[3*] Insurance Information Institute, “Facts + Statistics: Global catastrophes”,” last accessed February 2020. http://www.iii.org/fact-statistic/catastrophes-global </a:t>
            </a:r>
          </a:p>
          <a:p>
            <a:pPr>
              <a:defRPr sz="1200" b="1"/>
            </a:pPr>
            <a:endParaRPr lang="en-US" dirty="0"/>
          </a:p>
          <a:p>
            <a:pPr>
              <a:defRPr sz="1200"/>
            </a:pPr>
            <a:r>
              <a:rPr lang="en-US" b="1" dirty="0"/>
              <a:t>SLIDE SOURCE(S)</a:t>
            </a:r>
            <a:r>
              <a:rPr lang="en-US" dirty="0"/>
              <a:t>: https://www.munichre.com/topics-online/en/2018/01/2017-year-in-figures; https://www.munichre.com/topics-online/en/climate-change-and-natural-disasters/natural-disasters/the-natural-disasters-of-2018-in-figures.html; https://www.munichre.com/topics-online/en/climate-change-and-natural-disasters/natural-disasters/natural-disasters-of-2019-in-figures-tropical-cyclones-cause-highest-losses.html</a:t>
            </a:r>
          </a:p>
          <a:p>
            <a:pPr>
              <a:defRPr b="1"/>
            </a:pPr>
            <a:endParaRPr dirty="0">
              <a:hlinkClick r:id="rId3"/>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381000" y="685800"/>
            <a:ext cx="6096000" cy="3429000"/>
          </a:xfrm>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pPr>
              <a:defRPr b="1"/>
            </a:pPr>
            <a:r>
              <a:rPr lang="en-US" dirty="0"/>
              <a:t>ID #3621 - Can be used in noncommercial online and TV broadcasts of your presentation.</a:t>
            </a:r>
          </a:p>
          <a:p>
            <a:pPr>
              <a:defRPr sz="1400"/>
            </a:pPr>
            <a:endParaRPr lang="en-US" dirty="0"/>
          </a:p>
          <a:p>
            <a:pPr>
              <a:defRPr sz="1400"/>
            </a:pPr>
            <a:r>
              <a:rPr lang="en-US" dirty="0"/>
              <a:t>Yes, because we're using this thin shell of atmosphere surrounding our planet as an open sewer. And we're spewing all the manmade global warming pollution into it.</a:t>
            </a:r>
          </a:p>
          <a:p>
            <a:pPr>
              <a:defRPr sz="1400"/>
            </a:pPr>
            <a:endParaRPr lang="en-US" dirty="0"/>
          </a:p>
          <a:p>
            <a:pPr>
              <a:defRPr sz="1200"/>
            </a:pPr>
            <a:r>
              <a:rPr lang="en-US" b="1" dirty="0"/>
              <a:t>DESCRIPTION</a:t>
            </a:r>
            <a:r>
              <a:rPr lang="en-US" dirty="0"/>
              <a:t>: Photo of the sun shining over Earth’s horizon through the two lowermost layers of the atmosphere: the troposphere and the stratosphere</a:t>
            </a:r>
          </a:p>
          <a:p>
            <a:pPr>
              <a:defRPr sz="1200"/>
            </a:pPr>
            <a:endParaRPr lang="en-US" dirty="0"/>
          </a:p>
          <a:p>
            <a:pPr>
              <a:defRPr sz="1200" b="1"/>
            </a:pPr>
            <a:r>
              <a:rPr lang="en-US" dirty="0"/>
              <a:t>ADDITIONAL TALKING POINTS: The sun releases energy as radiation, which travels out as a ray or in a straight line in all directions.[1*]</a:t>
            </a:r>
          </a:p>
          <a:p>
            <a:pPr marL="148166" indent="-148166">
              <a:buSzPct val="75000"/>
              <a:buChar char="•"/>
              <a:defRPr sz="1200"/>
            </a:pPr>
            <a:r>
              <a:rPr lang="en-US" dirty="0"/>
              <a:t>The energy released is known as “the solar spectrum.”[1*]</a:t>
            </a:r>
          </a:p>
          <a:p>
            <a:pPr marL="148166" indent="-148166">
              <a:buSzPct val="75000"/>
              <a:buChar char="•"/>
              <a:defRPr sz="1200"/>
            </a:pPr>
            <a:r>
              <a:rPr lang="en-US" dirty="0"/>
              <a:t>This energy is comprised largely of three regions of the electromagnetic spectrum:</a:t>
            </a:r>
          </a:p>
          <a:p>
            <a:pPr marL="846666" lvl="1" indent="-211666">
              <a:buSzPct val="100000"/>
              <a:buAutoNum type="arabicPeriod"/>
              <a:defRPr sz="1200"/>
            </a:pPr>
            <a:r>
              <a:rPr lang="en-US" dirty="0"/>
              <a:t>Ultraviolet energy (high frequency energy that is responsible for sunburns)</a:t>
            </a:r>
          </a:p>
          <a:p>
            <a:pPr marL="846666" lvl="1" indent="-211666">
              <a:buSzPct val="100000"/>
              <a:buAutoNum type="arabicPeriod"/>
              <a:defRPr sz="1200"/>
            </a:pPr>
            <a:r>
              <a:rPr lang="en-US" dirty="0"/>
              <a:t>Visible energy (light)</a:t>
            </a:r>
          </a:p>
          <a:p>
            <a:pPr marL="846666" lvl="1" indent="-211666">
              <a:buSzPct val="100000"/>
              <a:buAutoNum type="arabicPeriod"/>
              <a:defRPr sz="1200"/>
            </a:pPr>
            <a:r>
              <a:rPr lang="en-US" dirty="0"/>
              <a:t>Infrared energy (heat).[1*]</a:t>
            </a:r>
          </a:p>
          <a:p>
            <a:pPr>
              <a:defRPr sz="1200"/>
            </a:pPr>
            <a:endParaRPr lang="en-US" dirty="0"/>
          </a:p>
          <a:p>
            <a:pPr>
              <a:defRPr sz="1200" b="1"/>
            </a:pPr>
            <a:r>
              <a:rPr lang="en-US" dirty="0"/>
              <a:t>Nearly half of the solar energy that reaches the top of the Earth’s atmosphere is absorbed by the planet’s surface.[2*]</a:t>
            </a:r>
          </a:p>
          <a:p>
            <a:pPr marL="148166" indent="-148166">
              <a:buSzPct val="75000"/>
              <a:buChar char="•"/>
              <a:defRPr sz="1200"/>
            </a:pPr>
            <a:r>
              <a:rPr lang="en-US" dirty="0"/>
              <a:t>The average solar radiation striking the top of the atmosphere is 340 watts per square meter.[2*]</a:t>
            </a:r>
          </a:p>
          <a:p>
            <a:pPr marL="148166" indent="-148166">
              <a:buSzPct val="75000"/>
              <a:buChar char="•"/>
              <a:defRPr sz="1200"/>
            </a:pPr>
            <a:r>
              <a:rPr lang="en-US" dirty="0"/>
              <a:t>About 29 percent is reflected back into space.[2*]</a:t>
            </a:r>
          </a:p>
          <a:p>
            <a:pPr marL="148166" indent="-148166">
              <a:buSzPct val="75000"/>
              <a:buChar char="•"/>
              <a:defRPr sz="1200"/>
            </a:pPr>
            <a:r>
              <a:rPr lang="en-US" dirty="0"/>
              <a:t>About 23 percent is absorbed by the atmosphere.[2*]</a:t>
            </a:r>
          </a:p>
          <a:p>
            <a:pPr marL="148166" indent="-148166">
              <a:buSzPct val="75000"/>
              <a:buChar char="•"/>
              <a:defRPr sz="1200"/>
            </a:pPr>
            <a:r>
              <a:rPr lang="en-US" dirty="0"/>
              <a:t>About 48 percent is absorbed by the Earth’s surface.[2*]</a:t>
            </a:r>
          </a:p>
          <a:p>
            <a:pPr>
              <a:defRPr sz="1200"/>
            </a:pPr>
            <a:endParaRPr lang="en-US" dirty="0"/>
          </a:p>
          <a:p>
            <a:pPr>
              <a:defRPr sz="1200" b="1"/>
            </a:pPr>
            <a:r>
              <a:rPr lang="en-US" dirty="0"/>
              <a:t>The Earth’s surface releases more heat than it receives from the sun.[2*]</a:t>
            </a:r>
          </a:p>
          <a:p>
            <a:pPr marL="148166" indent="-148166">
              <a:buSzPct val="75000"/>
              <a:buChar char="•"/>
              <a:defRPr sz="1200"/>
            </a:pPr>
            <a:r>
              <a:rPr lang="en-US" dirty="0"/>
              <a:t>The planet’s surface releases heat equivalent to 117 percent of the incoming solar radiation (about 398 watts per square meter).[2*] </a:t>
            </a:r>
          </a:p>
          <a:p>
            <a:pPr>
              <a:defRPr sz="1200"/>
            </a:pPr>
            <a:endParaRPr lang="en-US" dirty="0"/>
          </a:p>
          <a:p>
            <a:pPr>
              <a:defRPr sz="1200" b="1"/>
            </a:pPr>
            <a:r>
              <a:rPr lang="en-US" dirty="0"/>
              <a:t>Greenhouse gases play an instrumental role in amplifying solar energy and retaining heat.[2*]</a:t>
            </a:r>
          </a:p>
          <a:p>
            <a:pPr marL="148166" indent="-148166">
              <a:buSzPct val="75000"/>
              <a:buChar char="•"/>
              <a:defRPr sz="1200"/>
            </a:pPr>
            <a:r>
              <a:rPr lang="en-US" dirty="0"/>
              <a:t>Greenhouse gases like CO2, methane, nitrous oxide, and water vapor are opaque to many wavelengths of outgoing thermal infrared energy.[2*]</a:t>
            </a:r>
          </a:p>
          <a:p>
            <a:pPr marL="148166" indent="-148166">
              <a:buSzPct val="75000"/>
              <a:buChar char="•"/>
              <a:defRPr sz="1200"/>
            </a:pPr>
            <a:r>
              <a:rPr lang="en-US" dirty="0"/>
              <a:t>Each blocks a particular wavelength of energy, absorbs it, and radiates about half back to earth and the other half towards space.[2*]</a:t>
            </a:r>
          </a:p>
          <a:p>
            <a:pPr marL="148166" indent="-148166">
              <a:buSzPct val="75000"/>
              <a:buChar char="•"/>
              <a:defRPr sz="1200"/>
            </a:pPr>
            <a:r>
              <a:rPr lang="en-US" dirty="0"/>
              <a:t>Some of the heat radiated downwards is absorbed again by the Earth and ultimately radiated back into the atmosphere.[2*]</a:t>
            </a:r>
          </a:p>
          <a:p>
            <a:pPr marL="148166" indent="-148166">
              <a:buSzPct val="75000"/>
              <a:buChar char="•"/>
              <a:defRPr sz="1200"/>
            </a:pPr>
            <a:r>
              <a:rPr lang="en-US" dirty="0"/>
              <a:t>This is how the Earth radiates more energy as heat than it receives as solar radiation.[2*] </a:t>
            </a:r>
          </a:p>
          <a:p>
            <a:pPr>
              <a:defRPr sz="1200"/>
            </a:pPr>
            <a:endParaRPr lang="en-US" dirty="0"/>
          </a:p>
          <a:p>
            <a:pPr>
              <a:defRPr sz="1200" b="1"/>
            </a:pPr>
            <a:r>
              <a:rPr lang="en-US" dirty="0"/>
              <a:t>This process of trapping and radiating heat keeps the Earth’s temperature stable.[3*]</a:t>
            </a:r>
          </a:p>
          <a:p>
            <a:pPr marL="148166" indent="-148166">
              <a:buSzPct val="75000"/>
              <a:buChar char="•"/>
              <a:defRPr sz="1200"/>
            </a:pPr>
            <a:r>
              <a:rPr lang="en-US" dirty="0"/>
              <a:t>The process raises the surface temperature to about 15 degrees Celsius (59 degrees Fahrenheit) on average.[3*]</a:t>
            </a:r>
          </a:p>
          <a:p>
            <a:pPr marL="148166" indent="-148166">
              <a:buSzPct val="75000"/>
              <a:buChar char="•"/>
              <a:defRPr sz="1200"/>
            </a:pPr>
            <a:r>
              <a:rPr lang="en-US" dirty="0"/>
              <a:t>This is more than 30 degrees Celsius warmer than surface temperatures would be if the Earth didn’t have an atmosphere.[3*] </a:t>
            </a:r>
          </a:p>
          <a:p>
            <a:pPr>
              <a:defRPr sz="1200"/>
            </a:pPr>
            <a:endParaRPr lang="en-US" dirty="0"/>
          </a:p>
          <a:p>
            <a:pPr>
              <a:defRPr sz="1200" b="1"/>
            </a:pPr>
            <a:r>
              <a:rPr lang="en-US" dirty="0"/>
              <a:t>In an ideal scenario, where the Earth’s energy system is unaltered and working as expected, the energy that escapes as heat is roughly equal to what comes in as solar radiation.[2*]</a:t>
            </a:r>
          </a:p>
          <a:p>
            <a:pPr marL="148166" indent="-148166">
              <a:buSzPct val="75000"/>
              <a:buChar char="•"/>
              <a:defRPr sz="1200"/>
            </a:pPr>
            <a:r>
              <a:rPr lang="en-US" dirty="0"/>
              <a:t>Ideally, this would mean approximately 340 watts of energy per square meter leaving our atmosphere.[2*] </a:t>
            </a:r>
          </a:p>
          <a:p>
            <a:pPr>
              <a:defRPr sz="1200"/>
            </a:pPr>
            <a:endParaRPr lang="en-US" dirty="0"/>
          </a:p>
          <a:p>
            <a:pPr>
              <a:defRPr sz="1200" b="1"/>
            </a:pPr>
            <a:r>
              <a:rPr lang="en-US" dirty="0"/>
              <a:t>Burning fossil fuels means greater concentrations of greenhouse gases have disrupted this process and put the Earth’s energy equilibrium out of balance.[4*]</a:t>
            </a:r>
          </a:p>
          <a:p>
            <a:pPr>
              <a:defRPr sz="1200" b="1"/>
            </a:pPr>
            <a:r>
              <a:rPr lang="en-US" dirty="0"/>
              <a:t>Today, less average energy leaves the atmosphere than comes in.[4*]</a:t>
            </a:r>
          </a:p>
          <a:p>
            <a:pPr marL="148166" indent="-148166">
              <a:buSzPct val="75000"/>
              <a:buChar char="•"/>
              <a:defRPr sz="1200"/>
            </a:pPr>
            <a:r>
              <a:rPr lang="en-US" dirty="0"/>
              <a:t>Today, higher concentrations of greenhouse gases trap about extra 3 watts of incoming solar energy per square meter of the Earth’s surface.[4*]</a:t>
            </a:r>
          </a:p>
          <a:p>
            <a:pPr marL="148166" indent="-148166">
              <a:buSzPct val="75000"/>
              <a:buChar char="•"/>
              <a:defRPr sz="1200"/>
            </a:pPr>
            <a:r>
              <a:rPr lang="en-US" dirty="0"/>
              <a:t>While the amount of extra heat energy seems small on paper, it has a large effect over the entire planet.[4*]</a:t>
            </a:r>
          </a:p>
          <a:p>
            <a:pPr marL="148166" indent="-148166">
              <a:buSzPct val="75000"/>
              <a:buChar char="•"/>
              <a:defRPr sz="1200"/>
            </a:pPr>
            <a:r>
              <a:rPr lang="en-US" dirty="0"/>
              <a:t>The result is global warming.[4*]</a:t>
            </a:r>
          </a:p>
          <a:p>
            <a:pPr marL="148166" indent="-148166">
              <a:buSzPct val="75000"/>
              <a:buChar char="•"/>
              <a:defRPr sz="1200"/>
            </a:pPr>
            <a:r>
              <a:rPr lang="en-US" dirty="0"/>
              <a:t>By the end of 2018, the warming influence of greenhouse gases had risen 43 percent above the 1990 baseline.[4*]</a:t>
            </a:r>
          </a:p>
          <a:p>
            <a:pPr>
              <a:defRPr sz="1200"/>
            </a:pPr>
            <a:endParaRPr lang="en-US" dirty="0"/>
          </a:p>
          <a:p>
            <a:pPr>
              <a:defRPr sz="1200"/>
            </a:pPr>
            <a:r>
              <a:rPr lang="en-US" b="1" dirty="0"/>
              <a:t>REFERENCES</a:t>
            </a:r>
            <a:r>
              <a:rPr lang="en-US" dirty="0"/>
              <a:t>:</a:t>
            </a:r>
          </a:p>
          <a:p>
            <a:pPr>
              <a:defRPr sz="1200"/>
            </a:pPr>
            <a:r>
              <a:rPr lang="en-US" dirty="0"/>
              <a:t>[1*] Ed. Rob Garner, "Solar Irradiance," National Aeronautics and Space Administration, last updated November 12, 2017. https://www.nasa.gov/mission_pages/sdo/science/solar-irradiance.html</a:t>
            </a:r>
          </a:p>
          <a:p>
            <a:pPr>
              <a:defRPr sz="1200"/>
            </a:pPr>
            <a:r>
              <a:rPr lang="en-US" dirty="0"/>
              <a:t>[2*] Thomas F. Stocker et al., “Climate Change 2013: The Physical Science Basis,” Contribution of Working Group I to the Fifth Assessment Report of the Intergovernmental Panel on Climate Change, Cambridge University Press, Chapter 2 (September 30, 2013): 165-185. https://www.ipcc.ch/site/assets/uploads/2017/09/WG1AR5_Chapter02_FINAL.pdf</a:t>
            </a:r>
          </a:p>
          <a:p>
            <a:pPr>
              <a:defRPr sz="1200"/>
            </a:pPr>
            <a:r>
              <a:rPr lang="en-US" dirty="0"/>
              <a:t>[3*] NASA Earth Observatory, “The Atmosphere’s Energy Budget,” January 14, 2009. https://earthobservatory.nasa.gov/Features/EnergyBalance/page6.php</a:t>
            </a:r>
          </a:p>
          <a:p>
            <a:pPr>
              <a:defRPr sz="1200"/>
            </a:pPr>
            <a:r>
              <a:rPr lang="en-US" dirty="0"/>
              <a:t>[4*] LuAnn </a:t>
            </a:r>
            <a:r>
              <a:rPr lang="en-US" dirty="0" err="1"/>
              <a:t>Dahlman</a:t>
            </a:r>
            <a:r>
              <a:rPr lang="en-US" dirty="0"/>
              <a:t>, “Climate Change: Annual Greenhouse Gas Index,” National Oceanic and Atmospheric Administration, September 26, 2019. https://www.climate.gov/news-features/understanding-climate/climate-change-annual-greenhouse-gas-index</a:t>
            </a:r>
            <a:endParaRPr lang="en-US" b="1" dirty="0"/>
          </a:p>
          <a:p>
            <a:pPr>
              <a:defRPr sz="1200"/>
            </a:pPr>
            <a:endParaRPr b="1"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 name="Shape 3000"/>
          <p:cNvSpPr>
            <a:spLocks noGrp="1" noRot="1" noChangeAspect="1"/>
          </p:cNvSpPr>
          <p:nvPr>
            <p:ph type="sldImg"/>
          </p:nvPr>
        </p:nvSpPr>
        <p:spPr>
          <a:xfrm>
            <a:off x="381000" y="685800"/>
            <a:ext cx="6096000" cy="3429000"/>
          </a:xfrm>
          <a:prstGeom prst="rect">
            <a:avLst/>
          </a:prstGeom>
        </p:spPr>
        <p:txBody>
          <a:bodyPr/>
          <a:lstStyle/>
          <a:p>
            <a:endParaRPr/>
          </a:p>
        </p:txBody>
      </p:sp>
      <p:sp>
        <p:nvSpPr>
          <p:cNvPr id="3001" name="Shape 3001"/>
          <p:cNvSpPr>
            <a:spLocks noGrp="1"/>
          </p:cNvSpPr>
          <p:nvPr>
            <p:ph type="body" sz="quarter" idx="1"/>
          </p:nvPr>
        </p:nvSpPr>
        <p:spPr>
          <a:prstGeom prst="rect">
            <a:avLst/>
          </a:prstGeom>
        </p:spPr>
        <p:txBody>
          <a:bodyPr/>
          <a:lstStyle/>
          <a:p>
            <a:pPr>
              <a:defRPr b="1"/>
            </a:pPr>
            <a:r>
              <a:rPr lang="en-US" dirty="0"/>
              <a:t>ID #3076 - May be live-streamed, broadcast, and presented in-person, but may not be recorded or modified.</a:t>
            </a:r>
          </a:p>
          <a:p>
            <a:pPr>
              <a:defRPr sz="1400"/>
            </a:pPr>
            <a:endParaRPr lang="en-US" dirty="0"/>
          </a:p>
          <a:p>
            <a:pPr>
              <a:defRPr sz="1400"/>
            </a:pPr>
            <a:r>
              <a:rPr lang="en-US" dirty="0"/>
              <a:t>The heat is also melting the ice in Greenland. This glacier turned into water.</a:t>
            </a:r>
          </a:p>
          <a:p>
            <a:pPr>
              <a:defRPr sz="1400"/>
            </a:pPr>
            <a:endParaRPr lang="en-US" dirty="0"/>
          </a:p>
          <a:p>
            <a:pPr>
              <a:defRPr sz="1200"/>
            </a:pPr>
            <a:r>
              <a:rPr lang="en-US" b="1" dirty="0"/>
              <a:t>DESCRIPTION</a:t>
            </a:r>
            <a:r>
              <a:rPr lang="en-US" dirty="0"/>
              <a:t>: Animation showcasing the drastic change of Unnamed Glacier in Southwest Greenland between 1935 - 2013</a:t>
            </a:r>
          </a:p>
          <a:p>
            <a:pPr>
              <a:defRPr sz="1200"/>
            </a:pPr>
            <a:endParaRPr lang="en-US" dirty="0"/>
          </a:p>
          <a:p>
            <a:pPr>
              <a:defRPr sz="1200" b="1"/>
            </a:pPr>
            <a:r>
              <a:rPr lang="en-US" dirty="0"/>
              <a:t>ADDITIONAL TALKING POINTS: With greenhouse gas emissions increasing and the planet warming, global mean sea-level rise is happening 25 percent faster than in the late twentieth century – with serious consequences for the planet.[1*] </a:t>
            </a:r>
          </a:p>
          <a:p>
            <a:pPr marL="148166" indent="-148166">
              <a:buSzPct val="75000"/>
              <a:buChar char="•"/>
              <a:defRPr sz="1200"/>
            </a:pPr>
            <a:r>
              <a:rPr lang="en-US" dirty="0"/>
              <a:t>Researchers conclude that even if the strictest global emissions standards are met, sea levels would still rise from 0.7 to 1.2 meters within the next two centuries.[2*] </a:t>
            </a:r>
          </a:p>
          <a:p>
            <a:pPr marL="148166" indent="-148166">
              <a:buSzPct val="75000"/>
              <a:buChar char="•"/>
              <a:defRPr sz="1200"/>
            </a:pPr>
            <a:r>
              <a:rPr lang="en-US" dirty="0"/>
              <a:t>Dozens of countries are exposed to the risk of coastal flooding caused by sea-level rise.[3*]</a:t>
            </a:r>
          </a:p>
          <a:p>
            <a:pPr marL="148166" indent="-148166">
              <a:buSzPct val="75000"/>
              <a:buChar char="•"/>
              <a:defRPr sz="1200"/>
            </a:pPr>
            <a:r>
              <a:rPr lang="en-US" dirty="0"/>
              <a:t>Nearly one-third of the world’s population, or 2.4 billion people, live within 100 kilometers of a coastline, further emphasizing the vulnerabilities associated with increased sea-level rise.[3*] </a:t>
            </a:r>
          </a:p>
          <a:p>
            <a:pPr>
              <a:defRPr sz="1200" b="1"/>
            </a:pPr>
            <a:endParaRPr lang="en-US" dirty="0"/>
          </a:p>
          <a:p>
            <a:pPr>
              <a:defRPr sz="1200" b="1"/>
            </a:pPr>
            <a:r>
              <a:rPr lang="en-US" dirty="0"/>
              <a:t>Sea-level rise is caused by melting glaciers and ice sheets, particularly on Greenland and Antarctica, as well as the thermal expansion of warmer ocean water.[4*]</a:t>
            </a:r>
          </a:p>
          <a:p>
            <a:pPr marL="148166" indent="-148166">
              <a:buSzPct val="75000"/>
              <a:buChar char="•"/>
              <a:defRPr sz="1200"/>
            </a:pPr>
            <a:r>
              <a:rPr lang="en-US" dirty="0"/>
              <a:t>Large land-based ice formations naturally retreat each summer, but unusually warm temperatures have led to greater-than-average melting.[4*] </a:t>
            </a:r>
          </a:p>
          <a:p>
            <a:pPr marL="148166" indent="-148166">
              <a:buSzPct val="75000"/>
              <a:buChar char="•"/>
              <a:defRPr sz="1200"/>
            </a:pPr>
            <a:r>
              <a:rPr lang="en-US" dirty="0"/>
              <a:t>In addition, winter seasons are becoming shorter, resulting in an imbalance that perpetuates ice melt and therefore increases sea-level rise.[5*] </a:t>
            </a:r>
          </a:p>
          <a:p>
            <a:pPr marL="148166" indent="-148166">
              <a:buSzPct val="75000"/>
              <a:buChar char="•"/>
              <a:defRPr sz="1200"/>
            </a:pPr>
            <a:r>
              <a:rPr lang="en-US" dirty="0"/>
              <a:t>These factors have contributed to the highest annual average of global sea-level rise on record.[4*]</a:t>
            </a:r>
          </a:p>
          <a:p>
            <a:pPr>
              <a:defRPr sz="1200" b="1"/>
            </a:pPr>
            <a:endParaRPr lang="en-US" dirty="0"/>
          </a:p>
          <a:p>
            <a:pPr>
              <a:defRPr sz="1200" b="1"/>
            </a:pPr>
            <a:r>
              <a:rPr lang="en-US" dirty="0"/>
              <a:t>Ice sheets and glaciers located in Greenland and Antarctica are disappearing faster than expected.[6*]</a:t>
            </a:r>
          </a:p>
          <a:p>
            <a:pPr marL="148166" indent="-148166">
              <a:buSzPct val="75000"/>
              <a:buChar char="•"/>
              <a:defRPr sz="1200"/>
            </a:pPr>
            <a:r>
              <a:rPr lang="en-US" dirty="0"/>
              <a:t>Between 2011 and 2014, satellite and modeling data found that the Greenland ice sheet lost an approximated 269 billion tons of snow and ice annually, raising sea levels about 0.74 millimeters (mm) each year.[6*] </a:t>
            </a:r>
          </a:p>
          <a:p>
            <a:pPr>
              <a:defRPr sz="1200" b="1"/>
            </a:pPr>
            <a:endParaRPr lang="en-US" dirty="0"/>
          </a:p>
          <a:p>
            <a:pPr>
              <a:defRPr sz="1200" b="1"/>
            </a:pPr>
            <a:r>
              <a:rPr lang="en-US" dirty="0"/>
              <a:t>This rapid decline in ice volume has triggered a positive feedback loop for additional warming and perpetuates sea-level rise.[6*]</a:t>
            </a:r>
          </a:p>
          <a:p>
            <a:pPr marL="148166" indent="-148166">
              <a:buSzPct val="75000"/>
              <a:buChar char="•"/>
              <a:defRPr sz="1200"/>
            </a:pPr>
            <a:r>
              <a:rPr lang="en-US" dirty="0"/>
              <a:t>Liquid water in glaciers, together with the plant and microbial life it fosters, darken the ice and increase absorption of solar energy, which leads to further ice melt.[6*] </a:t>
            </a:r>
          </a:p>
          <a:p>
            <a:pPr marL="148166" indent="-148166">
              <a:buSzPct val="75000"/>
              <a:buChar char="•"/>
              <a:defRPr sz="1200"/>
            </a:pPr>
            <a:r>
              <a:rPr lang="en-US" dirty="0"/>
              <a:t>In addition, scientists are discussing the impact of melting ice streams, which are located inside and under ice sheets, lubricating them and causing them to move more quickly into the sea.[5*]</a:t>
            </a:r>
          </a:p>
          <a:p>
            <a:pPr>
              <a:defRPr sz="1200" b="1"/>
            </a:pPr>
            <a:endParaRPr lang="en-US" dirty="0"/>
          </a:p>
          <a:p>
            <a:pPr>
              <a:defRPr sz="1200" b="1"/>
            </a:pPr>
            <a:r>
              <a:rPr lang="en-US" dirty="0"/>
              <a:t>Nearly half of the past century’s sea-level rise is attributed to thermal expansion – water expands when heated, so increased ocean heat means oceans are occupying more space.[5*] </a:t>
            </a:r>
          </a:p>
          <a:p>
            <a:pPr marL="148166" indent="-148166">
              <a:buSzPct val="75000"/>
              <a:buChar char="•"/>
              <a:defRPr sz="1200"/>
            </a:pPr>
            <a:r>
              <a:rPr lang="en-US" dirty="0"/>
              <a:t>Thermal expansion is responsible for about 1.6 mm per year of sea-level rise.[5*] </a:t>
            </a:r>
          </a:p>
          <a:p>
            <a:pPr marL="148166" indent="-148166">
              <a:buSzPct val="75000"/>
              <a:buChar char="•"/>
              <a:defRPr sz="1200"/>
            </a:pPr>
            <a:r>
              <a:rPr lang="en-US" dirty="0"/>
              <a:t>Projections show global sea-level rise could range from 0.2 to 2.5 meters by 2100.[7*]</a:t>
            </a:r>
          </a:p>
          <a:p>
            <a:pPr>
              <a:defRPr sz="1200" b="1"/>
            </a:pPr>
            <a:endParaRPr lang="en-US" dirty="0"/>
          </a:p>
          <a:p>
            <a:pPr>
              <a:defRPr sz="1200" b="1"/>
            </a:pPr>
            <a:r>
              <a:rPr lang="en-US" dirty="0"/>
              <a:t>REFERENCES</a:t>
            </a:r>
            <a:r>
              <a:rPr lang="en-US" b="0" dirty="0"/>
              <a:t>: </a:t>
            </a:r>
          </a:p>
          <a:p>
            <a:pPr>
              <a:defRPr sz="1200"/>
            </a:pPr>
            <a:r>
              <a:rPr lang="en-US" dirty="0"/>
              <a:t>[1*] The Maritime Executive, “Sea Level Rising Faster This Century,” April 26, 2017.</a:t>
            </a:r>
          </a:p>
          <a:p>
            <a:pPr>
              <a:defRPr sz="1200"/>
            </a:pPr>
            <a:r>
              <a:rPr lang="en-US" dirty="0"/>
              <a:t>https://www.maritime-executive.com/article/sea-level-rising-faster-this-century</a:t>
            </a:r>
          </a:p>
          <a:p>
            <a:pPr>
              <a:defRPr sz="1200"/>
            </a:pPr>
            <a:r>
              <a:rPr lang="en-US" dirty="0"/>
              <a:t>[2*] Josh </a:t>
            </a:r>
            <a:r>
              <a:rPr lang="en-US" dirty="0" err="1"/>
              <a:t>Gabbatiss</a:t>
            </a:r>
            <a:r>
              <a:rPr lang="en-US" dirty="0"/>
              <a:t>, “Global sea level to rise by up to 1.2 </a:t>
            </a:r>
            <a:r>
              <a:rPr lang="en-US" dirty="0" err="1"/>
              <a:t>metres</a:t>
            </a:r>
            <a:r>
              <a:rPr lang="en-US" dirty="0"/>
              <a:t> despite Paris agreement, say scientists,” Independent, February 20, 2018. https://www.independent.co.uk/environment/sea-level-rise-climate-change-paris-agreement-global-warming-greenhouse-gas-a8219681.html</a:t>
            </a:r>
          </a:p>
          <a:p>
            <a:pPr>
              <a:defRPr sz="1200"/>
            </a:pPr>
            <a:r>
              <a:rPr lang="en-US" dirty="0"/>
              <a:t>[3*] National Aeronautics and Space Administration (NASA), “Living Ocean,” last updated July 2020. https://science.nasa.gov/earth-science/oceanography/living-ocean</a:t>
            </a:r>
          </a:p>
          <a:p>
            <a:pPr>
              <a:defRPr sz="1200"/>
            </a:pPr>
            <a:r>
              <a:rPr lang="en-US" dirty="0"/>
              <a:t>[4*] National Oceanic Atmospheric Administration, “Is sea level rising?,” last accessed February 2020. https://oceanservice.noaa.gov/facts/sealevel.html</a:t>
            </a:r>
          </a:p>
          <a:p>
            <a:pPr>
              <a:defRPr sz="1200"/>
            </a:pPr>
            <a:r>
              <a:rPr lang="en-US" dirty="0"/>
              <a:t>[5*] Christina Nunez, “Sea level rise, explained,” February 19, 2019. https://www.nationalgeographic.com/environment/global-warming/sea-level-rise/</a:t>
            </a:r>
          </a:p>
          <a:p>
            <a:pPr>
              <a:defRPr sz="1200"/>
            </a:pPr>
            <a:r>
              <a:rPr lang="en-US" dirty="0"/>
              <a:t>[6*] Eli </a:t>
            </a:r>
            <a:r>
              <a:rPr lang="en-US" dirty="0" err="1"/>
              <a:t>Kintisch</a:t>
            </a:r>
            <a:r>
              <a:rPr lang="en-US" dirty="0"/>
              <a:t>, “The great Greenland meltdown,” Science Magazine, February 23, 2017. http://www.sciencemag.org/news/2017/02/great-greenland-meltdown</a:t>
            </a:r>
          </a:p>
          <a:p>
            <a:pPr>
              <a:defRPr sz="1200"/>
            </a:pPr>
            <a:r>
              <a:rPr lang="en-US" dirty="0"/>
              <a:t>[7*] Rebecca Lindsey, "Climate Change: Global Sea Level," National Oceanic and Atmospheric Administration, last updated November 19, 2019. https://www.climate.gov/news-features/understanding-climate/climate-change-global-sea-level </a:t>
            </a:r>
          </a:p>
          <a:p>
            <a:pPr>
              <a:defRPr sz="1200"/>
            </a:pP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1" name="Shape 3011"/>
          <p:cNvSpPr>
            <a:spLocks noGrp="1" noRot="1" noChangeAspect="1"/>
          </p:cNvSpPr>
          <p:nvPr>
            <p:ph type="sldImg"/>
          </p:nvPr>
        </p:nvSpPr>
        <p:spPr>
          <a:xfrm>
            <a:off x="381000" y="685800"/>
            <a:ext cx="6096000" cy="3429000"/>
          </a:xfrm>
          <a:prstGeom prst="rect">
            <a:avLst/>
          </a:prstGeom>
        </p:spPr>
        <p:txBody>
          <a:bodyPr/>
          <a:lstStyle/>
          <a:p>
            <a:endParaRPr/>
          </a:p>
        </p:txBody>
      </p:sp>
      <p:sp>
        <p:nvSpPr>
          <p:cNvPr id="3012" name="Shape 3012"/>
          <p:cNvSpPr>
            <a:spLocks noGrp="1"/>
          </p:cNvSpPr>
          <p:nvPr>
            <p:ph type="body" sz="quarter" idx="1"/>
          </p:nvPr>
        </p:nvSpPr>
        <p:spPr>
          <a:prstGeom prst="rect">
            <a:avLst/>
          </a:prstGeom>
        </p:spPr>
        <p:txBody>
          <a:bodyPr/>
          <a:lstStyle/>
          <a:p>
            <a:pPr>
              <a:defRPr b="1"/>
            </a:pPr>
            <a:r>
              <a:rPr lang="en-US" dirty="0"/>
              <a:t>ID #3478.D - May be live-streamed, broadcast, and presented in-person, but may not be recorded or modified.</a:t>
            </a:r>
          </a:p>
          <a:p>
            <a:pPr>
              <a:defRPr sz="1400"/>
            </a:pPr>
            <a:endParaRPr lang="en-US" dirty="0"/>
          </a:p>
          <a:p>
            <a:pPr>
              <a:defRPr sz="1400"/>
            </a:pPr>
            <a:r>
              <a:rPr lang="en-US" dirty="0"/>
              <a:t>NASA's estimate of the ice loss in Greenland shows us that it's four times faster than they had originally thought.</a:t>
            </a:r>
          </a:p>
          <a:p>
            <a:pPr>
              <a:defRPr sz="1400"/>
            </a:pPr>
            <a:endParaRPr lang="en-US" dirty="0"/>
          </a:p>
          <a:p>
            <a:pPr>
              <a:defRPr sz="1200"/>
            </a:pPr>
            <a:r>
              <a:rPr lang="en-US" b="1" dirty="0"/>
              <a:t>DESCRIPTION</a:t>
            </a:r>
            <a:r>
              <a:rPr lang="en-US" dirty="0"/>
              <a:t>: Graph showing the declining ice mass in Greenland in </a:t>
            </a:r>
            <a:r>
              <a:rPr lang="en-US" dirty="0" err="1"/>
              <a:t>gigatonnes</a:t>
            </a:r>
            <a:r>
              <a:rPr lang="en-US" dirty="0"/>
              <a:t>, 2002 - 2017</a:t>
            </a:r>
          </a:p>
          <a:p>
            <a:pPr>
              <a:defRPr sz="1200"/>
            </a:pPr>
            <a:endParaRPr lang="en-US" dirty="0"/>
          </a:p>
          <a:p>
            <a:pPr>
              <a:defRPr sz="1200" b="1"/>
            </a:pPr>
            <a:r>
              <a:rPr lang="en-US" dirty="0"/>
              <a:t>ADDITIONAL TALKING POINTS: With greenhouse gas emissions increasing and the planet warming, global mean sea-level rise is happening 25 percent faster than in the late twentieth century – with serious consequences for the planet.[1*] </a:t>
            </a:r>
          </a:p>
          <a:p>
            <a:pPr marL="148166" indent="-148166">
              <a:buSzPct val="75000"/>
              <a:buChar char="•"/>
              <a:defRPr sz="1200"/>
            </a:pPr>
            <a:r>
              <a:rPr lang="en-US" dirty="0"/>
              <a:t>Researchers conclude that even if the strictest global emissions standards are met, sea levels would still rise from 0.7 to 1.2 meters within the next two centuries.[2*] </a:t>
            </a:r>
          </a:p>
          <a:p>
            <a:pPr marL="148166" indent="-148166">
              <a:buSzPct val="75000"/>
              <a:buChar char="•"/>
              <a:defRPr sz="1200"/>
            </a:pPr>
            <a:r>
              <a:rPr lang="en-US" dirty="0"/>
              <a:t>Dozens of countries are exposed to the risk of coastal flooding caused by sea-level rise.[3*]</a:t>
            </a:r>
          </a:p>
          <a:p>
            <a:pPr marL="148166" indent="-148166">
              <a:buSzPct val="75000"/>
              <a:buChar char="•"/>
              <a:defRPr sz="1200"/>
            </a:pPr>
            <a:r>
              <a:rPr lang="en-US" dirty="0"/>
              <a:t>Nearly one-third of the world’s population, or 2.4 billion people, live within 100 kilometers of a coastline, further emphasizing the vulnerabilities associated with increased sea-level rise.[3*] </a:t>
            </a:r>
          </a:p>
          <a:p>
            <a:pPr>
              <a:defRPr sz="1200" b="1"/>
            </a:pPr>
            <a:endParaRPr lang="en-US" dirty="0"/>
          </a:p>
          <a:p>
            <a:pPr>
              <a:defRPr sz="1200" b="1"/>
            </a:pPr>
            <a:r>
              <a:rPr lang="en-US" dirty="0"/>
              <a:t>Sea-level rise is caused by melting glaciers and ice sheets, particularly on Greenland and Antarctica, as well as the thermal expansion of warmer ocean water.[4*]</a:t>
            </a:r>
          </a:p>
          <a:p>
            <a:pPr marL="148166" indent="-148166">
              <a:buSzPct val="75000"/>
              <a:buChar char="•"/>
              <a:defRPr sz="1200"/>
            </a:pPr>
            <a:r>
              <a:rPr lang="en-US" dirty="0"/>
              <a:t>Large land-based ice formations naturally retreat each summer, but unusually warm temperatures have led to greater-than-average melting.[4*] </a:t>
            </a:r>
          </a:p>
          <a:p>
            <a:pPr marL="148166" indent="-148166">
              <a:buSzPct val="75000"/>
              <a:buChar char="•"/>
              <a:defRPr sz="1200"/>
            </a:pPr>
            <a:r>
              <a:rPr lang="en-US" dirty="0"/>
              <a:t>In addition, winter seasons are becoming shorter, resulting in an imbalance that perpetuates ice melt and therefore increases sea-level rise.[5*] </a:t>
            </a:r>
          </a:p>
          <a:p>
            <a:pPr marL="148166" indent="-148166">
              <a:buSzPct val="75000"/>
              <a:buChar char="•"/>
              <a:defRPr sz="1200"/>
            </a:pPr>
            <a:r>
              <a:rPr lang="en-US" dirty="0"/>
              <a:t>These factors have contributed to the highest annual average of global sea-level rise on record.[4*]</a:t>
            </a:r>
          </a:p>
          <a:p>
            <a:pPr>
              <a:defRPr sz="1200" b="1"/>
            </a:pPr>
            <a:endParaRPr lang="en-US" dirty="0"/>
          </a:p>
          <a:p>
            <a:pPr>
              <a:defRPr sz="1200" b="1"/>
            </a:pPr>
            <a:r>
              <a:rPr lang="en-US" dirty="0"/>
              <a:t>Ice sheets and glaciers located in Greenland and Antarctica are disappearing faster than expected.[6*]</a:t>
            </a:r>
          </a:p>
          <a:p>
            <a:pPr marL="148166" indent="-148166">
              <a:buSzPct val="75000"/>
              <a:buChar char="•"/>
              <a:defRPr sz="1200"/>
            </a:pPr>
            <a:r>
              <a:rPr lang="en-US" dirty="0"/>
              <a:t>Between 2011 and 2014, satellite and modeling data found that the Greenland ice sheet lost an approximated 269 billion tons of snow and ice annually, raising sea levels about 0.74 millimeters (mm) each year.[6*] </a:t>
            </a:r>
          </a:p>
          <a:p>
            <a:pPr>
              <a:defRPr sz="1200" b="1"/>
            </a:pPr>
            <a:endParaRPr lang="en-US" dirty="0"/>
          </a:p>
          <a:p>
            <a:pPr>
              <a:defRPr sz="1200" b="1"/>
            </a:pPr>
            <a:r>
              <a:rPr lang="en-US" dirty="0"/>
              <a:t>This rapid decline in ice volume has triggered a positive feedback loop for additional warming and perpetuates sea-level rise.[6*]</a:t>
            </a:r>
          </a:p>
          <a:p>
            <a:pPr marL="148166" indent="-148166">
              <a:buSzPct val="75000"/>
              <a:buChar char="•"/>
              <a:defRPr sz="1200"/>
            </a:pPr>
            <a:r>
              <a:rPr lang="en-US" dirty="0"/>
              <a:t>Liquid water in glaciers, together with the plant and microbial life it fosters, darken the ice and increase absorption of solar energy, which leads to further ice melt.[6*] </a:t>
            </a:r>
          </a:p>
          <a:p>
            <a:pPr marL="148166" indent="-148166">
              <a:buSzPct val="75000"/>
              <a:buChar char="•"/>
              <a:defRPr sz="1200"/>
            </a:pPr>
            <a:r>
              <a:rPr lang="en-US" dirty="0"/>
              <a:t>In addition, scientists are discussing the impact of melting ice streams, which are located inside and under ice sheets, lubricating them and causing them to move more quickly into the sea.[5*]</a:t>
            </a:r>
          </a:p>
          <a:p>
            <a:pPr>
              <a:defRPr sz="1200" b="1"/>
            </a:pPr>
            <a:endParaRPr lang="en-US" dirty="0"/>
          </a:p>
          <a:p>
            <a:pPr>
              <a:defRPr sz="1200" b="1"/>
            </a:pPr>
            <a:r>
              <a:rPr lang="en-US" dirty="0"/>
              <a:t>Nearly half of the past century’s sea-level rise is attributed to thermal expansion – water expands when heated, so increased ocean heat means oceans are occupying more space.[5*] </a:t>
            </a:r>
          </a:p>
          <a:p>
            <a:pPr marL="148166" indent="-148166">
              <a:buSzPct val="75000"/>
              <a:buChar char="•"/>
              <a:defRPr sz="1200"/>
            </a:pPr>
            <a:r>
              <a:rPr lang="en-US" dirty="0"/>
              <a:t>Thermal expansion is responsible for about 1.6 mm per year of sea-level rise.[5*] </a:t>
            </a:r>
          </a:p>
          <a:p>
            <a:pPr marL="148166" indent="-148166">
              <a:buSzPct val="75000"/>
              <a:buChar char="•"/>
              <a:defRPr sz="1200"/>
            </a:pPr>
            <a:r>
              <a:rPr lang="en-US" dirty="0"/>
              <a:t>Projections show global sea-level rise could range from 0.2 to 2.5 meters by 2100.[7*]</a:t>
            </a:r>
          </a:p>
          <a:p>
            <a:pPr>
              <a:defRPr sz="1200" b="1"/>
            </a:pPr>
            <a:endParaRPr lang="en-US" dirty="0"/>
          </a:p>
          <a:p>
            <a:pPr>
              <a:defRPr sz="1200" b="1"/>
            </a:pPr>
            <a:r>
              <a:rPr lang="en-US" dirty="0"/>
              <a:t>REFERENCES</a:t>
            </a:r>
            <a:r>
              <a:rPr lang="en-US" b="0" dirty="0"/>
              <a:t>: </a:t>
            </a:r>
          </a:p>
          <a:p>
            <a:pPr>
              <a:defRPr sz="1200"/>
            </a:pPr>
            <a:r>
              <a:rPr lang="en-US" dirty="0"/>
              <a:t>[1*] The Maritime Executive, “Sea Level Rising Faster This Century,” April 26, 2017.</a:t>
            </a:r>
          </a:p>
          <a:p>
            <a:pPr>
              <a:defRPr sz="1200"/>
            </a:pPr>
            <a:r>
              <a:rPr lang="en-US" dirty="0"/>
              <a:t>https://www.maritime-executive.com/article/sea-level-rising-faster-this-century</a:t>
            </a:r>
          </a:p>
          <a:p>
            <a:pPr>
              <a:defRPr sz="1200"/>
            </a:pPr>
            <a:r>
              <a:rPr lang="en-US" dirty="0"/>
              <a:t>[2*] Josh </a:t>
            </a:r>
            <a:r>
              <a:rPr lang="en-US" dirty="0" err="1"/>
              <a:t>Gabbatiss</a:t>
            </a:r>
            <a:r>
              <a:rPr lang="en-US" dirty="0"/>
              <a:t>, “Global sea level to rise by up to 1.2 </a:t>
            </a:r>
            <a:r>
              <a:rPr lang="en-US" dirty="0" err="1"/>
              <a:t>metres</a:t>
            </a:r>
            <a:r>
              <a:rPr lang="en-US" dirty="0"/>
              <a:t> despite Paris agreement, say scientists,” Independent, February 20, 2018. https://www.independent.co.uk/environment/sea-level-rise-climate-change-paris-agreement-global-warming-greenhouse-gas-a8219681.html</a:t>
            </a:r>
          </a:p>
          <a:p>
            <a:pPr>
              <a:defRPr sz="1200"/>
            </a:pPr>
            <a:r>
              <a:rPr lang="en-US" dirty="0"/>
              <a:t>[3*] National Aeronautics and Space Administration (NASA), “Living Ocean,” last updated July 2020. https://science.nasa.gov/earth-science/oceanography/living-ocean</a:t>
            </a:r>
          </a:p>
          <a:p>
            <a:pPr>
              <a:defRPr sz="1200"/>
            </a:pPr>
            <a:r>
              <a:rPr lang="en-US" dirty="0"/>
              <a:t>[4*] National Oceanic Atmospheric Administration, “Is sea level rising?,” last accessed February 2020. https://oceanservice.noaa.gov/facts/sealevel.html</a:t>
            </a:r>
          </a:p>
          <a:p>
            <a:pPr>
              <a:defRPr sz="1200"/>
            </a:pPr>
            <a:r>
              <a:rPr lang="en-US" dirty="0"/>
              <a:t>[5*] Christina Nunez, “Sea level rise, explained,” February 19, 2019. https://www.nationalgeographic.com/environment/global-warming/sea-level-rise/</a:t>
            </a:r>
          </a:p>
          <a:p>
            <a:pPr>
              <a:defRPr sz="1200"/>
            </a:pPr>
            <a:r>
              <a:rPr lang="en-US" dirty="0"/>
              <a:t>[6*] Eli </a:t>
            </a:r>
            <a:r>
              <a:rPr lang="en-US" dirty="0" err="1"/>
              <a:t>Kintisch</a:t>
            </a:r>
            <a:r>
              <a:rPr lang="en-US" dirty="0"/>
              <a:t>, “The great Greenland meltdown,” Science Magazine, February 23, 2017. http://www.sciencemag.org/news/2017/02/great-greenland-meltdown</a:t>
            </a:r>
          </a:p>
          <a:p>
            <a:pPr>
              <a:defRPr sz="1200"/>
            </a:pPr>
            <a:r>
              <a:rPr lang="en-US" dirty="0"/>
              <a:t>[7*] Rebecca Lindsey, "Climate Change: Global Sea Level," National Oceanic and Atmospheric Administration, last updated November 19, 2019. https://www.climate.gov/news-features/understanding-climate/climate-change-global-sea-level </a:t>
            </a:r>
          </a:p>
          <a:p>
            <a:pPr>
              <a:defRPr sz="1200" b="1"/>
            </a:pPr>
            <a:endParaRPr lang="en-US" dirty="0"/>
          </a:p>
          <a:p>
            <a:pPr>
              <a:defRPr sz="1200"/>
            </a:pPr>
            <a:r>
              <a:rPr lang="en-US" b="1" dirty="0"/>
              <a:t>SLIDE SOURCE(S)</a:t>
            </a:r>
            <a:r>
              <a:rPr lang="en-US" dirty="0"/>
              <a:t>: https://climate.nasa.gov/vital-signs/ice-sheets/</a:t>
            </a:r>
          </a:p>
          <a:p>
            <a:pPr>
              <a:defRPr sz="1200"/>
            </a:pP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7" name="Shape 3047"/>
          <p:cNvSpPr>
            <a:spLocks noGrp="1" noRot="1" noChangeAspect="1"/>
          </p:cNvSpPr>
          <p:nvPr>
            <p:ph type="sldImg"/>
          </p:nvPr>
        </p:nvSpPr>
        <p:spPr>
          <a:xfrm>
            <a:off x="381000" y="685800"/>
            <a:ext cx="6096000" cy="3429000"/>
          </a:xfrm>
          <a:prstGeom prst="rect">
            <a:avLst/>
          </a:prstGeom>
        </p:spPr>
        <p:txBody>
          <a:bodyPr/>
          <a:lstStyle/>
          <a:p>
            <a:endParaRPr/>
          </a:p>
        </p:txBody>
      </p:sp>
      <p:sp>
        <p:nvSpPr>
          <p:cNvPr id="3048" name="Shape 3048"/>
          <p:cNvSpPr>
            <a:spLocks noGrp="1"/>
          </p:cNvSpPr>
          <p:nvPr>
            <p:ph type="body" sz="quarter" idx="1"/>
          </p:nvPr>
        </p:nvSpPr>
        <p:spPr>
          <a:prstGeom prst="rect">
            <a:avLst/>
          </a:prstGeom>
        </p:spPr>
        <p:txBody>
          <a:bodyPr/>
          <a:lstStyle/>
          <a:p>
            <a:pPr>
              <a:defRPr b="1"/>
            </a:pPr>
            <a:r>
              <a:rPr lang="en-US" dirty="0"/>
              <a:t>ID #5874 - Can be used in noncommercial online and TV broadcasts of your presentation, but not modified.</a:t>
            </a:r>
          </a:p>
          <a:p>
            <a:pPr>
              <a:defRPr sz="1400"/>
            </a:pPr>
            <a:endParaRPr lang="en-US" dirty="0"/>
          </a:p>
          <a:p>
            <a:pPr>
              <a:defRPr sz="1400"/>
            </a:pPr>
            <a:r>
              <a:rPr lang="en-US" dirty="0"/>
              <a:t>The same thing is true in Antarctica, where the ice melting has accelerated quite dramatically. And when this massive amount of ice in those two regions melts, sea levels go up.</a:t>
            </a:r>
          </a:p>
          <a:p>
            <a:pPr>
              <a:defRPr sz="1400"/>
            </a:pPr>
            <a:endParaRPr lang="en-US" dirty="0"/>
          </a:p>
          <a:p>
            <a:pPr>
              <a:defRPr sz="1200"/>
            </a:pPr>
            <a:r>
              <a:rPr lang="en-US" b="1" dirty="0"/>
              <a:t>DESCRIPTION</a:t>
            </a:r>
            <a:r>
              <a:rPr lang="en-US" dirty="0"/>
              <a:t>: Graph of Antarctic ice loss by period 1979 - 2017</a:t>
            </a:r>
          </a:p>
          <a:p>
            <a:pPr>
              <a:defRPr sz="1200" b="1"/>
            </a:pPr>
            <a:endParaRPr lang="en-US" dirty="0"/>
          </a:p>
          <a:p>
            <a:pPr>
              <a:defRPr sz="1200" b="1"/>
            </a:pPr>
            <a:r>
              <a:rPr lang="en-US" dirty="0"/>
              <a:t>ADDITIONAL TALKING POINTS: With greenhouse gas emissions increasing and the planet warming, global mean sea-level rise is happening 25 percent faster than in the late twentieth century – with serious consequences for the planet.[1*] </a:t>
            </a:r>
          </a:p>
          <a:p>
            <a:pPr marL="148166" indent="-148166">
              <a:buSzPct val="75000"/>
              <a:buChar char="•"/>
              <a:defRPr sz="1200"/>
            </a:pPr>
            <a:r>
              <a:rPr lang="en-US" dirty="0"/>
              <a:t>Researchers conclude that even if the strictest global emissions standards are met, sea levels would still rise from 0.7 to 1.2 meters within the next two centuries.[2*] </a:t>
            </a:r>
          </a:p>
          <a:p>
            <a:pPr marL="148166" indent="-148166">
              <a:buSzPct val="75000"/>
              <a:buChar char="•"/>
              <a:defRPr sz="1200"/>
            </a:pPr>
            <a:r>
              <a:rPr lang="en-US" dirty="0"/>
              <a:t>Dozens of countries are exposed to the risk of coastal flooding caused by sea-level rise.[3*]</a:t>
            </a:r>
          </a:p>
          <a:p>
            <a:pPr marL="148166" indent="-148166">
              <a:buSzPct val="75000"/>
              <a:buChar char="•"/>
              <a:defRPr sz="1200"/>
            </a:pPr>
            <a:r>
              <a:rPr lang="en-US" dirty="0"/>
              <a:t>Nearly one-third of the world’s population, or 2.4 billion people, live within 100 kilometers of a coastline, further emphasizing the vulnerabilities associated with increased sea-level rise.[3*] </a:t>
            </a:r>
          </a:p>
          <a:p>
            <a:pPr>
              <a:defRPr sz="1200" b="1"/>
            </a:pPr>
            <a:endParaRPr lang="en-US" dirty="0"/>
          </a:p>
          <a:p>
            <a:pPr>
              <a:defRPr sz="1200" b="1"/>
            </a:pPr>
            <a:r>
              <a:rPr lang="en-US" dirty="0"/>
              <a:t>Sea-level rise is caused by melting glaciers and ice sheets, particularly on Greenland and Antarctica, as well as the thermal expansion of warmer ocean water.[4*]</a:t>
            </a:r>
          </a:p>
          <a:p>
            <a:pPr marL="148166" indent="-148166">
              <a:buSzPct val="75000"/>
              <a:buChar char="•"/>
              <a:defRPr sz="1200"/>
            </a:pPr>
            <a:r>
              <a:rPr lang="en-US" dirty="0"/>
              <a:t>Large land-based ice formations naturally retreat each summer, but unusually warm temperatures have led to greater-than-average melting.[4*] </a:t>
            </a:r>
          </a:p>
          <a:p>
            <a:pPr marL="148166" indent="-148166">
              <a:buSzPct val="75000"/>
              <a:buChar char="•"/>
              <a:defRPr sz="1200"/>
            </a:pPr>
            <a:r>
              <a:rPr lang="en-US" dirty="0"/>
              <a:t>In addition, winter seasons are becoming shorter, resulting in an imbalance that perpetuates ice melt and therefore increases sea-level rise.[5*] </a:t>
            </a:r>
          </a:p>
          <a:p>
            <a:pPr marL="148166" indent="-148166">
              <a:buSzPct val="75000"/>
              <a:buChar char="•"/>
              <a:defRPr sz="1200"/>
            </a:pPr>
            <a:r>
              <a:rPr lang="en-US" dirty="0"/>
              <a:t>These factors have contributed to the highest annual average of global sea-level rise on record.[4*]</a:t>
            </a:r>
          </a:p>
          <a:p>
            <a:pPr>
              <a:defRPr sz="1200" b="1"/>
            </a:pPr>
            <a:endParaRPr lang="en-US" dirty="0"/>
          </a:p>
          <a:p>
            <a:pPr>
              <a:defRPr sz="1200" b="1"/>
            </a:pPr>
            <a:r>
              <a:rPr lang="en-US" dirty="0"/>
              <a:t>Ice sheets and glaciers located in Greenland and Antarctica are disappearing faster than expected.[6*]</a:t>
            </a:r>
          </a:p>
          <a:p>
            <a:pPr marL="148166" indent="-148166">
              <a:buSzPct val="75000"/>
              <a:buChar char="•"/>
              <a:defRPr sz="1200"/>
            </a:pPr>
            <a:r>
              <a:rPr lang="en-US" dirty="0"/>
              <a:t>Between 2011 and 2014, satellite and modeling data found that the Greenland ice sheet lost an approximated 269 billion tons of snow and ice annually, raising sea levels about 0.74 millimeters (mm) each year.[6*] </a:t>
            </a:r>
          </a:p>
          <a:p>
            <a:pPr>
              <a:defRPr sz="1200" b="1"/>
            </a:pPr>
            <a:endParaRPr lang="en-US" dirty="0"/>
          </a:p>
          <a:p>
            <a:pPr>
              <a:defRPr sz="1200" b="1"/>
            </a:pPr>
            <a:r>
              <a:rPr lang="en-US" dirty="0"/>
              <a:t>This rapid decline in ice volume has triggered a positive feedback loop for additional warming and perpetuates sea-level rise.[6*]</a:t>
            </a:r>
          </a:p>
          <a:p>
            <a:pPr marL="148166" indent="-148166">
              <a:buSzPct val="75000"/>
              <a:buChar char="•"/>
              <a:defRPr sz="1200"/>
            </a:pPr>
            <a:r>
              <a:rPr lang="en-US" dirty="0"/>
              <a:t>Liquid water in glaciers, together with the plant and microbial life it fosters, darken the ice and increase absorption of solar energy, which leads to further ice melt.[6*] </a:t>
            </a:r>
          </a:p>
          <a:p>
            <a:pPr marL="148166" indent="-148166">
              <a:buSzPct val="75000"/>
              <a:buChar char="•"/>
              <a:defRPr sz="1200"/>
            </a:pPr>
            <a:r>
              <a:rPr lang="en-US" dirty="0"/>
              <a:t>In addition, scientists are discussing the impact of melting ice streams, which are located inside and under ice sheets, lubricating them and causing them to move more quickly into the sea.[5*]</a:t>
            </a:r>
          </a:p>
          <a:p>
            <a:pPr>
              <a:defRPr sz="1200" b="1"/>
            </a:pPr>
            <a:endParaRPr lang="en-US" dirty="0"/>
          </a:p>
          <a:p>
            <a:pPr>
              <a:defRPr sz="1200" b="1"/>
            </a:pPr>
            <a:r>
              <a:rPr lang="en-US" dirty="0"/>
              <a:t>Nearly half of the past century’s sea-level rise is attributed to thermal expansion – water expands when heated, so increased ocean heat means oceans are occupying more space.[5*] </a:t>
            </a:r>
          </a:p>
          <a:p>
            <a:pPr marL="148166" indent="-148166">
              <a:buSzPct val="75000"/>
              <a:buChar char="•"/>
              <a:defRPr sz="1200"/>
            </a:pPr>
            <a:r>
              <a:rPr lang="en-US" dirty="0"/>
              <a:t>Thermal expansion is responsible for about 1.6 mm per year of sea-level rise.[5*] </a:t>
            </a:r>
          </a:p>
          <a:p>
            <a:pPr marL="148166" indent="-148166">
              <a:buSzPct val="75000"/>
              <a:buChar char="•"/>
              <a:defRPr sz="1200"/>
            </a:pPr>
            <a:r>
              <a:rPr lang="en-US" dirty="0"/>
              <a:t>Projections show global sea-level rise could range from 0.2 to 2.5 meters by 2100.[7*]</a:t>
            </a:r>
          </a:p>
          <a:p>
            <a:pPr>
              <a:defRPr sz="1200" b="1"/>
            </a:pPr>
            <a:endParaRPr lang="en-US" dirty="0"/>
          </a:p>
          <a:p>
            <a:pPr>
              <a:defRPr sz="1200" b="1"/>
            </a:pPr>
            <a:r>
              <a:rPr lang="en-US" dirty="0"/>
              <a:t>REFERENCES</a:t>
            </a:r>
            <a:r>
              <a:rPr lang="en-US" b="0" dirty="0"/>
              <a:t>: </a:t>
            </a:r>
          </a:p>
          <a:p>
            <a:pPr>
              <a:defRPr sz="1200"/>
            </a:pPr>
            <a:r>
              <a:rPr lang="en-US" dirty="0"/>
              <a:t>[1*] The Maritime Executive, “Sea Level Rising Faster This Century,” April 26, 2017.</a:t>
            </a:r>
          </a:p>
          <a:p>
            <a:pPr>
              <a:defRPr sz="1200"/>
            </a:pPr>
            <a:r>
              <a:rPr lang="en-US" dirty="0"/>
              <a:t>https://www.maritime-executive.com/article/sea-level-rising-faster-this-century</a:t>
            </a:r>
          </a:p>
          <a:p>
            <a:pPr>
              <a:defRPr sz="1200"/>
            </a:pPr>
            <a:r>
              <a:rPr lang="en-US" dirty="0"/>
              <a:t>[2*] Josh </a:t>
            </a:r>
            <a:r>
              <a:rPr lang="en-US" dirty="0" err="1"/>
              <a:t>Gabbatiss</a:t>
            </a:r>
            <a:r>
              <a:rPr lang="en-US" dirty="0"/>
              <a:t>, “Global sea level to rise by up to 1.2 </a:t>
            </a:r>
            <a:r>
              <a:rPr lang="en-US" dirty="0" err="1"/>
              <a:t>metres</a:t>
            </a:r>
            <a:r>
              <a:rPr lang="en-US" dirty="0"/>
              <a:t> despite Paris agreement, say scientists,” Independent, February 20, 2018. https://www.independent.co.uk/environment/sea-level-rise-climate-change-paris-agreement-global-warming-greenhouse-gas-a8219681.html</a:t>
            </a:r>
          </a:p>
          <a:p>
            <a:pPr>
              <a:defRPr sz="1200"/>
            </a:pPr>
            <a:r>
              <a:rPr lang="en-US" dirty="0"/>
              <a:t>[3*] National Aeronautics and Space Administration (NASA), “Living Ocean,” last updated July 2020. https://science.nasa.gov/earth-science/oceanography/living-ocean</a:t>
            </a:r>
          </a:p>
          <a:p>
            <a:pPr>
              <a:defRPr sz="1200"/>
            </a:pPr>
            <a:r>
              <a:rPr lang="en-US" dirty="0"/>
              <a:t>[4*] National Oceanic Atmospheric Administration, “Is sea level rising?,” last accessed February 2020. https://oceanservice.noaa.gov/facts/sealevel.html</a:t>
            </a:r>
          </a:p>
          <a:p>
            <a:pPr>
              <a:defRPr sz="1200"/>
            </a:pPr>
            <a:r>
              <a:rPr lang="en-US" dirty="0"/>
              <a:t>[5*] Christina Nunez, “Sea level rise, explained,” February 19, 2019. https://www.nationalgeographic.com/environment/global-warming/sea-level-rise/</a:t>
            </a:r>
          </a:p>
          <a:p>
            <a:pPr>
              <a:defRPr sz="1200"/>
            </a:pPr>
            <a:r>
              <a:rPr lang="en-US" dirty="0"/>
              <a:t>[6*] Eli </a:t>
            </a:r>
            <a:r>
              <a:rPr lang="en-US" dirty="0" err="1"/>
              <a:t>Kintisch</a:t>
            </a:r>
            <a:r>
              <a:rPr lang="en-US" dirty="0"/>
              <a:t>, “The great Greenland meltdown,” Science Magazine, February 23, 2017. http://www.sciencemag.org/news/2017/02/great-greenland-meltdown</a:t>
            </a:r>
          </a:p>
          <a:p>
            <a:pPr>
              <a:defRPr sz="1200"/>
            </a:pPr>
            <a:r>
              <a:rPr lang="en-US" dirty="0"/>
              <a:t>[7*] Rebecca Lindsey, "Climate Change: Global Sea Level," National Oceanic and Atmospheric Administration, last updated November 19, 2019. https://www.climate.gov/news-features/understanding-climate/climate-change-global-sea-level </a:t>
            </a:r>
          </a:p>
          <a:p>
            <a:pPr>
              <a:defRPr sz="1200" b="1"/>
            </a:pPr>
            <a:endParaRPr lang="en-US" dirty="0"/>
          </a:p>
          <a:p>
            <a:pPr>
              <a:defRPr sz="1200"/>
            </a:pPr>
            <a:r>
              <a:rPr lang="en-US" b="1" dirty="0"/>
              <a:t>SLIDE SOURCE(S)</a:t>
            </a:r>
            <a:r>
              <a:rPr lang="en-US" dirty="0"/>
              <a:t>: https://www.washingtonpost.com/energy-environment/2019/01/14/ice-loss-antarctica-has-sextupled-since-s-new-research-finds/?utm_term=.058e64406459</a:t>
            </a:r>
          </a:p>
          <a:p>
            <a:pPr>
              <a:defRPr sz="1200"/>
            </a:pP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noRot="1" noChangeAspect="1"/>
          </p:cNvSpPr>
          <p:nvPr>
            <p:ph type="sldImg"/>
          </p:nvPr>
        </p:nvSpPr>
        <p:spPr>
          <a:xfrm>
            <a:off x="381000" y="685800"/>
            <a:ext cx="6096000" cy="3429000"/>
          </a:xfrm>
          <a:prstGeom prst="rect">
            <a:avLst/>
          </a:prstGeom>
        </p:spPr>
        <p:txBody>
          <a:bodyPr/>
          <a:lstStyle/>
          <a:p>
            <a:endParaRPr/>
          </a:p>
        </p:txBody>
      </p:sp>
      <p:sp>
        <p:nvSpPr>
          <p:cNvPr id="503" name="Shape 503"/>
          <p:cNvSpPr>
            <a:spLocks noGrp="1"/>
          </p:cNvSpPr>
          <p:nvPr>
            <p:ph type="body" sz="quarter" idx="1"/>
          </p:nvPr>
        </p:nvSpPr>
        <p:spPr>
          <a:prstGeom prst="rect">
            <a:avLst/>
          </a:prstGeom>
        </p:spPr>
        <p:txBody>
          <a:bodyPr/>
          <a:lstStyle/>
          <a:p>
            <a:pPr>
              <a:defRPr b="1"/>
            </a:pPr>
            <a:r>
              <a:rPr lang="en-US" dirty="0"/>
              <a:t>ID #1226 - Can be used in noncommercial online and TV broadcasts of your presentation, but not modified.</a:t>
            </a:r>
          </a:p>
          <a:p>
            <a:pPr>
              <a:defRPr sz="1400"/>
            </a:pPr>
            <a:endParaRPr lang="en-US" dirty="0"/>
          </a:p>
          <a:p>
            <a:pPr>
              <a:defRPr sz="1400"/>
            </a:pPr>
            <a:r>
              <a:rPr lang="en-US" dirty="0"/>
              <a:t>The top 10 by assets at risk. Number one is in Miami.</a:t>
            </a:r>
          </a:p>
          <a:p>
            <a:pPr>
              <a:defRPr sz="1400"/>
            </a:pPr>
            <a:endParaRPr lang="en-US" dirty="0"/>
          </a:p>
          <a:p>
            <a:pPr>
              <a:defRPr sz="1200"/>
            </a:pPr>
            <a:r>
              <a:rPr lang="en-US" b="1" dirty="0"/>
              <a:t>DESCRIPTION</a:t>
            </a:r>
            <a:r>
              <a:rPr lang="en-US" dirty="0"/>
              <a:t>: Graph of the top 10 cities at risk from sea-level rise in 2070 ranked by assets at risk</a:t>
            </a:r>
          </a:p>
          <a:p>
            <a:pPr>
              <a:defRPr sz="1200"/>
            </a:pPr>
            <a:endParaRPr lang="en-US" dirty="0"/>
          </a:p>
          <a:p>
            <a:pPr>
              <a:defRPr sz="1200" b="1"/>
            </a:pPr>
            <a:r>
              <a:rPr lang="en-US" dirty="0"/>
              <a:t>ADDITIONAL TALKING POINTS: With greenhouse gas emissions increasing and the planet warming, global mean sea-level rise is happening 25 percent faster than in the late twentieth century – with serious consequences for the planet.[1*] </a:t>
            </a:r>
          </a:p>
          <a:p>
            <a:pPr marL="148166" indent="-148166">
              <a:buSzPct val="75000"/>
              <a:buChar char="•"/>
              <a:defRPr sz="1200"/>
            </a:pPr>
            <a:r>
              <a:rPr lang="en-US" dirty="0"/>
              <a:t>Researchers conclude that even if the strictest global emissions standards are met, sea levels would still rise from 0.7 to 1.2 meters within the next two centuries.[2*] </a:t>
            </a:r>
          </a:p>
          <a:p>
            <a:pPr marL="148166" indent="-148166">
              <a:buSzPct val="75000"/>
              <a:buChar char="•"/>
              <a:defRPr sz="1200"/>
            </a:pPr>
            <a:r>
              <a:rPr lang="en-US" dirty="0"/>
              <a:t>Dozens of countries are exposed to the risk of coastal flooding caused by sea-level rise.[3*]</a:t>
            </a:r>
          </a:p>
          <a:p>
            <a:pPr marL="148166" indent="-148166">
              <a:buSzPct val="75000"/>
              <a:buChar char="•"/>
              <a:defRPr sz="1200"/>
            </a:pPr>
            <a:r>
              <a:rPr lang="en-US" dirty="0"/>
              <a:t>Nearly one-third of the world’s population, or 2.4 billion people, live within 100 kilometers of a coastline, further emphasizing the vulnerabilities associated with increased sea-level rise.[3*] </a:t>
            </a:r>
          </a:p>
          <a:p>
            <a:pPr>
              <a:defRPr sz="1200" b="1"/>
            </a:pPr>
            <a:endParaRPr lang="en-US" dirty="0"/>
          </a:p>
          <a:p>
            <a:pPr>
              <a:defRPr sz="1200" b="1"/>
            </a:pPr>
            <a:r>
              <a:rPr lang="en-US" dirty="0"/>
              <a:t>Sea-level rise is caused by melting glaciers and ice sheets, particularly on Greenland and Antarctica, as well as the thermal expansion of warmer ocean water.[4*]</a:t>
            </a:r>
          </a:p>
          <a:p>
            <a:pPr marL="148166" indent="-148166">
              <a:buSzPct val="75000"/>
              <a:buChar char="•"/>
              <a:defRPr sz="1200"/>
            </a:pPr>
            <a:r>
              <a:rPr lang="en-US" dirty="0"/>
              <a:t>Large land-based ice formations naturally retreat each summer, but unusually warm temperatures have led to greater-than-average melting.[4*] </a:t>
            </a:r>
          </a:p>
          <a:p>
            <a:pPr marL="148166" indent="-148166">
              <a:buSzPct val="75000"/>
              <a:buChar char="•"/>
              <a:defRPr sz="1200"/>
            </a:pPr>
            <a:r>
              <a:rPr lang="en-US" dirty="0"/>
              <a:t>In addition, winter seasons are becoming shorter, resulting in an imbalance that perpetuates ice melt and therefore increases sea-level rise.[5*] </a:t>
            </a:r>
          </a:p>
          <a:p>
            <a:pPr marL="148166" indent="-148166">
              <a:buSzPct val="75000"/>
              <a:buChar char="•"/>
              <a:defRPr sz="1200"/>
            </a:pPr>
            <a:r>
              <a:rPr lang="en-US" dirty="0"/>
              <a:t>These factors have contributed to the highest annual average of global sea-level rise on record.[4*]</a:t>
            </a:r>
          </a:p>
          <a:p>
            <a:pPr>
              <a:defRPr sz="1200" b="1"/>
            </a:pPr>
            <a:endParaRPr lang="en-US" dirty="0"/>
          </a:p>
          <a:p>
            <a:pPr>
              <a:defRPr sz="1200" b="1"/>
            </a:pPr>
            <a:r>
              <a:rPr lang="en-US" dirty="0"/>
              <a:t>Ice sheets and glaciers located in Greenland and Antarctica are disappearing faster than expected.[6*]</a:t>
            </a:r>
          </a:p>
          <a:p>
            <a:pPr marL="148166" indent="-148166">
              <a:buSzPct val="75000"/>
              <a:buChar char="•"/>
              <a:defRPr sz="1200"/>
            </a:pPr>
            <a:r>
              <a:rPr lang="en-US" dirty="0"/>
              <a:t>Between 2011 and 2014, satellite and modeling data found that the Greenland ice sheet lost an approximated 269 billion tons of snow and ice annually, raising sea levels about 0.74 millimeters (mm) each year.[6*] </a:t>
            </a:r>
          </a:p>
          <a:p>
            <a:pPr>
              <a:defRPr sz="1200" b="1"/>
            </a:pPr>
            <a:endParaRPr lang="en-US" dirty="0"/>
          </a:p>
          <a:p>
            <a:pPr>
              <a:defRPr sz="1200" b="1"/>
            </a:pPr>
            <a:r>
              <a:rPr lang="en-US" dirty="0"/>
              <a:t>This rapid decline in ice volume has triggered a positive feedback loop for additional warming and perpetuates sea-level rise.[6*]</a:t>
            </a:r>
          </a:p>
          <a:p>
            <a:pPr marL="148166" indent="-148166">
              <a:buSzPct val="75000"/>
              <a:buChar char="•"/>
              <a:defRPr sz="1200"/>
            </a:pPr>
            <a:r>
              <a:rPr lang="en-US" dirty="0"/>
              <a:t>Liquid water in glaciers, together with the plant and microbial life it fosters, darken the ice and increase absorption of solar energy, which leads to further ice melt.[6*] </a:t>
            </a:r>
          </a:p>
          <a:p>
            <a:pPr marL="148166" indent="-148166">
              <a:buSzPct val="75000"/>
              <a:buChar char="•"/>
              <a:defRPr sz="1200"/>
            </a:pPr>
            <a:r>
              <a:rPr lang="en-US" dirty="0"/>
              <a:t>In addition, scientists are discussing the impact of melting ice streams, which are located inside and under ice sheets, lubricating them and causing them to move more quickly into the sea.[5*]</a:t>
            </a:r>
          </a:p>
          <a:p>
            <a:pPr>
              <a:defRPr sz="1200" b="1"/>
            </a:pPr>
            <a:endParaRPr lang="en-US" dirty="0"/>
          </a:p>
          <a:p>
            <a:pPr>
              <a:defRPr sz="1200" b="1"/>
            </a:pPr>
            <a:r>
              <a:rPr lang="en-US" dirty="0"/>
              <a:t>Nearly half of the past century’s sea-level rise is attributed to thermal expansion – water expands when heated, so increased ocean heat means oceans are occupying more space.[5*] </a:t>
            </a:r>
          </a:p>
          <a:p>
            <a:pPr marL="148166" indent="-148166">
              <a:buSzPct val="75000"/>
              <a:buChar char="•"/>
              <a:defRPr sz="1200"/>
            </a:pPr>
            <a:r>
              <a:rPr lang="en-US" dirty="0"/>
              <a:t>Thermal expansion is responsible for about 1.6 mm per year of sea-level rise.[5*] </a:t>
            </a:r>
          </a:p>
          <a:p>
            <a:pPr marL="148166" indent="-148166">
              <a:buSzPct val="75000"/>
              <a:buChar char="•"/>
              <a:defRPr sz="1200"/>
            </a:pPr>
            <a:r>
              <a:rPr lang="en-US" dirty="0"/>
              <a:t>Projections show global sea-level rise could range from 0.2 to 2.5 meters by 2100.[7*]</a:t>
            </a:r>
          </a:p>
          <a:p>
            <a:pPr>
              <a:defRPr sz="1200" b="1"/>
            </a:pPr>
            <a:endParaRPr lang="en-US" dirty="0"/>
          </a:p>
          <a:p>
            <a:pPr>
              <a:defRPr sz="1200" b="1"/>
            </a:pPr>
            <a:r>
              <a:rPr lang="en-US" dirty="0"/>
              <a:t>REFERENCES</a:t>
            </a:r>
            <a:r>
              <a:rPr lang="en-US" b="0" dirty="0"/>
              <a:t>: </a:t>
            </a:r>
          </a:p>
          <a:p>
            <a:pPr>
              <a:defRPr sz="1200"/>
            </a:pPr>
            <a:r>
              <a:rPr lang="en-US" dirty="0"/>
              <a:t>[1*] The Maritime Executive, “Sea Level Rising Faster This Century,” April 26, 2017.</a:t>
            </a:r>
          </a:p>
          <a:p>
            <a:pPr>
              <a:defRPr sz="1200"/>
            </a:pPr>
            <a:r>
              <a:rPr lang="en-US" dirty="0"/>
              <a:t>https://www.maritime-executive.com/article/sea-level-rising-faster-this-century</a:t>
            </a:r>
          </a:p>
          <a:p>
            <a:pPr>
              <a:defRPr sz="1200"/>
            </a:pPr>
            <a:r>
              <a:rPr lang="en-US" dirty="0"/>
              <a:t>[2*] Josh </a:t>
            </a:r>
            <a:r>
              <a:rPr lang="en-US" dirty="0" err="1"/>
              <a:t>Gabbatiss</a:t>
            </a:r>
            <a:r>
              <a:rPr lang="en-US" dirty="0"/>
              <a:t>, “Global sea level to rise by up to 1.2 </a:t>
            </a:r>
            <a:r>
              <a:rPr lang="en-US" dirty="0" err="1"/>
              <a:t>metres</a:t>
            </a:r>
            <a:r>
              <a:rPr lang="en-US" dirty="0"/>
              <a:t> despite Paris agreement, say scientists,” Independent, February 20, 2018. https://www.independent.co.uk/environment/sea-level-rise-climate-change-paris-agreement-global-warming-greenhouse-gas-a8219681.html</a:t>
            </a:r>
          </a:p>
          <a:p>
            <a:pPr>
              <a:defRPr sz="1200"/>
            </a:pPr>
            <a:r>
              <a:rPr lang="en-US" dirty="0"/>
              <a:t>[3*] National Aeronautics and Space Administration (NASA), “Living Ocean,” last updated July 2020. https://science.nasa.gov/earth-science/oceanography/living-ocean</a:t>
            </a:r>
          </a:p>
          <a:p>
            <a:pPr>
              <a:defRPr sz="1200"/>
            </a:pPr>
            <a:r>
              <a:rPr lang="en-US" dirty="0"/>
              <a:t>[4*] National Oceanic Atmospheric Administration, “Is sea level rising?,” last accessed February 2020. https://oceanservice.noaa.gov/facts/sealevel.html</a:t>
            </a:r>
          </a:p>
          <a:p>
            <a:pPr>
              <a:defRPr sz="1200"/>
            </a:pPr>
            <a:r>
              <a:rPr lang="en-US" dirty="0"/>
              <a:t>[5*] Christina Nunez, “Sea level rise, explained,” February 19, 2019. https://www.nationalgeographic.com/environment/global-warming/sea-level-rise/</a:t>
            </a:r>
          </a:p>
          <a:p>
            <a:pPr>
              <a:defRPr sz="1200"/>
            </a:pPr>
            <a:r>
              <a:rPr lang="en-US" dirty="0"/>
              <a:t>[6*] Eli </a:t>
            </a:r>
            <a:r>
              <a:rPr lang="en-US" dirty="0" err="1"/>
              <a:t>Kintisch</a:t>
            </a:r>
            <a:r>
              <a:rPr lang="en-US" dirty="0"/>
              <a:t>, “The great Greenland meltdown,” Science Magazine, February 23, 2017. http://www.sciencemag.org/news/2017/02/great-greenland-meltdown</a:t>
            </a:r>
          </a:p>
          <a:p>
            <a:pPr>
              <a:defRPr sz="1200"/>
            </a:pPr>
            <a:r>
              <a:rPr lang="en-US" dirty="0"/>
              <a:t>[7*] Rebecca Lindsey, "Climate Change: Global Sea Level," National Oceanic and Atmospheric Administration, last updated November 19, 2019. https://www.climate.gov/news-features/understanding-climate/climate-change-global-sea-level </a:t>
            </a:r>
          </a:p>
          <a:p>
            <a:pPr>
              <a:defRPr sz="1200" b="1"/>
            </a:pPr>
            <a:endParaRPr lang="en-US" dirty="0"/>
          </a:p>
          <a:p>
            <a:pPr>
              <a:defRPr sz="1200"/>
            </a:pPr>
            <a:r>
              <a:rPr lang="en-US" b="1" dirty="0"/>
              <a:t>SLIDE SOURCE(S)</a:t>
            </a:r>
            <a:r>
              <a:rPr lang="en-US" dirty="0"/>
              <a:t>: http://www.oecd.org/env/cc/39721444.pdf</a:t>
            </a:r>
          </a:p>
          <a:p>
            <a:pPr>
              <a:defRPr b="1"/>
            </a:pPr>
            <a:endParaRPr lang="en-US" dirty="0"/>
          </a:p>
        </p:txBody>
      </p:sp>
    </p:spTree>
    <p:extLst>
      <p:ext uri="{BB962C8B-B14F-4D97-AF65-F5344CB8AC3E}">
        <p14:creationId xmlns:p14="http://schemas.microsoft.com/office/powerpoint/2010/main" val="1593149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0" name="Shape 3190"/>
          <p:cNvSpPr>
            <a:spLocks noGrp="1" noRot="1" noChangeAspect="1"/>
          </p:cNvSpPr>
          <p:nvPr>
            <p:ph type="sldImg"/>
          </p:nvPr>
        </p:nvSpPr>
        <p:spPr>
          <a:xfrm>
            <a:off x="381000" y="685800"/>
            <a:ext cx="6096000" cy="3429000"/>
          </a:xfrm>
          <a:prstGeom prst="rect">
            <a:avLst/>
          </a:prstGeom>
        </p:spPr>
        <p:txBody>
          <a:bodyPr/>
          <a:lstStyle/>
          <a:p>
            <a:endParaRPr/>
          </a:p>
        </p:txBody>
      </p:sp>
      <p:sp>
        <p:nvSpPr>
          <p:cNvPr id="3191" name="Shape 3191"/>
          <p:cNvSpPr>
            <a:spLocks noGrp="1"/>
          </p:cNvSpPr>
          <p:nvPr>
            <p:ph type="body" sz="quarter" idx="1"/>
          </p:nvPr>
        </p:nvSpPr>
        <p:spPr>
          <a:prstGeom prst="rect">
            <a:avLst/>
          </a:prstGeom>
        </p:spPr>
        <p:txBody>
          <a:bodyPr/>
          <a:lstStyle/>
          <a:p>
            <a:pPr>
              <a:defRPr b="1"/>
            </a:pPr>
            <a:r>
              <a:rPr lang="en-US" dirty="0"/>
              <a:t>ID #5888 - May be live-streamed, broadcast, and presented in-person, but may not be recorded or modified.</a:t>
            </a:r>
          </a:p>
          <a:p>
            <a:pPr>
              <a:defRPr sz="1400"/>
            </a:pPr>
            <a:endParaRPr lang="en-US" dirty="0"/>
          </a:p>
          <a:p>
            <a:pPr>
              <a:defRPr sz="1400"/>
            </a:pPr>
            <a:r>
              <a:rPr lang="en-US" dirty="0"/>
              <a:t>New York and Newark, $130 billion of real estate assets at risk.</a:t>
            </a:r>
          </a:p>
          <a:p>
            <a:pPr>
              <a:defRPr sz="1400"/>
            </a:pPr>
            <a:endParaRPr lang="en-US" dirty="0"/>
          </a:p>
          <a:p>
            <a:pPr>
              <a:defRPr sz="1200"/>
            </a:pPr>
            <a:r>
              <a:rPr lang="en-US" b="1" dirty="0"/>
              <a:t>DESCRIPTION</a:t>
            </a:r>
            <a:r>
              <a:rPr lang="en-US" dirty="0"/>
              <a:t>: Photo of the New York City skyline with text stating that $129 billion worth of New York City real estate now lies in flood zones</a:t>
            </a:r>
          </a:p>
          <a:p>
            <a:pPr>
              <a:defRPr sz="1200"/>
            </a:pPr>
            <a:endParaRPr lang="en-US" dirty="0"/>
          </a:p>
          <a:p>
            <a:pPr>
              <a:defRPr sz="1200" b="1"/>
            </a:pPr>
            <a:r>
              <a:rPr lang="en-US" dirty="0"/>
              <a:t>ADDITIONAL TALKING POINTS: With greenhouse gas emissions increasing and the planet warming, global mean sea-level rise is happening 25 percent faster than in the late twentieth century – with serious consequences for the planet.[1*] </a:t>
            </a:r>
          </a:p>
          <a:p>
            <a:pPr marL="148166" indent="-148166">
              <a:buSzPct val="75000"/>
              <a:buChar char="•"/>
              <a:defRPr sz="1200"/>
            </a:pPr>
            <a:r>
              <a:rPr lang="en-US" dirty="0"/>
              <a:t>Researchers conclude that even if the strictest global emissions standards are met, sea levels would still rise from 0.7 to 1.2 meters within the next two centuries.[2*] </a:t>
            </a:r>
          </a:p>
          <a:p>
            <a:pPr marL="148166" indent="-148166">
              <a:buSzPct val="75000"/>
              <a:buChar char="•"/>
              <a:defRPr sz="1200"/>
            </a:pPr>
            <a:r>
              <a:rPr lang="en-US" dirty="0"/>
              <a:t>Dozens of countries are exposed to the risk of coastal flooding caused by sea-level rise.[3*]</a:t>
            </a:r>
          </a:p>
          <a:p>
            <a:pPr marL="148166" indent="-148166">
              <a:buSzPct val="75000"/>
              <a:buChar char="•"/>
              <a:defRPr sz="1200"/>
            </a:pPr>
            <a:r>
              <a:rPr lang="en-US" dirty="0"/>
              <a:t>Nearly one-third of the world’s population, or 2.4 billion people, live within 100 kilometers of a coastline, further emphasizing the vulnerabilities associated with increased sea-level rise.[3*] </a:t>
            </a:r>
          </a:p>
          <a:p>
            <a:pPr>
              <a:defRPr sz="1200" b="1"/>
            </a:pPr>
            <a:endParaRPr lang="en-US" dirty="0"/>
          </a:p>
          <a:p>
            <a:pPr>
              <a:defRPr sz="1200" b="1"/>
            </a:pPr>
            <a:r>
              <a:rPr lang="en-US" dirty="0"/>
              <a:t>Sea-level rise is caused by melting glaciers and ice sheets, particularly on Greenland and Antarctica, as well as the thermal expansion of warmer ocean water.[4*]</a:t>
            </a:r>
          </a:p>
          <a:p>
            <a:pPr marL="148166" indent="-148166">
              <a:buSzPct val="75000"/>
              <a:buChar char="•"/>
              <a:defRPr sz="1200"/>
            </a:pPr>
            <a:r>
              <a:rPr lang="en-US" dirty="0"/>
              <a:t>Large land-based ice formations naturally retreat each summer, but unusually warm temperatures have led to greater-than-average melting.[4*] </a:t>
            </a:r>
          </a:p>
          <a:p>
            <a:pPr marL="148166" indent="-148166">
              <a:buSzPct val="75000"/>
              <a:buChar char="•"/>
              <a:defRPr sz="1200"/>
            </a:pPr>
            <a:r>
              <a:rPr lang="en-US" dirty="0"/>
              <a:t>In addition, winter seasons are becoming shorter, resulting in an imbalance that perpetuates ice melt and therefore increases sea-level rise.[5*] </a:t>
            </a:r>
          </a:p>
          <a:p>
            <a:pPr marL="148166" indent="-148166">
              <a:buSzPct val="75000"/>
              <a:buChar char="•"/>
              <a:defRPr sz="1200"/>
            </a:pPr>
            <a:r>
              <a:rPr lang="en-US" dirty="0"/>
              <a:t>These factors have contributed to the highest annual average of global sea-level rise on record.[4*]</a:t>
            </a:r>
          </a:p>
          <a:p>
            <a:pPr>
              <a:defRPr sz="1200" b="1"/>
            </a:pPr>
            <a:endParaRPr lang="en-US" dirty="0"/>
          </a:p>
          <a:p>
            <a:pPr>
              <a:defRPr sz="1200" b="1"/>
            </a:pPr>
            <a:r>
              <a:rPr lang="en-US" dirty="0"/>
              <a:t>Ice sheets and glaciers located in Greenland and Antarctica are disappearing faster than expected.[6*]</a:t>
            </a:r>
          </a:p>
          <a:p>
            <a:pPr marL="148166" indent="-148166">
              <a:buSzPct val="75000"/>
              <a:buChar char="•"/>
              <a:defRPr sz="1200"/>
            </a:pPr>
            <a:r>
              <a:rPr lang="en-US" dirty="0"/>
              <a:t>Between 2011 and 2014, satellite and modeling data found that the Greenland ice sheet lost an approximated 269 billion tons of snow and ice annually, raising sea levels about 0.74 millimeters (mm) each year.[6*] </a:t>
            </a:r>
          </a:p>
          <a:p>
            <a:pPr>
              <a:defRPr sz="1200" b="1"/>
            </a:pPr>
            <a:endParaRPr lang="en-US" dirty="0"/>
          </a:p>
          <a:p>
            <a:pPr>
              <a:defRPr sz="1200" b="1"/>
            </a:pPr>
            <a:r>
              <a:rPr lang="en-US" dirty="0"/>
              <a:t>This rapid decline in ice volume has triggered a positive feedback loop for additional warming and perpetuates sea-level rise.[6*]</a:t>
            </a:r>
          </a:p>
          <a:p>
            <a:pPr marL="148166" indent="-148166">
              <a:buSzPct val="75000"/>
              <a:buChar char="•"/>
              <a:defRPr sz="1200"/>
            </a:pPr>
            <a:r>
              <a:rPr lang="en-US" dirty="0"/>
              <a:t>Liquid water in glaciers, together with the plant and microbial life it fosters, darken the ice and increase absorption of solar energy, which leads to further ice melt.[6*] </a:t>
            </a:r>
          </a:p>
          <a:p>
            <a:pPr marL="148166" indent="-148166">
              <a:buSzPct val="75000"/>
              <a:buChar char="•"/>
              <a:defRPr sz="1200"/>
            </a:pPr>
            <a:r>
              <a:rPr lang="en-US" dirty="0"/>
              <a:t>In addition, scientists are discussing the impact of melting ice streams, which are located inside and under ice sheets, lubricating them and causing them to move more quickly into the sea.[5*]</a:t>
            </a:r>
          </a:p>
          <a:p>
            <a:pPr>
              <a:defRPr sz="1200" b="1"/>
            </a:pPr>
            <a:endParaRPr lang="en-US" dirty="0"/>
          </a:p>
          <a:p>
            <a:pPr>
              <a:defRPr sz="1200" b="1"/>
            </a:pPr>
            <a:r>
              <a:rPr lang="en-US" dirty="0"/>
              <a:t>Nearly half of the past century’s sea-level rise is attributed to thermal expansion – water expands when heated, so increased ocean heat means oceans are occupying more space.[5*] </a:t>
            </a:r>
          </a:p>
          <a:p>
            <a:pPr marL="148166" indent="-148166">
              <a:buSzPct val="75000"/>
              <a:buChar char="•"/>
              <a:defRPr sz="1200"/>
            </a:pPr>
            <a:r>
              <a:rPr lang="en-US" dirty="0"/>
              <a:t>Thermal expansion is responsible for about 1.6 mm per year of sea-level rise.[5*] </a:t>
            </a:r>
          </a:p>
          <a:p>
            <a:pPr marL="148166" indent="-148166">
              <a:buSzPct val="75000"/>
              <a:buChar char="•"/>
              <a:defRPr sz="1200"/>
            </a:pPr>
            <a:r>
              <a:rPr lang="en-US" dirty="0"/>
              <a:t>Projections show global sea-level rise could range from 0.2 to 2.5 meters by 2100.[7*]</a:t>
            </a:r>
          </a:p>
          <a:p>
            <a:pPr>
              <a:defRPr sz="1200" b="1"/>
            </a:pPr>
            <a:endParaRPr lang="en-US" dirty="0"/>
          </a:p>
          <a:p>
            <a:pPr>
              <a:defRPr sz="1200" b="1"/>
            </a:pPr>
            <a:r>
              <a:rPr lang="en-US" dirty="0"/>
              <a:t>REFERENCES</a:t>
            </a:r>
            <a:r>
              <a:rPr lang="en-US" b="0" dirty="0"/>
              <a:t>: </a:t>
            </a:r>
          </a:p>
          <a:p>
            <a:pPr>
              <a:defRPr sz="1200"/>
            </a:pPr>
            <a:r>
              <a:rPr lang="en-US" dirty="0"/>
              <a:t>[1*] The Maritime Executive, “Sea Level Rising Faster This Century,” April 26, 2017.</a:t>
            </a:r>
          </a:p>
          <a:p>
            <a:pPr>
              <a:defRPr sz="1200"/>
            </a:pPr>
            <a:r>
              <a:rPr lang="en-US" dirty="0"/>
              <a:t>https://www.maritime-executive.com/article/sea-level-rising-faster-this-century</a:t>
            </a:r>
          </a:p>
          <a:p>
            <a:pPr>
              <a:defRPr sz="1200"/>
            </a:pPr>
            <a:r>
              <a:rPr lang="en-US" dirty="0"/>
              <a:t>[2*] Josh </a:t>
            </a:r>
            <a:r>
              <a:rPr lang="en-US" dirty="0" err="1"/>
              <a:t>Gabbatiss</a:t>
            </a:r>
            <a:r>
              <a:rPr lang="en-US" dirty="0"/>
              <a:t>, “Global sea level to rise by up to 1.2 </a:t>
            </a:r>
            <a:r>
              <a:rPr lang="en-US" dirty="0" err="1"/>
              <a:t>metres</a:t>
            </a:r>
            <a:r>
              <a:rPr lang="en-US" dirty="0"/>
              <a:t> despite Paris agreement, say scientists,” Independent, February 20, 2018. https://www.independent.co.uk/environment/sea-level-rise-climate-change-paris-agreement-global-warming-greenhouse-gas-a8219681.html</a:t>
            </a:r>
          </a:p>
          <a:p>
            <a:pPr>
              <a:defRPr sz="1200"/>
            </a:pPr>
            <a:r>
              <a:rPr lang="en-US" dirty="0"/>
              <a:t>[3*] National Aeronautics and Space Administration (NASA), “Living Ocean,” last updated July 2020. https://science.nasa.gov/earth-science/oceanography/living-ocean</a:t>
            </a:r>
          </a:p>
          <a:p>
            <a:pPr>
              <a:defRPr sz="1200"/>
            </a:pPr>
            <a:r>
              <a:rPr lang="en-US" dirty="0"/>
              <a:t>[4*] National Oceanic Atmospheric Administration, “Is sea level rising?,” last accessed February 2020. https://oceanservice.noaa.gov/facts/sealevel.html</a:t>
            </a:r>
          </a:p>
          <a:p>
            <a:pPr>
              <a:defRPr sz="1200"/>
            </a:pPr>
            <a:r>
              <a:rPr lang="en-US" dirty="0"/>
              <a:t>[5*] Christina Nunez, “Sea level rise, explained,” February 19, 2019. https://www.nationalgeographic.com/environment/global-warming/sea-level-rise/</a:t>
            </a:r>
          </a:p>
          <a:p>
            <a:pPr>
              <a:defRPr sz="1200"/>
            </a:pPr>
            <a:r>
              <a:rPr lang="en-US" dirty="0"/>
              <a:t>[6*] Eli </a:t>
            </a:r>
            <a:r>
              <a:rPr lang="en-US" dirty="0" err="1"/>
              <a:t>Kintisch</a:t>
            </a:r>
            <a:r>
              <a:rPr lang="en-US" dirty="0"/>
              <a:t>, “The great Greenland meltdown,” Science Magazine, February 23, 2017. http://www.sciencemag.org/news/2017/02/great-greenland-meltdown</a:t>
            </a:r>
          </a:p>
          <a:p>
            <a:pPr>
              <a:defRPr sz="1200"/>
            </a:pPr>
            <a:r>
              <a:rPr lang="en-US" dirty="0"/>
              <a:t>[7*] Rebecca Lindsey, "Climate Change: Global Sea Level," National Oceanic and Atmospheric Administration, last updated November 19, 2019. https://www.climate.gov/news-features/understanding-climate/climate-change-global-sea-level </a:t>
            </a:r>
          </a:p>
          <a:p>
            <a:pPr>
              <a:defRPr sz="1200" b="1"/>
            </a:pPr>
            <a:endParaRPr lang="en-US" dirty="0"/>
          </a:p>
          <a:p>
            <a:pPr>
              <a:defRPr sz="1200"/>
            </a:pPr>
            <a:r>
              <a:rPr lang="en-US" b="1" dirty="0"/>
              <a:t>SLIDE SOURCE(S)</a:t>
            </a:r>
            <a:r>
              <a:rPr lang="en-US" dirty="0"/>
              <a:t>: http://www.businessinsider.com/129-billion-worth-of-new-york-city-real-estate-now-lies-in-flood-zones-2014-10?utm_content=buffer03926&amp;utm_medium=social&amp;utm_source=twitter.com&amp;utm_campaign=buffer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4" name="Shape 3154"/>
          <p:cNvSpPr>
            <a:spLocks noGrp="1" noRot="1" noChangeAspect="1"/>
          </p:cNvSpPr>
          <p:nvPr>
            <p:ph type="sldImg"/>
          </p:nvPr>
        </p:nvSpPr>
        <p:spPr>
          <a:xfrm>
            <a:off x="381000" y="685800"/>
            <a:ext cx="6096000" cy="3429000"/>
          </a:xfrm>
          <a:prstGeom prst="rect">
            <a:avLst/>
          </a:prstGeom>
        </p:spPr>
        <p:txBody>
          <a:bodyPr/>
          <a:lstStyle/>
          <a:p>
            <a:endParaRPr/>
          </a:p>
        </p:txBody>
      </p:sp>
      <p:sp>
        <p:nvSpPr>
          <p:cNvPr id="3155" name="Shape 3155"/>
          <p:cNvSpPr>
            <a:spLocks noGrp="1"/>
          </p:cNvSpPr>
          <p:nvPr>
            <p:ph type="body" sz="quarter" idx="1"/>
          </p:nvPr>
        </p:nvSpPr>
        <p:spPr>
          <a:prstGeom prst="rect">
            <a:avLst/>
          </a:prstGeom>
        </p:spPr>
        <p:txBody>
          <a:bodyPr/>
          <a:lstStyle/>
          <a:p>
            <a:pPr>
              <a:defRPr b="1"/>
            </a:pPr>
            <a:r>
              <a:rPr lang="en-US" dirty="0"/>
              <a:t>ID #4671 - May be live-streamed, broadcast, and presented in-person, but may not be recorded or modified.</a:t>
            </a:r>
          </a:p>
          <a:p>
            <a:pPr>
              <a:defRPr sz="1400"/>
            </a:pPr>
            <a:endParaRPr lang="en-US" dirty="0"/>
          </a:p>
          <a:p>
            <a:pPr>
              <a:defRPr sz="1400"/>
            </a:pPr>
            <a:r>
              <a:rPr lang="en-US" dirty="0"/>
              <a:t>Sea level rise is the reason why this octopus showed up in a parking garage in Miami.</a:t>
            </a:r>
          </a:p>
          <a:p>
            <a:pPr>
              <a:defRPr sz="1400"/>
            </a:pPr>
            <a:endParaRPr lang="en-US" dirty="0"/>
          </a:p>
          <a:p>
            <a:pPr>
              <a:defRPr sz="1200"/>
            </a:pPr>
            <a:r>
              <a:rPr lang="en-US" b="1" dirty="0"/>
              <a:t>DESCRIPTION</a:t>
            </a:r>
            <a:r>
              <a:rPr lang="en-US" dirty="0"/>
              <a:t>: Photo of an octopus in a parking garage in Miami Beach, Florida on November 14, 2016</a:t>
            </a:r>
          </a:p>
          <a:p>
            <a:pPr>
              <a:defRPr sz="1200"/>
            </a:pPr>
            <a:endParaRPr lang="en-US" dirty="0"/>
          </a:p>
          <a:p>
            <a:pPr>
              <a:defRPr sz="1200" b="1"/>
            </a:pPr>
            <a:r>
              <a:rPr lang="en-US" dirty="0"/>
              <a:t>ADDITIONAL TALKING POINTS: With greenhouse gas emissions increasing and the planet warming, global mean sea-level rise is happening 25 percent faster than in the late twentieth century – with serious consequences for the planet.[1*] </a:t>
            </a:r>
          </a:p>
          <a:p>
            <a:pPr marL="148166" indent="-148166">
              <a:buSzPct val="75000"/>
              <a:buChar char="•"/>
              <a:defRPr sz="1200"/>
            </a:pPr>
            <a:r>
              <a:rPr lang="en-US" dirty="0"/>
              <a:t>Researchers conclude that even if the strictest global emissions standards are met, sea levels would still rise from 0.7 to 1.2 meters within the next two centuries.[2*] </a:t>
            </a:r>
          </a:p>
          <a:p>
            <a:pPr marL="148166" indent="-148166">
              <a:buSzPct val="75000"/>
              <a:buChar char="•"/>
              <a:defRPr sz="1200"/>
            </a:pPr>
            <a:r>
              <a:rPr lang="en-US" dirty="0"/>
              <a:t>Dozens of countries are exposed to the risk of coastal flooding caused by sea-level rise.[3*]</a:t>
            </a:r>
          </a:p>
          <a:p>
            <a:pPr marL="148166" indent="-148166">
              <a:buSzPct val="75000"/>
              <a:buChar char="•"/>
              <a:defRPr sz="1200"/>
            </a:pPr>
            <a:r>
              <a:rPr lang="en-US" dirty="0"/>
              <a:t>Nearly one-third of the world’s population, or 2.4 billion people, live within 100 kilometers of a coastline, further emphasizing the vulnerabilities associated with increased sea-level rise.[3*] </a:t>
            </a:r>
          </a:p>
          <a:p>
            <a:pPr>
              <a:defRPr sz="1200" b="1"/>
            </a:pPr>
            <a:endParaRPr lang="en-US" dirty="0"/>
          </a:p>
          <a:p>
            <a:pPr>
              <a:defRPr sz="1200" b="1"/>
            </a:pPr>
            <a:r>
              <a:rPr lang="en-US" dirty="0"/>
              <a:t>Sea-level rise is caused by melting glaciers and ice sheets, particularly on Greenland and Antarctica, as well as the thermal expansion of warmer ocean water.[4*]</a:t>
            </a:r>
          </a:p>
          <a:p>
            <a:pPr marL="148166" indent="-148166">
              <a:buSzPct val="75000"/>
              <a:buChar char="•"/>
              <a:defRPr sz="1200"/>
            </a:pPr>
            <a:r>
              <a:rPr lang="en-US" dirty="0"/>
              <a:t>Large land-based ice formations naturally retreat each summer, but unusually warm temperatures have led to greater-than-average melting.[4*] </a:t>
            </a:r>
          </a:p>
          <a:p>
            <a:pPr marL="148166" indent="-148166">
              <a:buSzPct val="75000"/>
              <a:buChar char="•"/>
              <a:defRPr sz="1200"/>
            </a:pPr>
            <a:r>
              <a:rPr lang="en-US" dirty="0"/>
              <a:t>In addition, winter seasons are becoming shorter, resulting in an imbalance that perpetuates ice melt and therefore increases sea-level rise.[5*] </a:t>
            </a:r>
          </a:p>
          <a:p>
            <a:pPr marL="148166" indent="-148166">
              <a:buSzPct val="75000"/>
              <a:buChar char="•"/>
              <a:defRPr sz="1200"/>
            </a:pPr>
            <a:r>
              <a:rPr lang="en-US" dirty="0"/>
              <a:t>These factors have contributed to the highest annual average of global sea-level rise on record.[4*]</a:t>
            </a:r>
          </a:p>
          <a:p>
            <a:pPr>
              <a:defRPr sz="1200" b="1"/>
            </a:pPr>
            <a:endParaRPr lang="en-US" dirty="0"/>
          </a:p>
          <a:p>
            <a:pPr>
              <a:defRPr sz="1200" b="1"/>
            </a:pPr>
            <a:r>
              <a:rPr lang="en-US" dirty="0"/>
              <a:t>Ice sheets and glaciers located in Greenland and Antarctica are disappearing faster than expected.[6*]</a:t>
            </a:r>
          </a:p>
          <a:p>
            <a:pPr marL="148166" indent="-148166">
              <a:buSzPct val="75000"/>
              <a:buChar char="•"/>
              <a:defRPr sz="1200"/>
            </a:pPr>
            <a:r>
              <a:rPr lang="en-US" dirty="0"/>
              <a:t>Between 2011 and 2014, satellite and modeling data found that the Greenland ice sheet lost an approximated 269 billion tons of snow and ice annually, raising sea levels about 0.74 millimeters (mm) each year.[6*] </a:t>
            </a:r>
          </a:p>
          <a:p>
            <a:pPr>
              <a:defRPr sz="1200" b="1"/>
            </a:pPr>
            <a:endParaRPr lang="en-US" dirty="0"/>
          </a:p>
          <a:p>
            <a:pPr>
              <a:defRPr sz="1200" b="1"/>
            </a:pPr>
            <a:r>
              <a:rPr lang="en-US" dirty="0"/>
              <a:t>This rapid decline in ice volume has triggered a positive feedback loop for additional warming and perpetuates sea-level rise.[6*]</a:t>
            </a:r>
          </a:p>
          <a:p>
            <a:pPr marL="148166" indent="-148166">
              <a:buSzPct val="75000"/>
              <a:buChar char="•"/>
              <a:defRPr sz="1200"/>
            </a:pPr>
            <a:r>
              <a:rPr lang="en-US" dirty="0"/>
              <a:t>Liquid water in glaciers, together with the plant and microbial life it fosters, darken the ice and increase absorption of solar energy, which leads to further ice melt.[6*] </a:t>
            </a:r>
          </a:p>
          <a:p>
            <a:pPr marL="148166" indent="-148166">
              <a:buSzPct val="75000"/>
              <a:buChar char="•"/>
              <a:defRPr sz="1200"/>
            </a:pPr>
            <a:r>
              <a:rPr lang="en-US" dirty="0"/>
              <a:t>In addition, scientists are discussing the impact of melting ice streams, which are located inside and under ice sheets, lubricating them and causing them to move more quickly into the sea.[5*]</a:t>
            </a:r>
          </a:p>
          <a:p>
            <a:pPr>
              <a:defRPr sz="1200" b="1"/>
            </a:pPr>
            <a:endParaRPr lang="en-US" dirty="0"/>
          </a:p>
          <a:p>
            <a:pPr>
              <a:defRPr sz="1200" b="1"/>
            </a:pPr>
            <a:r>
              <a:rPr lang="en-US" dirty="0"/>
              <a:t>Nearly half of the past century’s sea-level rise is attributed to thermal expansion – water expands when heated, so increased ocean heat means oceans are occupying more space.[5*] </a:t>
            </a:r>
          </a:p>
          <a:p>
            <a:pPr marL="148166" indent="-148166">
              <a:buSzPct val="75000"/>
              <a:buChar char="•"/>
              <a:defRPr sz="1200"/>
            </a:pPr>
            <a:r>
              <a:rPr lang="en-US" dirty="0"/>
              <a:t>Thermal expansion is responsible for about 1.6 mm per year of sea-level rise.[5*] </a:t>
            </a:r>
          </a:p>
          <a:p>
            <a:pPr marL="148166" indent="-148166">
              <a:buSzPct val="75000"/>
              <a:buChar char="•"/>
              <a:defRPr sz="1200"/>
            </a:pPr>
            <a:r>
              <a:rPr lang="en-US" dirty="0"/>
              <a:t>Projections show global sea-level rise could range from 0.2 to 2.5 meters by 2100.[7*]</a:t>
            </a:r>
          </a:p>
          <a:p>
            <a:pPr>
              <a:defRPr sz="1200" b="1"/>
            </a:pPr>
            <a:endParaRPr lang="en-US" dirty="0"/>
          </a:p>
          <a:p>
            <a:pPr>
              <a:defRPr sz="1200" b="1"/>
            </a:pPr>
            <a:r>
              <a:rPr lang="en-US" dirty="0"/>
              <a:t>REFERENCES</a:t>
            </a:r>
            <a:r>
              <a:rPr lang="en-US" b="0" dirty="0"/>
              <a:t>: </a:t>
            </a:r>
          </a:p>
          <a:p>
            <a:pPr>
              <a:defRPr sz="1200"/>
            </a:pPr>
            <a:r>
              <a:rPr lang="en-US" dirty="0"/>
              <a:t>[1*] The Maritime Executive, “Sea Level Rising Faster This Century,” April 26, 2017.</a:t>
            </a:r>
          </a:p>
          <a:p>
            <a:pPr>
              <a:defRPr sz="1200"/>
            </a:pPr>
            <a:r>
              <a:rPr lang="en-US" dirty="0"/>
              <a:t>https://www.maritime-executive.com/article/sea-level-rising-faster-this-century</a:t>
            </a:r>
          </a:p>
          <a:p>
            <a:pPr>
              <a:defRPr sz="1200"/>
            </a:pPr>
            <a:r>
              <a:rPr lang="en-US" dirty="0"/>
              <a:t>[2*] Josh </a:t>
            </a:r>
            <a:r>
              <a:rPr lang="en-US" dirty="0" err="1"/>
              <a:t>Gabbatiss</a:t>
            </a:r>
            <a:r>
              <a:rPr lang="en-US" dirty="0"/>
              <a:t>, “Global sea level to rise by up to 1.2 </a:t>
            </a:r>
            <a:r>
              <a:rPr lang="en-US" dirty="0" err="1"/>
              <a:t>metres</a:t>
            </a:r>
            <a:r>
              <a:rPr lang="en-US" dirty="0"/>
              <a:t> despite Paris agreement, say scientists,” Independent, February 20, 2018. https://www.independent.co.uk/environment/sea-level-rise-climate-change-paris-agreement-global-warming-greenhouse-gas-a8219681.html</a:t>
            </a:r>
          </a:p>
          <a:p>
            <a:pPr>
              <a:defRPr sz="1200"/>
            </a:pPr>
            <a:r>
              <a:rPr lang="en-US" dirty="0"/>
              <a:t>[3*] National Aeronautics and Space Administration (NASA), “Living Ocean,” last updated July 2020. https://science.nasa.gov/earth-science/oceanography/living-ocean</a:t>
            </a:r>
          </a:p>
          <a:p>
            <a:pPr>
              <a:defRPr sz="1200"/>
            </a:pPr>
            <a:r>
              <a:rPr lang="en-US" dirty="0"/>
              <a:t>[4*] National Oceanic Atmospheric Administration, “Is sea level rising?,” last accessed February 2020. https://oceanservice.noaa.gov/facts/sealevel.html</a:t>
            </a:r>
          </a:p>
          <a:p>
            <a:pPr>
              <a:defRPr sz="1200"/>
            </a:pPr>
            <a:r>
              <a:rPr lang="en-US" dirty="0"/>
              <a:t>[5*] Christina Nunez, “Sea level rise, explained,” February 19, 2019. https://www.nationalgeographic.com/environment/global-warming/sea-level-rise/</a:t>
            </a:r>
          </a:p>
          <a:p>
            <a:pPr>
              <a:defRPr sz="1200"/>
            </a:pPr>
            <a:r>
              <a:rPr lang="en-US" dirty="0"/>
              <a:t>[6*] Eli </a:t>
            </a:r>
            <a:r>
              <a:rPr lang="en-US" dirty="0" err="1"/>
              <a:t>Kintisch</a:t>
            </a:r>
            <a:r>
              <a:rPr lang="en-US" dirty="0"/>
              <a:t>, “The great Greenland meltdown,” Science Magazine, February 23, 2017. http://www.sciencemag.org/news/2017/02/great-greenland-meltdown</a:t>
            </a:r>
          </a:p>
          <a:p>
            <a:pPr>
              <a:defRPr sz="1200"/>
            </a:pPr>
            <a:r>
              <a:rPr lang="en-US" dirty="0"/>
              <a:t>[7*] Rebecca Lindsey, "Climate Change: Global Sea Level," National Oceanic and Atmospheric Administration, last updated November 19, 2019. https://www.climate.gov/news-features/understanding-climate/climate-change-global-sea-level </a:t>
            </a:r>
          </a:p>
        </p:txBody>
      </p:sp>
    </p:spTree>
    <p:extLst>
      <p:ext uri="{BB962C8B-B14F-4D97-AF65-F5344CB8AC3E}">
        <p14:creationId xmlns:p14="http://schemas.microsoft.com/office/powerpoint/2010/main" val="1038658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4" name="Shape 2134"/>
          <p:cNvSpPr>
            <a:spLocks noGrp="1" noRot="1" noChangeAspect="1"/>
          </p:cNvSpPr>
          <p:nvPr>
            <p:ph type="sldImg"/>
          </p:nvPr>
        </p:nvSpPr>
        <p:spPr>
          <a:xfrm>
            <a:off x="381000" y="685800"/>
            <a:ext cx="6096000" cy="3429000"/>
          </a:xfrm>
          <a:prstGeom prst="rect">
            <a:avLst/>
          </a:prstGeom>
        </p:spPr>
        <p:txBody>
          <a:bodyPr/>
          <a:lstStyle/>
          <a:p>
            <a:endParaRPr/>
          </a:p>
        </p:txBody>
      </p:sp>
      <p:sp>
        <p:nvSpPr>
          <p:cNvPr id="2135" name="Shape 2135"/>
          <p:cNvSpPr>
            <a:spLocks noGrp="1"/>
          </p:cNvSpPr>
          <p:nvPr>
            <p:ph type="body" sz="quarter" idx="1"/>
          </p:nvPr>
        </p:nvSpPr>
        <p:spPr>
          <a:prstGeom prst="rect">
            <a:avLst/>
          </a:prstGeom>
        </p:spPr>
        <p:txBody>
          <a:bodyPr/>
          <a:lstStyle/>
          <a:p>
            <a:pPr>
              <a:defRPr b="1"/>
            </a:pPr>
            <a:r>
              <a:rPr lang="en-US" dirty="0"/>
              <a:t>ID #3701.B - Can be used in noncommercial online and TV broadcasts of your presentation, but not modified.</a:t>
            </a:r>
          </a:p>
          <a:p>
            <a:pPr>
              <a:defRPr sz="1400"/>
            </a:pPr>
            <a:endParaRPr lang="en-US" dirty="0"/>
          </a:p>
          <a:p>
            <a:pPr>
              <a:defRPr sz="1400"/>
            </a:pPr>
            <a:r>
              <a:rPr lang="en-US" dirty="0"/>
              <a:t>It's also a national security issue. It creates problems for food and water and health …</a:t>
            </a:r>
          </a:p>
          <a:p>
            <a:pPr>
              <a:defRPr sz="1400"/>
            </a:pPr>
            <a:endParaRPr lang="en-US" dirty="0"/>
          </a:p>
          <a:p>
            <a:pPr>
              <a:defRPr sz="1200"/>
            </a:pPr>
            <a:r>
              <a:rPr lang="en-US" b="1" dirty="0"/>
              <a:t>DESCRIPTION</a:t>
            </a:r>
            <a:r>
              <a:rPr lang="en-US" dirty="0"/>
              <a:t>: Quote from the US Department of Defense’s 2014 Climate Change Adaptation Roadmap, publicly released October 13, 2014</a:t>
            </a:r>
          </a:p>
          <a:p>
            <a:pPr>
              <a:defRPr sz="1200"/>
            </a:pPr>
            <a:endParaRPr lang="en-US" dirty="0"/>
          </a:p>
          <a:p>
            <a:pPr>
              <a:defRPr sz="1200" b="1"/>
            </a:pPr>
            <a:r>
              <a:rPr lang="en-US" dirty="0"/>
              <a:t>ADDITIONAL TALKING POINTS: Many experts see climate change as a “threat multiplier” and a driver of conflict.[1*] </a:t>
            </a:r>
          </a:p>
          <a:p>
            <a:pPr marL="148166" indent="-148166">
              <a:buSzPct val="75000"/>
              <a:buChar char="•"/>
              <a:defRPr sz="1200"/>
            </a:pPr>
            <a:r>
              <a:rPr lang="en-US" dirty="0"/>
              <a:t>The Intergovernmental Panel on Climate Change has concluded that extreme weather and other climate-related hazards pose a threat to global food stocks and human security.[2*] </a:t>
            </a:r>
          </a:p>
          <a:p>
            <a:pPr marL="148166" indent="-148166">
              <a:buSzPct val="75000"/>
              <a:buChar char="•"/>
              <a:defRPr sz="1200"/>
            </a:pPr>
            <a:r>
              <a:rPr lang="en-US" dirty="0"/>
              <a:t>In October 2014, the US Department of Defense declared that climate change “poses immediate risks to US national security” and “will intensify the challenges of global instability, hunger, poverty, and conflict (among other impacts).”[3*][4*]</a:t>
            </a:r>
          </a:p>
          <a:p>
            <a:pPr>
              <a:defRPr sz="1200" b="1"/>
            </a:pPr>
            <a:endParaRPr lang="en-US" dirty="0"/>
          </a:p>
          <a:p>
            <a:pPr>
              <a:defRPr sz="1200" b="1"/>
            </a:pPr>
            <a:r>
              <a:rPr lang="en-US" dirty="0"/>
              <a:t>By exacerbating existing sociopolitical tensions, climate change was a contributing factor in the Arab Spring, a revolutionary wave across the Middle East and North Africa (MENA) region beginning in 2010.[5*]</a:t>
            </a:r>
          </a:p>
          <a:p>
            <a:pPr marL="148166" indent="-148166">
              <a:buSzPct val="75000"/>
              <a:buChar char="•"/>
              <a:defRPr sz="1200"/>
            </a:pPr>
            <a:r>
              <a:rPr lang="en-US" dirty="0"/>
              <a:t>Between 2010 and 2011, adverse weather wiped out crops worldwide – Canada, the US, China, Australia, Russia, and Ukraine were among the countries hit with a variety of climate disasters, ranging from extreme rainfall to droughts and fires.[5*]</a:t>
            </a:r>
          </a:p>
          <a:p>
            <a:pPr marL="148166" indent="-148166">
              <a:buSzPct val="75000"/>
              <a:buChar char="•"/>
              <a:defRPr sz="1200"/>
            </a:pPr>
            <a:r>
              <a:rPr lang="en-US" dirty="0"/>
              <a:t>The US Department of Agriculture forecasted global wheat production would fall below global consumption rates.[5*]</a:t>
            </a:r>
          </a:p>
          <a:p>
            <a:pPr marL="148166" indent="-148166">
              <a:buSzPct val="75000"/>
              <a:buChar char="•"/>
              <a:defRPr sz="1200"/>
            </a:pPr>
            <a:r>
              <a:rPr lang="en-US" dirty="0"/>
              <a:t>Russia, responsible for about 14 percent of the global wheat trade, responded by banning the export of wheat, barley, and rye; and Ukraine – another global supplier – limited their own grain exports.[5*]</a:t>
            </a:r>
          </a:p>
          <a:p>
            <a:pPr marL="148166" indent="-148166">
              <a:buSzPct val="75000"/>
              <a:buChar char="•"/>
              <a:defRPr sz="1200"/>
            </a:pPr>
            <a:r>
              <a:rPr lang="en-US" dirty="0"/>
              <a:t>MENA imports more food per capita than any other region, making the region particularly vulnerable to fluctuations in the global food supply and price.[5*]</a:t>
            </a:r>
          </a:p>
          <a:p>
            <a:pPr marL="148166" indent="-148166">
              <a:buSzPct val="75000"/>
              <a:buChar char="•"/>
              <a:defRPr sz="1200"/>
            </a:pPr>
            <a:r>
              <a:rPr lang="en-US" dirty="0"/>
              <a:t>Food prices were an aggravating factor (though not the principle cause) of the Arab Spring uprising. During the Tunisian Revolution, for example, protesters waved baguettes symbolically – though it is important to note they also chanted that they could endure poverty as long as they were rid of President Zine El </a:t>
            </a:r>
            <a:r>
              <a:rPr lang="en-US" dirty="0" err="1"/>
              <a:t>Abidine</a:t>
            </a:r>
            <a:r>
              <a:rPr lang="en-US" dirty="0"/>
              <a:t> Ben Ali and the ruling party.[5*] </a:t>
            </a:r>
          </a:p>
          <a:p>
            <a:pPr marL="148166" indent="-148166">
              <a:buSzPct val="75000"/>
              <a:buChar char="•"/>
              <a:defRPr sz="1200"/>
            </a:pPr>
            <a:r>
              <a:rPr lang="en-US" dirty="0"/>
              <a:t>While the Arab Spring is an important example of the climate crisis contributing to and/or exacerbating conflicts, there are several others, including the civil war in Syria.[6*]</a:t>
            </a:r>
          </a:p>
          <a:p>
            <a:pPr>
              <a:defRPr sz="1200" b="1"/>
            </a:pPr>
            <a:endParaRPr lang="en-US" dirty="0"/>
          </a:p>
          <a:p>
            <a:pPr>
              <a:defRPr sz="1200" b="1"/>
            </a:pPr>
            <a:r>
              <a:rPr lang="en-US" dirty="0"/>
              <a:t>The Horn of Africa is another region where there’s strong indication that climate change has exacerbated conflict.[7*]</a:t>
            </a:r>
          </a:p>
          <a:p>
            <a:pPr marL="148166" indent="-148166">
              <a:buSzPct val="75000"/>
              <a:buChar char="•"/>
              <a:defRPr sz="1200"/>
            </a:pPr>
            <a:r>
              <a:rPr lang="en-US" dirty="0"/>
              <a:t>The stresses of climate change on national resources have led to conflicts, especially in areas where communities rely heavily on communal resources such water and pasture for the livestock and crops.[7*]</a:t>
            </a:r>
          </a:p>
          <a:p>
            <a:pPr marL="148166" indent="-148166">
              <a:buSzPct val="75000"/>
              <a:buChar char="•"/>
              <a:defRPr sz="1200"/>
            </a:pPr>
            <a:r>
              <a:rPr lang="en-US" dirty="0"/>
              <a:t>Many coastal cities in the Horn of Africa, including Mombasa and Mogadishu, have seen rapid urbanization. Sea-level rise in these cities could displace many people and potentially incite more conflict.[7*]</a:t>
            </a:r>
          </a:p>
          <a:p>
            <a:pPr marL="148166" indent="-148166">
              <a:buSzPct val="75000"/>
              <a:buChar char="•"/>
              <a:defRPr sz="1200"/>
            </a:pPr>
            <a:r>
              <a:rPr lang="en-US" dirty="0"/>
              <a:t>The region has been experiencing severe droughts that have accelerated regional conflict, as seen in Somalia and Sudan, forcing more people to migrate to nearby countries. Those who have no means to migrate end up getting trapped, possibly dying from severe starvation and growing conflict.[7*]</a:t>
            </a:r>
          </a:p>
          <a:p>
            <a:pPr>
              <a:defRPr sz="1200" b="1"/>
            </a:pPr>
            <a:endParaRPr lang="en-US" dirty="0"/>
          </a:p>
          <a:p>
            <a:pPr>
              <a:defRPr sz="1200" b="1"/>
            </a:pPr>
            <a:r>
              <a:rPr lang="en-US" dirty="0"/>
              <a:t>By 2050, unmitigated climate change has the potential to push more than 140 million people – or almost three percent of the global population – from just three regions of the world to move from their homes, exacerbating an already growing migration crisis.[8*]</a:t>
            </a:r>
          </a:p>
          <a:p>
            <a:pPr marL="148166" indent="-148166">
              <a:buSzPct val="75000"/>
              <a:buChar char="•"/>
              <a:defRPr sz="1200"/>
            </a:pPr>
            <a:r>
              <a:rPr lang="en-US" dirty="0"/>
              <a:t>These mass migrations anticipated in Sub-Saharan African, Latin America, and South Asia could intensify and affect other drivers of conflict.[8*]</a:t>
            </a:r>
          </a:p>
          <a:p>
            <a:pPr marL="148166" indent="-148166">
              <a:buSzPct val="75000"/>
              <a:buChar char="•"/>
              <a:defRPr sz="1200"/>
            </a:pPr>
            <a:r>
              <a:rPr lang="en-US" dirty="0"/>
              <a:t>By mid-century, parts of the MENA region could become uninhabitable due to impacts like prolonged heat waves and dust storms, forcing large-scale human migrations.[9*] </a:t>
            </a:r>
          </a:p>
          <a:p>
            <a:pPr>
              <a:defRPr sz="1200" b="1"/>
            </a:pPr>
            <a:endParaRPr lang="en-US" dirty="0"/>
          </a:p>
          <a:p>
            <a:pPr>
              <a:defRPr sz="1200" b="1"/>
            </a:pPr>
            <a:r>
              <a:rPr lang="en-US" dirty="0"/>
              <a:t>REFERENCES</a:t>
            </a:r>
            <a:r>
              <a:rPr lang="en-US" b="0" dirty="0"/>
              <a:t>:</a:t>
            </a:r>
          </a:p>
          <a:p>
            <a:pPr>
              <a:defRPr sz="1200"/>
            </a:pPr>
            <a:r>
              <a:rPr lang="en-US" dirty="0"/>
              <a:t>[1*] UN News, “Climate change recognized as ‘threat multiplier’, UN Security Council debates its impact on peace,” January 25, 2019. https://news.un.org/en/story/2019/01/1031322</a:t>
            </a:r>
          </a:p>
          <a:p>
            <a:pPr>
              <a:defRPr sz="1200"/>
            </a:pPr>
            <a:r>
              <a:rPr lang="en-US" dirty="0"/>
              <a:t>[2*] Suzanne Goldenberg, “Climate change a threat to security, food and humankind - IPCC report,” The Guardian, March 31, 2014. http://www.theguardian.com/environment/2014/mar/31/climate-change-threat-food-security-humankind</a:t>
            </a:r>
          </a:p>
          <a:p>
            <a:pPr>
              <a:defRPr sz="1200"/>
            </a:pPr>
            <a:r>
              <a:rPr lang="en-US" dirty="0"/>
              <a:t>[3*] NBC News, “Pentagon: Climate Change Poses ‘Immediate Risks’ to National Security”, last updated October 13, 2014. https://www.nbcnews.com/science/environment/pentagon-climate-change-poses-immediate-risks-national-security-n224811</a:t>
            </a:r>
          </a:p>
          <a:p>
            <a:pPr>
              <a:defRPr sz="1200"/>
            </a:pPr>
            <a:r>
              <a:rPr lang="en-US" dirty="0"/>
              <a:t>[4*] Secretary Chuck Hagel, “The Department of Defense Must Plan for the National Security Implications of Climate Change,” The White House, October 13, 2014. https://obamawhitehouse.archives.gov/blog/2014/10/13/defense-department-must-plan-national-security-implications-climate-change</a:t>
            </a:r>
          </a:p>
          <a:p>
            <a:pPr>
              <a:defRPr sz="1200"/>
            </a:pPr>
            <a:r>
              <a:rPr lang="en-US" dirty="0"/>
              <a:t>[5*] Center for American Progress, “The Arab Spring and Climate Change: A Climate and Security Correlations Series,” (February 2013). https://cdn.americanprogress.org/wp-content/uploads/2013/02/ClimateChangeArabSpring.pdf</a:t>
            </a:r>
          </a:p>
          <a:p>
            <a:pPr>
              <a:defRPr sz="1200"/>
            </a:pPr>
            <a:r>
              <a:rPr lang="en-US" dirty="0"/>
              <a:t>[6*] National Public Radio, “How Could A Drought Spark A Civil War?,” September 8, 2013. http://www.npr.org/2013/09/08/220438728/how-could-a-drought-spark-a-civil-war</a:t>
            </a:r>
          </a:p>
          <a:p>
            <a:pPr>
              <a:defRPr sz="1200"/>
            </a:pPr>
            <a:r>
              <a:rPr lang="en-US" dirty="0"/>
              <a:t>[7*] The UNESCO Courier, “Climate change raises conflict concerns,” February 2018. https://en.unesco.org/courier/2018-2/climate-change-raises-conflict-concerns</a:t>
            </a:r>
          </a:p>
          <a:p>
            <a:pPr>
              <a:defRPr sz="1200"/>
            </a:pPr>
            <a:r>
              <a:rPr lang="en-US" dirty="0"/>
              <a:t>[8*] Kumari Rigaud, et al. “Groundswell: Preparing for Internal Climate Migration,” (The World Bank, March 2018). https://openknowledge.worldbank.org/handle/10986/29461</a:t>
            </a:r>
          </a:p>
          <a:p>
            <a:pPr>
              <a:defRPr sz="1200"/>
            </a:pPr>
            <a:r>
              <a:rPr lang="en-US" dirty="0"/>
              <a:t>[9*] </a:t>
            </a:r>
            <a:r>
              <a:rPr lang="en-US" dirty="0" err="1"/>
              <a:t>Anmar</a:t>
            </a:r>
            <a:r>
              <a:rPr lang="en-US" dirty="0"/>
              <a:t> </a:t>
            </a:r>
            <a:r>
              <a:rPr lang="en-US" dirty="0" err="1"/>
              <a:t>Frangoul</a:t>
            </a:r>
            <a:r>
              <a:rPr lang="en-US" dirty="0"/>
              <a:t>, “Climate change could make North Africa and Middle East 'uninhabitable’,” CNBC, May 4, 2016. https://www.cnbc.com/2016/05/04/climate-change-could-make-north-africa-and-middle-east-uninhabitable.html#:~:text=Climate%20change%20could%20make%20sections,according%20to%20a%20recent%20study.&amp;text=Lelieveld%20went%20on%20to%20say,the%20amount%20of%20people%20migrating</a:t>
            </a:r>
          </a:p>
          <a:p>
            <a:pPr>
              <a:defRPr sz="1200" b="1"/>
            </a:pPr>
            <a:endParaRPr lang="en-US" dirty="0"/>
          </a:p>
          <a:p>
            <a:pPr>
              <a:defRPr sz="1200"/>
            </a:pPr>
            <a:r>
              <a:rPr lang="en-US" b="1" dirty="0"/>
              <a:t>SLIDE SOURCE(S)</a:t>
            </a:r>
            <a:r>
              <a:rPr lang="en-US" dirty="0"/>
              <a:t>: https://www.acq.osd.mil/eie/downloads/CCARprint_wForward_e.pdf</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0" name="Shape 2680"/>
          <p:cNvSpPr>
            <a:spLocks noGrp="1" noRot="1" noChangeAspect="1"/>
          </p:cNvSpPr>
          <p:nvPr>
            <p:ph type="sldImg"/>
          </p:nvPr>
        </p:nvSpPr>
        <p:spPr>
          <a:xfrm>
            <a:off x="381000" y="685800"/>
            <a:ext cx="6096000" cy="3429000"/>
          </a:xfrm>
          <a:prstGeom prst="rect">
            <a:avLst/>
          </a:prstGeom>
        </p:spPr>
        <p:txBody>
          <a:bodyPr/>
          <a:lstStyle/>
          <a:p>
            <a:endParaRPr/>
          </a:p>
        </p:txBody>
      </p:sp>
      <p:sp>
        <p:nvSpPr>
          <p:cNvPr id="2681" name="Shape 2681"/>
          <p:cNvSpPr>
            <a:spLocks noGrp="1"/>
          </p:cNvSpPr>
          <p:nvPr>
            <p:ph type="body" sz="quarter" idx="1"/>
          </p:nvPr>
        </p:nvSpPr>
        <p:spPr>
          <a:prstGeom prst="rect">
            <a:avLst/>
          </a:prstGeom>
        </p:spPr>
        <p:txBody>
          <a:bodyPr/>
          <a:lstStyle/>
          <a:p>
            <a:pPr>
              <a:defRPr b="1"/>
            </a:pPr>
            <a:r>
              <a:rPr lang="en-US" dirty="0"/>
              <a:t>ID #3546 - May be live-streamed, broadcast, and presented in-person, but may not be recorded or modified.</a:t>
            </a:r>
          </a:p>
          <a:p>
            <a:pPr>
              <a:defRPr sz="1400"/>
            </a:pPr>
            <a:endParaRPr lang="en-US" dirty="0"/>
          </a:p>
          <a:p>
            <a:pPr>
              <a:defRPr sz="1400"/>
            </a:pPr>
            <a:r>
              <a:rPr lang="en-US" dirty="0"/>
              <a:t>… and refugees, as we saw after the Syrian drought. This has destabilized the political equilibrium in parts of Europe.</a:t>
            </a:r>
          </a:p>
          <a:p>
            <a:pPr>
              <a:defRPr sz="1400"/>
            </a:pPr>
            <a:endParaRPr lang="en-US" dirty="0"/>
          </a:p>
          <a:p>
            <a:pPr>
              <a:defRPr sz="1200"/>
            </a:pPr>
            <a:r>
              <a:rPr lang="en-US" b="1" dirty="0"/>
              <a:t>DESCRIPTION</a:t>
            </a:r>
            <a:r>
              <a:rPr lang="en-US" dirty="0"/>
              <a:t>: Photo of migrants desperately trying to board a train heading for Zagreb from </a:t>
            </a:r>
            <a:r>
              <a:rPr lang="en-US" dirty="0" err="1"/>
              <a:t>Tovarnik</a:t>
            </a:r>
            <a:r>
              <a:rPr lang="en-US" dirty="0"/>
              <a:t> station in </a:t>
            </a:r>
            <a:r>
              <a:rPr lang="en-US" dirty="0" err="1"/>
              <a:t>Tovarnik</a:t>
            </a:r>
            <a:r>
              <a:rPr lang="en-US" dirty="0"/>
              <a:t>, Croatia, September 20, 2015</a:t>
            </a:r>
          </a:p>
          <a:p>
            <a:pPr>
              <a:defRPr sz="1200"/>
            </a:pPr>
            <a:endParaRPr lang="en-US" dirty="0"/>
          </a:p>
          <a:p>
            <a:pPr>
              <a:defRPr sz="1200" b="1"/>
            </a:pPr>
            <a:r>
              <a:rPr lang="en-US" dirty="0"/>
              <a:t>ADDITIONAL TALKING POINTS: Many experts see climate change as a “threat multiplier” and a driver of conflict.[1*] </a:t>
            </a:r>
          </a:p>
          <a:p>
            <a:pPr marL="148166" indent="-148166">
              <a:buSzPct val="75000"/>
              <a:buChar char="•"/>
              <a:defRPr sz="1200"/>
            </a:pPr>
            <a:r>
              <a:rPr lang="en-US" dirty="0"/>
              <a:t>The Intergovernmental Panel on Climate Change has concluded that extreme weather and other climate-related hazards pose a threat to global food stocks and human security.[2*] </a:t>
            </a:r>
          </a:p>
          <a:p>
            <a:pPr marL="148166" indent="-148166">
              <a:buSzPct val="75000"/>
              <a:buChar char="•"/>
              <a:defRPr sz="1200"/>
            </a:pPr>
            <a:r>
              <a:rPr lang="en-US" dirty="0"/>
              <a:t>In October 2014, the US Department of Defense declared that climate change “poses immediate risks to US national security” and “will intensify the challenges of global instability, hunger, poverty, and conflict (among other impacts).”[3*][4*]</a:t>
            </a:r>
          </a:p>
          <a:p>
            <a:pPr>
              <a:defRPr sz="1200" b="1"/>
            </a:pPr>
            <a:endParaRPr lang="en-US" dirty="0"/>
          </a:p>
          <a:p>
            <a:pPr>
              <a:defRPr sz="1200" b="1"/>
            </a:pPr>
            <a:r>
              <a:rPr lang="en-US" dirty="0"/>
              <a:t>By exacerbating existing sociopolitical tensions, climate change was a contributing factor in the Arab Spring, a revolutionary wave across the Middle East and North Africa (MENA) region beginning in 2010.[5*]</a:t>
            </a:r>
          </a:p>
          <a:p>
            <a:pPr marL="148166" indent="-148166">
              <a:buSzPct val="75000"/>
              <a:buChar char="•"/>
              <a:defRPr sz="1200"/>
            </a:pPr>
            <a:r>
              <a:rPr lang="en-US" dirty="0"/>
              <a:t>Between 2010 and 2011, adverse weather wiped out crops worldwide – Canada, the US, China, Australia, Russia, and Ukraine were among the countries hit with a variety of climate disasters, ranging from extreme rainfall to droughts and fires.[5*]</a:t>
            </a:r>
          </a:p>
          <a:p>
            <a:pPr marL="148166" indent="-148166">
              <a:buSzPct val="75000"/>
              <a:buChar char="•"/>
              <a:defRPr sz="1200"/>
            </a:pPr>
            <a:r>
              <a:rPr lang="en-US" dirty="0"/>
              <a:t>The US Department of Agriculture forecasted global wheat production would fall below global consumption rates.[5*]</a:t>
            </a:r>
          </a:p>
          <a:p>
            <a:pPr marL="148166" indent="-148166">
              <a:buSzPct val="75000"/>
              <a:buChar char="•"/>
              <a:defRPr sz="1200"/>
            </a:pPr>
            <a:r>
              <a:rPr lang="en-US" dirty="0"/>
              <a:t>Russia, responsible for about 14 percent of the global wheat trade, responded by banning the export of wheat, barley, and rye; and Ukraine – another global supplier – limited their own grain exports.[5*]</a:t>
            </a:r>
          </a:p>
          <a:p>
            <a:pPr marL="148166" indent="-148166">
              <a:buSzPct val="75000"/>
              <a:buChar char="•"/>
              <a:defRPr sz="1200"/>
            </a:pPr>
            <a:r>
              <a:rPr lang="en-US" dirty="0"/>
              <a:t>MENA imports more food per capita than any other region, making the region particularly vulnerable to fluctuations in the global food supply and price.[5*]</a:t>
            </a:r>
          </a:p>
          <a:p>
            <a:pPr marL="148166" indent="-148166">
              <a:buSzPct val="75000"/>
              <a:buChar char="•"/>
              <a:defRPr sz="1200"/>
            </a:pPr>
            <a:r>
              <a:rPr lang="en-US" dirty="0"/>
              <a:t>Food prices were an aggravating factor (though not the principle cause) of the Arab Spring uprising. During the Tunisian Revolution, for example, protesters waved baguettes symbolically – though it is important to note they also chanted that they could endure poverty as long as they were rid of President Zine El </a:t>
            </a:r>
            <a:r>
              <a:rPr lang="en-US" dirty="0" err="1"/>
              <a:t>Abidine</a:t>
            </a:r>
            <a:r>
              <a:rPr lang="en-US" dirty="0"/>
              <a:t> Ben Ali and the ruling party.[5*] </a:t>
            </a:r>
          </a:p>
          <a:p>
            <a:pPr marL="148166" indent="-148166">
              <a:buSzPct val="75000"/>
              <a:buChar char="•"/>
              <a:defRPr sz="1200"/>
            </a:pPr>
            <a:r>
              <a:rPr lang="en-US" dirty="0"/>
              <a:t>While the Arab Spring is an important example of the climate crisis contributing to and/or exacerbating conflicts, there are several others, including the civil war in Syria.[6*]</a:t>
            </a:r>
          </a:p>
          <a:p>
            <a:pPr>
              <a:defRPr sz="1200" b="1"/>
            </a:pPr>
            <a:endParaRPr lang="en-US" dirty="0"/>
          </a:p>
          <a:p>
            <a:pPr>
              <a:defRPr sz="1200" b="1"/>
            </a:pPr>
            <a:r>
              <a:rPr lang="en-US" dirty="0"/>
              <a:t>The Horn of Africa is another region where there’s strong indication that climate change has exacerbated conflict.[7*]</a:t>
            </a:r>
          </a:p>
          <a:p>
            <a:pPr marL="148166" indent="-148166">
              <a:buSzPct val="75000"/>
              <a:buChar char="•"/>
              <a:defRPr sz="1200"/>
            </a:pPr>
            <a:r>
              <a:rPr lang="en-US" dirty="0"/>
              <a:t>The stresses of climate change on national resources have led to conflicts, especially in areas where communities rely heavily on communal resources such water and pasture for the livestock and crops.[7*]</a:t>
            </a:r>
          </a:p>
          <a:p>
            <a:pPr marL="148166" indent="-148166">
              <a:buSzPct val="75000"/>
              <a:buChar char="•"/>
              <a:defRPr sz="1200"/>
            </a:pPr>
            <a:r>
              <a:rPr lang="en-US" dirty="0"/>
              <a:t>Many coastal cities in the Horn of Africa, including Mombasa and Mogadishu, have seen rapid urbanization. Sea-level rise in these cities could displace many people and potentially incite more conflict.[7*]</a:t>
            </a:r>
          </a:p>
          <a:p>
            <a:pPr marL="148166" indent="-148166">
              <a:buSzPct val="75000"/>
              <a:buChar char="•"/>
              <a:defRPr sz="1200"/>
            </a:pPr>
            <a:r>
              <a:rPr lang="en-US" dirty="0"/>
              <a:t>The region has been experiencing severe droughts that have accelerated regional conflict, as seen in Somalia and Sudan, forcing more people to migrate to nearby countries. Those who have no means to migrate end up getting trapped, possibly dying from severe starvation and growing conflict.[7*]</a:t>
            </a:r>
          </a:p>
          <a:p>
            <a:pPr>
              <a:defRPr sz="1200" b="1"/>
            </a:pPr>
            <a:endParaRPr lang="en-US" dirty="0"/>
          </a:p>
          <a:p>
            <a:pPr>
              <a:defRPr sz="1200" b="1"/>
            </a:pPr>
            <a:r>
              <a:rPr lang="en-US" dirty="0"/>
              <a:t>By 2050, unmitigated climate change has the potential to push more than 140 million people – or almost three percent of the global population – from just three regions of the world to move from their homes, exacerbating an already growing migration crisis.[8*]</a:t>
            </a:r>
          </a:p>
          <a:p>
            <a:pPr marL="148166" indent="-148166">
              <a:buSzPct val="75000"/>
              <a:buChar char="•"/>
              <a:defRPr sz="1200"/>
            </a:pPr>
            <a:r>
              <a:rPr lang="en-US" dirty="0"/>
              <a:t>These mass migrations anticipated in Sub-Saharan African, Latin America, and South Asia could intensify and affect other drivers of conflict.[8*]</a:t>
            </a:r>
          </a:p>
          <a:p>
            <a:pPr marL="148166" indent="-148166">
              <a:buSzPct val="75000"/>
              <a:buChar char="•"/>
              <a:defRPr sz="1200"/>
            </a:pPr>
            <a:r>
              <a:rPr lang="en-US" dirty="0"/>
              <a:t>By mid-century, parts of the MENA region could become uninhabitable due to impacts like prolonged heat waves and dust storms, forcing large-scale human migrations.[9*] </a:t>
            </a:r>
          </a:p>
          <a:p>
            <a:pPr>
              <a:defRPr sz="1200" b="1"/>
            </a:pPr>
            <a:endParaRPr lang="en-US" dirty="0"/>
          </a:p>
          <a:p>
            <a:pPr>
              <a:defRPr sz="1200" b="1"/>
            </a:pPr>
            <a:r>
              <a:rPr lang="en-US" dirty="0"/>
              <a:t>REFERENCES</a:t>
            </a:r>
            <a:r>
              <a:rPr lang="en-US" b="0" dirty="0"/>
              <a:t>:</a:t>
            </a:r>
          </a:p>
          <a:p>
            <a:pPr>
              <a:defRPr sz="1200"/>
            </a:pPr>
            <a:r>
              <a:rPr lang="en-US" dirty="0"/>
              <a:t>[1*] UN News, “Climate change recognized as ‘threat multiplier’, UN Security Council debates its impact on peace,” January 25, 2019. https://news.un.org/en/story/2019/01/1031322</a:t>
            </a:r>
          </a:p>
          <a:p>
            <a:pPr>
              <a:defRPr sz="1200"/>
            </a:pPr>
            <a:r>
              <a:rPr lang="en-US" dirty="0"/>
              <a:t>[2*] Suzanne Goldenberg, “Climate change a threat to security, food and humankind - IPCC report,” The Guardian, March 31, 2014. http://www.theguardian.com/environment/2014/mar/31/climate-change-threat-food-security-humankind</a:t>
            </a:r>
          </a:p>
          <a:p>
            <a:pPr>
              <a:defRPr sz="1200"/>
            </a:pPr>
            <a:r>
              <a:rPr lang="en-US" dirty="0"/>
              <a:t>[3*] NBC News, “Pentagon: Climate Change Poses ‘Immediate Risks’ to National Security”, last updated October 13, 2014. https://www.nbcnews.com/science/environment/pentagon-climate-change-poses-immediate-risks-national-security-n224811</a:t>
            </a:r>
          </a:p>
          <a:p>
            <a:pPr>
              <a:defRPr sz="1200"/>
            </a:pPr>
            <a:r>
              <a:rPr lang="en-US" dirty="0"/>
              <a:t>[4*] Secretary Chuck Hagel, “The Department of Defense Must Plan for the National Security Implications of Climate Change,” The White House, October 13, 2014. https://obamawhitehouse.archives.gov/blog/2014/10/13/defense-department-must-plan-national-security-implications-climate-change</a:t>
            </a:r>
          </a:p>
          <a:p>
            <a:pPr>
              <a:defRPr sz="1200"/>
            </a:pPr>
            <a:r>
              <a:rPr lang="en-US" dirty="0"/>
              <a:t>[5*] Center for American Progress, “The Arab Spring and Climate Change: A Climate and Security Correlations Series,” (February 2013). https://cdn.americanprogress.org/wp-content/uploads/2013/02/ClimateChangeArabSpring.pdf</a:t>
            </a:r>
          </a:p>
          <a:p>
            <a:pPr>
              <a:defRPr sz="1200"/>
            </a:pPr>
            <a:r>
              <a:rPr lang="en-US" dirty="0"/>
              <a:t>[6*] National Public Radio, “How Could A Drought Spark A Civil War?,” September 8, 2013. http://www.npr.org/2013/09/08/220438728/how-could-a-drought-spark-a-civil-war</a:t>
            </a:r>
          </a:p>
          <a:p>
            <a:pPr>
              <a:defRPr sz="1200"/>
            </a:pPr>
            <a:r>
              <a:rPr lang="en-US" dirty="0"/>
              <a:t>[7*] The UNESCO Courier, “Climate change raises conflict concerns,” February 2018. https://en.unesco.org/courier/2018-2/climate-change-raises-conflict-concerns</a:t>
            </a:r>
          </a:p>
          <a:p>
            <a:pPr>
              <a:defRPr sz="1200"/>
            </a:pPr>
            <a:r>
              <a:rPr lang="en-US" dirty="0"/>
              <a:t>[8*] Kumari Rigaud, et al. “Groundswell: Preparing for Internal Climate Migration,” (The World Bank, March 2018). https://openknowledge.worldbank.org/handle/10986/29461</a:t>
            </a:r>
          </a:p>
          <a:p>
            <a:pPr>
              <a:defRPr sz="1200"/>
            </a:pPr>
            <a:r>
              <a:rPr lang="en-US" dirty="0"/>
              <a:t>[9*] </a:t>
            </a:r>
            <a:r>
              <a:rPr lang="en-US" dirty="0" err="1"/>
              <a:t>Anmar</a:t>
            </a:r>
            <a:r>
              <a:rPr lang="en-US" dirty="0"/>
              <a:t> </a:t>
            </a:r>
            <a:r>
              <a:rPr lang="en-US" dirty="0" err="1"/>
              <a:t>Frangoul</a:t>
            </a:r>
            <a:r>
              <a:rPr lang="en-US" dirty="0"/>
              <a:t>, “Climate change could make North Africa and Middle East 'uninhabitable’,” CNBC, May 4, 2016. https://www.cnbc.com/2016/05/04/climate-change-could-make-north-africa-and-middle-east-uninhabitable.html#:~:text=Climate%20change%20could%20make%20sections,according%20to%20a%20recent%20study.&amp;text=Lelieveld%20went%20on%20to%20say,the%20amount%20of%20people%20migrating</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4" name="Shape 4584"/>
          <p:cNvSpPr>
            <a:spLocks noGrp="1" noRot="1" noChangeAspect="1"/>
          </p:cNvSpPr>
          <p:nvPr>
            <p:ph type="sldImg"/>
          </p:nvPr>
        </p:nvSpPr>
        <p:spPr>
          <a:xfrm>
            <a:off x="381000" y="685800"/>
            <a:ext cx="6096000" cy="3429000"/>
          </a:xfrm>
          <a:prstGeom prst="rect">
            <a:avLst/>
          </a:prstGeom>
        </p:spPr>
        <p:txBody>
          <a:bodyPr/>
          <a:lstStyle/>
          <a:p>
            <a:endParaRPr/>
          </a:p>
        </p:txBody>
      </p:sp>
      <p:sp>
        <p:nvSpPr>
          <p:cNvPr id="4585" name="Shape 4585"/>
          <p:cNvSpPr>
            <a:spLocks noGrp="1"/>
          </p:cNvSpPr>
          <p:nvPr>
            <p:ph type="body" sz="quarter" idx="1"/>
          </p:nvPr>
        </p:nvSpPr>
        <p:spPr>
          <a:prstGeom prst="rect">
            <a:avLst/>
          </a:prstGeom>
        </p:spPr>
        <p:txBody>
          <a:bodyPr/>
          <a:lstStyle/>
          <a:p>
            <a:pPr>
              <a:defRPr b="1"/>
            </a:pPr>
            <a:r>
              <a:rPr lang="en-US" dirty="0"/>
              <a:t>ID #3710.C - Can be used in noncommercial online and TV broadcasts of your presentation, but not modified.</a:t>
            </a:r>
          </a:p>
          <a:p>
            <a:pPr>
              <a:defRPr sz="1400"/>
            </a:pPr>
            <a:endParaRPr lang="en-US" dirty="0"/>
          </a:p>
          <a:p>
            <a:pPr>
              <a:defRPr sz="1400"/>
            </a:pPr>
            <a:r>
              <a:rPr lang="en-US" dirty="0"/>
              <a:t>It's also a health crisis, a climate, a medical emergency caused by the climate crisis all over the world.</a:t>
            </a:r>
          </a:p>
          <a:p>
            <a:pPr>
              <a:defRPr sz="1400"/>
            </a:pPr>
            <a:endParaRPr lang="en-US" dirty="0"/>
          </a:p>
          <a:p>
            <a:pPr>
              <a:defRPr sz="1200"/>
            </a:pPr>
            <a:r>
              <a:rPr lang="en-US" b="1" dirty="0"/>
              <a:t>DESCRIPTION</a:t>
            </a:r>
            <a:r>
              <a:rPr lang="en-US" dirty="0"/>
              <a:t>: Quote from University College London Professor and Co-Chair of the 2015 Lancet Commission on Health and Climate Change, Hugh Montgomery, stating that “climate change is a medical emergency,” June 2015 </a:t>
            </a:r>
          </a:p>
          <a:p>
            <a:pPr>
              <a:defRPr sz="1200"/>
            </a:pPr>
            <a:endParaRPr lang="en-US" dirty="0"/>
          </a:p>
          <a:p>
            <a:pPr>
              <a:defRPr sz="1200" b="1"/>
            </a:pPr>
            <a:r>
              <a:rPr lang="en-US" dirty="0"/>
              <a:t>ADDITIONAL TALKING POINTS: Climate change is stacking the deck against a healthy human population, with vulnerable communities particularly at risk.</a:t>
            </a:r>
          </a:p>
          <a:p>
            <a:pPr marL="148166" indent="-148166">
              <a:buSzPct val="75000"/>
              <a:buChar char="•"/>
              <a:defRPr sz="1200"/>
            </a:pPr>
            <a:r>
              <a:rPr lang="en-US" dirty="0"/>
              <a:t>Heat stress, air pollution, mental disorders, and vector-, food-, and water-borne diseases are all exacerbated by a changing climate.[1*] </a:t>
            </a:r>
          </a:p>
          <a:p>
            <a:pPr marL="148166" indent="-148166">
              <a:buSzPct val="75000"/>
              <a:buChar char="•"/>
              <a:defRPr sz="1200"/>
            </a:pPr>
            <a:r>
              <a:rPr lang="en-US" dirty="0"/>
              <a:t>Climate change-related health impacts disproportionately threaten low-income communities, some communities of color, immigrants, the elderly, infants and children, people with pre-existing medical conditions, and individuals with mental illnesses, among others.[2*]</a:t>
            </a:r>
          </a:p>
          <a:p>
            <a:pPr>
              <a:defRPr sz="1200" b="1"/>
            </a:pPr>
            <a:endParaRPr lang="en-US" dirty="0"/>
          </a:p>
          <a:p>
            <a:pPr>
              <a:defRPr sz="1200" b="1"/>
            </a:pPr>
            <a:r>
              <a:rPr lang="en-US" dirty="0"/>
              <a:t>Major impacts from climate change such as higher average temperatures, changing rainfall patterns, and sea level rise influence human health worldwide.</a:t>
            </a:r>
          </a:p>
          <a:p>
            <a:pPr marL="148166" indent="-148166">
              <a:buSzPct val="75000"/>
              <a:buChar char="•"/>
              <a:defRPr sz="1200"/>
            </a:pPr>
            <a:r>
              <a:rPr lang="en-US" dirty="0"/>
              <a:t>They affect the food we eat, the water we drink, the air we breathe, and the weather we experience.[1*] </a:t>
            </a:r>
          </a:p>
          <a:p>
            <a:pPr>
              <a:defRPr sz="1200" b="1"/>
            </a:pPr>
            <a:endParaRPr lang="en-US" dirty="0"/>
          </a:p>
          <a:p>
            <a:pPr>
              <a:defRPr sz="1200" b="1"/>
            </a:pPr>
            <a:r>
              <a:rPr lang="en-US" dirty="0"/>
              <a:t>Climate change is increasing the number of extreme heat days in many parts of the world – with real consequences for human health.[2*] </a:t>
            </a:r>
          </a:p>
          <a:p>
            <a:pPr marL="148166" indent="-148166">
              <a:buSzPct val="75000"/>
              <a:buChar char="•"/>
              <a:defRPr sz="1200"/>
            </a:pPr>
            <a:r>
              <a:rPr lang="en-US" dirty="0"/>
              <a:t>According to the Intergovernmental Panel on Climate Change, it is “virtually certain” that the Earth will experience an increase in the frequency and magnitude of unusually warm days and nights by the end of the century.[3*] </a:t>
            </a:r>
          </a:p>
          <a:p>
            <a:pPr marL="148166" indent="-148166">
              <a:buSzPct val="75000"/>
              <a:buChar char="•"/>
              <a:defRPr sz="1200"/>
            </a:pPr>
            <a:r>
              <a:rPr lang="en-US" dirty="0"/>
              <a:t>Extreme heat can have many impacts on human health, including increased muscle pains or spasms, heat exhaustion, heat stroke, and exacerbated cardiovascular issues.[3*]</a:t>
            </a:r>
          </a:p>
          <a:p>
            <a:pPr marL="148166" indent="-148166">
              <a:buSzPct val="75000"/>
              <a:buChar char="•"/>
              <a:defRPr sz="1200"/>
            </a:pPr>
            <a:r>
              <a:rPr lang="en-US" dirty="0"/>
              <a:t>In the US, extreme heat events cause more deaths annually than hurricanes, lightning, tornadoes, floods, and earthquakes combined.[4*]</a:t>
            </a:r>
          </a:p>
          <a:p>
            <a:pPr>
              <a:defRPr sz="1200" b="1"/>
            </a:pPr>
            <a:endParaRPr lang="en-US" dirty="0"/>
          </a:p>
          <a:p>
            <a:pPr>
              <a:defRPr sz="1200" b="1"/>
            </a:pPr>
            <a:r>
              <a:rPr lang="en-US" dirty="0"/>
              <a:t>Rising global average temperatures, precipitation changes, and increased flooding and storms enable diseases to spread further and faster.[5*]</a:t>
            </a:r>
          </a:p>
          <a:p>
            <a:pPr marL="148166" indent="-148166">
              <a:buSzPct val="75000"/>
              <a:buChar char="•"/>
              <a:defRPr sz="1200"/>
            </a:pPr>
            <a:r>
              <a:rPr lang="en-US" dirty="0"/>
              <a:t>Warming can allow vectors – small organisms such as mosquitos or ticks that can carry diseases – to expand their habitat ranges. Additionally, warmer temperatures can increase the number of days conducive for many vectors to reproduce, while in some cases allowing them to mature and reproduce faster.[5*] </a:t>
            </a:r>
          </a:p>
          <a:p>
            <a:pPr marL="148166" indent="-148166">
              <a:buSzPct val="75000"/>
              <a:buChar char="•"/>
              <a:defRPr sz="1200"/>
            </a:pPr>
            <a:r>
              <a:rPr lang="en-US" dirty="0"/>
              <a:t>Some viruses incubate faster inside mosquitos and other vectors when temperatures are hotter, further expanding the amount of time a vector is dangerous to human health.[5*]</a:t>
            </a:r>
          </a:p>
          <a:p>
            <a:pPr>
              <a:defRPr sz="1200" b="1"/>
            </a:pPr>
            <a:endParaRPr lang="en-US" dirty="0"/>
          </a:p>
          <a:p>
            <a:pPr>
              <a:defRPr sz="1200" b="1"/>
            </a:pPr>
            <a:r>
              <a:rPr lang="en-US" dirty="0"/>
              <a:t>Burning fossil fuels not only drives global warming – it also pollutes the air.[1*] </a:t>
            </a:r>
          </a:p>
          <a:p>
            <a:pPr marL="148166" indent="-148166">
              <a:buSzPct val="75000"/>
              <a:buChar char="•"/>
              <a:defRPr sz="1200"/>
            </a:pPr>
            <a:r>
              <a:rPr lang="en-US" dirty="0"/>
              <a:t>Worldwide, outdoor air pollution kills over four million people annually.[6*] </a:t>
            </a:r>
          </a:p>
          <a:p>
            <a:pPr>
              <a:defRPr sz="1200" b="1"/>
            </a:pPr>
            <a:endParaRPr lang="en-US" dirty="0"/>
          </a:p>
          <a:p>
            <a:pPr>
              <a:defRPr sz="1200" b="1"/>
            </a:pPr>
            <a:r>
              <a:rPr lang="en-US" dirty="0"/>
              <a:t>Climate change is predicted to make allergies worse in the coming decades.</a:t>
            </a:r>
          </a:p>
          <a:p>
            <a:pPr marL="148166" indent="-148166">
              <a:buSzPct val="75000"/>
              <a:buChar char="•"/>
              <a:defRPr sz="1200"/>
            </a:pPr>
            <a:r>
              <a:rPr lang="en-US" dirty="0"/>
              <a:t>Carbon pollution and warmer temperatures cause plants to produce more pollen over longer growing seasons.[7*] </a:t>
            </a:r>
          </a:p>
          <a:p>
            <a:pPr marL="148166" indent="-148166">
              <a:buSzPct val="75000"/>
              <a:buChar char="•"/>
              <a:defRPr sz="1200"/>
            </a:pPr>
            <a:r>
              <a:rPr lang="en-US" dirty="0"/>
              <a:t>Scientists predict that average pollen counts in 2040 will be more than double what they were in 2000.[7*]</a:t>
            </a:r>
          </a:p>
          <a:p>
            <a:pPr>
              <a:defRPr sz="1200" b="1"/>
            </a:pPr>
            <a:endParaRPr lang="en-US" dirty="0"/>
          </a:p>
          <a:p>
            <a:pPr>
              <a:defRPr sz="1200" b="1"/>
            </a:pPr>
            <a:r>
              <a:rPr lang="en-US" dirty="0"/>
              <a:t>Climate change is also creating more favorable conditions for the spread of waterborne diseases.[1*] </a:t>
            </a:r>
          </a:p>
          <a:p>
            <a:pPr marL="148166" indent="-148166">
              <a:buSzPct val="75000"/>
              <a:buChar char="•"/>
              <a:defRPr sz="1200"/>
            </a:pPr>
            <a:r>
              <a:rPr lang="en-US" dirty="0"/>
              <a:t>Warmer air holds more water, which is increasing the number of heavy downpours in many places around the world.[1*]</a:t>
            </a:r>
          </a:p>
          <a:p>
            <a:pPr marL="148166" indent="-148166">
              <a:buSzPct val="75000"/>
              <a:buChar char="•"/>
              <a:defRPr sz="1200"/>
            </a:pPr>
            <a:r>
              <a:rPr lang="en-US" dirty="0"/>
              <a:t>Increasing downpours, together with rising temperatures, can create more favorable environmental conditions for the growth, survival, and spread of waterborne diseases.[1*]</a:t>
            </a:r>
          </a:p>
          <a:p>
            <a:pPr marL="148166" indent="-148166">
              <a:buSzPct val="75000"/>
              <a:buChar char="•"/>
              <a:defRPr sz="1200"/>
            </a:pPr>
            <a:r>
              <a:rPr lang="en-US" dirty="0"/>
              <a:t>Waterborne diseases can be deadly: contaminated drinking water causes nearly 500,000 diarrheal deaths each year.[8*]</a:t>
            </a:r>
          </a:p>
          <a:p>
            <a:pPr marL="148166" indent="-148166">
              <a:buSzPct val="75000"/>
              <a:buChar char="•"/>
              <a:defRPr sz="1200"/>
            </a:pPr>
            <a:r>
              <a:rPr lang="en-US" dirty="0"/>
              <a:t>In the US, waterborne pathogens are estimated to cause acute gastrointestinal illness cases affecting between 12 and 19 million people annually.[9*] </a:t>
            </a:r>
          </a:p>
          <a:p>
            <a:pPr>
              <a:defRPr sz="1200" b="1"/>
            </a:pPr>
            <a:endParaRPr lang="en-US" dirty="0"/>
          </a:p>
          <a:p>
            <a:pPr>
              <a:defRPr sz="1200" b="1"/>
            </a:pPr>
            <a:r>
              <a:rPr lang="en-US" dirty="0"/>
              <a:t>Climate change-exacerbated extreme weather, changing weather patterns, damaged food and water resources, and polluted air impact human mental health.[10*]</a:t>
            </a:r>
          </a:p>
          <a:p>
            <a:pPr marL="148166" indent="-148166">
              <a:buSzPct val="75000"/>
              <a:buChar char="•"/>
              <a:defRPr sz="1200"/>
            </a:pPr>
            <a:r>
              <a:rPr lang="en-US" dirty="0"/>
              <a:t>Major acute mental health impacts include increases in trauma and shock, post-traumatic stress disorder (PTSD), compounded stress, anxiety, substance abuse, and depression.[10*]</a:t>
            </a:r>
          </a:p>
          <a:p>
            <a:pPr marL="148166" indent="-148166">
              <a:buSzPct val="75000"/>
              <a:buChar char="•"/>
              <a:defRPr sz="1200"/>
            </a:pPr>
            <a:r>
              <a:rPr lang="en-US" dirty="0"/>
              <a:t>Major chronic mental health impacts include higher rates of aggression and violence, more mental health emergencies, an increased sense of helplessness, hopelessness, or fatalism, and intense feelings of loss.[10*]</a:t>
            </a:r>
          </a:p>
          <a:p>
            <a:pPr>
              <a:defRPr sz="1200" b="1"/>
            </a:pPr>
            <a:endParaRPr lang="en-US" dirty="0"/>
          </a:p>
          <a:p>
            <a:pPr>
              <a:defRPr sz="1200" b="1"/>
            </a:pPr>
            <a:r>
              <a:rPr lang="en-US" dirty="0"/>
              <a:t>REFERENCES</a:t>
            </a:r>
            <a:r>
              <a:rPr lang="en-US" b="0" dirty="0"/>
              <a:t>: </a:t>
            </a:r>
          </a:p>
          <a:p>
            <a:pPr>
              <a:defRPr sz="1200"/>
            </a:pPr>
            <a:r>
              <a:rPr lang="en-US" dirty="0"/>
              <a:t>[1*] John </a:t>
            </a:r>
            <a:r>
              <a:rPr lang="en-US" dirty="0" err="1"/>
              <a:t>Balbus</a:t>
            </a:r>
            <a:r>
              <a:rPr lang="en-US" dirty="0"/>
              <a:t>, et al., “Climate and Health Assessment Chapter 1: Climate Change and Human Health,” (The US Global Change Research Program, 2016). https://health2016.globalchange.gov/climate-change-and-human-health</a:t>
            </a:r>
          </a:p>
          <a:p>
            <a:pPr>
              <a:defRPr sz="1200"/>
            </a:pPr>
            <a:r>
              <a:rPr lang="en-US" dirty="0"/>
              <a:t>[2*] U.S. Environmental Protection Agency. 2016. Climate change indicators in the United States, 2016. Fourth edition. EPA 430-R-16-004. www.epa.gov/climate-indicators </a:t>
            </a:r>
          </a:p>
          <a:p>
            <a:pPr>
              <a:defRPr sz="1200"/>
            </a:pPr>
            <a:r>
              <a:rPr lang="en-US" dirty="0"/>
              <a:t>[3*] Sonia I. Seneviratne et al., “Changes in climate extremes and their impacts on the natural physical environment,” A Special Report of Working Groups I and II of the Intergovernmental Panel on Climate Change (IPCC), Cambridge University Press, Managing the Risks of Extreme Events and Disasters to Advance Climate Change Adaptation (April 2012): 109 - 230. https://www.ipcc.ch/site/assets/uploads/2018/03/SREX-Chap3_FINAL-1.pdf</a:t>
            </a:r>
          </a:p>
          <a:p>
            <a:pPr>
              <a:defRPr sz="1200"/>
            </a:pPr>
            <a:r>
              <a:rPr lang="en-US" dirty="0"/>
              <a:t>[4*] George </a:t>
            </a:r>
            <a:r>
              <a:rPr lang="en-US" dirty="0" err="1"/>
              <a:t>Luber</a:t>
            </a:r>
            <a:r>
              <a:rPr lang="en-US" dirty="0"/>
              <a:t> and Michael </a:t>
            </a:r>
            <a:r>
              <a:rPr lang="en-US" dirty="0" err="1"/>
              <a:t>McGeehin</a:t>
            </a:r>
            <a:r>
              <a:rPr lang="en-US" dirty="0"/>
              <a:t>, “Climate Change and Extreme Heat Events,” American Journal of Preventive Medicine Volume 35, Issue 5, (November 1, 2008): 429 – 435. https://doi.org/10.1016/j.amepre.2008.08.021</a:t>
            </a:r>
          </a:p>
          <a:p>
            <a:pPr>
              <a:defRPr sz="1200"/>
            </a:pPr>
            <a:r>
              <a:rPr lang="en-US" dirty="0"/>
              <a:t>[5*] Climate Nexus, “Climate Change and Vector-Borne Diseases,” last accessed July, 2020. http://climatenexus.org/learn/public-health-impacts/climate-change-and-vector-borne-diseases </a:t>
            </a:r>
          </a:p>
          <a:p>
            <a:pPr>
              <a:defRPr sz="1200"/>
            </a:pPr>
            <a:r>
              <a:rPr lang="en-US" dirty="0"/>
              <a:t>[6*] World Health Organization, “Air Pollution,” last accessed July, 2020. https://www.who.int/health-topics/air-pollution#tab=tab_3</a:t>
            </a:r>
          </a:p>
          <a:p>
            <a:pPr>
              <a:defRPr sz="1200"/>
            </a:pPr>
            <a:r>
              <a:rPr lang="en-US" dirty="0"/>
              <a:t>[7*] Aaron Bernstein, "Climate Change and Allergies," Harvard Chan C-CHANGE, last accessed July, 2020. https://www.hsph.harvard.edu/c-change/subtopics/climate-change-and-allergies/</a:t>
            </a:r>
          </a:p>
          <a:p>
            <a:pPr>
              <a:defRPr sz="1200"/>
            </a:pPr>
            <a:r>
              <a:rPr lang="en-US" dirty="0"/>
              <a:t>[8*] World Health Organization, “Drinking-water,” June 14, 2019. http://www.who.int/mediacentre/factsheets/fs391/en/</a:t>
            </a:r>
          </a:p>
          <a:p>
            <a:pPr>
              <a:defRPr sz="1200"/>
            </a:pPr>
            <a:r>
              <a:rPr lang="en-US" dirty="0"/>
              <a:t>[9*] </a:t>
            </a:r>
            <a:r>
              <a:rPr lang="en-US" dirty="0" err="1"/>
              <a:t>Juli</a:t>
            </a:r>
            <a:r>
              <a:rPr lang="en-US" dirty="0"/>
              <a:t> M. </a:t>
            </a:r>
            <a:r>
              <a:rPr lang="en-US" dirty="0" err="1"/>
              <a:t>Trtanj</a:t>
            </a:r>
            <a:r>
              <a:rPr lang="en-US" dirty="0"/>
              <a:t>, et al., “Climate and Health Assessment: Chapter 6: Water-Related Illness,” (U.S. Global Change Research Program, 2016). https://health2016.globalchange.gov/water-related-illness </a:t>
            </a:r>
          </a:p>
          <a:p>
            <a:pPr>
              <a:defRPr sz="1200"/>
            </a:pPr>
            <a:r>
              <a:rPr lang="en-US" dirty="0"/>
              <a:t>[10*] Clayton, S., et al., “Mental Health and Our Changing Climate: Impacts, Implications, and Guidance,” (American Psychological Association, and </a:t>
            </a:r>
            <a:r>
              <a:rPr lang="en-US" dirty="0" err="1"/>
              <a:t>ecoAmerica</a:t>
            </a:r>
            <a:r>
              <a:rPr lang="en-US" dirty="0"/>
              <a:t>, March 2017). https://www.apa.org/news/press/releases/2017/03/mental-health-climate.pdf</a:t>
            </a:r>
          </a:p>
          <a:p>
            <a:pPr>
              <a:defRPr sz="1200" b="1"/>
            </a:pPr>
            <a:endParaRPr lang="en-US" dirty="0"/>
          </a:p>
          <a:p>
            <a:pPr>
              <a:defRPr sz="1200"/>
            </a:pPr>
            <a:r>
              <a:rPr lang="en-US" b="1" dirty="0"/>
              <a:t>SLIDE SOURCE(S)</a:t>
            </a:r>
            <a:r>
              <a:rPr lang="en-US" dirty="0"/>
              <a:t>: https://climatehealthcommission.files.wordpress.com/2015/04/press-release-health-and-climate-commission.pdf</a:t>
            </a:r>
          </a:p>
          <a:p>
            <a:pPr>
              <a:defRPr sz="1200"/>
            </a:pPr>
            <a:endParaRPr u="sng" dirty="0">
              <a:hlinkClick r:id="rId3"/>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 name="Shape 4741"/>
          <p:cNvSpPr>
            <a:spLocks noGrp="1" noRot="1" noChangeAspect="1"/>
          </p:cNvSpPr>
          <p:nvPr>
            <p:ph type="sldImg"/>
          </p:nvPr>
        </p:nvSpPr>
        <p:spPr>
          <a:xfrm>
            <a:off x="381000" y="685800"/>
            <a:ext cx="6096000" cy="3429000"/>
          </a:xfrm>
          <a:prstGeom prst="rect">
            <a:avLst/>
          </a:prstGeom>
        </p:spPr>
        <p:txBody>
          <a:bodyPr/>
          <a:lstStyle/>
          <a:p>
            <a:endParaRPr/>
          </a:p>
        </p:txBody>
      </p:sp>
      <p:sp>
        <p:nvSpPr>
          <p:cNvPr id="4742" name="Shape 4742"/>
          <p:cNvSpPr>
            <a:spLocks noGrp="1"/>
          </p:cNvSpPr>
          <p:nvPr>
            <p:ph type="body" sz="quarter" idx="1"/>
          </p:nvPr>
        </p:nvSpPr>
        <p:spPr>
          <a:prstGeom prst="rect">
            <a:avLst/>
          </a:prstGeom>
        </p:spPr>
        <p:txBody>
          <a:bodyPr/>
          <a:lstStyle/>
          <a:p>
            <a:pPr>
              <a:defRPr b="1"/>
            </a:pPr>
            <a:r>
              <a:rPr lang="en-US" dirty="0"/>
              <a:t>ID #3706.B - Can be used in noncommercial online and TV broadcasts of your presentation, but not modified.</a:t>
            </a:r>
          </a:p>
          <a:p>
            <a:pPr>
              <a:defRPr sz="1400"/>
            </a:pPr>
            <a:endParaRPr lang="en-US" dirty="0"/>
          </a:p>
          <a:p>
            <a:pPr>
              <a:defRPr sz="1400"/>
            </a:pPr>
            <a:r>
              <a:rPr lang="en-US" dirty="0"/>
              <a:t>Air pollution kills nine million people a year, and the same burning of fossil fuels that creates the global warming pollution also creates the particulates that causes more lung diseases and heart diseases.</a:t>
            </a:r>
          </a:p>
          <a:p>
            <a:pPr>
              <a:defRPr sz="1400"/>
            </a:pPr>
            <a:endParaRPr lang="en-US" dirty="0"/>
          </a:p>
          <a:p>
            <a:pPr>
              <a:defRPr sz="1200"/>
            </a:pPr>
            <a:r>
              <a:rPr lang="en-US" b="1" dirty="0"/>
              <a:t>DESCRIPTION</a:t>
            </a:r>
            <a:r>
              <a:rPr lang="en-US" dirty="0"/>
              <a:t>: Map of deaths attributable to ambient air pollution with countries colored by the number of deaths per year</a:t>
            </a:r>
          </a:p>
          <a:p>
            <a:pPr>
              <a:defRPr sz="1200"/>
            </a:pPr>
            <a:endParaRPr lang="en-US" dirty="0"/>
          </a:p>
          <a:p>
            <a:pPr>
              <a:defRPr sz="1200" b="1"/>
            </a:pPr>
            <a:r>
              <a:rPr lang="en-US" dirty="0"/>
              <a:t>ADDITIONAL TALKING POINTS</a:t>
            </a:r>
            <a:r>
              <a:rPr lang="en-US" b="0" dirty="0"/>
              <a:t>:</a:t>
            </a:r>
            <a:r>
              <a:rPr lang="en-US" dirty="0"/>
              <a:t> </a:t>
            </a:r>
          </a:p>
          <a:p>
            <a:pPr>
              <a:defRPr sz="1200" b="1"/>
            </a:pPr>
            <a:r>
              <a:rPr lang="en-US" dirty="0"/>
              <a:t>Pollution from extracting and burning fossil fuels isn’t only driving the climate crisis – it’s also creating a public and environmental health crisis worldwide. </a:t>
            </a:r>
          </a:p>
          <a:p>
            <a:pPr>
              <a:defRPr sz="1200" b="1"/>
            </a:pPr>
            <a:endParaRPr lang="en-US" dirty="0"/>
          </a:p>
          <a:p>
            <a:pPr>
              <a:defRPr sz="1200" b="1"/>
            </a:pPr>
            <a:r>
              <a:rPr lang="en-US" dirty="0"/>
              <a:t>Burning fossil fuels releases deadly pollution into the air.</a:t>
            </a:r>
          </a:p>
          <a:p>
            <a:pPr marL="148166" indent="-148166">
              <a:buSzPct val="75000"/>
              <a:buChar char="•"/>
              <a:defRPr sz="1200"/>
            </a:pPr>
            <a:r>
              <a:rPr lang="en-US" dirty="0"/>
              <a:t>Air pollution – such as that produced from burning fossil fuels like coal and oil – can expose people to small particulate matter of 2.5 microns or less in diameter (PM2.5). These particles can penetrate the lung barrier and enter the blood system, resulting in cardiovascular and respiratory diseases, and cancers.[1*]</a:t>
            </a:r>
          </a:p>
          <a:p>
            <a:pPr marL="148166" indent="-148166">
              <a:buSzPct val="75000"/>
              <a:buChar char="•"/>
              <a:defRPr sz="1200"/>
            </a:pPr>
            <a:r>
              <a:rPr lang="en-US" dirty="0"/>
              <a:t>Ambient outdoor air pollution kills millions of people every year.[1*]</a:t>
            </a:r>
          </a:p>
          <a:p>
            <a:pPr marL="148166" indent="-148166">
              <a:buSzPct val="75000"/>
              <a:buChar char="•"/>
              <a:defRPr sz="1200"/>
            </a:pPr>
            <a:r>
              <a:rPr lang="en-US" dirty="0"/>
              <a:t>In 2016, around 58 percent of deaths from ambient air pollution were due to </a:t>
            </a:r>
            <a:r>
              <a:rPr lang="en-US" dirty="0" err="1"/>
              <a:t>ischaemic</a:t>
            </a:r>
            <a:r>
              <a:rPr lang="en-US" dirty="0"/>
              <a:t> heart disease and strokes. Another 18 percent were due to chronic obstructive pulmonary disease, 18 percent were due to acute lower respiratory infections, and 6 percent were due to lung cancer.[1*]</a:t>
            </a:r>
          </a:p>
          <a:p>
            <a:pPr marL="148166" indent="-148166">
              <a:buSzPct val="75000"/>
              <a:buChar char="•"/>
              <a:defRPr sz="1200"/>
            </a:pPr>
            <a:r>
              <a:rPr lang="en-US" dirty="0"/>
              <a:t>Additionally, indoor smoke is a serious health risk for some 3 billion people who use biomass, kerosene fuels, and coal for cooking or for heating their homes.[1*]</a:t>
            </a:r>
          </a:p>
          <a:p>
            <a:pPr marL="148166" indent="-148166">
              <a:buSzPct val="75000"/>
              <a:buChar char="•"/>
              <a:defRPr sz="1200"/>
            </a:pPr>
            <a:r>
              <a:rPr lang="en-US" dirty="0"/>
              <a:t>People with pre-existing medical conditions are worse off. For example, chronic obstructive pulmonary disease (COPD) patients are especially sensitive to changes in ambient air quality associated with climate change.[2*]</a:t>
            </a:r>
          </a:p>
          <a:p>
            <a:pPr marL="148166" indent="-148166">
              <a:buSzPct val="75000"/>
              <a:buChar char="•"/>
              <a:defRPr sz="1200"/>
            </a:pPr>
            <a:r>
              <a:rPr lang="en-US" dirty="0"/>
              <a:t>Among the many byproducts of coal combustion is mercury, a potent neurotoxin that can bioaccumulate and </a:t>
            </a:r>
            <a:r>
              <a:rPr lang="en-US" dirty="0" err="1"/>
              <a:t>biomagnify</a:t>
            </a:r>
            <a:r>
              <a:rPr lang="en-US" dirty="0"/>
              <a:t> in organic tissue. Consuming contaminated fish, for example, can seriously harm both people and wildlife.[3*]</a:t>
            </a:r>
          </a:p>
          <a:p>
            <a:pPr>
              <a:defRPr sz="1200" b="1"/>
            </a:pPr>
            <a:endParaRPr lang="en-US" dirty="0"/>
          </a:p>
          <a:p>
            <a:pPr>
              <a:defRPr sz="1200" b="1"/>
            </a:pPr>
            <a:r>
              <a:rPr lang="en-US" dirty="0"/>
              <a:t>Fossil fuel pollution also impacts the water and land.</a:t>
            </a:r>
          </a:p>
          <a:p>
            <a:pPr marL="148166" indent="-148166">
              <a:buSzPct val="75000"/>
              <a:buChar char="•"/>
              <a:defRPr sz="1200"/>
            </a:pPr>
            <a:r>
              <a:rPr lang="en-US" dirty="0"/>
              <a:t>Coal mining operations can contaminate nearby rivers, lakes, and aquifers with heavy metals like arsenic, copper, and lead. One common technique, mountain top removal, requires clearcutting forests and vegetation before using explosives to blast away the tops of mountains, with the resulting debris typically dumped into the valleys below.[4*]</a:t>
            </a:r>
          </a:p>
          <a:p>
            <a:pPr marL="148166" indent="-148166">
              <a:buSzPct val="75000"/>
              <a:buChar char="•"/>
              <a:defRPr sz="1200"/>
            </a:pPr>
            <a:r>
              <a:rPr lang="en-US" dirty="0"/>
              <a:t>Before being burned, coal is washed with water and chemicals to remove impurities, producing a coal slurry that must be stored, either with coal ash or in improvised ponds that can leak, spill, or fail.[4*]</a:t>
            </a:r>
          </a:p>
          <a:p>
            <a:pPr marL="148166" indent="-148166">
              <a:buSzPct val="75000"/>
              <a:buChar char="•"/>
              <a:defRPr sz="1200"/>
            </a:pPr>
            <a:r>
              <a:rPr lang="en-US" dirty="0"/>
              <a:t>In 2000, the bottom of a Kentucky coal slurry impoundment gave way, contaminating more than a hundred miles of rivers and streams with more than 300,000,000 gallons of thick black sludge – a spill 30 times larger than the Exxon-Valdez oil spill.[4*]</a:t>
            </a:r>
          </a:p>
          <a:p>
            <a:pPr marL="148166" indent="-148166">
              <a:buSzPct val="75000"/>
              <a:buChar char="•"/>
              <a:defRPr sz="1200"/>
            </a:pPr>
            <a:r>
              <a:rPr lang="en-US" dirty="0"/>
              <a:t>Hydraulic fracturing (or “fracking”) is a drilling technique for extracting oil or natural gas by injecting huge quantities of water, chemicals, and sand deep underground, the hazardous consequences of which may include contaminating drinking water supplies and triggering small earthquakes.[5*]</a:t>
            </a:r>
          </a:p>
          <a:p>
            <a:pPr marL="148166" indent="-148166">
              <a:buSzPct val="75000"/>
              <a:buChar char="•"/>
              <a:defRPr sz="1200"/>
            </a:pPr>
            <a:r>
              <a:rPr lang="en-US" dirty="0"/>
              <a:t>Oil spills, such as from the Deepwater Horizon offshore oil rig in 2010, are devastating environmental disasters with long-lasting effects to the landscape, native species, and inhabitants who depend on the area.[6*]</a:t>
            </a:r>
          </a:p>
          <a:p>
            <a:pPr>
              <a:defRPr sz="1200" b="1"/>
            </a:pPr>
            <a:endParaRPr lang="en-US" dirty="0"/>
          </a:p>
          <a:p>
            <a:pPr>
              <a:defRPr sz="1200" b="1"/>
            </a:pPr>
            <a:r>
              <a:rPr lang="en-US" dirty="0"/>
              <a:t>While pollution is a threat to common resources, some people are disproportionately impacted.</a:t>
            </a:r>
          </a:p>
          <a:p>
            <a:pPr marL="148166" indent="-148166">
              <a:buSzPct val="75000"/>
              <a:buChar char="•"/>
              <a:defRPr sz="1200"/>
            </a:pPr>
            <a:r>
              <a:rPr lang="en-US" dirty="0"/>
              <a:t>Around the world, poor people are the most affected by air pollution.[7*]</a:t>
            </a:r>
          </a:p>
          <a:p>
            <a:pPr marL="148166" indent="-148166">
              <a:buSzPct val="75000"/>
              <a:buChar char="•"/>
              <a:defRPr sz="1200"/>
            </a:pPr>
            <a:r>
              <a:rPr lang="en-US" dirty="0"/>
              <a:t>As of 2016, more than 90 percent of air pollution-related deaths occurred in low- and middle-income countries.[1*]</a:t>
            </a:r>
          </a:p>
          <a:p>
            <a:pPr marL="148166" indent="-148166">
              <a:buSzPct val="75000"/>
              <a:buChar char="•"/>
              <a:defRPr sz="1200"/>
            </a:pPr>
            <a:r>
              <a:rPr lang="en-US" dirty="0"/>
              <a:t>In the United States, due to historical racism and economic inequality, minority and poor communities are most affected by air pollution: Black Americans have a 54 percent higher health burden compared to the overall population; non-White communities overall have a 28 percent higher health burden; and those living below the poverty line have a 35 percent higher burden.[8*]</a:t>
            </a:r>
          </a:p>
          <a:p>
            <a:pPr marL="148166" indent="-148166">
              <a:buSzPct val="75000"/>
              <a:buChar char="•"/>
              <a:defRPr sz="1200"/>
            </a:pPr>
            <a:r>
              <a:rPr lang="en-US" dirty="0"/>
              <a:t>The biggest polluters, including hazardous waste treatment, storage, and disposal plants, in the US are overwhelmingly located in poor, non-White areas.[9*]</a:t>
            </a:r>
          </a:p>
          <a:p>
            <a:pPr marL="148166" indent="-148166">
              <a:buSzPct val="75000"/>
              <a:buChar char="•"/>
              <a:defRPr sz="1200"/>
            </a:pPr>
            <a:r>
              <a:rPr lang="en-US" dirty="0"/>
              <a:t>Residents of Louisiana’s “Cancer Alley” – home to about 150 fossil fuel and petrochemical facilities – are about 50 times more likely to get cancer than the average American.[10*]</a:t>
            </a:r>
          </a:p>
          <a:p>
            <a:pPr>
              <a:defRPr sz="1200" b="1"/>
            </a:pPr>
            <a:endParaRPr lang="en-US" dirty="0"/>
          </a:p>
          <a:p>
            <a:pPr>
              <a:defRPr sz="1200" b="1"/>
            </a:pPr>
            <a:r>
              <a:rPr lang="en-US" dirty="0"/>
              <a:t>Fossil fuel pollution is changing our climate – and climate change is making the public health impacts of COVID-19 worse. </a:t>
            </a:r>
          </a:p>
          <a:p>
            <a:pPr marL="148166" indent="-148166">
              <a:buSzPct val="75000"/>
              <a:buChar char="•"/>
              <a:defRPr sz="1200"/>
            </a:pPr>
            <a:r>
              <a:rPr lang="en-US" dirty="0"/>
              <a:t>While there is no evidence of climate change directly contributing to the emergence of COVID-19, climate change can indirectly affect the larger COVID-19 response due to its impacts on public health and stress on health systems.[11*]</a:t>
            </a:r>
          </a:p>
          <a:p>
            <a:pPr marL="148166" indent="-148166">
              <a:buSzPct val="75000"/>
              <a:buChar char="•"/>
              <a:defRPr sz="1200"/>
            </a:pPr>
            <a:r>
              <a:rPr lang="en-US" dirty="0"/>
              <a:t>People living with poor air quality – especially those most vulnerable, like the homeless, people with homes lacking air filtration, or people with compromised health – are more likely to die from COVID-19, just as research shows that people exposed to more air pollution and who smoke fare worse with respiratory infections.[12*]</a:t>
            </a:r>
          </a:p>
          <a:p>
            <a:pPr marL="148166" indent="-148166">
              <a:buSzPct val="75000"/>
              <a:buChar char="•"/>
              <a:defRPr sz="1200"/>
            </a:pPr>
            <a:r>
              <a:rPr lang="en-US" dirty="0"/>
              <a:t>Due to longstanding racist housing policies and practices and other systemic inequalities, communities of color in the US are more likely to live with higher rates of pollution and be at higher risk of getting COVID-19 or contracting severe illness.[13*]</a:t>
            </a:r>
          </a:p>
          <a:p>
            <a:pPr marL="148166" indent="-148166">
              <a:buSzPct val="75000"/>
              <a:buChar char="•"/>
              <a:defRPr sz="1200"/>
            </a:pPr>
            <a:r>
              <a:rPr lang="en-US" dirty="0"/>
              <a:t>COVID-19 may affect planning and preparing for hurricanes and other natural disasters, as well as recovery efforts, due to the strained medical and personal hygiene resources and difficulty maintaining physical distancing in public shelters.[14*]</a:t>
            </a:r>
          </a:p>
          <a:p>
            <a:pPr>
              <a:defRPr sz="1200" b="1"/>
            </a:pPr>
            <a:endParaRPr lang="en-US" dirty="0"/>
          </a:p>
          <a:p>
            <a:pPr>
              <a:defRPr sz="1200" b="1"/>
            </a:pPr>
            <a:r>
              <a:rPr lang="en-US" dirty="0"/>
              <a:t>REFERENCES</a:t>
            </a:r>
            <a:r>
              <a:rPr lang="en-US" b="0" dirty="0"/>
              <a:t>: </a:t>
            </a:r>
          </a:p>
          <a:p>
            <a:pPr>
              <a:defRPr sz="1200"/>
            </a:pPr>
            <a:r>
              <a:rPr lang="en-US" dirty="0"/>
              <a:t>[1*] World Health Organization, "Ambient (outdoor) air pollution," May 2, 2018. https://www.who.int/news-room/fact-sheets/detail/ambient-(outdoor)-air-quality-and-health</a:t>
            </a:r>
          </a:p>
          <a:p>
            <a:pPr>
              <a:defRPr sz="1200"/>
            </a:pPr>
            <a:r>
              <a:rPr lang="en-US" dirty="0"/>
              <a:t>[2*] John </a:t>
            </a:r>
            <a:r>
              <a:rPr lang="en-US" dirty="0" err="1"/>
              <a:t>Balbus</a:t>
            </a:r>
            <a:r>
              <a:rPr lang="en-US" dirty="0"/>
              <a:t>, et al., “Climate and Health Assessment Chapter 1: Climate Change and Human Health,” (The US Global Change Research Program, 2016). https://health2016.globalchange.gov/climate-change-and-human-health</a:t>
            </a:r>
          </a:p>
          <a:p>
            <a:pPr>
              <a:defRPr sz="1200"/>
            </a:pPr>
            <a:r>
              <a:rPr lang="en-US" dirty="0"/>
              <a:t>[3*] US Geological Survey, "Mercury," last accessed July 2020. https://usgs.gov/mission-areas/water-resources/science/mercury?qt-science_center_objects=0#qt-science_center_objects</a:t>
            </a:r>
          </a:p>
          <a:p>
            <a:pPr>
              <a:defRPr sz="1200"/>
            </a:pPr>
            <a:r>
              <a:rPr lang="en-US" dirty="0"/>
              <a:t>[4*] Union of Concern Scientists, "Coal and Water Pollution," December 6, 2017. https://www.ucsusa.org/resources/coal-and-water-pollution</a:t>
            </a:r>
          </a:p>
          <a:p>
            <a:pPr>
              <a:defRPr sz="1200"/>
            </a:pPr>
            <a:r>
              <a:rPr lang="en-US" dirty="0"/>
              <a:t>[5*] Marc </a:t>
            </a:r>
            <a:r>
              <a:rPr lang="en-US" dirty="0" err="1"/>
              <a:t>Lallanilla</a:t>
            </a:r>
            <a:r>
              <a:rPr lang="en-US" dirty="0"/>
              <a:t>, "Facts About Fracking," Live Science, February 10, 2018. https://www.livescience.com/34464-what-is-fracking.html</a:t>
            </a:r>
          </a:p>
          <a:p>
            <a:pPr>
              <a:defRPr sz="1200"/>
            </a:pPr>
            <a:r>
              <a:rPr lang="en-US" dirty="0"/>
              <a:t>[6*] US Geological Survey, "Large Oil Spills," last accessed July 2020. https://www.usgs.gov/mission-areas/water-resources/science/large-oil-spills</a:t>
            </a:r>
          </a:p>
          <a:p>
            <a:pPr>
              <a:defRPr sz="1200"/>
            </a:pPr>
            <a:r>
              <a:rPr lang="en-US" dirty="0"/>
              <a:t>[7*] UN Environment, “Air pollution hurts the poorest most,” May 9, 2019. https://www.unenvironment.org/news-and-stories/story/air-pollution-hurts-poorest-most</a:t>
            </a:r>
          </a:p>
          <a:p>
            <a:pPr>
              <a:defRPr sz="1200"/>
            </a:pPr>
            <a:r>
              <a:rPr lang="en-US" dirty="0"/>
              <a:t>[8*] Miranda Green, “EPA scientists find black communities disproportionately hit by pollution,” The Hill, February 23, 2018. https://thehill.com/policy/energy-environment/375289-epa-scientists-find-emissions-greater-impact-low-income-communities</a:t>
            </a:r>
          </a:p>
          <a:p>
            <a:pPr>
              <a:defRPr sz="1200"/>
            </a:pPr>
            <a:r>
              <a:rPr lang="en-US" dirty="0"/>
              <a:t>[9*] Erik Sherman, “If You’re a Minority and Poor, You’re More Likely to Live Near a Toxic Waste Site,” Fortune, February 4, 2016. https://fortune.com/2016/02/04/environmental-race-poverty-flint/</a:t>
            </a:r>
          </a:p>
          <a:p>
            <a:pPr>
              <a:defRPr sz="1200"/>
            </a:pPr>
            <a:r>
              <a:rPr lang="en-US" dirty="0"/>
              <a:t>[10*] James </a:t>
            </a:r>
            <a:r>
              <a:rPr lang="en-US" dirty="0" err="1"/>
              <a:t>Pasley</a:t>
            </a:r>
            <a:r>
              <a:rPr lang="en-US" dirty="0"/>
              <a:t>, “Inside Louisiana’s horrifying ‘Cancer Alley,’ an 85-mile stretch of pollution and environmental racism that’s now dealing with some of the highest coronavirus death rates in the country,” Business Insider, April 9, 2020. https://www.businessinsider.com/louisiana-cancer-alley-photos-oil-refineries-chemicals-pollution-2019-11#to-get-an-idea-of-the-toxicity-people-living-in-reserve-louisiana-are-50-times-more-likely-to-get-cancer-than-an-average-american-3</a:t>
            </a:r>
          </a:p>
          <a:p>
            <a:pPr>
              <a:defRPr sz="1200"/>
            </a:pPr>
            <a:r>
              <a:rPr lang="en-US" dirty="0"/>
              <a:t>[11*] World Health Organization, "Q&amp;A: Climate change and COVID-19," April 22, 2020. https://www.who.int/news-room/q-a-detail/q-a-on-climate-change-and-covid-19</a:t>
            </a:r>
          </a:p>
          <a:p>
            <a:pPr>
              <a:defRPr sz="1200"/>
            </a:pPr>
            <a:r>
              <a:rPr lang="en-US" dirty="0"/>
              <a:t>[12*] Harvard T.H. Chan School of Public Health, "Coronavirus and Climate Change," last accessed July 2020. https://www.hsph.harvard.edu/c-change/subtopics/coronavirus-and-climate-change/</a:t>
            </a:r>
          </a:p>
          <a:p>
            <a:pPr>
              <a:defRPr sz="1200"/>
            </a:pPr>
            <a:r>
              <a:rPr lang="en-US" dirty="0"/>
              <a:t>[13*] Center for Disease Control, “COVID-19 in Racial and Ethnic Minority Groups,” June 25, 2020. https://www.cdc.gov/coronavirus/2019-ncov/need-extra-precautions/racial-ethnic-minorities.html</a:t>
            </a:r>
          </a:p>
          <a:p>
            <a:pPr>
              <a:defRPr sz="1200"/>
            </a:pPr>
            <a:r>
              <a:rPr lang="en-US" dirty="0"/>
              <a:t>[14*] US Centers for Disease Control and Prevention, "Natural Disasters, Severe Weather, and COVID-19," last updated July 1, 2020. https://www.cdc.gov/disasters/covid-19/disasters_severe_weather_and_covid-19.html</a:t>
            </a:r>
          </a:p>
          <a:p>
            <a:pPr>
              <a:defRPr sz="1200" b="1"/>
            </a:pPr>
            <a:endParaRPr lang="en-US" dirty="0"/>
          </a:p>
          <a:p>
            <a:pPr>
              <a:defRPr sz="1200"/>
            </a:pPr>
            <a:r>
              <a:rPr lang="en-US" b="1" dirty="0"/>
              <a:t>SLIDE SOURCE(S)</a:t>
            </a:r>
            <a:r>
              <a:rPr lang="en-US" dirty="0"/>
              <a:t>: apps.who.int/iris/bitstream/handle/10665/250141/9789241511353-eng.pdf?sequence=1</a:t>
            </a:r>
            <a:endParaRPr dirty="0"/>
          </a:p>
        </p:txBody>
      </p:sp>
    </p:spTree>
    <p:extLst>
      <p:ext uri="{BB962C8B-B14F-4D97-AF65-F5344CB8AC3E}">
        <p14:creationId xmlns:p14="http://schemas.microsoft.com/office/powerpoint/2010/main" val="4025003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xfrm>
            <a:off x="381000" y="685800"/>
            <a:ext cx="6096000" cy="3429000"/>
          </a:xfrm>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pPr>
              <a:defRPr b="1"/>
            </a:pPr>
            <a:r>
              <a:rPr lang="en-US" dirty="0"/>
              <a:t>ID #3803.E - Can be used in noncommercial online and TV broadcasts of your presentation, but not modified.</a:t>
            </a:r>
          </a:p>
          <a:p>
            <a:pPr>
              <a:defRPr sz="1400"/>
            </a:pPr>
            <a:endParaRPr lang="en-US" dirty="0"/>
          </a:p>
          <a:p>
            <a:pPr>
              <a:defRPr sz="1400"/>
            </a:pPr>
            <a:r>
              <a:rPr lang="en-US" dirty="0"/>
              <a:t>It's getting thicker because we're spewing 152 million tons of manmade global warming pollution into it every day, treating it like an open sewer.</a:t>
            </a:r>
          </a:p>
          <a:p>
            <a:pPr>
              <a:defRPr sz="1400"/>
            </a:pPr>
            <a:endParaRPr lang="en-US" dirty="0"/>
          </a:p>
          <a:p>
            <a:pPr>
              <a:defRPr sz="1200"/>
            </a:pPr>
            <a:r>
              <a:rPr lang="en-US" b="1" dirty="0"/>
              <a:t>DESCRIPTION</a:t>
            </a:r>
            <a:r>
              <a:rPr lang="en-US" dirty="0"/>
              <a:t>: Photo of smokestacks spewing greenhouse gases, including water vapor, with text stating that we are spewing 152 million tons of manmade global warming pollution into the atmosphere every 24 hours</a:t>
            </a:r>
          </a:p>
          <a:p>
            <a:pPr>
              <a:defRPr sz="1200"/>
            </a:pPr>
            <a:endParaRPr lang="en-US" dirty="0"/>
          </a:p>
          <a:p>
            <a:pPr>
              <a:defRPr sz="1200" b="1"/>
            </a:pPr>
            <a:r>
              <a:rPr lang="en-US" dirty="0"/>
              <a:t>ADDITIONAL TALKING POINTS: The sun releases energy as radiation, which travels out as a ray or in a straight line in all directions.[1*]</a:t>
            </a:r>
          </a:p>
          <a:p>
            <a:pPr marL="148166" indent="-148166">
              <a:buSzPct val="75000"/>
              <a:buChar char="•"/>
              <a:defRPr sz="1200"/>
            </a:pPr>
            <a:r>
              <a:rPr lang="en-US" dirty="0"/>
              <a:t>The energy released is known as “the solar spectrum.”[1*]</a:t>
            </a:r>
          </a:p>
          <a:p>
            <a:pPr marL="148166" indent="-148166">
              <a:buSzPct val="75000"/>
              <a:buChar char="•"/>
              <a:defRPr sz="1200"/>
            </a:pPr>
            <a:r>
              <a:rPr lang="en-US" dirty="0"/>
              <a:t>This energy is comprised largely of three regions of the electromagnetic spectrum:</a:t>
            </a:r>
          </a:p>
          <a:p>
            <a:pPr marL="846666" lvl="1" indent="-211666">
              <a:buSzPct val="100000"/>
              <a:buAutoNum type="arabicPeriod"/>
              <a:defRPr sz="1200"/>
            </a:pPr>
            <a:r>
              <a:rPr lang="en-US" dirty="0"/>
              <a:t>Ultraviolet energy (high frequency energy that is responsible for sunburns)</a:t>
            </a:r>
          </a:p>
          <a:p>
            <a:pPr marL="846666" lvl="1" indent="-211666">
              <a:buSzPct val="100000"/>
              <a:buAutoNum type="arabicPeriod"/>
              <a:defRPr sz="1200"/>
            </a:pPr>
            <a:r>
              <a:rPr lang="en-US" dirty="0"/>
              <a:t>Visible energy (light)</a:t>
            </a:r>
          </a:p>
          <a:p>
            <a:pPr marL="846666" lvl="1" indent="-211666">
              <a:buSzPct val="100000"/>
              <a:buAutoNum type="arabicPeriod"/>
              <a:defRPr sz="1200"/>
            </a:pPr>
            <a:r>
              <a:rPr lang="en-US" dirty="0"/>
              <a:t>Infrared energy (heat).[1*]</a:t>
            </a:r>
          </a:p>
          <a:p>
            <a:pPr>
              <a:defRPr sz="1200"/>
            </a:pPr>
            <a:endParaRPr lang="en-US" dirty="0"/>
          </a:p>
          <a:p>
            <a:pPr>
              <a:defRPr sz="1200" b="1"/>
            </a:pPr>
            <a:r>
              <a:rPr lang="en-US" dirty="0"/>
              <a:t>Nearly half of the solar energy that reaches the top of the Earth’s atmosphere is absorbed by the planet’s surface.[2*]</a:t>
            </a:r>
          </a:p>
          <a:p>
            <a:pPr marL="148166" indent="-148166">
              <a:buSzPct val="75000"/>
              <a:buChar char="•"/>
              <a:defRPr sz="1200"/>
            </a:pPr>
            <a:r>
              <a:rPr lang="en-US" dirty="0"/>
              <a:t>The average solar radiation striking the top of the atmosphere is 340 watts per square meter.[2*]</a:t>
            </a:r>
          </a:p>
          <a:p>
            <a:pPr marL="148166" indent="-148166">
              <a:buSzPct val="75000"/>
              <a:buChar char="•"/>
              <a:defRPr sz="1200"/>
            </a:pPr>
            <a:r>
              <a:rPr lang="en-US" dirty="0"/>
              <a:t>About 29 percent is reflected back into space.[2*]</a:t>
            </a:r>
          </a:p>
          <a:p>
            <a:pPr marL="148166" indent="-148166">
              <a:buSzPct val="75000"/>
              <a:buChar char="•"/>
              <a:defRPr sz="1200"/>
            </a:pPr>
            <a:r>
              <a:rPr lang="en-US" dirty="0"/>
              <a:t>About 23 percent is absorbed by the atmosphere.[2*]</a:t>
            </a:r>
          </a:p>
          <a:p>
            <a:pPr marL="148166" indent="-148166">
              <a:buSzPct val="75000"/>
              <a:buChar char="•"/>
              <a:defRPr sz="1200"/>
            </a:pPr>
            <a:r>
              <a:rPr lang="en-US" dirty="0"/>
              <a:t>About 48 percent is absorbed by the Earth’s surface.[2*]</a:t>
            </a:r>
          </a:p>
          <a:p>
            <a:pPr>
              <a:defRPr sz="1200"/>
            </a:pPr>
            <a:endParaRPr lang="en-US" dirty="0"/>
          </a:p>
          <a:p>
            <a:pPr>
              <a:defRPr sz="1200" b="1"/>
            </a:pPr>
            <a:r>
              <a:rPr lang="en-US" dirty="0"/>
              <a:t>The Earth’s surface releases more heat than it receives from the sun.[2*]</a:t>
            </a:r>
          </a:p>
          <a:p>
            <a:pPr marL="148166" indent="-148166">
              <a:buSzPct val="75000"/>
              <a:buChar char="•"/>
              <a:defRPr sz="1200"/>
            </a:pPr>
            <a:r>
              <a:rPr lang="en-US" dirty="0"/>
              <a:t>The planet’s surface releases heat equivalent to 117 percent of the incoming solar radiation (about 398 watts per square meter).[2*] </a:t>
            </a:r>
          </a:p>
          <a:p>
            <a:pPr>
              <a:defRPr sz="1200"/>
            </a:pPr>
            <a:endParaRPr lang="en-US" dirty="0"/>
          </a:p>
          <a:p>
            <a:pPr>
              <a:defRPr sz="1200" b="1"/>
            </a:pPr>
            <a:r>
              <a:rPr lang="en-US" dirty="0"/>
              <a:t>Greenhouse gases play an instrumental role in amplifying solar energy and retaining heat.[2*]</a:t>
            </a:r>
          </a:p>
          <a:p>
            <a:pPr marL="148166" indent="-148166">
              <a:buSzPct val="75000"/>
              <a:buChar char="•"/>
              <a:defRPr sz="1200"/>
            </a:pPr>
            <a:r>
              <a:rPr lang="en-US" dirty="0"/>
              <a:t>Greenhouse gases like CO</a:t>
            </a:r>
            <a:r>
              <a:rPr lang="en-US" baseline="-5999" dirty="0"/>
              <a:t>2</a:t>
            </a:r>
            <a:r>
              <a:rPr lang="en-US" dirty="0"/>
              <a:t>, methane, nitrous oxide, and water vapor are opaque to many wavelengths of outgoing thermal infrared energy.[2*]</a:t>
            </a:r>
          </a:p>
          <a:p>
            <a:pPr marL="148166" indent="-148166">
              <a:buSzPct val="75000"/>
              <a:buChar char="•"/>
              <a:defRPr sz="1200"/>
            </a:pPr>
            <a:r>
              <a:rPr lang="en-US" dirty="0"/>
              <a:t>Each blocks a particular wavelength of energy, absorbs it, and radiates about half back to earth and the other half towards space.[2*]</a:t>
            </a:r>
          </a:p>
          <a:p>
            <a:pPr marL="148166" indent="-148166">
              <a:buSzPct val="75000"/>
              <a:buChar char="•"/>
              <a:defRPr sz="1200"/>
            </a:pPr>
            <a:r>
              <a:rPr lang="en-US" dirty="0"/>
              <a:t>Some of the heat radiated downwards is absorbed again by the Earth and ultimately radiated back into the atmosphere.[2*]</a:t>
            </a:r>
          </a:p>
          <a:p>
            <a:pPr marL="148166" indent="-148166">
              <a:buSzPct val="75000"/>
              <a:buChar char="•"/>
              <a:defRPr sz="1200"/>
            </a:pPr>
            <a:r>
              <a:rPr lang="en-US" dirty="0"/>
              <a:t>This is how the Earth radiates more energy as heat than it receives as solar radiation.[2*] </a:t>
            </a:r>
          </a:p>
          <a:p>
            <a:pPr>
              <a:defRPr sz="1200"/>
            </a:pPr>
            <a:endParaRPr lang="en-US" dirty="0"/>
          </a:p>
          <a:p>
            <a:pPr>
              <a:defRPr sz="1200" b="1"/>
            </a:pPr>
            <a:r>
              <a:rPr lang="en-US" dirty="0"/>
              <a:t>This process of trapping and radiating heat keeps the Earth’s temperature stable.[3*]</a:t>
            </a:r>
          </a:p>
          <a:p>
            <a:pPr marL="148166" indent="-148166">
              <a:buSzPct val="75000"/>
              <a:buChar char="•"/>
              <a:defRPr sz="1200"/>
            </a:pPr>
            <a:r>
              <a:rPr lang="en-US" dirty="0"/>
              <a:t>The process raises the surface temperature to about 15 degrees Celsius (59 degrees Fahrenheit) on average.[3*]</a:t>
            </a:r>
          </a:p>
          <a:p>
            <a:pPr marL="148166" indent="-148166">
              <a:buSzPct val="75000"/>
              <a:buChar char="•"/>
              <a:defRPr sz="1200"/>
            </a:pPr>
            <a:r>
              <a:rPr lang="en-US" dirty="0"/>
              <a:t>This is more than 30 degrees Celsius warmer than surface temperatures would be if the Earth didn’t have an atmosphere.[3*] </a:t>
            </a:r>
          </a:p>
          <a:p>
            <a:pPr>
              <a:defRPr sz="1200"/>
            </a:pPr>
            <a:endParaRPr lang="en-US" dirty="0"/>
          </a:p>
          <a:p>
            <a:pPr>
              <a:defRPr sz="1200" b="1"/>
            </a:pPr>
            <a:r>
              <a:rPr lang="en-US" dirty="0"/>
              <a:t>In an ideal scenario, where the Earth’s energy system is unaltered and working as expected, the energy that escapes as heat is roughly equal to what comes in as solar radiation.[2*]</a:t>
            </a:r>
          </a:p>
          <a:p>
            <a:pPr marL="148166" indent="-148166">
              <a:buSzPct val="75000"/>
              <a:buChar char="•"/>
              <a:defRPr sz="1200"/>
            </a:pPr>
            <a:r>
              <a:rPr lang="en-US" dirty="0"/>
              <a:t>Ideally, this would mean approximately 340 watts of energy per square meter leaving our atmosphere.[2*] </a:t>
            </a:r>
          </a:p>
          <a:p>
            <a:pPr>
              <a:defRPr sz="1200"/>
            </a:pPr>
            <a:endParaRPr lang="en-US" dirty="0"/>
          </a:p>
          <a:p>
            <a:pPr>
              <a:defRPr sz="1200" b="1"/>
            </a:pPr>
            <a:r>
              <a:rPr lang="en-US" dirty="0"/>
              <a:t>Burning fossil fuels means greater concentrations of greenhouse gases have disrupted this process and put the Earth’s energy equilibrium out of balance.[4*]</a:t>
            </a:r>
          </a:p>
          <a:p>
            <a:pPr>
              <a:defRPr sz="1200" b="1"/>
            </a:pPr>
            <a:r>
              <a:rPr lang="en-US" dirty="0"/>
              <a:t>Today, less average energy leaves the atmosphere than comes in.[4*]</a:t>
            </a:r>
          </a:p>
          <a:p>
            <a:pPr marL="148166" indent="-148166">
              <a:buSzPct val="75000"/>
              <a:buChar char="•"/>
              <a:defRPr sz="1200"/>
            </a:pPr>
            <a:r>
              <a:rPr lang="en-US" dirty="0"/>
              <a:t>Today, higher concentrations of greenhouse gases trap about extra 3 watts of incoming solar energy per square meter of the Earth’s surface.[4*]</a:t>
            </a:r>
          </a:p>
          <a:p>
            <a:pPr marL="148166" indent="-148166">
              <a:buSzPct val="75000"/>
              <a:buChar char="•"/>
              <a:defRPr sz="1200"/>
            </a:pPr>
            <a:r>
              <a:rPr lang="en-US" dirty="0"/>
              <a:t>While the amount of extra heat energy seems small on paper, it has a large effect over the entire planet.[4*]</a:t>
            </a:r>
          </a:p>
          <a:p>
            <a:pPr marL="148166" indent="-148166">
              <a:buSzPct val="75000"/>
              <a:buChar char="•"/>
              <a:defRPr sz="1200"/>
            </a:pPr>
            <a:r>
              <a:rPr lang="en-US" dirty="0"/>
              <a:t>The result is global warming.[4*]</a:t>
            </a:r>
          </a:p>
          <a:p>
            <a:pPr marL="148166" indent="-148166">
              <a:buSzPct val="75000"/>
              <a:buChar char="•"/>
              <a:defRPr sz="1200"/>
            </a:pPr>
            <a:r>
              <a:rPr lang="en-US" dirty="0"/>
              <a:t>By the end of 2018, the warming influence of greenhouse gases had risen 43 percent above the 1990 baseline.[4*]</a:t>
            </a:r>
          </a:p>
          <a:p>
            <a:pPr>
              <a:defRPr sz="1200"/>
            </a:pPr>
            <a:endParaRPr lang="en-US" dirty="0"/>
          </a:p>
          <a:p>
            <a:pPr>
              <a:defRPr sz="1200"/>
            </a:pPr>
            <a:r>
              <a:rPr lang="en-US" b="1" dirty="0"/>
              <a:t>REFERENCES</a:t>
            </a:r>
            <a:r>
              <a:rPr lang="en-US" dirty="0"/>
              <a:t>:</a:t>
            </a:r>
          </a:p>
          <a:p>
            <a:pPr>
              <a:defRPr sz="1200"/>
            </a:pPr>
            <a:r>
              <a:rPr lang="en-US" dirty="0"/>
              <a:t>[1*] Ed. Rob Garner, "Solar Irradiance," National Aeronautics and Space Administration, last updated November 27, 2017. https://www.nasa.gov/mission_pages/sdo/science/solar-irradiance.html</a:t>
            </a:r>
          </a:p>
          <a:p>
            <a:pPr>
              <a:defRPr sz="1200"/>
            </a:pPr>
            <a:r>
              <a:rPr lang="en-US" dirty="0"/>
              <a:t>[2*] Thomas F. Stocker et al., “Climate Change 2013: The Physical Science Basis,” Contribution of Working Group I to the Fifth Assessment Report of the Intergovernmental Panel on Climate Change, Cambridge University Press, Chapter 2 (September 30, 2013): 165-185. https://www.ipcc.ch/site/assets/uploads/2017/09/WG1AR5_Chapter02_FINAL.pdf</a:t>
            </a:r>
          </a:p>
          <a:p>
            <a:pPr>
              <a:defRPr sz="1200"/>
            </a:pPr>
            <a:r>
              <a:rPr lang="en-US" dirty="0"/>
              <a:t>[3*] NASA Earth Observatory, “The Atmosphere’s Energy Budget,” January 14, 2009. https://earthobservatory.nasa.gov/Features/EnergyBalance/page6.php</a:t>
            </a:r>
          </a:p>
          <a:p>
            <a:pPr>
              <a:defRPr sz="1200"/>
            </a:pPr>
            <a:r>
              <a:rPr lang="en-US" dirty="0"/>
              <a:t>[4*] LuAnn </a:t>
            </a:r>
            <a:r>
              <a:rPr lang="en-US" dirty="0" err="1"/>
              <a:t>Dahlman</a:t>
            </a:r>
            <a:r>
              <a:rPr lang="en-US" dirty="0"/>
              <a:t>, “Climate Change: Annual Greenhouse Gas Index,” National Oceanic and Atmospheric Administration, September 26, 2019. https://www.climate.gov/news-features/understanding-climate/climate-change-annual-greenhouse-gas-index</a:t>
            </a:r>
            <a:endParaRPr lang="en-US" b="1" dirty="0"/>
          </a:p>
          <a:p>
            <a:pPr>
              <a:defRPr sz="1200"/>
            </a:pPr>
            <a:endParaRPr lang="en-US" b="1" dirty="0"/>
          </a:p>
          <a:p>
            <a:pPr>
              <a:defRPr sz="1200"/>
            </a:pPr>
            <a:r>
              <a:rPr lang="en-US" b="1" dirty="0"/>
              <a:t>SLIDE SOURCE(S)</a:t>
            </a:r>
            <a:r>
              <a:rPr lang="en-US" dirty="0"/>
              <a:t>: https://wedocs.unep.org/bitstream/handle/20.500.11822/30797/EGR2019.pdf?sequence=1&amp;isAllowed=y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9" name="Shape 4759"/>
          <p:cNvSpPr>
            <a:spLocks noGrp="1" noRot="1" noChangeAspect="1"/>
          </p:cNvSpPr>
          <p:nvPr>
            <p:ph type="sldImg"/>
          </p:nvPr>
        </p:nvSpPr>
        <p:spPr>
          <a:xfrm>
            <a:off x="381000" y="685800"/>
            <a:ext cx="6096000" cy="3429000"/>
          </a:xfrm>
          <a:prstGeom prst="rect">
            <a:avLst/>
          </a:prstGeom>
        </p:spPr>
        <p:txBody>
          <a:bodyPr/>
          <a:lstStyle/>
          <a:p>
            <a:endParaRPr/>
          </a:p>
        </p:txBody>
      </p:sp>
      <p:sp>
        <p:nvSpPr>
          <p:cNvPr id="4760" name="Shape 4760"/>
          <p:cNvSpPr>
            <a:spLocks noGrp="1"/>
          </p:cNvSpPr>
          <p:nvPr>
            <p:ph type="body" sz="quarter" idx="1"/>
          </p:nvPr>
        </p:nvSpPr>
        <p:spPr>
          <a:prstGeom prst="rect">
            <a:avLst/>
          </a:prstGeom>
        </p:spPr>
        <p:txBody>
          <a:bodyPr/>
          <a:lstStyle/>
          <a:p>
            <a:pPr>
              <a:defRPr b="1"/>
            </a:pPr>
            <a:r>
              <a:rPr lang="en-US" dirty="0"/>
              <a:t>ID #6685 - May be live-streamed, broadcast, and presented in-person, but may not be recorded or modified.</a:t>
            </a:r>
          </a:p>
          <a:p>
            <a:pPr>
              <a:defRPr sz="1400"/>
            </a:pPr>
            <a:endParaRPr lang="en-US" dirty="0"/>
          </a:p>
          <a:p>
            <a:pPr>
              <a:defRPr sz="1400"/>
            </a:pPr>
            <a:r>
              <a:rPr lang="en-US" dirty="0"/>
              <a:t>It also makes people more vulnerable to the COVID-19 pandemic all over the world. More air pollution, a higher death rate from COVID-19.</a:t>
            </a:r>
          </a:p>
          <a:p>
            <a:pPr>
              <a:defRPr sz="1400"/>
            </a:pPr>
            <a:endParaRPr lang="en-US" dirty="0"/>
          </a:p>
          <a:p>
            <a:pPr>
              <a:defRPr sz="1200" b="1"/>
            </a:pPr>
            <a:r>
              <a:rPr lang="en-US" dirty="0"/>
              <a:t>DESCRIPTION</a:t>
            </a:r>
            <a:r>
              <a:rPr lang="en-US" b="0" dirty="0"/>
              <a:t>: Photo of people wearing face masks walking through smog in Changchun, Jilin Province, China on April 15, 2020 with text stating that a study of 324 cities in China found a 15 – 22 percent increase in COVID-19 cases in areas with elevated levels of NO</a:t>
            </a:r>
            <a:r>
              <a:rPr lang="en-US" b="0" baseline="-5999" dirty="0"/>
              <a:t>2</a:t>
            </a:r>
            <a:r>
              <a:rPr lang="en-US" b="0" dirty="0"/>
              <a:t> and PM 2.5 particulate pollution</a:t>
            </a:r>
          </a:p>
          <a:p>
            <a:pPr>
              <a:defRPr sz="1200"/>
            </a:pPr>
            <a:endParaRPr lang="en-US" b="0" dirty="0"/>
          </a:p>
          <a:p>
            <a:pPr>
              <a:defRPr sz="1200" b="1"/>
            </a:pPr>
            <a:r>
              <a:rPr lang="en-US" dirty="0"/>
              <a:t>ADDITIONAL TALKING POINTS</a:t>
            </a:r>
            <a:r>
              <a:rPr lang="en-US" b="0" dirty="0"/>
              <a:t>:</a:t>
            </a:r>
            <a:r>
              <a:rPr lang="en-US" dirty="0"/>
              <a:t> </a:t>
            </a:r>
          </a:p>
          <a:p>
            <a:pPr>
              <a:defRPr sz="1200" b="1"/>
            </a:pPr>
            <a:r>
              <a:rPr lang="en-US" dirty="0"/>
              <a:t>Pollution from extracting and burning fossil fuels isn’t only driving the climate crisis – it’s also creating a public and environmental health crisis worldwide. </a:t>
            </a:r>
          </a:p>
          <a:p>
            <a:pPr>
              <a:defRPr sz="1200" b="1"/>
            </a:pPr>
            <a:endParaRPr lang="en-US" dirty="0"/>
          </a:p>
          <a:p>
            <a:pPr>
              <a:defRPr sz="1200" b="1"/>
            </a:pPr>
            <a:r>
              <a:rPr lang="en-US" dirty="0"/>
              <a:t>Burning fossil fuels releases deadly pollution into the air.</a:t>
            </a:r>
          </a:p>
          <a:p>
            <a:pPr marL="148166" indent="-148166">
              <a:buSzPct val="75000"/>
              <a:buChar char="•"/>
              <a:defRPr sz="1200"/>
            </a:pPr>
            <a:r>
              <a:rPr lang="en-US" dirty="0"/>
              <a:t>Air pollution – such as that produced from burning fossil fuels like coal and oil – can expose people to small particulate matter of 2.5 microns or less in diameter (PM2.5). These particles can penetrate the lung barrier and enter the blood system, resulting in cardiovascular and respiratory diseases, and cancers.[1*]</a:t>
            </a:r>
          </a:p>
          <a:p>
            <a:pPr marL="148166" indent="-148166">
              <a:buSzPct val="75000"/>
              <a:buChar char="•"/>
              <a:defRPr sz="1200"/>
            </a:pPr>
            <a:r>
              <a:rPr lang="en-US" dirty="0"/>
              <a:t>Ambient outdoor air pollution kills millions of people every year.[1*]</a:t>
            </a:r>
          </a:p>
          <a:p>
            <a:pPr marL="148166" indent="-148166">
              <a:buSzPct val="75000"/>
              <a:buChar char="•"/>
              <a:defRPr sz="1200"/>
            </a:pPr>
            <a:r>
              <a:rPr lang="en-US" dirty="0"/>
              <a:t>In 2016, around 58 percent of deaths from ambient air pollution were due to </a:t>
            </a:r>
            <a:r>
              <a:rPr lang="en-US" dirty="0" err="1"/>
              <a:t>ischaemic</a:t>
            </a:r>
            <a:r>
              <a:rPr lang="en-US" dirty="0"/>
              <a:t> heart disease and strokes. Another 18 percent were due to chronic obstructive pulmonary disease, 18 percent were due to acute lower respiratory infections, and 6 percent were due to lung cancer.[1*]</a:t>
            </a:r>
          </a:p>
          <a:p>
            <a:pPr marL="148166" indent="-148166">
              <a:buSzPct val="75000"/>
              <a:buChar char="•"/>
              <a:defRPr sz="1200"/>
            </a:pPr>
            <a:r>
              <a:rPr lang="en-US" dirty="0"/>
              <a:t>Additionally, indoor smoke is a serious health risk for some 3 billion people who use biomass, kerosene fuels, and coal for cooking or for heating their homes.[1*]</a:t>
            </a:r>
          </a:p>
          <a:p>
            <a:pPr marL="148166" indent="-148166">
              <a:buSzPct val="75000"/>
              <a:buChar char="•"/>
              <a:defRPr sz="1200"/>
            </a:pPr>
            <a:r>
              <a:rPr lang="en-US" dirty="0"/>
              <a:t>People with pre-existing medical conditions are worse off. For example, chronic obstructive pulmonary disease (COPD) patients are especially sensitive to changes in ambient air quality associated with climate change.[2*]</a:t>
            </a:r>
          </a:p>
          <a:p>
            <a:pPr marL="148166" indent="-148166">
              <a:buSzPct val="75000"/>
              <a:buChar char="•"/>
              <a:defRPr sz="1200"/>
            </a:pPr>
            <a:r>
              <a:rPr lang="en-US" dirty="0"/>
              <a:t>Among the many byproducts of coal combustion is mercury, a potent neurotoxin that can bioaccumulate and </a:t>
            </a:r>
            <a:r>
              <a:rPr lang="en-US" dirty="0" err="1"/>
              <a:t>biomagnify</a:t>
            </a:r>
            <a:r>
              <a:rPr lang="en-US" dirty="0"/>
              <a:t> in organic tissue. Consuming contaminated fish, for example, can seriously harm both people and wildlife.[3*]</a:t>
            </a:r>
          </a:p>
          <a:p>
            <a:pPr>
              <a:defRPr sz="1200" b="1"/>
            </a:pPr>
            <a:endParaRPr lang="en-US" dirty="0"/>
          </a:p>
          <a:p>
            <a:pPr>
              <a:defRPr sz="1200" b="1"/>
            </a:pPr>
            <a:r>
              <a:rPr lang="en-US" dirty="0"/>
              <a:t>Fossil fuel pollution also impacts the water and land.</a:t>
            </a:r>
          </a:p>
          <a:p>
            <a:pPr marL="148166" indent="-148166">
              <a:buSzPct val="75000"/>
              <a:buChar char="•"/>
              <a:defRPr sz="1200"/>
            </a:pPr>
            <a:r>
              <a:rPr lang="en-US" dirty="0"/>
              <a:t>Coal mining operations can contaminate nearby rivers, lakes, and aquifers with heavy metals like arsenic, copper, and lead. One common technique, mountain top removal, requires clearcutting forests and vegetation before using explosives to blast away the tops of mountains, with the resulting debris typically dumped into the valleys below.[4*]</a:t>
            </a:r>
          </a:p>
          <a:p>
            <a:pPr marL="148166" indent="-148166">
              <a:buSzPct val="75000"/>
              <a:buChar char="•"/>
              <a:defRPr sz="1200"/>
            </a:pPr>
            <a:r>
              <a:rPr lang="en-US" dirty="0"/>
              <a:t>Before being burned, coal is washed with water and chemicals to remove impurities, producing a coal slurry that must be stored, either with coal ash or in improvised ponds that can leak, spill, or fail.[4*]</a:t>
            </a:r>
          </a:p>
          <a:p>
            <a:pPr marL="148166" indent="-148166">
              <a:buSzPct val="75000"/>
              <a:buChar char="•"/>
              <a:defRPr sz="1200"/>
            </a:pPr>
            <a:r>
              <a:rPr lang="en-US" dirty="0"/>
              <a:t>In 2000, the bottom of a Kentucky coal slurry impoundment gave way, contaminating more than a hundred miles of rivers and streams with more than 300,000,000 gallons of thick black sludge – a spill 30 times larger than the Exxon-Valdez oil spill.[4*]</a:t>
            </a:r>
          </a:p>
          <a:p>
            <a:pPr marL="148166" indent="-148166">
              <a:buSzPct val="75000"/>
              <a:buChar char="•"/>
              <a:defRPr sz="1200"/>
            </a:pPr>
            <a:r>
              <a:rPr lang="en-US" dirty="0"/>
              <a:t>Hydraulic fracturing (or “fracking”) is a drilling technique for extracting oil or natural gas by injecting huge quantities of water, chemicals, and sand deep underground, the hazardous consequences of which may include contaminating drinking water supplies and triggering small earthquakes.[5*]</a:t>
            </a:r>
          </a:p>
          <a:p>
            <a:pPr marL="148166" indent="-148166">
              <a:buSzPct val="75000"/>
              <a:buChar char="•"/>
              <a:defRPr sz="1200"/>
            </a:pPr>
            <a:r>
              <a:rPr lang="en-US" dirty="0"/>
              <a:t>Oil spills, such as from the Deepwater Horizon offshore oil rig in 2010, are devastating environmental disasters with long-lasting effects to the landscape, native species, and inhabitants who depend on the area.[6*]</a:t>
            </a:r>
          </a:p>
          <a:p>
            <a:pPr>
              <a:defRPr sz="1200" b="1"/>
            </a:pPr>
            <a:endParaRPr lang="en-US" dirty="0"/>
          </a:p>
          <a:p>
            <a:pPr>
              <a:defRPr sz="1200" b="1"/>
            </a:pPr>
            <a:r>
              <a:rPr lang="en-US" dirty="0"/>
              <a:t>While pollution is a threat to common resources, some people are disproportionately impacted.</a:t>
            </a:r>
          </a:p>
          <a:p>
            <a:pPr marL="148166" indent="-148166">
              <a:buSzPct val="75000"/>
              <a:buChar char="•"/>
              <a:defRPr sz="1200"/>
            </a:pPr>
            <a:r>
              <a:rPr lang="en-US" dirty="0"/>
              <a:t>Around the world, poor people are the most affected by air pollution.[7*]</a:t>
            </a:r>
          </a:p>
          <a:p>
            <a:pPr marL="148166" indent="-148166">
              <a:buSzPct val="75000"/>
              <a:buChar char="•"/>
              <a:defRPr sz="1200"/>
            </a:pPr>
            <a:r>
              <a:rPr lang="en-US" dirty="0"/>
              <a:t>As of 2016, more than 90 percent of air pollution-related deaths occurred in low- and middle-income countries.[1*]</a:t>
            </a:r>
          </a:p>
          <a:p>
            <a:pPr marL="148166" indent="-148166">
              <a:buSzPct val="75000"/>
              <a:buChar char="•"/>
              <a:defRPr sz="1200"/>
            </a:pPr>
            <a:r>
              <a:rPr lang="en-US" dirty="0"/>
              <a:t>In the United States, due to historical racism and economic inequality, minority and poor communities are most affected by air pollution: Black Americans have a 54 percent higher health burden compared to the overall population; non-White communities overall have a 28 percent higher health burden; and those living below the poverty line have a 35 percent higher burden.[8*]</a:t>
            </a:r>
          </a:p>
          <a:p>
            <a:pPr marL="148166" indent="-148166">
              <a:buSzPct val="75000"/>
              <a:buChar char="•"/>
              <a:defRPr sz="1200"/>
            </a:pPr>
            <a:r>
              <a:rPr lang="en-US" dirty="0"/>
              <a:t>The biggest polluters, including hazardous waste treatment, storage, and disposal plants, in the US are overwhelmingly located in poor, non-White areas.[9*]</a:t>
            </a:r>
          </a:p>
          <a:p>
            <a:pPr marL="148166" indent="-148166">
              <a:buSzPct val="75000"/>
              <a:buChar char="•"/>
              <a:defRPr sz="1200"/>
            </a:pPr>
            <a:r>
              <a:rPr lang="en-US" dirty="0"/>
              <a:t>Residents of Louisiana’s “Cancer Alley” – home to about 150 fossil fuel and petrochemical facilities – are about 50 times more likely to get cancer than the average American.[10*]</a:t>
            </a:r>
          </a:p>
          <a:p>
            <a:pPr>
              <a:defRPr sz="1200" b="1"/>
            </a:pPr>
            <a:endParaRPr lang="en-US" dirty="0"/>
          </a:p>
          <a:p>
            <a:pPr>
              <a:defRPr sz="1200" b="1"/>
            </a:pPr>
            <a:r>
              <a:rPr lang="en-US" dirty="0"/>
              <a:t>Fossil fuel pollution is changing our climate – and climate change is making the public health impacts of COVID-19 worse. </a:t>
            </a:r>
          </a:p>
          <a:p>
            <a:pPr marL="148166" indent="-148166">
              <a:buSzPct val="75000"/>
              <a:buChar char="•"/>
              <a:defRPr sz="1200"/>
            </a:pPr>
            <a:r>
              <a:rPr lang="en-US" dirty="0"/>
              <a:t>While there is no evidence of climate change directly contributing to the emergence of COVID-19, climate change can indirectly affect the larger COVID-19 response due to its impacts on public health and stress on health systems.[11*]</a:t>
            </a:r>
          </a:p>
          <a:p>
            <a:pPr marL="148166" indent="-148166">
              <a:buSzPct val="75000"/>
              <a:buChar char="•"/>
              <a:defRPr sz="1200"/>
            </a:pPr>
            <a:r>
              <a:rPr lang="en-US" dirty="0"/>
              <a:t>People living with poor air quality – especially those most vulnerable, like the homeless, people with homes lacking air filtration, or people with compromised health – are more likely to die from COVID-19, just as research shows that people exposed to more air pollution and who smoke fare worse with respiratory infections.[12*]</a:t>
            </a:r>
          </a:p>
          <a:p>
            <a:pPr marL="148166" indent="-148166">
              <a:buSzPct val="75000"/>
              <a:buChar char="•"/>
              <a:defRPr sz="1200"/>
            </a:pPr>
            <a:r>
              <a:rPr lang="en-US" dirty="0"/>
              <a:t>Due to longstanding racist housing policies and practices and other systemic inequalities, communities of color in the US are more likely to live with higher rates of pollution and be at higher risk of getting COVID-19 or contracting severe illness.[13*]</a:t>
            </a:r>
          </a:p>
          <a:p>
            <a:pPr marL="148166" indent="-148166">
              <a:buSzPct val="75000"/>
              <a:buChar char="•"/>
              <a:defRPr sz="1200"/>
            </a:pPr>
            <a:r>
              <a:rPr lang="en-US" dirty="0"/>
              <a:t>COVID-19 may affect planning and preparing for hurricanes and other natural disasters, as well as recovery efforts, due to the strained medical and personal hygiene resources and difficulty maintaining physical distancing in public shelters.[14*]</a:t>
            </a:r>
          </a:p>
          <a:p>
            <a:pPr>
              <a:defRPr sz="1200" b="1"/>
            </a:pPr>
            <a:endParaRPr lang="en-US" dirty="0"/>
          </a:p>
          <a:p>
            <a:pPr>
              <a:defRPr sz="1200" b="1"/>
            </a:pPr>
            <a:r>
              <a:rPr lang="en-US" dirty="0"/>
              <a:t>REFERENCES</a:t>
            </a:r>
            <a:r>
              <a:rPr lang="en-US" b="0" dirty="0"/>
              <a:t>: </a:t>
            </a:r>
          </a:p>
          <a:p>
            <a:pPr>
              <a:defRPr sz="1200"/>
            </a:pPr>
            <a:r>
              <a:rPr lang="en-US" dirty="0"/>
              <a:t>[1*] World Health Organization, "Ambient (outdoor) air pollution," May 2, 2018. https://www.who.int/news-room/fact-sheets/detail/ambient-(outdoor)-air-quality-and-health</a:t>
            </a:r>
          </a:p>
          <a:p>
            <a:pPr>
              <a:defRPr sz="1200"/>
            </a:pPr>
            <a:r>
              <a:rPr lang="en-US" dirty="0"/>
              <a:t>[2*] John </a:t>
            </a:r>
            <a:r>
              <a:rPr lang="en-US" dirty="0" err="1"/>
              <a:t>Balbus</a:t>
            </a:r>
            <a:r>
              <a:rPr lang="en-US" dirty="0"/>
              <a:t>, et al., “Climate and Health Assessment Chapter 1: Climate Change and Human Health,” (The US Global Change Research Program, 2016). https://health2016.globalchange.gov/climate-change-and-human-health</a:t>
            </a:r>
          </a:p>
          <a:p>
            <a:pPr>
              <a:defRPr sz="1200"/>
            </a:pPr>
            <a:r>
              <a:rPr lang="en-US" dirty="0"/>
              <a:t>[3*] US Geological Survey, "Mercury," last accessed July 2020. https://usgs.gov/mission-areas/water-resources/science/mercury?qt-science_center_objects=0#qt-science_center_objects</a:t>
            </a:r>
          </a:p>
          <a:p>
            <a:pPr>
              <a:defRPr sz="1200"/>
            </a:pPr>
            <a:r>
              <a:rPr lang="en-US" dirty="0"/>
              <a:t>[4*] Union of Concern Scientists, "Coal and Water Pollution," December 6, 2017. https://www.ucsusa.org/resources/coal-and-water-pollution</a:t>
            </a:r>
          </a:p>
          <a:p>
            <a:pPr>
              <a:defRPr sz="1200"/>
            </a:pPr>
            <a:r>
              <a:rPr lang="en-US" dirty="0"/>
              <a:t>[5*] Marc </a:t>
            </a:r>
            <a:r>
              <a:rPr lang="en-US" dirty="0" err="1"/>
              <a:t>Lallanilla</a:t>
            </a:r>
            <a:r>
              <a:rPr lang="en-US" dirty="0"/>
              <a:t>, "Facts About Fracking," Live Science, February 10, 2018. https://www.livescience.com/34464-what-is-fracking.html</a:t>
            </a:r>
          </a:p>
          <a:p>
            <a:pPr>
              <a:defRPr sz="1200"/>
            </a:pPr>
            <a:r>
              <a:rPr lang="en-US" dirty="0"/>
              <a:t>[6*] US Geological Survey, "Large Oil Spills," last accessed July 2020. https://www.usgs.gov/mission-areas/water-resources/science/large-oil-spills</a:t>
            </a:r>
          </a:p>
          <a:p>
            <a:pPr>
              <a:defRPr sz="1200"/>
            </a:pPr>
            <a:r>
              <a:rPr lang="en-US" dirty="0"/>
              <a:t>[7*] UN Environment, “Air pollution hurts the poorest most,” May 9, 2019. https://www.unenvironment.org/news-and-stories/story/air-pollution-hurts-poorest-most</a:t>
            </a:r>
          </a:p>
          <a:p>
            <a:pPr>
              <a:defRPr sz="1200"/>
            </a:pPr>
            <a:r>
              <a:rPr lang="en-US" dirty="0"/>
              <a:t>[8*] Miranda Green, “EPA scientists find black communities disproportionately hit by pollution,” The Hill, February 23, 2018. https://thehill.com/policy/energy-environment/375289-epa-scientists-find-emissions-greater-impact-low-income-communities</a:t>
            </a:r>
          </a:p>
          <a:p>
            <a:pPr>
              <a:defRPr sz="1200"/>
            </a:pPr>
            <a:r>
              <a:rPr lang="en-US" dirty="0"/>
              <a:t>[9*] Erik Sherman, “If You’re a Minority and Poor, You’re More Likely to Live Near a Toxic Waste Site,” Fortune, February 4, 2016. https://fortune.com/2016/02/04/environmental-race-poverty-flint/</a:t>
            </a:r>
          </a:p>
          <a:p>
            <a:pPr>
              <a:defRPr sz="1200"/>
            </a:pPr>
            <a:r>
              <a:rPr lang="en-US" dirty="0"/>
              <a:t>[10*] James </a:t>
            </a:r>
            <a:r>
              <a:rPr lang="en-US" dirty="0" err="1"/>
              <a:t>Pasley</a:t>
            </a:r>
            <a:r>
              <a:rPr lang="en-US" dirty="0"/>
              <a:t>, “Inside Louisiana’s horrifying ‘Cancer Alley,’ an 85-mile stretch of pollution and environmental racism that’s now dealing with some of the highest coronavirus death rates in the country,” Business Insider, April 9, 2020. https://www.businessinsider.com/louisiana-cancer-alley-photos-oil-refineries-chemicals-pollution-2019-11#to-get-an-idea-of-the-toxicity-people-living-in-reserve-louisiana-are-50-times-more-likely-to-get-cancer-than-an-average-american-3</a:t>
            </a:r>
          </a:p>
          <a:p>
            <a:pPr>
              <a:defRPr sz="1200"/>
            </a:pPr>
            <a:r>
              <a:rPr lang="en-US" dirty="0"/>
              <a:t>[11*] World Health Organization, "Q&amp;A: Climate change and COVID-19," April 22, 2020. https://www.who.int/news-room/q-a-detail/q-a-on-climate-change-and-covid-19</a:t>
            </a:r>
          </a:p>
          <a:p>
            <a:pPr>
              <a:defRPr sz="1200"/>
            </a:pPr>
            <a:r>
              <a:rPr lang="en-US" dirty="0"/>
              <a:t>[12*] Harvard T.H. Chan School of Public Health, "Coronavirus and Climate Change," last accessed July 2020. https://www.hsph.harvard.edu/c-change/subtopics/coronavirus-and-climate-change/</a:t>
            </a:r>
          </a:p>
          <a:p>
            <a:pPr>
              <a:defRPr sz="1200"/>
            </a:pPr>
            <a:r>
              <a:rPr lang="en-US" dirty="0"/>
              <a:t>[13*] Center for Disease Control, “COVID-19 in Racial and Ethnic Minority Groups,” June 25, 2020. https://www.cdc.gov/coronavirus/2019-ncov/need-extra-precautions/racial-ethnic-minorities.html</a:t>
            </a:r>
          </a:p>
          <a:p>
            <a:pPr>
              <a:defRPr sz="1200"/>
            </a:pPr>
            <a:r>
              <a:rPr lang="en-US" dirty="0"/>
              <a:t>[14*] US Centers for Disease Control and Prevention, "Natural Disasters, Severe Weather, and COVID-19," last updated July 1, 2020. https://www.cdc.gov/disasters/covid-19/disasters_severe_weather_and_covid-19.html</a:t>
            </a:r>
          </a:p>
          <a:p>
            <a:pPr>
              <a:defRPr sz="1200"/>
            </a:pPr>
            <a:endParaRPr lang="en-US" dirty="0"/>
          </a:p>
          <a:p>
            <a:pPr>
              <a:defRPr sz="1200"/>
            </a:pPr>
            <a:r>
              <a:rPr lang="en-US" b="1" dirty="0"/>
              <a:t>SLIDE SOURCE(S)</a:t>
            </a:r>
            <a:r>
              <a:rPr lang="en-US" dirty="0"/>
              <a:t>: https://www.medrxiv.org/content/10.1101/2020.04.21.20073700v1</a:t>
            </a:r>
          </a:p>
          <a:p>
            <a:endParaRPr dirty="0"/>
          </a:p>
        </p:txBody>
      </p:sp>
    </p:spTree>
    <p:extLst>
      <p:ext uri="{BB962C8B-B14F-4D97-AF65-F5344CB8AC3E}">
        <p14:creationId xmlns:p14="http://schemas.microsoft.com/office/powerpoint/2010/main" val="808325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8" name="Shape 4778"/>
          <p:cNvSpPr>
            <a:spLocks noGrp="1" noRot="1" noChangeAspect="1"/>
          </p:cNvSpPr>
          <p:nvPr>
            <p:ph type="sldImg"/>
          </p:nvPr>
        </p:nvSpPr>
        <p:spPr>
          <a:xfrm>
            <a:off x="381000" y="685800"/>
            <a:ext cx="6096000" cy="3429000"/>
          </a:xfrm>
          <a:prstGeom prst="rect">
            <a:avLst/>
          </a:prstGeom>
        </p:spPr>
        <p:txBody>
          <a:bodyPr/>
          <a:lstStyle/>
          <a:p>
            <a:endParaRPr/>
          </a:p>
        </p:txBody>
      </p:sp>
      <p:sp>
        <p:nvSpPr>
          <p:cNvPr id="4779" name="Shape 4779"/>
          <p:cNvSpPr>
            <a:spLocks noGrp="1"/>
          </p:cNvSpPr>
          <p:nvPr>
            <p:ph type="body" sz="quarter" idx="1"/>
          </p:nvPr>
        </p:nvSpPr>
        <p:spPr>
          <a:prstGeom prst="rect">
            <a:avLst/>
          </a:prstGeom>
        </p:spPr>
        <p:txBody>
          <a:bodyPr/>
          <a:lstStyle/>
          <a:p>
            <a:pPr>
              <a:defRPr b="1"/>
            </a:pPr>
            <a:r>
              <a:rPr lang="en-US" dirty="0"/>
              <a:t>ID #6608 - Can be used in noncommercial online and TV broadcasts of your presentation, but not modified.</a:t>
            </a:r>
          </a:p>
          <a:p>
            <a:pPr>
              <a:defRPr sz="1400"/>
            </a:pPr>
            <a:endParaRPr lang="en-US" dirty="0"/>
          </a:p>
          <a:p>
            <a:pPr>
              <a:defRPr sz="1400"/>
            </a:pPr>
            <a:r>
              <a:rPr lang="en-US" dirty="0"/>
              <a:t>And again, we see this pattern show up worse among minority populations and poor populations. Black Americans are dying at a rate more than twice as high as white Americans from COVID-19; many reasons, but the climate crisis is one of the principal ones.</a:t>
            </a:r>
          </a:p>
          <a:p>
            <a:pPr>
              <a:defRPr sz="1400"/>
            </a:pPr>
            <a:endParaRPr lang="en-US" dirty="0"/>
          </a:p>
          <a:p>
            <a:pPr>
              <a:defRPr sz="1200" b="1"/>
            </a:pPr>
            <a:r>
              <a:rPr lang="en-US" dirty="0"/>
              <a:t>DESCRIPTION</a:t>
            </a:r>
            <a:r>
              <a:rPr lang="en-US" b="0" dirty="0"/>
              <a:t>: Graph of COVID-19 death rates by race through June 24, 2020 with text stating that the death rate for Black Americans from COVID-19 is more than twice that white Americans</a:t>
            </a:r>
          </a:p>
          <a:p>
            <a:pPr>
              <a:defRPr sz="1200"/>
            </a:pPr>
            <a:endParaRPr lang="en-US" b="0" dirty="0"/>
          </a:p>
          <a:p>
            <a:pPr>
              <a:defRPr sz="1200" b="1"/>
            </a:pPr>
            <a:r>
              <a:rPr lang="en-US" dirty="0"/>
              <a:t>ADDITIONAL TALKING POINTS</a:t>
            </a:r>
            <a:r>
              <a:rPr lang="en-US" b="0" dirty="0"/>
              <a:t>:</a:t>
            </a:r>
            <a:r>
              <a:rPr lang="en-US" dirty="0"/>
              <a:t> </a:t>
            </a:r>
          </a:p>
          <a:p>
            <a:pPr>
              <a:defRPr sz="1200" b="1"/>
            </a:pPr>
            <a:r>
              <a:rPr lang="en-US" dirty="0"/>
              <a:t>Pollution from extracting and burning fossil fuels isn’t only driving the climate crisis – it’s also creating a public and environmental health crisis worldwide. </a:t>
            </a:r>
          </a:p>
          <a:p>
            <a:pPr>
              <a:defRPr sz="1200" b="1"/>
            </a:pPr>
            <a:endParaRPr lang="en-US" dirty="0"/>
          </a:p>
          <a:p>
            <a:pPr>
              <a:defRPr sz="1200" b="1"/>
            </a:pPr>
            <a:r>
              <a:rPr lang="en-US" dirty="0"/>
              <a:t>Burning fossil fuels releases deadly pollution into the air.</a:t>
            </a:r>
          </a:p>
          <a:p>
            <a:pPr marL="148166" indent="-148166">
              <a:buSzPct val="75000"/>
              <a:buChar char="•"/>
              <a:defRPr sz="1200"/>
            </a:pPr>
            <a:r>
              <a:rPr lang="en-US" dirty="0"/>
              <a:t>Air pollution – such as that produced from burning fossil fuels like coal and oil – can expose people to small particulate matter of 2.5 microns or less in diameter (PM2.5). These particles can penetrate the lung barrier and enter the blood system, resulting in cardiovascular and respiratory diseases, and cancers.[1*]</a:t>
            </a:r>
          </a:p>
          <a:p>
            <a:pPr marL="148166" indent="-148166">
              <a:buSzPct val="75000"/>
              <a:buChar char="•"/>
              <a:defRPr sz="1200"/>
            </a:pPr>
            <a:r>
              <a:rPr lang="en-US" dirty="0"/>
              <a:t>Ambient outdoor air pollution kills millions of people every year.[1*]</a:t>
            </a:r>
          </a:p>
          <a:p>
            <a:pPr marL="148166" indent="-148166">
              <a:buSzPct val="75000"/>
              <a:buChar char="•"/>
              <a:defRPr sz="1200"/>
            </a:pPr>
            <a:r>
              <a:rPr lang="en-US" dirty="0"/>
              <a:t>In 2016, around 58 percent of deaths from ambient air pollution were due to </a:t>
            </a:r>
            <a:r>
              <a:rPr lang="en-US" dirty="0" err="1"/>
              <a:t>ischaemic</a:t>
            </a:r>
            <a:r>
              <a:rPr lang="en-US" dirty="0"/>
              <a:t> heart disease and strokes. Another 18 percent were due to chronic obstructive pulmonary disease, 18 percent were due to acute lower respiratory infections, and 6 percent were due to lung cancer.[1*]</a:t>
            </a:r>
          </a:p>
          <a:p>
            <a:pPr marL="148166" indent="-148166">
              <a:buSzPct val="75000"/>
              <a:buChar char="•"/>
              <a:defRPr sz="1200"/>
            </a:pPr>
            <a:r>
              <a:rPr lang="en-US" dirty="0"/>
              <a:t>Additionally, indoor smoke is a serious health risk for some 3 billion people who use biomass, kerosene fuels, and coal for cooking or for heating their homes.[1*]</a:t>
            </a:r>
          </a:p>
          <a:p>
            <a:pPr marL="148166" indent="-148166">
              <a:buSzPct val="75000"/>
              <a:buChar char="•"/>
              <a:defRPr sz="1200"/>
            </a:pPr>
            <a:r>
              <a:rPr lang="en-US" dirty="0"/>
              <a:t>People with pre-existing medical conditions are worse off. For example, chronic obstructive pulmonary disease (COPD) patients are especially sensitive to changes in ambient air quality associated with climate change.[2*]</a:t>
            </a:r>
          </a:p>
          <a:p>
            <a:pPr marL="148166" indent="-148166">
              <a:buSzPct val="75000"/>
              <a:buChar char="•"/>
              <a:defRPr sz="1200"/>
            </a:pPr>
            <a:r>
              <a:rPr lang="en-US" dirty="0"/>
              <a:t>Among the many byproducts of coal combustion is mercury, a potent neurotoxin that can bioaccumulate and </a:t>
            </a:r>
            <a:r>
              <a:rPr lang="en-US" dirty="0" err="1"/>
              <a:t>biomagnify</a:t>
            </a:r>
            <a:r>
              <a:rPr lang="en-US" dirty="0"/>
              <a:t> in organic tissue. Consuming contaminated fish, for example, can seriously harm both people and wildlife.[3*]</a:t>
            </a:r>
          </a:p>
          <a:p>
            <a:pPr>
              <a:defRPr sz="1200" b="1"/>
            </a:pPr>
            <a:endParaRPr lang="en-US" dirty="0"/>
          </a:p>
          <a:p>
            <a:pPr>
              <a:defRPr sz="1200" b="1"/>
            </a:pPr>
            <a:r>
              <a:rPr lang="en-US" dirty="0"/>
              <a:t>Fossil fuel pollution also impacts the water and land.</a:t>
            </a:r>
          </a:p>
          <a:p>
            <a:pPr marL="148166" indent="-148166">
              <a:buSzPct val="75000"/>
              <a:buChar char="•"/>
              <a:defRPr sz="1200"/>
            </a:pPr>
            <a:r>
              <a:rPr lang="en-US" dirty="0"/>
              <a:t>Coal mining operations can contaminate nearby rivers, lakes, and aquifers with heavy metals like arsenic, copper, and lead. One common technique, mountain top removal, requires clearcutting forests and vegetation before using explosives to blast away the tops of mountains, with the resulting debris typically dumped into the valleys below.[4*]</a:t>
            </a:r>
          </a:p>
          <a:p>
            <a:pPr marL="148166" indent="-148166">
              <a:buSzPct val="75000"/>
              <a:buChar char="•"/>
              <a:defRPr sz="1200"/>
            </a:pPr>
            <a:r>
              <a:rPr lang="en-US" dirty="0"/>
              <a:t>Before being burned, coal is washed with water and chemicals to remove impurities, producing a coal slurry that must be stored, either with coal ash or in improvised ponds that can leak, spill, or fail.[4*]</a:t>
            </a:r>
          </a:p>
          <a:p>
            <a:pPr marL="148166" indent="-148166">
              <a:buSzPct val="75000"/>
              <a:buChar char="•"/>
              <a:defRPr sz="1200"/>
            </a:pPr>
            <a:r>
              <a:rPr lang="en-US" dirty="0"/>
              <a:t>In 2000, the bottom of a Kentucky coal slurry impoundment gave way, contaminating more than a hundred miles of rivers and streams with more than 300,000,000 gallons of thick black sludge – a spill 30 times larger than the Exxon-Valdez oil spill.[4*]</a:t>
            </a:r>
          </a:p>
          <a:p>
            <a:pPr marL="148166" indent="-148166">
              <a:buSzPct val="75000"/>
              <a:buChar char="•"/>
              <a:defRPr sz="1200"/>
            </a:pPr>
            <a:r>
              <a:rPr lang="en-US" dirty="0"/>
              <a:t>Hydraulic fracturing (or “fracking”) is a drilling technique for extracting oil or natural gas by injecting huge quantities of water, chemicals, and sand deep underground, the hazardous consequences of which may include contaminating drinking water supplies and triggering small earthquakes.[5*]</a:t>
            </a:r>
          </a:p>
          <a:p>
            <a:pPr marL="148166" indent="-148166">
              <a:buSzPct val="75000"/>
              <a:buChar char="•"/>
              <a:defRPr sz="1200"/>
            </a:pPr>
            <a:r>
              <a:rPr lang="en-US" dirty="0"/>
              <a:t>Oil spills, such as from the Deepwater Horizon offshore oil rig in 2010, are devastating environmental disasters with long-lasting effects to the landscape, native species, and inhabitants who depend on the area.[6*]</a:t>
            </a:r>
          </a:p>
          <a:p>
            <a:pPr>
              <a:defRPr sz="1200" b="1"/>
            </a:pPr>
            <a:endParaRPr lang="en-US" dirty="0"/>
          </a:p>
          <a:p>
            <a:pPr>
              <a:defRPr sz="1200" b="1"/>
            </a:pPr>
            <a:r>
              <a:rPr lang="en-US" dirty="0"/>
              <a:t>While pollution is a threat to common resources, some people are disproportionately impacted.</a:t>
            </a:r>
          </a:p>
          <a:p>
            <a:pPr marL="148166" indent="-148166">
              <a:buSzPct val="75000"/>
              <a:buChar char="•"/>
              <a:defRPr sz="1200"/>
            </a:pPr>
            <a:r>
              <a:rPr lang="en-US" dirty="0"/>
              <a:t>Around the world, poor people are the most affected by air pollution.[7*]</a:t>
            </a:r>
          </a:p>
          <a:p>
            <a:pPr marL="148166" indent="-148166">
              <a:buSzPct val="75000"/>
              <a:buChar char="•"/>
              <a:defRPr sz="1200"/>
            </a:pPr>
            <a:r>
              <a:rPr lang="en-US" dirty="0"/>
              <a:t>As of 2016, more than 90 percent of air pollution-related deaths occurred in low- and middle-income countries.[1*]</a:t>
            </a:r>
          </a:p>
          <a:p>
            <a:pPr marL="148166" indent="-148166">
              <a:buSzPct val="75000"/>
              <a:buChar char="•"/>
              <a:defRPr sz="1200"/>
            </a:pPr>
            <a:r>
              <a:rPr lang="en-US" dirty="0"/>
              <a:t>In the United States, due to historical racism and economic inequality, minority and poor communities are most affected by air pollution: Black Americans have a 54 percent higher health burden compared to the overall population; non-White communities overall have a 28 percent higher health burden; and those living below the poverty line have a 35 percent higher burden.[8*]</a:t>
            </a:r>
          </a:p>
          <a:p>
            <a:pPr marL="148166" indent="-148166">
              <a:buSzPct val="75000"/>
              <a:buChar char="•"/>
              <a:defRPr sz="1200"/>
            </a:pPr>
            <a:r>
              <a:rPr lang="en-US" dirty="0"/>
              <a:t>The biggest polluters, including hazardous waste treatment, storage, and disposal plants, in the US are overwhelmingly located in poor, non-White areas.[9*]</a:t>
            </a:r>
          </a:p>
          <a:p>
            <a:pPr marL="148166" indent="-148166">
              <a:buSzPct val="75000"/>
              <a:buChar char="•"/>
              <a:defRPr sz="1200"/>
            </a:pPr>
            <a:r>
              <a:rPr lang="en-US" dirty="0"/>
              <a:t>Residents of Louisiana’s “Cancer Alley” – home to about 150 fossil fuel and petrochemical facilities – are about 50 times more likely to get cancer than the average American.[10*]</a:t>
            </a:r>
          </a:p>
          <a:p>
            <a:pPr>
              <a:defRPr sz="1200" b="1"/>
            </a:pPr>
            <a:endParaRPr lang="en-US" dirty="0"/>
          </a:p>
          <a:p>
            <a:pPr>
              <a:defRPr sz="1200" b="1"/>
            </a:pPr>
            <a:r>
              <a:rPr lang="en-US" dirty="0"/>
              <a:t>Fossil fuel pollution is changing our climate – and climate change is making the public health impacts of COVID-19 worse. </a:t>
            </a:r>
          </a:p>
          <a:p>
            <a:pPr marL="148166" indent="-148166">
              <a:buSzPct val="75000"/>
              <a:buChar char="•"/>
              <a:defRPr sz="1200"/>
            </a:pPr>
            <a:r>
              <a:rPr lang="en-US" dirty="0"/>
              <a:t>While there is no evidence of climate change directly contributing to the emergence of COVID-19, climate change can indirectly affect the larger COVID-19 response due to its impacts on public health and stress on health systems.[11*]</a:t>
            </a:r>
          </a:p>
          <a:p>
            <a:pPr marL="148166" indent="-148166">
              <a:buSzPct val="75000"/>
              <a:buChar char="•"/>
              <a:defRPr sz="1200"/>
            </a:pPr>
            <a:r>
              <a:rPr lang="en-US" dirty="0"/>
              <a:t>People living with poor air quality – especially those most vulnerable, like the homeless, people with homes lacking air filtration, or people with compromised health – are more likely to die from COVID-19, just as research shows that people exposed to more air pollution and who smoke fare worse with respiratory infections.[12*]</a:t>
            </a:r>
          </a:p>
          <a:p>
            <a:pPr marL="148166" indent="-148166">
              <a:buSzPct val="75000"/>
              <a:buChar char="•"/>
              <a:defRPr sz="1200"/>
            </a:pPr>
            <a:r>
              <a:rPr lang="en-US" dirty="0"/>
              <a:t>Due to longstanding racist housing policies and practices and other systemic inequalities, communities of color in the US are more likely to live with higher rates of pollution and be at higher risk of getting COVID-19 or contracting severe illness.[13*]</a:t>
            </a:r>
          </a:p>
          <a:p>
            <a:pPr marL="148166" indent="-148166">
              <a:buSzPct val="75000"/>
              <a:buChar char="•"/>
              <a:defRPr sz="1200"/>
            </a:pPr>
            <a:r>
              <a:rPr lang="en-US" dirty="0"/>
              <a:t>COVID-19 may affect planning and preparing for hurricanes and other natural disasters, as well as recovery efforts, due to the strained medical and personal hygiene resources and difficulty maintaining physical distancing in public shelters.[14*]</a:t>
            </a:r>
          </a:p>
          <a:p>
            <a:pPr>
              <a:defRPr sz="1200" b="1"/>
            </a:pPr>
            <a:endParaRPr lang="en-US" dirty="0"/>
          </a:p>
          <a:p>
            <a:pPr>
              <a:defRPr sz="1200" b="1"/>
            </a:pPr>
            <a:r>
              <a:rPr lang="en-US" dirty="0"/>
              <a:t>REFERENCES</a:t>
            </a:r>
            <a:r>
              <a:rPr lang="en-US" b="0" dirty="0"/>
              <a:t>: </a:t>
            </a:r>
          </a:p>
          <a:p>
            <a:pPr>
              <a:defRPr sz="1200"/>
            </a:pPr>
            <a:r>
              <a:rPr lang="en-US" dirty="0"/>
              <a:t>[1*] World Health Organization, "Ambient (outdoor) air pollution," May 2, 2018. https://www.who.int/news-room/fact-sheets/detail/ambient-(outdoor)-air-quality-and-health</a:t>
            </a:r>
          </a:p>
          <a:p>
            <a:pPr>
              <a:defRPr sz="1200"/>
            </a:pPr>
            <a:r>
              <a:rPr lang="en-US" dirty="0"/>
              <a:t>[2*] John </a:t>
            </a:r>
            <a:r>
              <a:rPr lang="en-US" dirty="0" err="1"/>
              <a:t>Balbus</a:t>
            </a:r>
            <a:r>
              <a:rPr lang="en-US" dirty="0"/>
              <a:t>, et al., “Climate and Health Assessment Chapter 1: Climate Change and Human Health,” (The US Global Change Research Program, 2016). https://health2016.globalchange.gov/climate-change-and-human-health</a:t>
            </a:r>
          </a:p>
          <a:p>
            <a:pPr>
              <a:defRPr sz="1200"/>
            </a:pPr>
            <a:r>
              <a:rPr lang="en-US" dirty="0"/>
              <a:t>[3*] US Geological Survey, "Mercury," last accessed July 2020. https://usgs.gov/mission-areas/water-resources/science/mercury?qt-science_center_objects=0#qt-science_center_objects</a:t>
            </a:r>
          </a:p>
          <a:p>
            <a:pPr>
              <a:defRPr sz="1200"/>
            </a:pPr>
            <a:r>
              <a:rPr lang="en-US" dirty="0"/>
              <a:t>[4*] Union of Concern Scientists, "Coal and Water Pollution," December 6, 2017. https://www.ucsusa.org/resources/coal-and-water-pollution</a:t>
            </a:r>
          </a:p>
          <a:p>
            <a:pPr>
              <a:defRPr sz="1200"/>
            </a:pPr>
            <a:r>
              <a:rPr lang="en-US" dirty="0"/>
              <a:t>[5*] Marc </a:t>
            </a:r>
            <a:r>
              <a:rPr lang="en-US" dirty="0" err="1"/>
              <a:t>Lallanilla</a:t>
            </a:r>
            <a:r>
              <a:rPr lang="en-US" dirty="0"/>
              <a:t>, "Facts About Fracking," Live Science, February 10, 2018. https://www.livescience.com/34464-what-is-fracking.html</a:t>
            </a:r>
          </a:p>
          <a:p>
            <a:pPr>
              <a:defRPr sz="1200"/>
            </a:pPr>
            <a:r>
              <a:rPr lang="en-US" dirty="0"/>
              <a:t>[6*] US Geological Survey, "Large Oil Spills," last accessed July 2020. https://www.usgs.gov/mission-areas/water-resources/science/large-oil-spills</a:t>
            </a:r>
          </a:p>
          <a:p>
            <a:pPr>
              <a:defRPr sz="1200"/>
            </a:pPr>
            <a:r>
              <a:rPr lang="en-US" dirty="0"/>
              <a:t>[7*] UN Environment, “Air pollution hurts the poorest most,” May 9, 2019. https://www.unenvironment.org/news-and-stories/story/air-pollution-hurts-poorest-most</a:t>
            </a:r>
          </a:p>
          <a:p>
            <a:pPr>
              <a:defRPr sz="1200"/>
            </a:pPr>
            <a:r>
              <a:rPr lang="en-US" dirty="0"/>
              <a:t>[8*] Miranda Green, “EPA scientists find black communities disproportionately hit by pollution,” The Hill, February 23, 2018. https://thehill.com/policy/energy-environment/375289-epa-scientists-find-emissions-greater-impact-low-income-communities</a:t>
            </a:r>
          </a:p>
          <a:p>
            <a:pPr>
              <a:defRPr sz="1200"/>
            </a:pPr>
            <a:r>
              <a:rPr lang="en-US" dirty="0"/>
              <a:t>[9*] Erik Sherman, “If You’re a Minority and Poor, You’re More Likely to Live Near a Toxic Waste Site,” Fortune, February 4, 2016. https://fortune.com/2016/02/04/environmental-race-poverty-flint/</a:t>
            </a:r>
          </a:p>
          <a:p>
            <a:pPr>
              <a:defRPr sz="1200"/>
            </a:pPr>
            <a:r>
              <a:rPr lang="en-US" dirty="0"/>
              <a:t>[10*] James </a:t>
            </a:r>
            <a:r>
              <a:rPr lang="en-US" dirty="0" err="1"/>
              <a:t>Pasley</a:t>
            </a:r>
            <a:r>
              <a:rPr lang="en-US" dirty="0"/>
              <a:t>, “Inside Louisiana’s horrifying ‘Cancer Alley,’ an 85-mile stretch of pollution and environmental racism that’s now dealing with some of the highest coronavirus death rates in the country,” Business Insider, April 9, 2020. https://www.businessinsider.com/louisiana-cancer-alley-photos-oil-refineries-chemicals-pollution-2019-11#to-get-an-idea-of-the-toxicity-people-living-in-reserve-louisiana-are-50-times-more-likely-to-get-cancer-than-an-average-american-3</a:t>
            </a:r>
          </a:p>
          <a:p>
            <a:pPr>
              <a:defRPr sz="1200"/>
            </a:pPr>
            <a:r>
              <a:rPr lang="en-US" dirty="0"/>
              <a:t>[11*] World Health Organization, "Q&amp;A: Climate change and COVID-19," April 22, 2020. https://www.who.int/news-room/q-a-detail/q-a-on-climate-change-and-covid-19</a:t>
            </a:r>
          </a:p>
          <a:p>
            <a:pPr>
              <a:defRPr sz="1200"/>
            </a:pPr>
            <a:r>
              <a:rPr lang="en-US" dirty="0"/>
              <a:t>[12*] Harvard T.H. Chan School of Public Health, "Coronavirus and Climate Change," last accessed July 2020. https://www.hsph.harvard.edu/c-change/subtopics/coronavirus-and-climate-change/</a:t>
            </a:r>
          </a:p>
          <a:p>
            <a:pPr>
              <a:defRPr sz="1200"/>
            </a:pPr>
            <a:r>
              <a:rPr lang="en-US" dirty="0"/>
              <a:t>[13*] Center for Disease Control, “COVID-19 in Racial and Ethnic Minority Groups,” June 25, 2020. https://www.cdc.gov/coronavirus/2019-ncov/need-extra-precautions/racial-ethnic-minorities.html</a:t>
            </a:r>
          </a:p>
          <a:p>
            <a:pPr>
              <a:defRPr sz="1200"/>
            </a:pPr>
            <a:r>
              <a:rPr lang="en-US" dirty="0"/>
              <a:t>[14*] US Centers for Disease Control and Prevention, "Natural Disasters, Severe Weather, and COVID-19," last updated July 1, 2020. https://www.cdc.gov/disasters/covid-19/disasters_severe_weather_and_covid-19.html</a:t>
            </a:r>
          </a:p>
          <a:p>
            <a:pPr>
              <a:defRPr sz="1200"/>
            </a:pPr>
            <a:endParaRPr lang="en-US" dirty="0"/>
          </a:p>
          <a:p>
            <a:pPr>
              <a:defRPr sz="1200"/>
            </a:pPr>
            <a:r>
              <a:rPr lang="en-US" b="1" dirty="0"/>
              <a:t>SLIDE SOURCE(S)</a:t>
            </a:r>
            <a:r>
              <a:rPr lang="en-US" dirty="0"/>
              <a:t>: https://www.apmresearchlab.org/covid/deaths-by-race </a:t>
            </a:r>
          </a:p>
        </p:txBody>
      </p:sp>
    </p:spTree>
    <p:extLst>
      <p:ext uri="{BB962C8B-B14F-4D97-AF65-F5344CB8AC3E}">
        <p14:creationId xmlns:p14="http://schemas.microsoft.com/office/powerpoint/2010/main" val="2213209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0" name="Shape 5920"/>
          <p:cNvSpPr>
            <a:spLocks noGrp="1" noRot="1" noChangeAspect="1"/>
          </p:cNvSpPr>
          <p:nvPr>
            <p:ph type="sldImg"/>
          </p:nvPr>
        </p:nvSpPr>
        <p:spPr>
          <a:xfrm>
            <a:off x="381000" y="685800"/>
            <a:ext cx="6096000" cy="3429000"/>
          </a:xfrm>
          <a:prstGeom prst="rect">
            <a:avLst/>
          </a:prstGeom>
        </p:spPr>
        <p:txBody>
          <a:bodyPr/>
          <a:lstStyle/>
          <a:p>
            <a:endParaRPr/>
          </a:p>
        </p:txBody>
      </p:sp>
      <p:sp>
        <p:nvSpPr>
          <p:cNvPr id="5921" name="Shape 5921"/>
          <p:cNvSpPr>
            <a:spLocks noGrp="1"/>
          </p:cNvSpPr>
          <p:nvPr>
            <p:ph type="body" sz="quarter" idx="1"/>
          </p:nvPr>
        </p:nvSpPr>
        <p:spPr>
          <a:prstGeom prst="rect">
            <a:avLst/>
          </a:prstGeom>
        </p:spPr>
        <p:txBody>
          <a:bodyPr/>
          <a:lstStyle/>
          <a:p>
            <a:pPr>
              <a:defRPr b="1"/>
            </a:pPr>
            <a:r>
              <a:rPr lang="en-US" dirty="0"/>
              <a:t>ID #3711.B - Can be used in noncommercial online and TV broadcasts of your presentation, but not modified.</a:t>
            </a:r>
          </a:p>
          <a:p>
            <a:pPr>
              <a:defRPr sz="1400"/>
            </a:pPr>
            <a:endParaRPr lang="en-US" dirty="0"/>
          </a:p>
          <a:p>
            <a:pPr>
              <a:defRPr sz="1400"/>
            </a:pPr>
            <a:r>
              <a:rPr lang="en-US" dirty="0"/>
              <a:t>Not just people are affected. We're in danger of losing half of all the living species on this Earth in this century.</a:t>
            </a:r>
          </a:p>
          <a:p>
            <a:pPr>
              <a:defRPr sz="1400"/>
            </a:pPr>
            <a:endParaRPr lang="en-US" dirty="0"/>
          </a:p>
          <a:p>
            <a:pPr>
              <a:defRPr sz="1200"/>
            </a:pPr>
            <a:r>
              <a:rPr lang="en-US" b="1" dirty="0"/>
              <a:t>DESCRIPTION</a:t>
            </a:r>
            <a:r>
              <a:rPr lang="en-US" dirty="0"/>
              <a:t>: Photo of a Golden Poison Frog with text stating that we now risk losing up to 50 percent of all land-based species in this century about the land-based species extinction threat in the twenty first-century</a:t>
            </a:r>
          </a:p>
          <a:p>
            <a:pPr>
              <a:defRPr sz="1200"/>
            </a:pPr>
            <a:endParaRPr lang="en-US" dirty="0"/>
          </a:p>
          <a:p>
            <a:pPr>
              <a:defRPr sz="1200" b="1"/>
            </a:pPr>
            <a:r>
              <a:rPr lang="en-US" dirty="0"/>
              <a:t>ADDITIONAL TALKING POINTS: Climate change – alongside factors like land degradation and habitat loss – is threatening the existence of species all around the world. </a:t>
            </a:r>
          </a:p>
          <a:p>
            <a:pPr marL="148166" indent="-148166">
              <a:buSzPct val="75000"/>
              <a:buChar char="•"/>
              <a:defRPr sz="1200"/>
            </a:pPr>
            <a:r>
              <a:rPr lang="en-US" dirty="0"/>
              <a:t>Experts predict that if the current rate of warming persists, by 2050, one-half of all plant and animal species will be threatened with extinction.[1*] </a:t>
            </a:r>
          </a:p>
          <a:p>
            <a:pPr marL="148166" indent="-148166">
              <a:buSzPct val="75000"/>
              <a:buChar char="•"/>
              <a:defRPr sz="1200"/>
            </a:pPr>
            <a:r>
              <a:rPr lang="en-US" dirty="0"/>
              <a:t>According to a 2015 report by the World Wildlife Fund (WWF), marine vertebrate populations declined 49 percent between 1970 and 2012.[2*]</a:t>
            </a:r>
          </a:p>
          <a:p>
            <a:pPr marL="148166" indent="-148166">
              <a:buSzPct val="75000"/>
              <a:buChar char="•"/>
              <a:defRPr sz="1200"/>
            </a:pPr>
            <a:r>
              <a:rPr lang="en-US" dirty="0"/>
              <a:t>WWF’s report found that human activity is the primary driver of this decline: from over-exploiting fisheries and damaging marine habitats to climate change.[2*] </a:t>
            </a:r>
          </a:p>
          <a:p>
            <a:pPr>
              <a:defRPr sz="1200" b="1"/>
            </a:pPr>
            <a:endParaRPr lang="en-US" dirty="0"/>
          </a:p>
          <a:p>
            <a:pPr>
              <a:defRPr sz="1200" b="1"/>
            </a:pPr>
            <a:r>
              <a:rPr lang="en-US" dirty="0"/>
              <a:t>Rising temperatures disrupt natural reproduction in some animals – with profound consequences.</a:t>
            </a:r>
          </a:p>
          <a:p>
            <a:pPr marL="148166" indent="-148166">
              <a:buSzPct val="75000"/>
              <a:buChar char="•"/>
              <a:defRPr sz="1200"/>
            </a:pPr>
            <a:r>
              <a:rPr lang="en-US" dirty="0"/>
              <a:t>Many species of reptiles – such as crocodilians, some freshwater turtles, and all species of sea turtles – have their gender determined by incubation temperature during embryonic development (while in their eggs).[3*]</a:t>
            </a:r>
          </a:p>
          <a:p>
            <a:pPr marL="148166" indent="-148166">
              <a:buSzPct val="75000"/>
              <a:buChar char="•"/>
              <a:defRPr sz="1200"/>
            </a:pPr>
            <a:r>
              <a:rPr lang="en-US" dirty="0"/>
              <a:t>For example, sea turtle eggs exposed to warmer temperatures produce female offspring – and under future climate scenarios, temperatures could be high enough to hatch only female sea turtles by 2100.[3*]</a:t>
            </a:r>
          </a:p>
          <a:p>
            <a:pPr marL="148166" indent="-148166">
              <a:buSzPct val="75000"/>
              <a:buChar char="•"/>
              <a:defRPr sz="1200"/>
            </a:pPr>
            <a:r>
              <a:rPr lang="en-US" dirty="0"/>
              <a:t>The lack of male turtles will eventually impact the overall fertility of the species, which could lead to population collapse or even extinction.[3*]</a:t>
            </a:r>
          </a:p>
          <a:p>
            <a:pPr>
              <a:defRPr sz="1200" b="1"/>
            </a:pPr>
            <a:endParaRPr lang="en-US" dirty="0"/>
          </a:p>
          <a:p>
            <a:pPr>
              <a:defRPr sz="1200" b="1"/>
            </a:pPr>
            <a:r>
              <a:rPr lang="en-US" dirty="0"/>
              <a:t>Climate change also disrupts how bees pollinate plants, threatening both plant species and human agriculture worldwide.</a:t>
            </a:r>
          </a:p>
          <a:p>
            <a:pPr marL="148166" indent="-148166">
              <a:buSzPct val="75000"/>
              <a:buChar char="•"/>
              <a:defRPr sz="1200"/>
            </a:pPr>
            <a:r>
              <a:rPr lang="en-US" dirty="0"/>
              <a:t>The complexity of plant-pollinator relationships relies on stable climatic cues for precise timing and synchrony.[4*]</a:t>
            </a:r>
          </a:p>
          <a:p>
            <a:pPr marL="148166" indent="-148166">
              <a:buSzPct val="75000"/>
              <a:buChar char="•"/>
              <a:defRPr sz="1200"/>
            </a:pPr>
            <a:r>
              <a:rPr lang="en-US" dirty="0"/>
              <a:t>About 35 percent of crop species worldwide depend on or benefit from pollinators, like honey bees.[4*] </a:t>
            </a:r>
          </a:p>
          <a:p>
            <a:pPr marL="148166" indent="-148166">
              <a:buSzPct val="75000"/>
              <a:buChar char="•"/>
              <a:defRPr sz="1200"/>
            </a:pPr>
            <a:r>
              <a:rPr lang="en-US" dirty="0"/>
              <a:t>Climate change is disturbing this delicate relationship.[5*]</a:t>
            </a:r>
          </a:p>
          <a:p>
            <a:pPr marL="148166" indent="-148166">
              <a:buSzPct val="75000"/>
              <a:buChar char="•"/>
              <a:defRPr sz="1200"/>
            </a:pPr>
            <a:r>
              <a:rPr lang="en-US" dirty="0"/>
              <a:t>According to a recent study, for every 1 degree Celsius (1.8 degrees Fahrenheit) rise in spring temperature, the peak flying dates of male and female bees came 9.2 and 15.6 days, respectively, earlier in the year.[5*]</a:t>
            </a:r>
          </a:p>
          <a:p>
            <a:pPr marL="148166" indent="-148166">
              <a:buSzPct val="75000"/>
              <a:buChar char="•"/>
              <a:defRPr sz="1200"/>
            </a:pPr>
            <a:r>
              <a:rPr lang="en-US" dirty="0"/>
              <a:t>Disrupting peak flying dates throws off pollination cycles for plants like orchids that rely on male and female flowers each emerging at the right time.[5*] </a:t>
            </a:r>
          </a:p>
          <a:p>
            <a:pPr>
              <a:defRPr sz="1200" b="1"/>
            </a:pPr>
            <a:endParaRPr lang="en-US" dirty="0"/>
          </a:p>
          <a:p>
            <a:pPr>
              <a:defRPr sz="1200" b="1"/>
            </a:pPr>
            <a:r>
              <a:rPr lang="en-US" dirty="0"/>
              <a:t>Climate change is shifting where species live much faster than previously thought.</a:t>
            </a:r>
          </a:p>
          <a:p>
            <a:pPr marL="148166" indent="-148166">
              <a:buSzPct val="75000"/>
              <a:buChar char="•"/>
              <a:defRPr sz="1200"/>
            </a:pPr>
            <a:r>
              <a:rPr lang="en-US" dirty="0"/>
              <a:t>According to a study of the changing ranges of different species, climate change is pushing land-based plant and animal species to higher elevations and toward the poles.[6*]</a:t>
            </a:r>
          </a:p>
          <a:p>
            <a:pPr marL="148166" indent="-148166">
              <a:buSzPct val="75000"/>
              <a:buChar char="•"/>
              <a:defRPr sz="1200"/>
            </a:pPr>
            <a:r>
              <a:rPr lang="en-US" dirty="0"/>
              <a:t>Species are moving to higher elevations at a median rate of 11.0 meters (36.1 feet) per decade, and to higher latitudes at a median rate of 16.9 kilometers (10.5 miles) per decade.[6*]</a:t>
            </a:r>
          </a:p>
          <a:p>
            <a:pPr marL="148166" indent="-148166">
              <a:buSzPct val="75000"/>
              <a:buChar char="•"/>
              <a:defRPr sz="1200"/>
            </a:pPr>
            <a:r>
              <a:rPr lang="en-US" dirty="0"/>
              <a:t>How far and high different species will move on average varies greatly and depends on many factors.[6*]</a:t>
            </a:r>
          </a:p>
          <a:p>
            <a:pPr marL="148166" indent="-148166">
              <a:buSzPct val="75000"/>
              <a:buChar char="•"/>
              <a:defRPr sz="1200"/>
            </a:pPr>
            <a:r>
              <a:rPr lang="en-US" dirty="0"/>
              <a:t>Studies showing the highest levels of warming also show species migrating the greatest distances.[6*]</a:t>
            </a:r>
          </a:p>
          <a:p>
            <a:pPr>
              <a:defRPr sz="1200" b="1"/>
            </a:pPr>
            <a:endParaRPr lang="en-US" dirty="0"/>
          </a:p>
          <a:p>
            <a:pPr>
              <a:defRPr sz="1200" b="1"/>
            </a:pPr>
            <a:r>
              <a:rPr lang="en-US" dirty="0"/>
              <a:t>REFERENCES</a:t>
            </a:r>
            <a:r>
              <a:rPr lang="en-US" b="0" dirty="0"/>
              <a:t>:</a:t>
            </a:r>
          </a:p>
          <a:p>
            <a:pPr>
              <a:defRPr sz="1200"/>
            </a:pPr>
            <a:r>
              <a:rPr lang="en-US" dirty="0"/>
              <a:t>[1*] James O’Hare, “Half of the Species on Earth Could Go Extinct by 2050, Scientists Say,” Global Citizen, February 27, 2017. https://www.globalcitizen.org/en/content/half-earths-species-extinct-2050/</a:t>
            </a:r>
          </a:p>
          <a:p>
            <a:pPr>
              <a:defRPr sz="1200"/>
            </a:pPr>
            <a:r>
              <a:rPr lang="en-US" dirty="0"/>
              <a:t>[2*] John </a:t>
            </a:r>
            <a:r>
              <a:rPr lang="en-US" dirty="0" err="1"/>
              <a:t>Tanzer</a:t>
            </a:r>
            <a:r>
              <a:rPr lang="en-US" dirty="0"/>
              <a:t> (Ed.) et al., “Living Blue Planet Report – Species, habitats and human well-being,” World Wildlife Fund (August 2015). https://c402277.ssl.cf1.rackcdn.com/publications/817/files/original/Living_Blue_Planet_Report_2015_Final_LR.pdf?1442242821</a:t>
            </a:r>
          </a:p>
          <a:p>
            <a:pPr>
              <a:defRPr sz="1200"/>
            </a:pPr>
            <a:r>
              <a:rPr lang="en-US" dirty="0"/>
              <a:t>[3*] Jensen, M., et al., “Environmental Warming and Feminization of One of the Largest Sea Turtle Populations in the World,” Current Biology, Volume 28, Issue 1 (January 2018). http://www.cell.com/current-biology/fulltext/S0960-9822(17)31539-7</a:t>
            </a:r>
          </a:p>
          <a:p>
            <a:pPr>
              <a:defRPr sz="1200"/>
            </a:pPr>
            <a:r>
              <a:rPr lang="en-US" dirty="0"/>
              <a:t>[4*] Amy E Boyd, “Timing, Pollinators, and the Impact of Climate Change,” Union of Concerned Scientists, July 7, 2017. https://blog.ucsusa.org/science-blogger/timing-pollinators-and-the-impact-of-climate-change </a:t>
            </a:r>
          </a:p>
          <a:p>
            <a:pPr>
              <a:defRPr sz="1200"/>
            </a:pPr>
            <a:r>
              <a:rPr lang="en-US" dirty="0"/>
              <a:t>[5*] University of Sussex, "Climate change is wreaking havoc on delicate relationship between orchids and bees," ScienceDaily, April 6, 2018. www.sciencedaily.com/releases/2018/04/180406085510.htm</a:t>
            </a:r>
          </a:p>
          <a:p>
            <a:pPr>
              <a:defRPr sz="1200"/>
            </a:pPr>
            <a:r>
              <a:rPr lang="en-US" dirty="0"/>
              <a:t>[6*] I-Ching Chen, et al., “Rapid Range Shifts of Species Associated with High Levels of Climate Warming,” Science 333, no. 6045 (August 19, 2011): 1024-1026.  </a:t>
            </a:r>
          </a:p>
          <a:p>
            <a:pPr>
              <a:defRPr sz="1200"/>
            </a:pPr>
            <a:r>
              <a:rPr lang="en-US" dirty="0"/>
              <a:t>http://science.sciencemag.org/content/333/6045/1024</a:t>
            </a:r>
          </a:p>
          <a:p>
            <a:pPr>
              <a:defRPr sz="1200"/>
            </a:pPr>
            <a:endParaRPr lang="en-US" dirty="0"/>
          </a:p>
          <a:p>
            <a:pPr>
              <a:defRPr sz="1200"/>
            </a:pPr>
            <a:r>
              <a:rPr lang="en-US" b="1" dirty="0"/>
              <a:t>SLIDE SOURCE(S)</a:t>
            </a:r>
            <a:r>
              <a:rPr lang="en-US" dirty="0"/>
              <a:t>: https://www.theguardian.com/environment/2017/feb/25/half-all-species-extinct-end-century-vatican-conference</a:t>
            </a:r>
          </a:p>
        </p:txBody>
      </p:sp>
    </p:spTree>
    <p:extLst>
      <p:ext uri="{BB962C8B-B14F-4D97-AF65-F5344CB8AC3E}">
        <p14:creationId xmlns:p14="http://schemas.microsoft.com/office/powerpoint/2010/main" val="3269359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2" name="Shape 3832"/>
          <p:cNvSpPr>
            <a:spLocks noGrp="1" noRot="1" noChangeAspect="1"/>
          </p:cNvSpPr>
          <p:nvPr>
            <p:ph type="sldImg"/>
          </p:nvPr>
        </p:nvSpPr>
        <p:spPr>
          <a:xfrm>
            <a:off x="381000" y="685800"/>
            <a:ext cx="6096000" cy="3429000"/>
          </a:xfrm>
          <a:prstGeom prst="rect">
            <a:avLst/>
          </a:prstGeom>
        </p:spPr>
        <p:txBody>
          <a:bodyPr/>
          <a:lstStyle/>
          <a:p>
            <a:endParaRPr/>
          </a:p>
        </p:txBody>
      </p:sp>
      <p:sp>
        <p:nvSpPr>
          <p:cNvPr id="3833" name="Shape 3833"/>
          <p:cNvSpPr>
            <a:spLocks noGrp="1"/>
          </p:cNvSpPr>
          <p:nvPr>
            <p:ph type="body" sz="quarter" idx="1"/>
          </p:nvPr>
        </p:nvSpPr>
        <p:spPr>
          <a:prstGeom prst="rect">
            <a:avLst/>
          </a:prstGeom>
        </p:spPr>
        <p:txBody>
          <a:bodyPr/>
          <a:lstStyle/>
          <a:p>
            <a:pPr>
              <a:defRPr b="1"/>
            </a:pPr>
            <a:r>
              <a:rPr lang="en-US" dirty="0"/>
              <a:t>ID #3723 - Can be used in noncommercial online and TV broadcasts of your presentation, but not modified.</a:t>
            </a:r>
          </a:p>
          <a:p>
            <a:pPr>
              <a:defRPr sz="1400"/>
            </a:pPr>
            <a:endParaRPr lang="en-US" dirty="0"/>
          </a:p>
          <a:p>
            <a:pPr>
              <a:defRPr sz="1400"/>
            </a:pPr>
            <a:r>
              <a:rPr lang="en-US" dirty="0"/>
              <a:t>So, when you add up all of these costs, and we haven't even talked about ocean acidification or infrastructure, or some of these others, I will add one more: It's the number one threat to the global economy. Fourth year in a row it's been designated as such.</a:t>
            </a:r>
          </a:p>
          <a:p>
            <a:pPr>
              <a:defRPr sz="1400"/>
            </a:pPr>
            <a:endParaRPr lang="en-US" dirty="0"/>
          </a:p>
          <a:p>
            <a:pPr>
              <a:defRPr sz="1200"/>
            </a:pPr>
            <a:r>
              <a:rPr lang="en-US" b="1" dirty="0"/>
              <a:t>DESCRIPTION</a:t>
            </a:r>
            <a:r>
              <a:rPr lang="en-US" dirty="0"/>
              <a:t>: Animated slide covering the various costs of carbon, including, but not limited to: political instability, drought, famine, sea level rise, ocean acidification, water scarcity, climate refugees, storm damage, floods and mudslides, infectious diseases, wildfires, melting glaciers, ecosystem loss, species extinction, infrastructure loss, and our way of life</a:t>
            </a:r>
          </a:p>
          <a:p>
            <a:pPr>
              <a:defRPr sz="1200"/>
            </a:pPr>
            <a:endParaRPr lang="en-US" dirty="0"/>
          </a:p>
          <a:p>
            <a:pPr>
              <a:defRPr sz="1200"/>
            </a:pPr>
            <a:r>
              <a:rPr lang="en-US" b="1" dirty="0"/>
              <a:t>ADDITIONAL TALKING POINTS</a:t>
            </a:r>
            <a:r>
              <a:rPr lang="en-US" dirty="0"/>
              <a:t>: </a:t>
            </a:r>
            <a:endParaRPr lang="en-US" b="1" dirty="0"/>
          </a:p>
          <a:p>
            <a:pPr>
              <a:defRPr sz="1200"/>
            </a:pPr>
            <a:r>
              <a:rPr lang="en-US" b="1" dirty="0"/>
              <a:t>To meet the goals of the Paris Agreement, approximately half of gas reserves and more than 80 percent of proven coal reserves must stay in the ground.[1*]</a:t>
            </a:r>
          </a:p>
          <a:p>
            <a:pPr>
              <a:defRPr sz="1200"/>
            </a:pPr>
            <a:endParaRPr lang="en-US" b="1" dirty="0"/>
          </a:p>
          <a:p>
            <a:pPr>
              <a:defRPr sz="1200"/>
            </a:pPr>
            <a:r>
              <a:rPr lang="en-US" b="1" dirty="0"/>
              <a:t>The Social Cost of Carbon.[2*]</a:t>
            </a:r>
          </a:p>
          <a:p>
            <a:pPr marL="148166" indent="-148166">
              <a:buSzPct val="75000"/>
              <a:buChar char="•"/>
              <a:defRPr sz="1200"/>
            </a:pPr>
            <a:r>
              <a:rPr lang="en-US" dirty="0"/>
              <a:t>Mining, drilling, and burning fossil fuels like coal, oil, and natural gas are harming our environment and our health. We see the cost of carbon clearly in devastating impacts from extreme weather events like flooding and deadly storms to fast-spreading diseases to rising seas to ecosystem loss.  What we don’t always see are the costs of the lingering aftermath and recovery from these disasters, such as increased health care expenses, destruction of property, increased food prices, and more. </a:t>
            </a:r>
          </a:p>
          <a:p>
            <a:pPr marL="148166" indent="-148166">
              <a:buSzPct val="75000"/>
              <a:buChar char="•"/>
              <a:defRPr sz="1200"/>
            </a:pPr>
            <a:r>
              <a:rPr lang="en-US" dirty="0"/>
              <a:t>The current estimate of the social cost of carbon is roughly $50 per ton, which many experts argue is far lower than the true cost of carbon pollution. </a:t>
            </a:r>
          </a:p>
          <a:p>
            <a:pPr>
              <a:defRPr sz="1200"/>
            </a:pPr>
            <a:endParaRPr lang="en-US" b="1" dirty="0"/>
          </a:p>
          <a:p>
            <a:pPr>
              <a:defRPr sz="1200"/>
            </a:pPr>
            <a:r>
              <a:rPr lang="en-US" b="1" dirty="0"/>
              <a:t>As the world moves fast to a low-carbon economy, investments in fossil fuels reaching into the trillions will become lost as stranded assets. </a:t>
            </a:r>
          </a:p>
          <a:p>
            <a:pPr marL="148166" indent="-148166">
              <a:buSzPct val="75000"/>
              <a:buChar char="•"/>
              <a:defRPr sz="1200"/>
            </a:pPr>
            <a:r>
              <a:rPr lang="en-US" dirty="0"/>
              <a:t>According to a 2018 study, up to $4 trillion worth of fossil fuel assets could be wiped off the global economy due to changes in technology, markets, and social habits.[1*]</a:t>
            </a:r>
          </a:p>
          <a:p>
            <a:pPr marL="148166" indent="-148166">
              <a:buSzPct val="75000"/>
              <a:buChar char="•"/>
              <a:defRPr sz="1200"/>
            </a:pPr>
            <a:r>
              <a:rPr lang="en-US" dirty="0"/>
              <a:t>Furthermore, there is a reputational risk for investors that their investment is not in line with global climate goals, which is a growing concern among many institutional investors around the world.[3*]</a:t>
            </a:r>
          </a:p>
          <a:p>
            <a:pPr marL="148166" indent="-148166">
              <a:buSzPct val="75000"/>
              <a:buChar char="•"/>
              <a:defRPr sz="1200"/>
            </a:pPr>
            <a:r>
              <a:rPr lang="en-US" dirty="0"/>
              <a:t>The CEO of the Colombian coal giant, </a:t>
            </a:r>
            <a:r>
              <a:rPr lang="en-US" dirty="0" err="1"/>
              <a:t>Cerrejon</a:t>
            </a:r>
            <a:r>
              <a:rPr lang="en-US" dirty="0"/>
              <a:t>, agrees that the coal industry is in terminal decline and prices continue to plunge.[4*]</a:t>
            </a:r>
          </a:p>
          <a:p>
            <a:pPr>
              <a:defRPr sz="1200"/>
            </a:pPr>
            <a:endParaRPr lang="en-US" b="1" dirty="0"/>
          </a:p>
          <a:p>
            <a:pPr>
              <a:defRPr sz="1200"/>
            </a:pPr>
            <a:r>
              <a:rPr lang="en-US" b="1" dirty="0"/>
              <a:t>Global investments in fossil fuels continued to rise in recent years, despite many of the world’s most prominent investors divesting from fossil fuels. </a:t>
            </a:r>
          </a:p>
          <a:p>
            <a:pPr marL="148166" indent="-148166">
              <a:buSzPct val="75000"/>
              <a:buChar char="•"/>
              <a:defRPr sz="1200"/>
            </a:pPr>
            <a:r>
              <a:rPr lang="en-US" dirty="0"/>
              <a:t>The International Energy Agency’s World Energy Investment 2020 report estimates that clean energy investment has been relatively resilient in the 2020 economic downturn. However, investments in renewables have been stagnant since 2015 and are far from the level needed for emissions reductions.[5*]</a:t>
            </a:r>
          </a:p>
          <a:p>
            <a:pPr marL="148166" indent="-148166">
              <a:buSzPct val="75000"/>
              <a:buChar char="•"/>
              <a:defRPr sz="1200"/>
            </a:pPr>
            <a:r>
              <a:rPr lang="en-US" dirty="0"/>
              <a:t>The energy return on investment (how much energy a source will produce compared to how much energy it takes to extract or develop the source) for fossil fuels is getting lower and lower, especially as easily accessible fossil fuel resources become exhausted. On the other hand, as renewable infrastructure is built out, the energy return on investment for renewable sources will likely increase, further building the case for increasing investment in renewables.[6*] </a:t>
            </a:r>
          </a:p>
          <a:p>
            <a:pPr marL="148166" indent="-148166">
              <a:buSzPct val="75000"/>
              <a:buChar char="•"/>
              <a:defRPr sz="1200"/>
            </a:pPr>
            <a:r>
              <a:rPr lang="en-US" dirty="0"/>
              <a:t>As of early 2020, nearly 1,200 institutions across world, representing over $14 trillion in assets under management, have pledged to divest from their investments in coal, oil, and gas companies.[7*]</a:t>
            </a:r>
          </a:p>
          <a:p>
            <a:pPr>
              <a:defRPr sz="1200"/>
            </a:pPr>
            <a:endParaRPr lang="en-US" b="1" dirty="0"/>
          </a:p>
          <a:p>
            <a:pPr>
              <a:defRPr sz="1200"/>
            </a:pPr>
            <a:r>
              <a:rPr lang="en-US" b="1" dirty="0"/>
              <a:t>REFERENCES</a:t>
            </a:r>
            <a:r>
              <a:rPr lang="en-US" dirty="0"/>
              <a:t>:</a:t>
            </a:r>
          </a:p>
          <a:p>
            <a:pPr>
              <a:defRPr sz="1200"/>
            </a:pPr>
            <a:r>
              <a:rPr lang="en-US" dirty="0"/>
              <a:t>[1*] Joel </a:t>
            </a:r>
            <a:r>
              <a:rPr lang="en-US" dirty="0" err="1"/>
              <a:t>Makower</a:t>
            </a:r>
            <a:r>
              <a:rPr lang="en-US" dirty="0"/>
              <a:t>, “The growing concern over stranded assets,” </a:t>
            </a:r>
            <a:r>
              <a:rPr lang="en-US" dirty="0" err="1"/>
              <a:t>GreenBiz</a:t>
            </a:r>
            <a:r>
              <a:rPr lang="en-US" dirty="0"/>
              <a:t>, September 10, 2019. https://www.greenbiz.com/article/growing-concern-over-stranded-assets</a:t>
            </a:r>
          </a:p>
          <a:p>
            <a:pPr>
              <a:defRPr sz="1200"/>
            </a:pPr>
            <a:r>
              <a:rPr lang="en-US" dirty="0"/>
              <a:t>[2*] Environmental Defense Fund, “The true cost of carbon pollution,” last accessed July 7, 2020. https://www.edf.org/true-cost-carbon-pollution </a:t>
            </a:r>
          </a:p>
          <a:p>
            <a:pPr>
              <a:defRPr sz="1200"/>
            </a:pPr>
            <a:r>
              <a:rPr lang="en-US" dirty="0"/>
              <a:t>[3*] Bill McKibben, “At last, divestment is hitting the fossil fuel industry where it hurts,” The Guardian, December 16, 2018. https://www.theguardian.com/commentisfree/2018/dec/16/divestment-fossil-fuel-industry-trillions-dollars-investments-carbon </a:t>
            </a:r>
          </a:p>
          <a:p>
            <a:pPr>
              <a:defRPr sz="1200"/>
            </a:pPr>
            <a:r>
              <a:rPr lang="en-US" dirty="0"/>
              <a:t>[4*] Matthew Bristow, “One Coal CEO Sees Writing on Wall, Says Make Money While You Can,” Bloomberg, August 9, 2019. https://www.bloomberg.com/news/articles/2019-08-09/one-coal-ceo-sees-writing-on-wall-says-make-money-while-you-can</a:t>
            </a:r>
          </a:p>
          <a:p>
            <a:pPr>
              <a:defRPr sz="1200"/>
            </a:pPr>
            <a:r>
              <a:rPr lang="en-US" dirty="0"/>
              <a:t>[5*] International Energy Agency, “World Energy Investment 2020,” May, 2020. https://www.iea.org/reports/world-energy-investment-2020</a:t>
            </a:r>
          </a:p>
          <a:p>
            <a:pPr>
              <a:defRPr sz="1200"/>
            </a:pPr>
            <a:r>
              <a:rPr lang="en-US" dirty="0"/>
              <a:t>[6*] University of Leeds, "Fossil fuels increasingly offer a poor return on energy investment," July 11, 2019. https://www.sciencedaily.com/releases/2019/07/190711114846.htm</a:t>
            </a:r>
          </a:p>
          <a:p>
            <a:pPr>
              <a:defRPr sz="1200"/>
            </a:pPr>
            <a:r>
              <a:rPr lang="en-US" dirty="0"/>
              <a:t>[7*] Fossil Free Divestment, “1000+ Divestment Commitments,” last accessed July, 2020. https://gofossilfree.org/divestment/commitments/ </a:t>
            </a:r>
          </a:p>
          <a:p>
            <a:pPr>
              <a:defRPr sz="1200" b="1"/>
            </a:pPr>
            <a:endParaRPr lang="en-US" dirty="0"/>
          </a:p>
          <a:p>
            <a:pPr>
              <a:defRPr sz="1200"/>
            </a:pPr>
            <a:r>
              <a:rPr lang="en-US" b="1" dirty="0"/>
              <a:t>SLIDE SOURCE(S)</a:t>
            </a:r>
            <a:r>
              <a:rPr lang="en-US" dirty="0"/>
              <a:t>: https://www.weforum.org/reports/the-global-risks-report-2019</a:t>
            </a:r>
          </a:p>
        </p:txBody>
      </p:sp>
    </p:spTree>
    <p:extLst>
      <p:ext uri="{BB962C8B-B14F-4D97-AF65-F5344CB8AC3E}">
        <p14:creationId xmlns:p14="http://schemas.microsoft.com/office/powerpoint/2010/main" val="19095530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3" name="Shape 6373"/>
          <p:cNvSpPr>
            <a:spLocks noGrp="1" noRot="1" noChangeAspect="1"/>
          </p:cNvSpPr>
          <p:nvPr>
            <p:ph type="sldImg"/>
          </p:nvPr>
        </p:nvSpPr>
        <p:spPr>
          <a:xfrm>
            <a:off x="381000" y="685800"/>
            <a:ext cx="6096000" cy="3429000"/>
          </a:xfrm>
          <a:prstGeom prst="rect">
            <a:avLst/>
          </a:prstGeom>
        </p:spPr>
        <p:txBody>
          <a:bodyPr/>
          <a:lstStyle/>
          <a:p>
            <a:endParaRPr/>
          </a:p>
        </p:txBody>
      </p:sp>
      <p:sp>
        <p:nvSpPr>
          <p:cNvPr id="6374" name="Shape 6374"/>
          <p:cNvSpPr>
            <a:spLocks noGrp="1"/>
          </p:cNvSpPr>
          <p:nvPr>
            <p:ph type="body" sz="quarter" idx="1"/>
          </p:nvPr>
        </p:nvSpPr>
        <p:spPr>
          <a:prstGeom prst="rect">
            <a:avLst/>
          </a:prstGeom>
        </p:spPr>
        <p:txBody>
          <a:bodyPr/>
          <a:lstStyle/>
          <a:p>
            <a:pPr>
              <a:defRPr b="1"/>
            </a:pPr>
            <a:r>
              <a:rPr lang="en-US" dirty="0"/>
              <a:t>ID #1630 - Can be used in noncommercial online and TV broadcasts of your presentation, but not modified.</a:t>
            </a:r>
          </a:p>
          <a:p>
            <a:pPr>
              <a:defRPr sz="1400"/>
            </a:pPr>
            <a:endParaRPr lang="en-US" dirty="0"/>
          </a:p>
          <a:p>
            <a:pPr>
              <a:defRPr sz="1400"/>
            </a:pPr>
            <a:r>
              <a:rPr lang="en-US" dirty="0"/>
              <a:t>Well, luckily the answer to that question is yes, too, because we have the solutions at hand.</a:t>
            </a:r>
          </a:p>
          <a:p>
            <a:pPr>
              <a:defRPr sz="1400"/>
            </a:pPr>
            <a:endParaRPr lang="en-US" dirty="0"/>
          </a:p>
          <a:p>
            <a:pPr>
              <a:defRPr sz="1200"/>
            </a:pPr>
            <a:r>
              <a:rPr lang="en-US" b="1" dirty="0"/>
              <a:t>DESCRIPTION</a:t>
            </a:r>
            <a:r>
              <a:rPr lang="en-US" dirty="0"/>
              <a:t>: Text slide stating that we have solutions to the climate crisis at hand</a:t>
            </a:r>
          </a:p>
        </p:txBody>
      </p:sp>
    </p:spTree>
    <p:extLst>
      <p:ext uri="{BB962C8B-B14F-4D97-AF65-F5344CB8AC3E}">
        <p14:creationId xmlns:p14="http://schemas.microsoft.com/office/powerpoint/2010/main" val="42886665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 name="Shape 6236"/>
          <p:cNvSpPr>
            <a:spLocks noGrp="1" noRot="1" noChangeAspect="1"/>
          </p:cNvSpPr>
          <p:nvPr>
            <p:ph type="sldImg"/>
          </p:nvPr>
        </p:nvSpPr>
        <p:spPr>
          <a:xfrm>
            <a:off x="381000" y="685800"/>
            <a:ext cx="6096000" cy="3429000"/>
          </a:xfrm>
          <a:prstGeom prst="rect">
            <a:avLst/>
          </a:prstGeom>
        </p:spPr>
        <p:txBody>
          <a:bodyPr/>
          <a:lstStyle/>
          <a:p>
            <a:endParaRPr/>
          </a:p>
        </p:txBody>
      </p:sp>
      <p:sp>
        <p:nvSpPr>
          <p:cNvPr id="6237" name="Shape 6237"/>
          <p:cNvSpPr>
            <a:spLocks noGrp="1"/>
          </p:cNvSpPr>
          <p:nvPr>
            <p:ph type="body" sz="quarter" idx="1"/>
          </p:nvPr>
        </p:nvSpPr>
        <p:spPr>
          <a:prstGeom prst="rect">
            <a:avLst/>
          </a:prstGeom>
        </p:spPr>
        <p:txBody>
          <a:bodyPr/>
          <a:lstStyle/>
          <a:p>
            <a:pPr>
              <a:defRPr b="1"/>
            </a:pPr>
            <a:r>
              <a:rPr lang="en-US" dirty="0"/>
              <a:t>ID #3089.F - Can be used in noncommercial online and TV broadcasts of your presentation, but not modified.</a:t>
            </a:r>
          </a:p>
          <a:p>
            <a:pPr>
              <a:defRPr sz="1400"/>
            </a:pPr>
            <a:endParaRPr lang="en-US" dirty="0"/>
          </a:p>
          <a:p>
            <a:pPr>
              <a:defRPr sz="1400"/>
            </a:pPr>
            <a:r>
              <a:rPr lang="en-US" dirty="0"/>
              <a:t>…</a:t>
            </a:r>
          </a:p>
          <a:p>
            <a:pPr>
              <a:defRPr sz="1400"/>
            </a:pPr>
            <a:endParaRPr lang="en-US" dirty="0"/>
          </a:p>
          <a:p>
            <a:pPr>
              <a:defRPr sz="1200"/>
            </a:pPr>
            <a:r>
              <a:rPr lang="en-US" b="1" dirty="0"/>
              <a:t>DESCRIPTION</a:t>
            </a:r>
            <a:r>
              <a:rPr lang="en-US" dirty="0"/>
              <a:t>: Graph showing the growth of global wind energy capacity in megawatts, 1980 - 2019</a:t>
            </a:r>
          </a:p>
          <a:p>
            <a:pPr>
              <a:defRPr sz="1200"/>
            </a:pPr>
            <a:endParaRPr lang="en-US" dirty="0"/>
          </a:p>
          <a:p>
            <a:pPr>
              <a:defRPr sz="1200"/>
            </a:pPr>
            <a:r>
              <a:rPr lang="en-US" b="1" dirty="0"/>
              <a:t>ADDITIONAL TALKING POINTS</a:t>
            </a:r>
            <a:r>
              <a:rPr lang="en-US" dirty="0"/>
              <a:t>:</a:t>
            </a:r>
            <a:r>
              <a:rPr lang="en-US" b="1" dirty="0"/>
              <a:t> </a:t>
            </a:r>
          </a:p>
          <a:p>
            <a:pPr>
              <a:defRPr sz="1200"/>
            </a:pPr>
            <a:r>
              <a:rPr lang="en-US" b="1" dirty="0"/>
              <a:t>With demand for electricity growing and the climate crisis deepening, the world needs a viable, cost-competitive replacement for dirty fossil fuels. Wind energy can be an excellent alternative, powering our lives without destroying our planet.</a:t>
            </a:r>
          </a:p>
          <a:p>
            <a:pPr marL="148166" indent="-148166">
              <a:buSzPct val="75000"/>
              <a:buChar char="•"/>
              <a:defRPr sz="1200"/>
            </a:pPr>
            <a:r>
              <a:rPr lang="en-US" dirty="0"/>
              <a:t>Wind energy has the potential to supply the world’s electricity needs 40 times over.[1*] </a:t>
            </a:r>
          </a:p>
          <a:p>
            <a:pPr marL="148166" indent="-148166">
              <a:buSzPct val="75000"/>
              <a:buChar char="•"/>
              <a:defRPr sz="1200"/>
            </a:pPr>
            <a:r>
              <a:rPr lang="en-US" dirty="0"/>
              <a:t>Global wind capacity reached almost 650 GW in 2019[2*]. Wind capacity is expected to quadruple by 2040, relative to 2017 , with $3.3 trillion in investments.[3*]</a:t>
            </a:r>
          </a:p>
          <a:p>
            <a:pPr marL="148166" indent="-148166">
              <a:buSzPct val="75000"/>
              <a:buChar char="•"/>
              <a:defRPr sz="1200"/>
            </a:pPr>
            <a:r>
              <a:rPr lang="en-US" dirty="0"/>
              <a:t>Wind and solar are the cheapest sources of electricity generation for people across more than two-thirds of the world as of 2019.[4*]</a:t>
            </a:r>
          </a:p>
          <a:p>
            <a:pPr marL="148166" indent="-148166">
              <a:buSzPct val="75000"/>
              <a:buChar char="•"/>
              <a:defRPr sz="1200"/>
            </a:pPr>
            <a:r>
              <a:rPr lang="en-US" dirty="0"/>
              <a:t>In 2000, the International Energy Agency projected global wind capacity would only reach 30 GW by 2010. Instead in 2010, it reached 200 GW, overshooting projections by over 660 percent.[5*]</a:t>
            </a:r>
          </a:p>
          <a:p>
            <a:pPr>
              <a:defRPr sz="1200"/>
            </a:pPr>
            <a:endParaRPr lang="en-US" b="1" dirty="0"/>
          </a:p>
          <a:p>
            <a:pPr>
              <a:defRPr sz="1200"/>
            </a:pPr>
            <a:r>
              <a:rPr lang="en-US" b="1" dirty="0"/>
              <a:t>Global offshore wind markets are surging, and turbines are growing more powerful.</a:t>
            </a:r>
          </a:p>
          <a:p>
            <a:pPr marL="148166" indent="-148166">
              <a:buSzPct val="75000"/>
              <a:buChar char="•"/>
              <a:defRPr sz="1200"/>
            </a:pPr>
            <a:r>
              <a:rPr lang="en-US" dirty="0"/>
              <a:t>Global offshore wind is expected to grow dramatically, with projections showing the potential for up to a 15-fold increase in capacity and around $1 trillion of cumulative investment by 2040.[6*]</a:t>
            </a:r>
          </a:p>
          <a:p>
            <a:pPr marL="148166" indent="-148166">
              <a:buSzPct val="75000"/>
              <a:buChar char="•"/>
              <a:defRPr sz="1200"/>
            </a:pPr>
            <a:r>
              <a:rPr lang="en-US" dirty="0"/>
              <a:t>Offshore turbines are experiencing an arms race, with individual turbines getting larger. One rotation of a Vestas 8.8 MW wind turbine is enough to power the average home in the United Kingdom for an entire day and next generation turbines are expected to be even larger at 12–15 MW.[7*]</a:t>
            </a:r>
          </a:p>
          <a:p>
            <a:pPr>
              <a:defRPr sz="1200"/>
            </a:pPr>
            <a:endParaRPr lang="en-US" b="1" dirty="0"/>
          </a:p>
          <a:p>
            <a:pPr>
              <a:defRPr sz="1200"/>
            </a:pPr>
            <a:r>
              <a:rPr lang="en-US" b="1" dirty="0"/>
              <a:t>Expanding wind energy will help bring abundant and affordable clean energy and good jobs to people across the globe for years to come.</a:t>
            </a:r>
          </a:p>
          <a:p>
            <a:pPr marL="148166" indent="-148166">
              <a:buSzPct val="75000"/>
              <a:buChar char="•"/>
              <a:defRPr sz="1200"/>
            </a:pPr>
            <a:r>
              <a:rPr lang="en-US" dirty="0"/>
              <a:t>Employment in wind power, primarily onshore projects, supports 1.2 million jobs around the world. China is the largest employer (44 percent of total jobs). In the US, wind employment grew 8 percent in 2018. Now, wind employs 114,000 Americans in total.[8*]</a:t>
            </a:r>
          </a:p>
          <a:p>
            <a:pPr marL="148166" indent="-148166">
              <a:buSzPct val="75000"/>
              <a:buChar char="•"/>
              <a:defRPr sz="1200"/>
            </a:pPr>
            <a:r>
              <a:rPr lang="en-US" dirty="0"/>
              <a:t>Global employment in the industry is expected to grow significantly from 1.16 million jobs in 2018 to over 3.7 million jobs in 2030 and more than 6 million in 2050.[9*]</a:t>
            </a:r>
          </a:p>
          <a:p>
            <a:pPr marL="148166" indent="-148166">
              <a:buSzPct val="75000"/>
              <a:buChar char="•"/>
              <a:defRPr sz="1200"/>
            </a:pPr>
            <a:r>
              <a:rPr lang="en-US" dirty="0"/>
              <a:t>The US wind industry hires veterans at a rate 67 percent higher than the national average. The industry also supports 24,000 manufacturing jobs at over 500 US factories.[10*]</a:t>
            </a:r>
          </a:p>
          <a:p>
            <a:pPr marL="148166" indent="-148166">
              <a:buSzPct val="75000"/>
              <a:buChar char="•"/>
              <a:defRPr sz="1200"/>
            </a:pPr>
            <a:r>
              <a:rPr lang="en-US" dirty="0"/>
              <a:t>Renewable energy also leads the field in equitable hiring, with women making up about 32 percent of the renewable workforce, compared to 22 percent in the energy sector overall.[11*]</a:t>
            </a:r>
          </a:p>
          <a:p>
            <a:pPr>
              <a:defRPr sz="1200"/>
            </a:pPr>
            <a:endParaRPr lang="en-US" b="1" dirty="0"/>
          </a:p>
          <a:p>
            <a:pPr>
              <a:defRPr sz="1200"/>
            </a:pPr>
            <a:r>
              <a:rPr lang="en-US" b="1" dirty="0"/>
              <a:t>Wind energy is a staple in the US and provides much-needed tax revenue to rural communities.</a:t>
            </a:r>
          </a:p>
          <a:p>
            <a:pPr marL="148166" indent="-148166">
              <a:buSzPct val="75000"/>
              <a:buChar char="•"/>
              <a:defRPr sz="1200"/>
            </a:pPr>
            <a:r>
              <a:rPr lang="en-US" dirty="0"/>
              <a:t>In 2019, the US added 9,143 MW of new wind capacity, enough to power over 3 million homes, and the wind industry had the third-strongest year on record.[12*]</a:t>
            </a:r>
          </a:p>
          <a:p>
            <a:pPr marL="148166" indent="-148166">
              <a:buSzPct val="75000"/>
              <a:buChar char="•"/>
              <a:defRPr sz="1200"/>
            </a:pPr>
            <a:r>
              <a:rPr lang="en-US" dirty="0"/>
              <a:t>Wind energy is taking off in the US, with another 44,000 MW of capacity under construction or in advanced development, representing over $62 billion in investment.[12*]</a:t>
            </a:r>
          </a:p>
          <a:p>
            <a:pPr>
              <a:defRPr sz="1200"/>
            </a:pPr>
            <a:endParaRPr lang="en-US" b="1" dirty="0"/>
          </a:p>
          <a:p>
            <a:pPr>
              <a:defRPr sz="1200"/>
            </a:pPr>
            <a:r>
              <a:rPr lang="en-US" b="1" dirty="0"/>
              <a:t>REFERENCES</a:t>
            </a:r>
            <a:r>
              <a:rPr lang="en-US" dirty="0"/>
              <a:t>:</a:t>
            </a:r>
          </a:p>
          <a:p>
            <a:pPr>
              <a:defRPr sz="1200"/>
            </a:pPr>
            <a:r>
              <a:rPr lang="en-US" dirty="0"/>
              <a:t>[1*] Xi Lua, Michael B. McElroy, and </a:t>
            </a:r>
            <a:r>
              <a:rPr lang="en-US" dirty="0" err="1"/>
              <a:t>Juha</a:t>
            </a:r>
            <a:r>
              <a:rPr lang="en-US" dirty="0"/>
              <a:t> </a:t>
            </a:r>
            <a:r>
              <a:rPr lang="en-US" dirty="0" err="1"/>
              <a:t>Kiviluoma</a:t>
            </a:r>
            <a:r>
              <a:rPr lang="en-US" dirty="0"/>
              <a:t>, “Global Potential for Wind-Generated Electricity,” Proceedings of the National Academy of Sciences of the United States of America 106, No. 27 (July 7, 2009): 10933-10938. http://www.pnas.org/content/106/27/10933.full.pdf</a:t>
            </a:r>
          </a:p>
          <a:p>
            <a:pPr>
              <a:defRPr sz="1200"/>
            </a:pPr>
            <a:r>
              <a:rPr lang="en-US" dirty="0"/>
              <a:t>[2*] World Wind Energy Association, “World wind capacity at 650,8 GW, Corona crisis will slow down markets in 2020, renewables to be core of economic stimulus </a:t>
            </a:r>
            <a:r>
              <a:rPr lang="en-US" dirty="0" err="1"/>
              <a:t>programmes</a:t>
            </a:r>
            <a:r>
              <a:rPr lang="en-US" dirty="0"/>
              <a:t>,” April 16, 2020. https://wwindea.org/blog/2020/04/16/world-wind-capacity-at-650-gw/</a:t>
            </a:r>
          </a:p>
          <a:p>
            <a:pPr>
              <a:defRPr sz="1200"/>
            </a:pPr>
            <a:r>
              <a:rPr lang="en-US" dirty="0"/>
              <a:t>[3*] Bloomberg New Energy Finance, “Global wind and solar costs to fall even faster, while coal fades even in China and India,” June 15, 2017. https://about.bnef.com/blog/global-wind-solar-costs-fall-even-faster-coal-fades-even-china-india/</a:t>
            </a:r>
          </a:p>
          <a:p>
            <a:pPr>
              <a:defRPr sz="1200"/>
            </a:pPr>
            <a:r>
              <a:rPr lang="en-US" dirty="0"/>
              <a:t>[4*] Bloomberg New Energy Finance, “New Energy Outlook 2019,” (2019). https://bnef.turtl.co/story/neo2019?teaser=true</a:t>
            </a:r>
          </a:p>
          <a:p>
            <a:pPr>
              <a:defRPr sz="1200"/>
            </a:pPr>
            <a:r>
              <a:rPr lang="en-US" dirty="0"/>
              <a:t>[5*] David Roberts, “Why do ‘experts’ always lowball clean energy projections?," Grist, July 9, 2012. http://grist.org/renewable-energy/experts-in-2000-lowballed-the-crap-out-of-renewable-energy-growth/</a:t>
            </a:r>
          </a:p>
          <a:p>
            <a:pPr>
              <a:defRPr sz="1200"/>
            </a:pPr>
            <a:r>
              <a:rPr lang="en-US" dirty="0"/>
              <a:t>[6*] International Renewable Energy Agency, “Offshore wind to become a $1 trillion industry,” October 25, 2019. https://www.iea.org/news/offshore-wind-to-become-a-1-trillion-industry</a:t>
            </a:r>
          </a:p>
          <a:p>
            <a:pPr>
              <a:defRPr sz="1200"/>
            </a:pPr>
            <a:r>
              <a:rPr lang="en-US" dirty="0"/>
              <a:t>[7*] Jason Deign, “Global Wind Market to Add 65 GW per Year to 2027,” </a:t>
            </a:r>
            <a:r>
              <a:rPr lang="en-US" dirty="0" err="1"/>
              <a:t>GreenTechMedia</a:t>
            </a:r>
            <a:r>
              <a:rPr lang="en-US" dirty="0"/>
              <a:t>, January 1, 2019. https://www.greentechmedia.com/articles/read/global-wind-market#gs.wtl6fv </a:t>
            </a:r>
          </a:p>
          <a:p>
            <a:pPr>
              <a:defRPr sz="1200"/>
            </a:pPr>
            <a:r>
              <a:rPr lang="en-US" dirty="0"/>
              <a:t>[8*] International Renewable Energy Agency, “Renewable Energy and Jobs – Annual Review 2019,” (June 2019). https://www.irena.org/-/media/Files/IRENA/Agency/Publication/2019/Jun/IRENA_RE_Jobs_2019-report.pdf </a:t>
            </a:r>
          </a:p>
          <a:p>
            <a:pPr>
              <a:defRPr sz="1200"/>
            </a:pPr>
            <a:r>
              <a:rPr lang="en-US" dirty="0"/>
              <a:t>[9*] International Renewable Energy Agency, “Future of wind: Deployment, investment, technology, grid integration and socio-economic aspects,” (October 2019). https://irena.org/-/media/Files/IRENA/Agency/Publication/2019/Oct/IRENA_Future_of_wind_2019.pdf</a:t>
            </a:r>
          </a:p>
          <a:p>
            <a:pPr>
              <a:defRPr sz="1200"/>
            </a:pPr>
            <a:r>
              <a:rPr lang="en-US" dirty="0"/>
              <a:t>[10*] T&amp;D World, “U.S. Wind Power Grows a Record 8% in 2018,” April 17, 2019. https://www.tdworld.com/renewables/us-wind-power-grows-record-8-2018</a:t>
            </a:r>
          </a:p>
          <a:p>
            <a:pPr>
              <a:defRPr sz="1200"/>
            </a:pPr>
            <a:r>
              <a:rPr lang="en-US" dirty="0"/>
              <a:t>[11*] International Renewable Energy Agency, “Renewable Energy: A Gender Perspective,” (January 2019). https://www.irena.org/publications/2019/Jan/Renewable-Energy-A-Gender-Perspective</a:t>
            </a:r>
          </a:p>
          <a:p>
            <a:pPr>
              <a:defRPr sz="1200"/>
            </a:pPr>
            <a:r>
              <a:rPr lang="en-US" dirty="0"/>
              <a:t>[12*] American Wind Energy Association, “Wind Industry Experiences Third Strongest Year on Record with 9,143 MW of Wind Power Added to U.S. Grid,” January 29, 2020. https://www.awea.org/resources/news/2020/wind-industry-experiences-third-strongest-year-on</a:t>
            </a:r>
          </a:p>
          <a:p>
            <a:pPr>
              <a:defRPr sz="1200"/>
            </a:pPr>
            <a:endParaRPr lang="en-US" dirty="0"/>
          </a:p>
          <a:p>
            <a:pPr>
              <a:defRPr sz="1200"/>
            </a:pPr>
            <a:r>
              <a:rPr lang="en-US" b="1" dirty="0"/>
              <a:t>SLIDE SOURCE(S)</a:t>
            </a:r>
            <a:r>
              <a:rPr lang="en-US" dirty="0"/>
              <a:t>: Bloomberg New Energy Finance</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a:xfrm>
            <a:off x="444702" y="3385440"/>
            <a:ext cx="7559898" cy="3207258"/>
          </a:xfrm>
        </p:spPr>
        <p:txBody>
          <a:bodyPr/>
          <a:lstStyle/>
          <a:p>
            <a:r>
              <a:rPr lang="en-US" sz="1200" b="1" i="1" dirty="0"/>
              <a:t>A number of world’s countries have demonstrated they can switch to 100% wind and solar. Read “NJ goal of 3500MW….”In fact, I read those offshore sites have potential for further future expansion by 3 or 4 times the wind power.</a:t>
            </a:r>
          </a:p>
        </p:txBody>
      </p:sp>
    </p:spTree>
    <p:extLst>
      <p:ext uri="{BB962C8B-B14F-4D97-AF65-F5344CB8AC3E}">
        <p14:creationId xmlns:p14="http://schemas.microsoft.com/office/powerpoint/2010/main" val="9643924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0" name="Shape 6340"/>
          <p:cNvSpPr>
            <a:spLocks noGrp="1" noRot="1" noChangeAspect="1"/>
          </p:cNvSpPr>
          <p:nvPr>
            <p:ph type="sldImg"/>
          </p:nvPr>
        </p:nvSpPr>
        <p:spPr>
          <a:xfrm>
            <a:off x="381000" y="685800"/>
            <a:ext cx="6096000" cy="3429000"/>
          </a:xfrm>
          <a:prstGeom prst="rect">
            <a:avLst/>
          </a:prstGeom>
        </p:spPr>
        <p:txBody>
          <a:bodyPr/>
          <a:lstStyle/>
          <a:p>
            <a:endParaRPr/>
          </a:p>
        </p:txBody>
      </p:sp>
      <p:sp>
        <p:nvSpPr>
          <p:cNvPr id="6341" name="Shape 6341"/>
          <p:cNvSpPr>
            <a:spLocks noGrp="1"/>
          </p:cNvSpPr>
          <p:nvPr>
            <p:ph type="body" sz="quarter" idx="1"/>
          </p:nvPr>
        </p:nvSpPr>
        <p:spPr>
          <a:prstGeom prst="rect">
            <a:avLst/>
          </a:prstGeom>
        </p:spPr>
        <p:txBody>
          <a:bodyPr/>
          <a:lstStyle/>
          <a:p>
            <a:pPr>
              <a:defRPr b="1"/>
            </a:pPr>
            <a:r>
              <a:rPr lang="en-US" dirty="0"/>
              <a:t>ID #3733.G - Can be used in noncommercial online and TV broadcasts of your presentation, but not modified.</a:t>
            </a:r>
          </a:p>
          <a:p>
            <a:pPr>
              <a:defRPr sz="1400"/>
            </a:pPr>
            <a:endParaRPr lang="en-US" dirty="0"/>
          </a:p>
          <a:p>
            <a:pPr>
              <a:defRPr sz="1400"/>
            </a:pPr>
            <a:r>
              <a:rPr lang="en-US" dirty="0"/>
              <a:t>This exponential curve is even steeper than the one for wind and rising even faster, … </a:t>
            </a:r>
          </a:p>
          <a:p>
            <a:pPr>
              <a:defRPr sz="1400"/>
            </a:pPr>
            <a:endParaRPr lang="en-US" dirty="0"/>
          </a:p>
          <a:p>
            <a:pPr>
              <a:defRPr sz="1200"/>
            </a:pPr>
            <a:r>
              <a:rPr lang="en-US" b="1" dirty="0"/>
              <a:t>DESCRIPTION</a:t>
            </a:r>
            <a:r>
              <a:rPr lang="en-US" dirty="0"/>
              <a:t>: Graph showing the worldwide growth of solar PV installations in gigawatts, 1980 - 2019</a:t>
            </a:r>
          </a:p>
          <a:p>
            <a:pPr>
              <a:defRPr sz="1200"/>
            </a:pPr>
            <a:endParaRPr lang="en-US" dirty="0"/>
          </a:p>
          <a:p>
            <a:pPr>
              <a:defRPr sz="1200"/>
            </a:pPr>
            <a:r>
              <a:rPr lang="en-US" b="1" dirty="0"/>
              <a:t>ADDITIONAL TALKING POINTS</a:t>
            </a:r>
            <a:r>
              <a:rPr lang="en-US" dirty="0"/>
              <a:t>:</a:t>
            </a:r>
            <a:r>
              <a:rPr lang="en-US" b="1" dirty="0"/>
              <a:t> </a:t>
            </a:r>
          </a:p>
          <a:p>
            <a:pPr>
              <a:defRPr sz="1200"/>
            </a:pPr>
            <a:r>
              <a:rPr lang="en-US" b="1" dirty="0"/>
              <a:t>Solar capacity has grown exponentially in the past decade.</a:t>
            </a:r>
          </a:p>
          <a:p>
            <a:pPr marL="148166" indent="-148166">
              <a:buSzPct val="75000"/>
              <a:buChar char="•"/>
              <a:defRPr sz="1200"/>
            </a:pPr>
            <a:r>
              <a:rPr lang="en-US" dirty="0"/>
              <a:t>Solar technology has been around since the 1970s, but its capacity has grown significantly in recent years, driven by falling costs, continued government support, and technological innovation. There were more renewable solar installations in 2019 than fossil fuel and nuclear power additions combined, which occurred for the fifth year in a row. Solar energy accounted for 57 percent of this new renewable capacity.[1*]</a:t>
            </a:r>
          </a:p>
          <a:p>
            <a:pPr marL="148166" indent="-148166">
              <a:buSzPct val="75000"/>
              <a:buChar char="•"/>
              <a:defRPr sz="1200"/>
            </a:pPr>
            <a:r>
              <a:rPr lang="en-US" dirty="0"/>
              <a:t>Major greenhouse gas emitters like China, the United States, and India are taking the lead in installing large-scale solar photovoltaics (PV).[1*] </a:t>
            </a:r>
          </a:p>
          <a:p>
            <a:pPr marL="148166" indent="-148166">
              <a:buSzPct val="75000"/>
              <a:buChar char="•"/>
              <a:defRPr sz="1200"/>
            </a:pPr>
            <a:r>
              <a:rPr lang="en-US" dirty="0"/>
              <a:t>By the end of 2019, at least 39 countries had 1 GW or more of solar capacity, up from 31 in 2018.[1*]</a:t>
            </a:r>
          </a:p>
          <a:p>
            <a:pPr marL="148166" indent="-148166">
              <a:buSzPct val="75000"/>
              <a:buChar char="•"/>
              <a:defRPr sz="1200"/>
            </a:pPr>
            <a:r>
              <a:rPr lang="en-US" dirty="0"/>
              <a:t>Off-grid solar systems provide rural and off-grid communities with access to electricity. The market for off-grid solar systems grew 13 percent in 2019 – the highest growth of the past five years – with sales totaling 35 million units, up from 31 million units in 2018.[1*]</a:t>
            </a:r>
          </a:p>
          <a:p>
            <a:pPr>
              <a:defRPr sz="1200"/>
            </a:pPr>
            <a:endParaRPr lang="en-US" b="1" dirty="0"/>
          </a:p>
          <a:p>
            <a:pPr>
              <a:defRPr sz="1200"/>
            </a:pPr>
            <a:r>
              <a:rPr lang="en-US" b="1" dirty="0"/>
              <a:t>The cost of solar has dropped significantly in recent decades and the technology has tremendous potential to become even cheaper and more widespread in the future.</a:t>
            </a:r>
          </a:p>
          <a:p>
            <a:pPr marL="148166" indent="-148166">
              <a:buSzPct val="75000"/>
              <a:buChar char="•"/>
              <a:defRPr sz="1200"/>
            </a:pPr>
            <a:r>
              <a:rPr lang="en-US" dirty="0"/>
              <a:t>Globally, the cost of solar PV has fallen by 99 percent over the last four decades.[2*]</a:t>
            </a:r>
          </a:p>
          <a:p>
            <a:pPr marL="148166" indent="-148166">
              <a:buSzPct val="75000"/>
              <a:buChar char="•"/>
              <a:defRPr sz="1200"/>
            </a:pPr>
            <a:r>
              <a:rPr lang="en-US" dirty="0"/>
              <a:t>Solar prices have fallen to the point of cost competitiveness with conventional generation technologies (fossil fuels), even without government subsidies.[3*]</a:t>
            </a:r>
          </a:p>
          <a:p>
            <a:pPr marL="148166" indent="-148166">
              <a:buSzPct val="75000"/>
              <a:buChar char="•"/>
              <a:defRPr sz="1200"/>
            </a:pPr>
            <a:r>
              <a:rPr lang="en-US" dirty="0"/>
              <a:t>In a single hour, the Earth receives more solar energy than humans use in a full year.[4*] It’s just a matter of harnessing what we need.</a:t>
            </a:r>
          </a:p>
          <a:p>
            <a:pPr marL="148166" indent="-148166">
              <a:buSzPct val="75000"/>
              <a:buChar char="•"/>
              <a:defRPr sz="1200"/>
            </a:pPr>
            <a:r>
              <a:rPr lang="en-US" dirty="0"/>
              <a:t>In 2017, the average solar panel converted 17 percent of all solar energy to usable electricity. Projections show this conversion efficiency could grow to roughly 25 percent by 2027.[5*] </a:t>
            </a:r>
          </a:p>
          <a:p>
            <a:pPr>
              <a:defRPr sz="1200"/>
            </a:pPr>
            <a:endParaRPr lang="en-US" b="1" dirty="0"/>
          </a:p>
          <a:p>
            <a:pPr>
              <a:defRPr sz="1200"/>
            </a:pPr>
            <a:r>
              <a:rPr lang="en-US" b="1" dirty="0"/>
              <a:t>The US continues to ramp up solar investment and installations.</a:t>
            </a:r>
          </a:p>
          <a:p>
            <a:pPr marL="148166" indent="-148166">
              <a:buSzPct val="75000"/>
              <a:buChar char="•"/>
              <a:defRPr sz="1200"/>
            </a:pPr>
            <a:r>
              <a:rPr lang="en-US" dirty="0"/>
              <a:t>In 2019, solar accounted for nearly 40 percent of all new electricity capacity added in the US – the largest annual share in the industry’s history. The US market installed 13.3 GW of solar PV, which is a 23 percent increase from 2018.[6*]</a:t>
            </a:r>
          </a:p>
          <a:p>
            <a:pPr marL="148166" indent="-148166">
              <a:buSzPct val="75000"/>
              <a:buChar char="•"/>
              <a:defRPr sz="1200"/>
            </a:pPr>
            <a:r>
              <a:rPr lang="en-US" dirty="0"/>
              <a:t>US solar capacity now exceeds 76 GW, up 7,600 percent from just 1 GW at the end of 2009. Solar capacity is projected to more than double over the next five years, with annual installations reaching 20.4 GW in 2021.[6*]</a:t>
            </a:r>
          </a:p>
          <a:p>
            <a:pPr>
              <a:defRPr sz="1200"/>
            </a:pPr>
            <a:endParaRPr lang="en-US" b="1" dirty="0"/>
          </a:p>
          <a:p>
            <a:pPr>
              <a:defRPr sz="1200"/>
            </a:pPr>
            <a:r>
              <a:rPr lang="en-US" b="1" dirty="0"/>
              <a:t>Solar markets worldwide are blossoming</a:t>
            </a:r>
          </a:p>
          <a:p>
            <a:pPr marL="148166" indent="-148166">
              <a:buSzPct val="75000"/>
              <a:buChar char="•"/>
              <a:defRPr sz="1200"/>
            </a:pPr>
            <a:r>
              <a:rPr lang="en-US" dirty="0"/>
              <a:t>The Chilean government and the country's four largest electric utility companies reached a voluntary agreement to phase out their coal units by 2040. As solar grows cheaper, coal plants are phased out, and pro-solar government policies continue to be implemented, Chile will accelerate its progress on solar.[7*]</a:t>
            </a:r>
          </a:p>
          <a:p>
            <a:pPr marL="148166" indent="-148166">
              <a:buSzPct val="75000"/>
              <a:buChar char="•"/>
              <a:defRPr sz="1200"/>
            </a:pPr>
            <a:r>
              <a:rPr lang="en-US" dirty="0"/>
              <a:t>In 2018, Chile’s Installed solar capacity accounted for 9.8 percent of total power generation in 2018, up from only 0.06 percent in 2013.[7*] </a:t>
            </a:r>
          </a:p>
          <a:p>
            <a:pPr marL="148166" indent="-148166">
              <a:buSzPct val="75000"/>
              <a:buChar char="•"/>
              <a:defRPr sz="1200"/>
            </a:pPr>
            <a:r>
              <a:rPr lang="en-US" dirty="0"/>
              <a:t>Meanwhile, in India, declining costs of solar technologies and government policies that promote foreign investment into Indian markets have driven the rapid adoption of solar PV.[8*]</a:t>
            </a:r>
          </a:p>
          <a:p>
            <a:pPr marL="148166" indent="-148166">
              <a:buSzPct val="75000"/>
              <a:buChar char="•"/>
              <a:defRPr sz="1200"/>
            </a:pPr>
            <a:r>
              <a:rPr lang="en-US" dirty="0"/>
              <a:t>The pay-as-you-go (</a:t>
            </a:r>
            <a:r>
              <a:rPr lang="en-US" dirty="0" err="1"/>
              <a:t>PayGo</a:t>
            </a:r>
            <a:r>
              <a:rPr lang="en-US" dirty="0"/>
              <a:t>) solar power model allows electricity end-users to pay for their energy consumption and solar technology in small installments – thus avoiding any restrictive up-front investment.[9*]</a:t>
            </a:r>
          </a:p>
          <a:p>
            <a:pPr marL="148166" indent="-148166">
              <a:buSzPct val="75000"/>
              <a:buChar char="•"/>
              <a:defRPr sz="1200"/>
            </a:pPr>
            <a:r>
              <a:rPr lang="en-US" dirty="0"/>
              <a:t>In 2019, over 1.7 million households were using off-grid </a:t>
            </a:r>
            <a:r>
              <a:rPr lang="en-US" dirty="0" err="1"/>
              <a:t>PayGo</a:t>
            </a:r>
            <a:r>
              <a:rPr lang="en-US" dirty="0"/>
              <a:t> solar products in Sub Saharan Africa and Asia. That number is expected to continue rising rapidly due to its financial accessibility.[10*]</a:t>
            </a:r>
          </a:p>
          <a:p>
            <a:pPr>
              <a:defRPr sz="1200"/>
            </a:pPr>
            <a:endParaRPr lang="en-US" b="1" dirty="0"/>
          </a:p>
          <a:p>
            <a:pPr>
              <a:defRPr sz="1200"/>
            </a:pPr>
            <a:r>
              <a:rPr lang="en-US" b="1" dirty="0"/>
              <a:t>REFERENCES</a:t>
            </a:r>
            <a:r>
              <a:rPr lang="en-US" dirty="0"/>
              <a:t>:</a:t>
            </a:r>
          </a:p>
          <a:p>
            <a:pPr>
              <a:defRPr sz="1200"/>
            </a:pPr>
            <a:r>
              <a:rPr lang="en-US" dirty="0"/>
              <a:t>[1*] Renewable Energy Policy Network for the 21st Century, “Renewables 2020 Global Status Report,” (2020). https://www.ren21.net/wp-content/uploads/2019/05/gsr_2020_full_report_en.pdf</a:t>
            </a:r>
          </a:p>
          <a:p>
            <a:pPr>
              <a:defRPr sz="1200"/>
            </a:pPr>
            <a:r>
              <a:rPr lang="en-US" dirty="0"/>
              <a:t>[2*] David Chandler, “Explaining the plummeting cost of solar power,” MIT News, November 20, 2018. http://news.mit.edu/2018/explaining-dropping-solar-cost-1120</a:t>
            </a:r>
          </a:p>
          <a:p>
            <a:pPr>
              <a:defRPr sz="1200"/>
            </a:pPr>
            <a:r>
              <a:rPr lang="en-US" dirty="0"/>
              <a:t>[3*] Lazard, “Lazard's Levelized Cost Of Energy Analysis – Version 13.0,” (November 2019). https://www.lazard.com/media/451086/lazards-levelized-cost-of-energy-version-130-vf.pdf</a:t>
            </a:r>
          </a:p>
          <a:p>
            <a:pPr>
              <a:defRPr sz="1200"/>
            </a:pPr>
            <a:r>
              <a:rPr lang="en-US" dirty="0"/>
              <a:t>[4*] Rebecca Harrington, “This incredible fact should get you psyched about solar power,” Business Insider, September 29, 2015. https://www.businessinsider.com/this-is-the-potential-of-solar-power-2015-9 </a:t>
            </a:r>
          </a:p>
          <a:p>
            <a:pPr>
              <a:defRPr sz="1200"/>
            </a:pPr>
            <a:r>
              <a:rPr lang="en-US" dirty="0"/>
              <a:t>[5*] Ricky Dunbar, “How Efficient Will Solar PV Be In The Future? 10-Year Predictions For The Industry,” Clean </a:t>
            </a:r>
            <a:r>
              <a:rPr lang="en-US" dirty="0" err="1"/>
              <a:t>Technica</a:t>
            </a:r>
            <a:r>
              <a:rPr lang="en-US" dirty="0"/>
              <a:t>, August 15, 2017. https://cleantechnica.com/2017/08/15/efficient-will-solar-pv-future-10-year-predictions-industry/</a:t>
            </a:r>
          </a:p>
          <a:p>
            <a:pPr>
              <a:defRPr sz="1200"/>
            </a:pPr>
            <a:r>
              <a:rPr lang="en-US" dirty="0"/>
              <a:t>[6*] Solar Energy Industries Association, “Solar Market Insight Report 2019 Year In Review,” March 17, 2020. https://www.seia.org/research-resources/solar-market-insight-report-2019-year-review </a:t>
            </a:r>
          </a:p>
          <a:p>
            <a:pPr>
              <a:defRPr sz="1200"/>
            </a:pPr>
            <a:r>
              <a:rPr lang="en-US" dirty="0"/>
              <a:t>[7*] Mordor Intelligence, “Chile Solar Energy Market – Growth, Trends, And Forecast (2020-2025),” (2019). https://www.mordorintelligence.com/industry-reports/chile-solar-energy-market </a:t>
            </a:r>
          </a:p>
          <a:p>
            <a:pPr>
              <a:defRPr sz="1200"/>
            </a:pPr>
            <a:r>
              <a:rPr lang="en-US" dirty="0"/>
              <a:t>[8*] Mordor Intelligence, “India Solar Energy Market – Growth, Trends, And Forecast (2020-2025),” (2019). https://www.mordorintelligence.com/industry-reports/india-solar-energy-market</a:t>
            </a:r>
          </a:p>
          <a:p>
            <a:pPr>
              <a:defRPr sz="1200"/>
            </a:pPr>
            <a:r>
              <a:rPr lang="en-US" dirty="0"/>
              <a:t>[9*] Marcus </a:t>
            </a:r>
            <a:r>
              <a:rPr lang="en-US" dirty="0" err="1"/>
              <a:t>Wiemann</a:t>
            </a:r>
            <a:r>
              <a:rPr lang="en-US" dirty="0"/>
              <a:t> and David </a:t>
            </a:r>
            <a:r>
              <a:rPr lang="en-US" dirty="0" err="1"/>
              <a:t>Lecoque</a:t>
            </a:r>
            <a:r>
              <a:rPr lang="en-US" dirty="0"/>
              <a:t>, “The weekend read: A bump in the road for pay-as-you-go solar and self-sustainability,” PV Magazine, October 19, 2019. https://www.pv-magazine.com/2019/10/19/the-weekend-read-a-bump-in-the-road-for-pay-as-you-go-solar-and-self-sustainability/</a:t>
            </a:r>
          </a:p>
          <a:p>
            <a:pPr>
              <a:defRPr sz="1200"/>
            </a:pPr>
            <a:r>
              <a:rPr lang="en-US" dirty="0"/>
              <a:t>[10*] Yinka Adegoke, “Africa is facing an electricity crisis – a pay-as-you-go model could solve this problem,” World Economic Forum, July 4, 2019. https://www.weforum.org/agenda/2019/07/pay-as-you-go-africas-solar-energy/</a:t>
            </a:r>
          </a:p>
          <a:p>
            <a:pPr>
              <a:defRPr sz="1200" b="1"/>
            </a:pPr>
            <a:endParaRPr lang="en-US" dirty="0"/>
          </a:p>
          <a:p>
            <a:pPr>
              <a:defRPr sz="1200"/>
            </a:pPr>
            <a:r>
              <a:rPr lang="en-US" b="1" dirty="0"/>
              <a:t>SLIDE SOURCE(S)</a:t>
            </a:r>
            <a:r>
              <a:rPr lang="en-US" dirty="0"/>
              <a:t>: Bloomberg New Energy Finance</a:t>
            </a:r>
          </a:p>
          <a:p>
            <a:pPr>
              <a:defRPr sz="1200"/>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0" name="Shape 6620"/>
          <p:cNvSpPr>
            <a:spLocks noGrp="1" noRot="1" noChangeAspect="1"/>
          </p:cNvSpPr>
          <p:nvPr>
            <p:ph type="sldImg"/>
          </p:nvPr>
        </p:nvSpPr>
        <p:spPr>
          <a:xfrm>
            <a:off x="381000" y="685800"/>
            <a:ext cx="6096000" cy="3429000"/>
          </a:xfrm>
          <a:prstGeom prst="rect">
            <a:avLst/>
          </a:prstGeom>
        </p:spPr>
        <p:txBody>
          <a:bodyPr/>
          <a:lstStyle/>
          <a:p>
            <a:endParaRPr/>
          </a:p>
        </p:txBody>
      </p:sp>
      <p:sp>
        <p:nvSpPr>
          <p:cNvPr id="6621" name="Shape 6621"/>
          <p:cNvSpPr>
            <a:spLocks noGrp="1"/>
          </p:cNvSpPr>
          <p:nvPr>
            <p:ph type="body" sz="quarter" idx="1"/>
          </p:nvPr>
        </p:nvSpPr>
        <p:spPr>
          <a:prstGeom prst="rect">
            <a:avLst/>
          </a:prstGeom>
        </p:spPr>
        <p:txBody>
          <a:bodyPr/>
          <a:lstStyle/>
          <a:p>
            <a:pPr>
              <a:defRPr b="1"/>
            </a:pPr>
            <a:r>
              <a:rPr lang="en-US" dirty="0"/>
              <a:t>ID #3212.G - Can be used in noncommercial online and TV broadcasts of your presentation, but not modified.</a:t>
            </a:r>
          </a:p>
          <a:p>
            <a:pPr>
              <a:defRPr sz="1400"/>
            </a:pPr>
            <a:endParaRPr lang="en-US" dirty="0"/>
          </a:p>
          <a:p>
            <a:pPr>
              <a:defRPr sz="1400"/>
            </a:pPr>
            <a:r>
              <a:rPr lang="en-US" dirty="0"/>
              <a:t>… because the cost of renewable energy continues to come down dramatically.</a:t>
            </a:r>
          </a:p>
          <a:p>
            <a:pPr>
              <a:defRPr sz="1400"/>
            </a:pPr>
            <a:endParaRPr lang="en-US" dirty="0"/>
          </a:p>
          <a:p>
            <a:pPr>
              <a:defRPr sz="1200"/>
            </a:pPr>
            <a:r>
              <a:rPr lang="en-US" b="1" dirty="0"/>
              <a:t>DESCRIPTION</a:t>
            </a:r>
            <a:r>
              <a:rPr lang="en-US" dirty="0"/>
              <a:t>: Graph showing the decline in cost of crystalline silicon solar cells in US dollars per watt (inflation adjusted), 1976 - 2020</a:t>
            </a:r>
          </a:p>
          <a:p>
            <a:pPr>
              <a:defRPr sz="1200"/>
            </a:pPr>
            <a:endParaRPr lang="en-US" dirty="0"/>
          </a:p>
          <a:p>
            <a:pPr>
              <a:defRPr sz="1200"/>
            </a:pPr>
            <a:r>
              <a:rPr lang="en-US" b="1" dirty="0"/>
              <a:t>ADDITIONAL TALKING POINTS</a:t>
            </a:r>
            <a:r>
              <a:rPr lang="en-US" dirty="0"/>
              <a:t>:</a:t>
            </a:r>
            <a:r>
              <a:rPr lang="en-US" b="1" dirty="0"/>
              <a:t> </a:t>
            </a:r>
          </a:p>
          <a:p>
            <a:pPr>
              <a:defRPr sz="1200"/>
            </a:pPr>
            <a:r>
              <a:rPr lang="en-US" b="1" dirty="0"/>
              <a:t>Solar capacity has grown exponentially in the past decade.</a:t>
            </a:r>
          </a:p>
          <a:p>
            <a:pPr marL="148166" indent="-148166">
              <a:buSzPct val="75000"/>
              <a:buChar char="•"/>
              <a:defRPr sz="1200"/>
            </a:pPr>
            <a:r>
              <a:rPr lang="en-US" dirty="0"/>
              <a:t>Solar technology has been around since the 1970s, but its capacity has grown significantly in recent years, driven by falling costs, continued government support, and technological innovation. There were more renewable solar installations in 2019 than fossil fuel and nuclear power additions combined, which occurred for the fifth year in a row. Solar energy accounted for 57 percent of this new renewable capacity.[1*]</a:t>
            </a:r>
          </a:p>
          <a:p>
            <a:pPr marL="148166" indent="-148166">
              <a:buSzPct val="75000"/>
              <a:buChar char="•"/>
              <a:defRPr sz="1200"/>
            </a:pPr>
            <a:r>
              <a:rPr lang="en-US" dirty="0"/>
              <a:t>Major greenhouse gas emitters like China, the United States, and India are taking the lead in installing large-scale solar photovoltaics (PV).[1*] </a:t>
            </a:r>
          </a:p>
          <a:p>
            <a:pPr marL="148166" indent="-148166">
              <a:buSzPct val="75000"/>
              <a:buChar char="•"/>
              <a:defRPr sz="1200"/>
            </a:pPr>
            <a:r>
              <a:rPr lang="en-US" dirty="0"/>
              <a:t>By the end of 2019, at least 39 countries had 1 GW or more of solar capacity, up from 31 in 2018.[1*]</a:t>
            </a:r>
          </a:p>
          <a:p>
            <a:pPr marL="148166" indent="-148166">
              <a:buSzPct val="75000"/>
              <a:buChar char="•"/>
              <a:defRPr sz="1200"/>
            </a:pPr>
            <a:r>
              <a:rPr lang="en-US" dirty="0"/>
              <a:t>Off-grid solar systems provide rural and off-grid communities with access to electricity. The market for off-grid solar systems grew 13 percent in 2019 – the highest growth of the past five years – with sales totaling 35 million units, up from 31 million units in 2018.[1*]</a:t>
            </a:r>
          </a:p>
          <a:p>
            <a:pPr>
              <a:defRPr sz="1200"/>
            </a:pPr>
            <a:endParaRPr lang="en-US" b="1" dirty="0"/>
          </a:p>
          <a:p>
            <a:pPr>
              <a:defRPr sz="1200"/>
            </a:pPr>
            <a:r>
              <a:rPr lang="en-US" b="1" dirty="0"/>
              <a:t>The cost of solar has dropped significantly in recent decades and the technology has tremendous potential to become even cheaper and more widespread in the future.</a:t>
            </a:r>
          </a:p>
          <a:p>
            <a:pPr marL="148166" indent="-148166">
              <a:buSzPct val="75000"/>
              <a:buChar char="•"/>
              <a:defRPr sz="1200"/>
            </a:pPr>
            <a:r>
              <a:rPr lang="en-US" dirty="0"/>
              <a:t>Globally, the cost of solar PV has fallen by 99 percent over the last four decades.[2*]</a:t>
            </a:r>
          </a:p>
          <a:p>
            <a:pPr marL="148166" indent="-148166">
              <a:buSzPct val="75000"/>
              <a:buChar char="•"/>
              <a:defRPr sz="1200"/>
            </a:pPr>
            <a:r>
              <a:rPr lang="en-US" dirty="0"/>
              <a:t>Solar prices have fallen to the point of cost competitiveness with conventional generation technologies (fossil fuels), even without government subsidies.[3*]</a:t>
            </a:r>
          </a:p>
          <a:p>
            <a:pPr marL="148166" indent="-148166">
              <a:buSzPct val="75000"/>
              <a:buChar char="•"/>
              <a:defRPr sz="1200"/>
            </a:pPr>
            <a:r>
              <a:rPr lang="en-US" dirty="0"/>
              <a:t>In a single hour, the Earth receives more solar energy than humans use in a full year.[4*] It’s just a matter of harnessing what we need.</a:t>
            </a:r>
          </a:p>
          <a:p>
            <a:pPr marL="148166" indent="-148166">
              <a:buSzPct val="75000"/>
              <a:buChar char="•"/>
              <a:defRPr sz="1200"/>
            </a:pPr>
            <a:r>
              <a:rPr lang="en-US" dirty="0"/>
              <a:t>In 2017, the average solar panel converted 17 percent of all solar energy to usable electricity. Projections show this conversion efficiency could grow to roughly 25 percent by 2027.[5*] </a:t>
            </a:r>
          </a:p>
          <a:p>
            <a:pPr>
              <a:defRPr sz="1200"/>
            </a:pPr>
            <a:endParaRPr lang="en-US" b="1" dirty="0"/>
          </a:p>
          <a:p>
            <a:pPr>
              <a:defRPr sz="1200"/>
            </a:pPr>
            <a:r>
              <a:rPr lang="en-US" b="1" dirty="0"/>
              <a:t>The US continues to ramp up solar investment and installations.</a:t>
            </a:r>
          </a:p>
          <a:p>
            <a:pPr marL="148166" indent="-148166">
              <a:buSzPct val="75000"/>
              <a:buChar char="•"/>
              <a:defRPr sz="1200"/>
            </a:pPr>
            <a:r>
              <a:rPr lang="en-US" dirty="0"/>
              <a:t>In 2019, solar accounted for nearly 40 percent of all new electricity capacity added in the US – the largest annual share in the industry’s history. The US market installed 13.3 GW of solar PV, which is a 23 percent increase from 2018.[6*]</a:t>
            </a:r>
          </a:p>
          <a:p>
            <a:pPr marL="148166" indent="-148166">
              <a:buSzPct val="75000"/>
              <a:buChar char="•"/>
              <a:defRPr sz="1200"/>
            </a:pPr>
            <a:r>
              <a:rPr lang="en-US" dirty="0"/>
              <a:t>US solar capacity now exceeds 76 GW, up 7,600 percent from just 1 GW at the end of 2009. Solar capacity is projected to more than double over the next five years, with annual installations reaching 20.4 GW in 2021.[6*]</a:t>
            </a:r>
          </a:p>
          <a:p>
            <a:pPr>
              <a:defRPr sz="1200"/>
            </a:pPr>
            <a:endParaRPr lang="en-US" b="1" dirty="0"/>
          </a:p>
          <a:p>
            <a:pPr>
              <a:defRPr sz="1200"/>
            </a:pPr>
            <a:r>
              <a:rPr lang="en-US" b="1" dirty="0"/>
              <a:t>Solar markets worldwide are blossoming</a:t>
            </a:r>
          </a:p>
          <a:p>
            <a:pPr marL="148166" indent="-148166">
              <a:buSzPct val="75000"/>
              <a:buChar char="•"/>
              <a:defRPr sz="1200"/>
            </a:pPr>
            <a:r>
              <a:rPr lang="en-US" dirty="0"/>
              <a:t>The Chilean government and the country's four largest electric utility companies reached a voluntary agreement to phase out their coal units by 2040. As solar grows cheaper, coal plants are phased out, and pro-solar government policies continue to be implemented, Chile will accelerate its progress on solar.[7*]</a:t>
            </a:r>
          </a:p>
          <a:p>
            <a:pPr marL="148166" indent="-148166">
              <a:buSzPct val="75000"/>
              <a:buChar char="•"/>
              <a:defRPr sz="1200"/>
            </a:pPr>
            <a:r>
              <a:rPr lang="en-US" dirty="0"/>
              <a:t>In 2018, Chile’s Installed solar capacity accounted for 9.8 percent of total power generation in 2018, up from only 0.06 percent in 2013.[7*] </a:t>
            </a:r>
          </a:p>
          <a:p>
            <a:pPr marL="148166" indent="-148166">
              <a:buSzPct val="75000"/>
              <a:buChar char="•"/>
              <a:defRPr sz="1200"/>
            </a:pPr>
            <a:r>
              <a:rPr lang="en-US" dirty="0"/>
              <a:t>Meanwhile, in India, declining costs of solar technologies and government policies that promote foreign investment into Indian markets have driven the rapid adoption of solar PV.[8*]</a:t>
            </a:r>
          </a:p>
          <a:p>
            <a:pPr marL="148166" indent="-148166">
              <a:buSzPct val="75000"/>
              <a:buChar char="•"/>
              <a:defRPr sz="1200"/>
            </a:pPr>
            <a:r>
              <a:rPr lang="en-US" dirty="0"/>
              <a:t>The pay-as-you-go (</a:t>
            </a:r>
            <a:r>
              <a:rPr lang="en-US" dirty="0" err="1"/>
              <a:t>PayGo</a:t>
            </a:r>
            <a:r>
              <a:rPr lang="en-US" dirty="0"/>
              <a:t>) solar power model allows electricity end-users to pay for their energy consumption and solar technology in small installments – thus avoiding any restrictive up-front investment.[9*]</a:t>
            </a:r>
          </a:p>
          <a:p>
            <a:pPr marL="148166" indent="-148166">
              <a:buSzPct val="75000"/>
              <a:buChar char="•"/>
              <a:defRPr sz="1200"/>
            </a:pPr>
            <a:r>
              <a:rPr lang="en-US" dirty="0"/>
              <a:t>In 2019, over 1.7 million households were using off-grid </a:t>
            </a:r>
            <a:r>
              <a:rPr lang="en-US" dirty="0" err="1"/>
              <a:t>PayGo</a:t>
            </a:r>
            <a:r>
              <a:rPr lang="en-US" dirty="0"/>
              <a:t> solar products in Sub Saharan Africa and Asia. That number is expected to continue rising rapidly due to its financial accessibility.[10*]</a:t>
            </a:r>
          </a:p>
          <a:p>
            <a:pPr>
              <a:defRPr sz="1200"/>
            </a:pPr>
            <a:endParaRPr lang="en-US" b="1" dirty="0"/>
          </a:p>
          <a:p>
            <a:pPr>
              <a:defRPr sz="1200"/>
            </a:pPr>
            <a:r>
              <a:rPr lang="en-US" b="1" dirty="0"/>
              <a:t>REFERENCES</a:t>
            </a:r>
            <a:r>
              <a:rPr lang="en-US" dirty="0"/>
              <a:t>:</a:t>
            </a:r>
          </a:p>
          <a:p>
            <a:pPr>
              <a:defRPr sz="1200"/>
            </a:pPr>
            <a:r>
              <a:rPr lang="en-US" dirty="0"/>
              <a:t>[1*] Renewable Energy Policy Network for the 21st Century, “Renewables 2020 Global Status Report,” (2020). https://www.ren21.net/wp-content/uploads/2019/05/gsr_2020_full_report_en.pdf</a:t>
            </a:r>
          </a:p>
          <a:p>
            <a:pPr>
              <a:defRPr sz="1200"/>
            </a:pPr>
            <a:r>
              <a:rPr lang="en-US" dirty="0"/>
              <a:t>[2*] David Chandler, “Explaining the plummeting cost of solar power,” MIT News, November 20, 2018. http://news.mit.edu/2018/explaining-dropping-solar-cost-1120</a:t>
            </a:r>
          </a:p>
          <a:p>
            <a:pPr>
              <a:defRPr sz="1200"/>
            </a:pPr>
            <a:r>
              <a:rPr lang="en-US" dirty="0"/>
              <a:t>[3*] Lazard, “Lazard's Levelized Cost Of Energy Analysis – Version 13.0,” (November 2019). https://www.lazard.com/media/451086/lazards-levelized-cost-of-energy-version-130-vf.pdf</a:t>
            </a:r>
          </a:p>
          <a:p>
            <a:pPr>
              <a:defRPr sz="1200"/>
            </a:pPr>
            <a:r>
              <a:rPr lang="en-US" dirty="0"/>
              <a:t>[4*] Rebecca Harrington, “This incredible fact should get you psyched about solar power,” Business Insider, September 29, 2015. https://www.businessinsider.com/this-is-the-potential-of-solar-power-2015-9 </a:t>
            </a:r>
          </a:p>
          <a:p>
            <a:pPr>
              <a:defRPr sz="1200"/>
            </a:pPr>
            <a:r>
              <a:rPr lang="en-US" dirty="0"/>
              <a:t>[5*] Ricky Dunbar, “How Efficient Will Solar PV Be In The Future? 10-Year Predictions For The Industry,” Clean </a:t>
            </a:r>
            <a:r>
              <a:rPr lang="en-US" dirty="0" err="1"/>
              <a:t>Technica</a:t>
            </a:r>
            <a:r>
              <a:rPr lang="en-US" dirty="0"/>
              <a:t>, August 15, 2017. https://cleantechnica.com/2017/08/15/efficient-will-solar-pv-future-10-year-predictions-industry/</a:t>
            </a:r>
          </a:p>
          <a:p>
            <a:pPr>
              <a:defRPr sz="1200"/>
            </a:pPr>
            <a:r>
              <a:rPr lang="en-US" dirty="0"/>
              <a:t>[6*] Solar Energy Industries Association, “Solar Market Insight Report 2019 Year In Review,” March 17, 2020. https://www.seia.org/research-resources/solar-market-insight-report-2019-year-review </a:t>
            </a:r>
          </a:p>
          <a:p>
            <a:pPr>
              <a:defRPr sz="1200"/>
            </a:pPr>
            <a:r>
              <a:rPr lang="en-US" dirty="0"/>
              <a:t>[7*] Mordor Intelligence, “Chile Solar Energy Market – Growth, Trends, And Forecast (2020-2025),” (2019). https://www.mordorintelligence.com/industry-reports/chile-solar-energy-market </a:t>
            </a:r>
          </a:p>
          <a:p>
            <a:pPr>
              <a:defRPr sz="1200"/>
            </a:pPr>
            <a:r>
              <a:rPr lang="en-US" dirty="0"/>
              <a:t>[8*] Mordor Intelligence, “India Solar Energy Market – Growth, Trends, And Forecast (2020-2025),” (2019). https://www.mordorintelligence.com/industry-reports/india-solar-energy-market</a:t>
            </a:r>
          </a:p>
          <a:p>
            <a:pPr>
              <a:defRPr sz="1200"/>
            </a:pPr>
            <a:r>
              <a:rPr lang="en-US" dirty="0"/>
              <a:t>[9*] Marcus </a:t>
            </a:r>
            <a:r>
              <a:rPr lang="en-US" dirty="0" err="1"/>
              <a:t>Wiemann</a:t>
            </a:r>
            <a:r>
              <a:rPr lang="en-US" dirty="0"/>
              <a:t> and David </a:t>
            </a:r>
            <a:r>
              <a:rPr lang="en-US" dirty="0" err="1"/>
              <a:t>Lecoque</a:t>
            </a:r>
            <a:r>
              <a:rPr lang="en-US" dirty="0"/>
              <a:t>, “The weekend read: A bump in the road for pay-as-you-go solar and self-sustainability,” PV Magazine, October 19, 2019. https://www.pv-magazine.com/2019/10/19/the-weekend-read-a-bump-in-the-road-for-pay-as-you-go-solar-and-self-sustainability/</a:t>
            </a:r>
          </a:p>
          <a:p>
            <a:pPr>
              <a:defRPr sz="1200"/>
            </a:pPr>
            <a:r>
              <a:rPr lang="en-US" dirty="0"/>
              <a:t>[10*] Yinka Adegoke, “Africa is facing an electricity crisis – a pay-as-you-go model could solve this problem,” World Economic Forum, July 4, 2019. https://www.weforum.org/agenda/2019/07/pay-as-you-go-africas-solar-energy/</a:t>
            </a:r>
          </a:p>
          <a:p>
            <a:pPr>
              <a:defRPr sz="1200" b="1"/>
            </a:pPr>
            <a:endParaRPr lang="en-US" dirty="0"/>
          </a:p>
          <a:p>
            <a:pPr>
              <a:defRPr sz="1200"/>
            </a:pPr>
            <a:r>
              <a:rPr lang="en-US" b="1" dirty="0"/>
              <a:t>SLIDE SOURCE(S)</a:t>
            </a:r>
            <a:r>
              <a:rPr lang="en-US" dirty="0"/>
              <a:t>: Bloomberg New Energy Finance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3" name="Shape 7933"/>
          <p:cNvSpPr>
            <a:spLocks noGrp="1" noRot="1" noChangeAspect="1"/>
          </p:cNvSpPr>
          <p:nvPr>
            <p:ph type="sldImg"/>
          </p:nvPr>
        </p:nvSpPr>
        <p:spPr>
          <a:xfrm>
            <a:off x="381000" y="685800"/>
            <a:ext cx="6096000" cy="3429000"/>
          </a:xfrm>
          <a:prstGeom prst="rect">
            <a:avLst/>
          </a:prstGeom>
        </p:spPr>
        <p:txBody>
          <a:bodyPr/>
          <a:lstStyle/>
          <a:p>
            <a:endParaRPr/>
          </a:p>
        </p:txBody>
      </p:sp>
      <p:sp>
        <p:nvSpPr>
          <p:cNvPr id="7934" name="Shape 7934"/>
          <p:cNvSpPr>
            <a:spLocks noGrp="1"/>
          </p:cNvSpPr>
          <p:nvPr>
            <p:ph type="body" sz="quarter" idx="1"/>
          </p:nvPr>
        </p:nvSpPr>
        <p:spPr>
          <a:prstGeom prst="rect">
            <a:avLst/>
          </a:prstGeom>
        </p:spPr>
        <p:txBody>
          <a:bodyPr/>
          <a:lstStyle/>
          <a:p>
            <a:pPr>
              <a:defRPr b="1"/>
            </a:pPr>
            <a:r>
              <a:rPr lang="en-US" dirty="0"/>
              <a:t>ID #5225 - Can be used in noncommercial online and TV broadcasts of your presentation, but not modified.</a:t>
            </a:r>
          </a:p>
          <a:p>
            <a:pPr>
              <a:defRPr sz="1400"/>
            </a:pPr>
            <a:endParaRPr lang="en-US" dirty="0"/>
          </a:p>
          <a:p>
            <a:pPr>
              <a:defRPr sz="1400"/>
            </a:pPr>
            <a:r>
              <a:rPr lang="en-US" dirty="0"/>
              <a:t>It can be enhanced further with storage capacity.</a:t>
            </a:r>
          </a:p>
          <a:p>
            <a:pPr>
              <a:defRPr sz="1400"/>
            </a:pPr>
            <a:endParaRPr lang="en-US" dirty="0"/>
          </a:p>
          <a:p>
            <a:pPr>
              <a:defRPr sz="1200"/>
            </a:pPr>
            <a:r>
              <a:rPr lang="en-US" b="1" dirty="0"/>
              <a:t>DESCRIPTION</a:t>
            </a:r>
            <a:r>
              <a:rPr lang="en-US" dirty="0"/>
              <a:t>: Graph showing the recent growth of global cumulative energy storage capacity (in gigawatts), 2011 - 2016</a:t>
            </a:r>
          </a:p>
          <a:p>
            <a:pPr>
              <a:defRPr sz="1200"/>
            </a:pPr>
            <a:endParaRPr lang="en-US" dirty="0"/>
          </a:p>
          <a:p>
            <a:pPr>
              <a:defRPr sz="1200"/>
            </a:pPr>
            <a:r>
              <a:rPr lang="en-US" b="1" dirty="0"/>
              <a:t>ADDITIONAL TALKING POINTS:</a:t>
            </a:r>
          </a:p>
          <a:p>
            <a:pPr>
              <a:defRPr sz="1200"/>
            </a:pPr>
            <a:r>
              <a:rPr lang="en-US" b="1" dirty="0"/>
              <a:t>Energy storage is experiencing sharp cost declines and a surge in deployments. </a:t>
            </a:r>
          </a:p>
          <a:p>
            <a:pPr marL="148166" indent="-148166">
              <a:buSzPct val="75000"/>
              <a:buChar char="•"/>
              <a:defRPr sz="1200"/>
            </a:pPr>
            <a:r>
              <a:rPr lang="en-US" dirty="0"/>
              <a:t>In 2018, global annual energy storage additions more than doubled, to 9 GWh, and are on pace to surge another 78 percent in 2019.[1*]</a:t>
            </a:r>
          </a:p>
          <a:p>
            <a:pPr marL="148166" indent="-148166">
              <a:buSzPct val="75000"/>
              <a:buChar char="•"/>
              <a:defRPr sz="1200"/>
            </a:pPr>
            <a:r>
              <a:rPr lang="en-US" dirty="0"/>
              <a:t>The cost of lithium-ion batteries dropped by 85 percent from 2010–2018.[2*]</a:t>
            </a:r>
          </a:p>
          <a:p>
            <a:pPr marL="148166" indent="-148166">
              <a:buSzPct val="75000"/>
              <a:buChar char="•"/>
              <a:defRPr sz="1200"/>
            </a:pPr>
            <a:r>
              <a:rPr lang="en-US" dirty="0"/>
              <a:t>In the first quarter of 2020, venture capital and corporate investments into battery storage totaled $408 million in USD (compared to $200 million one year earlier).[3*]</a:t>
            </a:r>
          </a:p>
          <a:p>
            <a:pPr marL="148166" indent="-148166">
              <a:buSzPct val="75000"/>
              <a:buChar char="•"/>
              <a:defRPr sz="1200"/>
            </a:pPr>
            <a:r>
              <a:rPr lang="en-US" dirty="0"/>
              <a:t>In November 2017, Tesla announced that it had fully installed the world’s largest lithium-ion battery in South Australia. In late 2019, the company operating the site announced it would be expanding an additional 50 percent, since the installation has already saved customers more than $34 million in the first year of operation.[4*]</a:t>
            </a:r>
          </a:p>
          <a:p>
            <a:pPr>
              <a:defRPr sz="1200"/>
            </a:pPr>
            <a:endParaRPr lang="en-US" b="1" dirty="0"/>
          </a:p>
          <a:p>
            <a:pPr>
              <a:defRPr sz="1200"/>
            </a:pPr>
            <a:r>
              <a:rPr lang="en-US" b="1" dirty="0"/>
              <a:t>Projections for storage are increasingly positive, with major cost reductions in the coming years. </a:t>
            </a:r>
          </a:p>
          <a:p>
            <a:pPr marL="148166" indent="-148166">
              <a:buSzPct val="75000"/>
              <a:buChar char="•"/>
              <a:defRPr sz="1200"/>
            </a:pPr>
            <a:r>
              <a:rPr lang="en-US" dirty="0"/>
              <a:t>According to a report by Bloomberg New Energy Finance, the global energy storage market is projected to grow 122-fold between 2018 and 2040, rising to a total of 1,095 GW (2,850 GWh).[5*]</a:t>
            </a:r>
          </a:p>
          <a:p>
            <a:pPr marL="148166" indent="-148166">
              <a:buSzPct val="75000"/>
              <a:buChar char="•"/>
              <a:defRPr sz="1200"/>
            </a:pPr>
            <a:r>
              <a:rPr lang="en-US" dirty="0"/>
              <a:t>Bloomberg also estimated that installed costs could fall another 52 percent by 2030.[5*]</a:t>
            </a:r>
          </a:p>
          <a:p>
            <a:pPr>
              <a:defRPr sz="1200"/>
            </a:pPr>
            <a:endParaRPr lang="en-US" b="1" dirty="0"/>
          </a:p>
          <a:p>
            <a:pPr>
              <a:defRPr sz="1200"/>
            </a:pPr>
            <a:r>
              <a:rPr lang="en-US" b="1" dirty="0"/>
              <a:t>REFRENCES</a:t>
            </a:r>
            <a:r>
              <a:rPr lang="en-US" dirty="0"/>
              <a:t>:</a:t>
            </a:r>
          </a:p>
          <a:p>
            <a:pPr>
              <a:defRPr sz="1200"/>
            </a:pPr>
            <a:r>
              <a:rPr lang="en-US" dirty="0"/>
              <a:t>[1*] Garrett </a:t>
            </a:r>
            <a:r>
              <a:rPr lang="en-US" dirty="0" err="1"/>
              <a:t>Hering</a:t>
            </a:r>
            <a:r>
              <a:rPr lang="en-US" dirty="0"/>
              <a:t>, “Amid global battery boom, 2019 marks new era for energy storage,” S&amp;P Global Market Intelligence, January 11, 2019. https://www.spglobal.com/marketintelligence/en/news-insights/trending/9GIYsd7qF8tNpiopwH7KSg2</a:t>
            </a:r>
          </a:p>
          <a:p>
            <a:pPr>
              <a:defRPr sz="1200"/>
            </a:pPr>
            <a:r>
              <a:rPr lang="en-US" dirty="0"/>
              <a:t>[2*] Bloomberg New Energy Finance, “Energy Storage Investments Boom As Battery Costs Halve in the Next Decade,” July 31, 2019. https://about.bnef.com/blog/energy-storage-investments-boom-battery-costs-halve-next-decade/</a:t>
            </a:r>
          </a:p>
          <a:p>
            <a:pPr>
              <a:defRPr sz="1200"/>
            </a:pPr>
            <a:r>
              <a:rPr lang="en-US" dirty="0"/>
              <a:t>[3*] </a:t>
            </a:r>
            <a:r>
              <a:rPr lang="en-US" dirty="0" err="1"/>
              <a:t>Mercom</a:t>
            </a:r>
            <a:r>
              <a:rPr lang="en-US" dirty="0"/>
              <a:t> Capital Group, “Battery Storage, Smart Grid, and Efficiency Funding and M&amp;A – 2020 First Quarter Report,” (2020). https://mercomcapital.com/wp-content/uploads/2020/04/MercomSmartGridFundingMAQ12020ExecSumm.pdf</a:t>
            </a:r>
          </a:p>
          <a:p>
            <a:pPr>
              <a:defRPr sz="1200"/>
            </a:pPr>
            <a:r>
              <a:rPr lang="en-US" dirty="0"/>
              <a:t>[4*] James Thornhill, “Tesla Set to Bulk Up the World’s Largest Lithium-Ion Battery,” Bloomberg, November 19, 2019. https://www.bloomberg.com/news/articles/2019-11-19/tesla-set-to-bulk-up-the-world-s-largest-lithium-ion-battery</a:t>
            </a:r>
          </a:p>
          <a:p>
            <a:pPr>
              <a:defRPr sz="1200"/>
            </a:pPr>
            <a:r>
              <a:rPr lang="en-US" dirty="0"/>
              <a:t>[5*] Bloomberg New Energy Finance, “Energy Storage Investments Boom As Battery Costs Halve in the Next Decade,” July 31, 2019. https://about.bnef.com/blog/energy-storage-investments-boom-battery-costs-halve-next-decade/</a:t>
            </a:r>
          </a:p>
          <a:p>
            <a:pPr>
              <a:defRPr sz="1200" b="1"/>
            </a:pPr>
            <a:endParaRPr lang="en-US" dirty="0"/>
          </a:p>
          <a:p>
            <a:pPr>
              <a:defRPr sz="1200"/>
            </a:pPr>
            <a:r>
              <a:rPr lang="en-US" b="1" dirty="0"/>
              <a:t>SLIDE SOURCE(S)</a:t>
            </a:r>
            <a:r>
              <a:rPr lang="en-US" dirty="0"/>
              <a:t>: https://about.bnef.com/blog/global-storage-market-double-six-times-2030/</a:t>
            </a:r>
          </a:p>
          <a:p>
            <a:pPr>
              <a:defRPr b="1"/>
            </a:pPr>
            <a:endParaRPr dirty="0"/>
          </a:p>
        </p:txBody>
      </p:sp>
    </p:spTree>
    <p:extLst>
      <p:ext uri="{BB962C8B-B14F-4D97-AF65-F5344CB8AC3E}">
        <p14:creationId xmlns:p14="http://schemas.microsoft.com/office/powerpoint/2010/main" val="1230560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xfrm>
            <a:off x="381000" y="685800"/>
            <a:ext cx="6096000" cy="3429000"/>
          </a:xfrm>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pPr>
              <a:defRPr b="1"/>
            </a:pPr>
            <a:r>
              <a:rPr lang="en-US" dirty="0"/>
              <a:t>ID #3622.D - May be live-streamed, broadcast, and presented in-person, but may not be recorded or modified.</a:t>
            </a:r>
          </a:p>
          <a:p>
            <a:pPr>
              <a:defRPr sz="1400"/>
            </a:pPr>
            <a:endParaRPr lang="en-US" dirty="0"/>
          </a:p>
          <a:p>
            <a:pPr>
              <a:defRPr sz="1400"/>
            </a:pPr>
            <a:r>
              <a:rPr lang="en-US" dirty="0"/>
              <a:t>It comes from lots of different sources. It comes from landfills, from transportation, burning forest and crop land, animal agriculture; the permafrost is thawing and that's playing a role now.</a:t>
            </a:r>
          </a:p>
          <a:p>
            <a:pPr>
              <a:defRPr sz="1400"/>
            </a:pPr>
            <a:endParaRPr lang="en-US" dirty="0"/>
          </a:p>
          <a:p>
            <a:pPr>
              <a:defRPr sz="1200"/>
            </a:pPr>
            <a:r>
              <a:rPr lang="en-US" b="1" dirty="0"/>
              <a:t>DESCRIPTION</a:t>
            </a:r>
            <a:r>
              <a:rPr lang="en-US" dirty="0"/>
              <a:t>: Graphic representation of major sources of greenhouse gas emissions</a:t>
            </a:r>
          </a:p>
          <a:p>
            <a:pPr>
              <a:defRPr sz="1200"/>
            </a:pPr>
            <a:endParaRPr lang="en-US" dirty="0"/>
          </a:p>
          <a:p>
            <a:pPr>
              <a:defRPr sz="1200" b="1"/>
            </a:pPr>
            <a:r>
              <a:rPr lang="en-US" dirty="0"/>
              <a:t>ADDITIONAL TALKING POINTS: The sun releases energy as radiation, which travels out as a ray or in a straight line in all directions.[1*]</a:t>
            </a:r>
          </a:p>
          <a:p>
            <a:pPr marL="148166" indent="-148166">
              <a:buSzPct val="75000"/>
              <a:buChar char="•"/>
              <a:defRPr sz="1200"/>
            </a:pPr>
            <a:r>
              <a:rPr lang="en-US" dirty="0"/>
              <a:t>The energy released is known as “the solar spectrum.”[1*]</a:t>
            </a:r>
          </a:p>
          <a:p>
            <a:pPr marL="148166" indent="-148166">
              <a:buSzPct val="75000"/>
              <a:buChar char="•"/>
              <a:defRPr sz="1200"/>
            </a:pPr>
            <a:r>
              <a:rPr lang="en-US" dirty="0"/>
              <a:t>This energy is comprised largely of three regions of the electromagnetic spectrum:</a:t>
            </a:r>
          </a:p>
          <a:p>
            <a:pPr marL="846666" lvl="1" indent="-211666">
              <a:buSzPct val="100000"/>
              <a:buAutoNum type="arabicPeriod"/>
              <a:defRPr sz="1200"/>
            </a:pPr>
            <a:r>
              <a:rPr lang="en-US" dirty="0"/>
              <a:t>Ultraviolet energy (high frequency energy that is responsible for sunburns)</a:t>
            </a:r>
          </a:p>
          <a:p>
            <a:pPr marL="846666" lvl="1" indent="-211666">
              <a:buSzPct val="100000"/>
              <a:buAutoNum type="arabicPeriod"/>
              <a:defRPr sz="1200"/>
            </a:pPr>
            <a:r>
              <a:rPr lang="en-US" dirty="0"/>
              <a:t>Visible energy (light)</a:t>
            </a:r>
          </a:p>
          <a:p>
            <a:pPr marL="846666" lvl="1" indent="-211666">
              <a:buSzPct val="100000"/>
              <a:buAutoNum type="arabicPeriod"/>
              <a:defRPr sz="1200"/>
            </a:pPr>
            <a:r>
              <a:rPr lang="en-US" dirty="0"/>
              <a:t>Infrared energy (heat).[1*]</a:t>
            </a:r>
          </a:p>
          <a:p>
            <a:pPr>
              <a:defRPr sz="1200"/>
            </a:pPr>
            <a:endParaRPr lang="en-US" dirty="0"/>
          </a:p>
          <a:p>
            <a:pPr>
              <a:defRPr sz="1200" b="1"/>
            </a:pPr>
            <a:r>
              <a:rPr lang="en-US" dirty="0"/>
              <a:t>Nearly half of the solar energy that reaches the top of the Earth’s atmosphere is absorbed by the planet’s surface.[2*]</a:t>
            </a:r>
          </a:p>
          <a:p>
            <a:pPr marL="148166" indent="-148166">
              <a:buSzPct val="75000"/>
              <a:buChar char="•"/>
              <a:defRPr sz="1200"/>
            </a:pPr>
            <a:r>
              <a:rPr lang="en-US" dirty="0"/>
              <a:t>The average solar radiation striking the top of the atmosphere is 340 watts per square meter.[2*]</a:t>
            </a:r>
          </a:p>
          <a:p>
            <a:pPr marL="148166" indent="-148166">
              <a:buSzPct val="75000"/>
              <a:buChar char="•"/>
              <a:defRPr sz="1200"/>
            </a:pPr>
            <a:r>
              <a:rPr lang="en-US" dirty="0"/>
              <a:t>About 29 percent is reflected back into space.[2*]</a:t>
            </a:r>
          </a:p>
          <a:p>
            <a:pPr marL="148166" indent="-148166">
              <a:buSzPct val="75000"/>
              <a:buChar char="•"/>
              <a:defRPr sz="1200"/>
            </a:pPr>
            <a:r>
              <a:rPr lang="en-US" dirty="0"/>
              <a:t>About 23 percent is absorbed by the atmosphere.[2*]</a:t>
            </a:r>
          </a:p>
          <a:p>
            <a:pPr marL="148166" indent="-148166">
              <a:buSzPct val="75000"/>
              <a:buChar char="•"/>
              <a:defRPr sz="1200"/>
            </a:pPr>
            <a:r>
              <a:rPr lang="en-US" dirty="0"/>
              <a:t>About 48 percent is absorbed by the Earth’s surface.[2*]</a:t>
            </a:r>
          </a:p>
          <a:p>
            <a:pPr>
              <a:defRPr sz="1200"/>
            </a:pPr>
            <a:endParaRPr lang="en-US" dirty="0"/>
          </a:p>
          <a:p>
            <a:pPr>
              <a:defRPr sz="1200" b="1"/>
            </a:pPr>
            <a:r>
              <a:rPr lang="en-US" dirty="0"/>
              <a:t>The Earth’s surface releases more heat than it receives from the sun.[2*]</a:t>
            </a:r>
          </a:p>
          <a:p>
            <a:pPr marL="148166" indent="-148166">
              <a:buSzPct val="75000"/>
              <a:buChar char="•"/>
              <a:defRPr sz="1200"/>
            </a:pPr>
            <a:r>
              <a:rPr lang="en-US" dirty="0"/>
              <a:t>The planet’s surface releases heat equivalent to 117 percent of the incoming solar radiation (about 398 watts per square meter).[2*] </a:t>
            </a:r>
          </a:p>
          <a:p>
            <a:pPr>
              <a:defRPr sz="1200"/>
            </a:pPr>
            <a:endParaRPr lang="en-US" dirty="0"/>
          </a:p>
          <a:p>
            <a:pPr>
              <a:defRPr sz="1200" b="1"/>
            </a:pPr>
            <a:r>
              <a:rPr lang="en-US" dirty="0"/>
              <a:t>Greenhouse gases play an instrumental role in amplifying solar energy and retaining heat.[2*]</a:t>
            </a:r>
          </a:p>
          <a:p>
            <a:pPr marL="148166" indent="-148166">
              <a:buSzPct val="75000"/>
              <a:buChar char="•"/>
              <a:defRPr sz="1200"/>
            </a:pPr>
            <a:r>
              <a:rPr lang="en-US" dirty="0"/>
              <a:t>Greenhouse gases like CO</a:t>
            </a:r>
            <a:r>
              <a:rPr lang="en-US" baseline="-5999" dirty="0"/>
              <a:t>2</a:t>
            </a:r>
            <a:r>
              <a:rPr lang="en-US" dirty="0"/>
              <a:t>, methane, nitrous oxide, and water vapor are opaque to many wavelengths of outgoing thermal infrared energy.[2*]</a:t>
            </a:r>
          </a:p>
          <a:p>
            <a:pPr marL="148166" indent="-148166">
              <a:buSzPct val="75000"/>
              <a:buChar char="•"/>
              <a:defRPr sz="1200"/>
            </a:pPr>
            <a:r>
              <a:rPr lang="en-US" dirty="0"/>
              <a:t>Each blocks a particular wavelength of energy, absorbs it, and radiates about half back to earth and the other half towards space.[2*]</a:t>
            </a:r>
          </a:p>
          <a:p>
            <a:pPr marL="148166" indent="-148166">
              <a:buSzPct val="75000"/>
              <a:buChar char="•"/>
              <a:defRPr sz="1200"/>
            </a:pPr>
            <a:r>
              <a:rPr lang="en-US" dirty="0"/>
              <a:t>Some of the heat radiated downwards is absorbed again by the Earth and ultimately radiated back into the atmosphere.[2*]</a:t>
            </a:r>
          </a:p>
          <a:p>
            <a:pPr marL="148166" indent="-148166">
              <a:buSzPct val="75000"/>
              <a:buChar char="•"/>
              <a:defRPr sz="1200"/>
            </a:pPr>
            <a:r>
              <a:rPr lang="en-US" dirty="0"/>
              <a:t>This is how the Earth radiates more energy as heat than it receives as solar radiation.[2*] </a:t>
            </a:r>
          </a:p>
          <a:p>
            <a:pPr>
              <a:defRPr sz="1200"/>
            </a:pPr>
            <a:endParaRPr lang="en-US" dirty="0"/>
          </a:p>
          <a:p>
            <a:pPr>
              <a:defRPr sz="1200" b="1"/>
            </a:pPr>
            <a:r>
              <a:rPr lang="en-US" dirty="0"/>
              <a:t>This process of trapping and radiating heat keeps the Earth’s temperature stable.[3*]</a:t>
            </a:r>
          </a:p>
          <a:p>
            <a:pPr marL="148166" indent="-148166">
              <a:buSzPct val="75000"/>
              <a:buChar char="•"/>
              <a:defRPr sz="1200"/>
            </a:pPr>
            <a:r>
              <a:rPr lang="en-US" dirty="0"/>
              <a:t>The process raises the surface temperature to about 15 degrees Celsius (59 degrees Fahrenheit) on average.[3*]</a:t>
            </a:r>
          </a:p>
          <a:p>
            <a:pPr marL="148166" indent="-148166">
              <a:buSzPct val="75000"/>
              <a:buChar char="•"/>
              <a:defRPr sz="1200"/>
            </a:pPr>
            <a:r>
              <a:rPr lang="en-US" dirty="0"/>
              <a:t>This is more than 30 degrees Celsius warmer than surface temperatures would be if the Earth didn’t have an atmosphere.[3*] </a:t>
            </a:r>
          </a:p>
          <a:p>
            <a:pPr>
              <a:defRPr sz="1200"/>
            </a:pPr>
            <a:endParaRPr lang="en-US" dirty="0"/>
          </a:p>
          <a:p>
            <a:pPr>
              <a:defRPr sz="1200" b="1"/>
            </a:pPr>
            <a:r>
              <a:rPr lang="en-US" dirty="0"/>
              <a:t>In an ideal scenario, where the Earth’s energy system is unaltered and working as expected, the energy that escapes as heat is roughly equal to what comes in as solar radiation.[2*]</a:t>
            </a:r>
          </a:p>
          <a:p>
            <a:pPr marL="148166" indent="-148166">
              <a:buSzPct val="75000"/>
              <a:buChar char="•"/>
              <a:defRPr sz="1200"/>
            </a:pPr>
            <a:r>
              <a:rPr lang="en-US" dirty="0"/>
              <a:t>Ideally, this would mean approximately 340 watts of energy per square meter leaving our atmosphere.[2*] </a:t>
            </a:r>
          </a:p>
          <a:p>
            <a:pPr>
              <a:defRPr sz="1200"/>
            </a:pPr>
            <a:endParaRPr lang="en-US" dirty="0"/>
          </a:p>
          <a:p>
            <a:pPr>
              <a:defRPr sz="1200" b="1"/>
            </a:pPr>
            <a:r>
              <a:rPr lang="en-US" dirty="0"/>
              <a:t>Burning fossil fuels means greater concentrations of greenhouse gases have disrupted this process and put the Earth’s energy equilibrium out of balance.[4*]</a:t>
            </a:r>
          </a:p>
          <a:p>
            <a:pPr>
              <a:defRPr sz="1200" b="1"/>
            </a:pPr>
            <a:r>
              <a:rPr lang="en-US" dirty="0"/>
              <a:t>Today, less average energy leaves the atmosphere than comes in.[4*]</a:t>
            </a:r>
          </a:p>
          <a:p>
            <a:pPr marL="148166" indent="-148166">
              <a:buSzPct val="75000"/>
              <a:buChar char="•"/>
              <a:defRPr sz="1200"/>
            </a:pPr>
            <a:r>
              <a:rPr lang="en-US" dirty="0"/>
              <a:t>Today, higher concentrations of greenhouse gases trap about extra 3 watts of incoming solar energy per square meter of the Earth’s surface.[4*]</a:t>
            </a:r>
          </a:p>
          <a:p>
            <a:pPr marL="148166" indent="-148166">
              <a:buSzPct val="75000"/>
              <a:buChar char="•"/>
              <a:defRPr sz="1200"/>
            </a:pPr>
            <a:r>
              <a:rPr lang="en-US" dirty="0"/>
              <a:t>While the amount of extra heat energy seems small on paper, it has a large effect over the entire planet.[4*]</a:t>
            </a:r>
          </a:p>
          <a:p>
            <a:pPr marL="148166" indent="-148166">
              <a:buSzPct val="75000"/>
              <a:buChar char="•"/>
              <a:defRPr sz="1200"/>
            </a:pPr>
            <a:r>
              <a:rPr lang="en-US" dirty="0"/>
              <a:t>The result is global warming.[4*]</a:t>
            </a:r>
          </a:p>
          <a:p>
            <a:pPr marL="148166" indent="-148166">
              <a:buSzPct val="75000"/>
              <a:buChar char="•"/>
              <a:defRPr sz="1200"/>
            </a:pPr>
            <a:r>
              <a:rPr lang="en-US" dirty="0"/>
              <a:t>By the end of 2018, the warming influence of greenhouse gases had risen 43 percent above the 1990 baseline.[4*]</a:t>
            </a:r>
          </a:p>
          <a:p>
            <a:pPr>
              <a:defRPr sz="1200"/>
            </a:pPr>
            <a:endParaRPr lang="en-US" dirty="0"/>
          </a:p>
          <a:p>
            <a:pPr>
              <a:defRPr sz="1200"/>
            </a:pPr>
            <a:r>
              <a:rPr lang="en-US" b="1" dirty="0"/>
              <a:t>REFERENCES</a:t>
            </a:r>
            <a:r>
              <a:rPr lang="en-US" dirty="0"/>
              <a:t>:</a:t>
            </a:r>
          </a:p>
          <a:p>
            <a:pPr>
              <a:defRPr sz="1200"/>
            </a:pPr>
            <a:r>
              <a:rPr lang="en-US" dirty="0"/>
              <a:t>[1*] Ed. Rob Garner, "Solar Irradiance," National Aeronautics and Space Administration, last updated November 27, 2017. https://www.nasa.gov/mission_pages/sdo/science/solar-irradiance.html</a:t>
            </a:r>
          </a:p>
          <a:p>
            <a:pPr>
              <a:defRPr sz="1200"/>
            </a:pPr>
            <a:r>
              <a:rPr lang="en-US" dirty="0"/>
              <a:t>[2*] Thomas F. Stocker et al., “Climate Change 2013: The Physical Science Basis,” Contribution of Working Group I to the Fifth Assessment Report of the Intergovernmental Panel on Climate Change, Cambridge University Press, Chapter 2 (September 30, 2013): 165-185. https://www.ipcc.ch/site/assets/uploads/2017/09/WG1AR5_Chapter02_FINAL.pdf</a:t>
            </a:r>
          </a:p>
          <a:p>
            <a:pPr>
              <a:defRPr sz="1200"/>
            </a:pPr>
            <a:r>
              <a:rPr lang="en-US" dirty="0"/>
              <a:t>[3*] NASA Earth Observatory, “The Atmosphere’s Energy Budget,” January 14, 2009. https://earthobservatory.nasa.gov/Features/EnergyBalance/page6.php</a:t>
            </a:r>
          </a:p>
          <a:p>
            <a:pPr>
              <a:defRPr sz="1200"/>
            </a:pPr>
            <a:r>
              <a:rPr lang="en-US" dirty="0"/>
              <a:t>[4*] LuAnn </a:t>
            </a:r>
            <a:r>
              <a:rPr lang="en-US" dirty="0" err="1"/>
              <a:t>Dahlman</a:t>
            </a:r>
            <a:r>
              <a:rPr lang="en-US" dirty="0"/>
              <a:t>, “Climate Change: Annual Greenhouse Gas Index,” National Oceanic and Atmospheric Administration, September 26, 2019. https://www.climate.gov/news-features/understanding-climate/climate-change-annual-greenhouse-gas-index</a:t>
            </a:r>
            <a:endParaRPr lang="en-US" b="1" dirty="0"/>
          </a:p>
          <a:p>
            <a:pPr>
              <a:defRPr sz="1200"/>
            </a:pPr>
            <a:endParaRPr b="1" dirty="0"/>
          </a:p>
        </p:txBody>
      </p:sp>
    </p:spTree>
    <p:extLst>
      <p:ext uri="{BB962C8B-B14F-4D97-AF65-F5344CB8AC3E}">
        <p14:creationId xmlns:p14="http://schemas.microsoft.com/office/powerpoint/2010/main" val="20263601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3" name="Shape 7973"/>
          <p:cNvSpPr>
            <a:spLocks noGrp="1" noRot="1" noChangeAspect="1"/>
          </p:cNvSpPr>
          <p:nvPr>
            <p:ph type="sldImg"/>
          </p:nvPr>
        </p:nvSpPr>
        <p:spPr>
          <a:xfrm>
            <a:off x="381000" y="685800"/>
            <a:ext cx="6096000" cy="3429000"/>
          </a:xfrm>
          <a:prstGeom prst="rect">
            <a:avLst/>
          </a:prstGeom>
        </p:spPr>
        <p:txBody>
          <a:bodyPr/>
          <a:lstStyle/>
          <a:p>
            <a:endParaRPr/>
          </a:p>
        </p:txBody>
      </p:sp>
      <p:sp>
        <p:nvSpPr>
          <p:cNvPr id="7974" name="Shape 7974"/>
          <p:cNvSpPr>
            <a:spLocks noGrp="1"/>
          </p:cNvSpPr>
          <p:nvPr>
            <p:ph type="body" sz="quarter" idx="1"/>
          </p:nvPr>
        </p:nvSpPr>
        <p:spPr>
          <a:prstGeom prst="rect">
            <a:avLst/>
          </a:prstGeom>
        </p:spPr>
        <p:txBody>
          <a:bodyPr/>
          <a:lstStyle/>
          <a:p>
            <a:pPr>
              <a:defRPr b="1"/>
            </a:pPr>
            <a:r>
              <a:rPr lang="en-US" dirty="0"/>
              <a:t>ID #5226.C - Can be used in noncommercial online and TV broadcasts of your presentation, but not modified.</a:t>
            </a:r>
          </a:p>
          <a:p>
            <a:pPr>
              <a:defRPr sz="1400"/>
            </a:pPr>
            <a:endParaRPr lang="en-US" dirty="0"/>
          </a:p>
          <a:p>
            <a:pPr>
              <a:defRPr sz="1400"/>
            </a:pPr>
            <a:r>
              <a:rPr lang="en-US" dirty="0"/>
              <a:t>The projections forward show that this is a new trillion-dollar industry, which is going to make solar and wind even more useful.</a:t>
            </a:r>
          </a:p>
          <a:p>
            <a:pPr>
              <a:defRPr sz="1400"/>
            </a:pPr>
            <a:endParaRPr lang="en-US" dirty="0"/>
          </a:p>
          <a:p>
            <a:pPr>
              <a:defRPr sz="1200"/>
            </a:pPr>
            <a:r>
              <a:rPr lang="en-US" b="1" dirty="0"/>
              <a:t>DESCRIPTION</a:t>
            </a:r>
            <a:r>
              <a:rPr lang="en-US" dirty="0"/>
              <a:t>: Graph showing the recent and projected growth of global cumulative energy storage capacity (in gigawatts) from 2011 - 2040 with text stating that energy storage deployments doubled from 2017 to 2018 and are projected to have doubled again in 2019</a:t>
            </a:r>
          </a:p>
          <a:p>
            <a:pPr>
              <a:defRPr sz="1200"/>
            </a:pPr>
            <a:endParaRPr lang="en-US" dirty="0"/>
          </a:p>
          <a:p>
            <a:pPr>
              <a:defRPr sz="1200"/>
            </a:pPr>
            <a:r>
              <a:rPr lang="en-US" b="1" dirty="0"/>
              <a:t>ADDITIONAL TALKING POINTS:</a:t>
            </a:r>
          </a:p>
          <a:p>
            <a:pPr>
              <a:defRPr sz="1200"/>
            </a:pPr>
            <a:r>
              <a:rPr lang="en-US" b="1" dirty="0"/>
              <a:t>Energy storage is experiencing sharp cost declines and a surge in deployments. </a:t>
            </a:r>
          </a:p>
          <a:p>
            <a:pPr marL="148166" indent="-148166">
              <a:buSzPct val="75000"/>
              <a:buChar char="•"/>
              <a:defRPr sz="1200"/>
            </a:pPr>
            <a:r>
              <a:rPr lang="en-US" dirty="0"/>
              <a:t>In 2018, global annual energy storage additions more than doubled, to 9 GWh, and are on pace to surge another 78 percent in 2019.[1*]</a:t>
            </a:r>
          </a:p>
          <a:p>
            <a:pPr marL="148166" indent="-148166">
              <a:buSzPct val="75000"/>
              <a:buChar char="•"/>
              <a:defRPr sz="1200"/>
            </a:pPr>
            <a:r>
              <a:rPr lang="en-US" dirty="0"/>
              <a:t>The cost of lithium-ion batteries dropped by 85 percent from 2010–2018.[2*]</a:t>
            </a:r>
          </a:p>
          <a:p>
            <a:pPr marL="148166" indent="-148166">
              <a:buSzPct val="75000"/>
              <a:buChar char="•"/>
              <a:defRPr sz="1200"/>
            </a:pPr>
            <a:r>
              <a:rPr lang="en-US" dirty="0"/>
              <a:t>In the first quarter of 2020, venture capital and corporate investments into battery storage totaled $408 million in USD (compared to $200 million one year earlier).[3*]</a:t>
            </a:r>
          </a:p>
          <a:p>
            <a:pPr marL="148166" indent="-148166">
              <a:buSzPct val="75000"/>
              <a:buChar char="•"/>
              <a:defRPr sz="1200"/>
            </a:pPr>
            <a:r>
              <a:rPr lang="en-US" dirty="0"/>
              <a:t>In November 2017, Tesla announced that it had fully installed the world’s largest lithium-ion battery in South Australia. In late 2019, the company operating the site announced it would be expanding an additional 50 percent, since the installation has already saved customers more than $34 million in the first year of operation.[4*]</a:t>
            </a:r>
          </a:p>
          <a:p>
            <a:pPr>
              <a:defRPr sz="1200"/>
            </a:pPr>
            <a:endParaRPr lang="en-US" b="1" dirty="0"/>
          </a:p>
          <a:p>
            <a:pPr>
              <a:defRPr sz="1200"/>
            </a:pPr>
            <a:r>
              <a:rPr lang="en-US" b="1" dirty="0"/>
              <a:t>Projections for storage are increasingly positive, with major cost reductions in the coming years. </a:t>
            </a:r>
          </a:p>
          <a:p>
            <a:pPr marL="148166" indent="-148166">
              <a:buSzPct val="75000"/>
              <a:buChar char="•"/>
              <a:defRPr sz="1200"/>
            </a:pPr>
            <a:r>
              <a:rPr lang="en-US" dirty="0"/>
              <a:t>According to a report by Bloomberg New Energy Finance, the global energy storage market is projected to grow 122-fold between 2018 and 2040, rising to a total of 1,095 GW (2,850 GWh).[5*]</a:t>
            </a:r>
          </a:p>
          <a:p>
            <a:pPr marL="148166" indent="-148166">
              <a:buSzPct val="75000"/>
              <a:buChar char="•"/>
              <a:defRPr sz="1200"/>
            </a:pPr>
            <a:r>
              <a:rPr lang="en-US" dirty="0"/>
              <a:t>Bloomberg also estimated that installed costs could fall another 52 percent by 2030.[5*]</a:t>
            </a:r>
          </a:p>
          <a:p>
            <a:pPr>
              <a:defRPr sz="1200"/>
            </a:pPr>
            <a:endParaRPr lang="en-US" b="1" dirty="0"/>
          </a:p>
          <a:p>
            <a:pPr>
              <a:defRPr sz="1200"/>
            </a:pPr>
            <a:r>
              <a:rPr lang="en-US" b="1" dirty="0"/>
              <a:t>REFRENCES</a:t>
            </a:r>
            <a:r>
              <a:rPr lang="en-US" dirty="0"/>
              <a:t>:</a:t>
            </a:r>
          </a:p>
          <a:p>
            <a:pPr>
              <a:defRPr sz="1200"/>
            </a:pPr>
            <a:r>
              <a:rPr lang="en-US" dirty="0"/>
              <a:t>[1*] Garrett </a:t>
            </a:r>
            <a:r>
              <a:rPr lang="en-US" dirty="0" err="1"/>
              <a:t>Hering</a:t>
            </a:r>
            <a:r>
              <a:rPr lang="en-US" dirty="0"/>
              <a:t>, “Amid global battery boom, 2019 marks new era for energy storage,” S&amp;P Global Market Intelligence, January 11, 2019. https://www.spglobal.com/marketintelligence/en/news-insights/trending/9GIYsd7qF8tNpiopwH7KSg2</a:t>
            </a:r>
          </a:p>
          <a:p>
            <a:pPr>
              <a:defRPr sz="1200"/>
            </a:pPr>
            <a:r>
              <a:rPr lang="en-US" dirty="0"/>
              <a:t>[2*] Bloomberg New Energy Finance, “Energy Storage Investments Boom As Battery Costs Halve in the Next Decade,” July 31, 2019. https://about.bnef.com/blog/energy-storage-investments-boom-battery-costs-halve-next-decade/</a:t>
            </a:r>
          </a:p>
          <a:p>
            <a:pPr>
              <a:defRPr sz="1200"/>
            </a:pPr>
            <a:r>
              <a:rPr lang="en-US" dirty="0"/>
              <a:t>[3*] </a:t>
            </a:r>
            <a:r>
              <a:rPr lang="en-US" dirty="0" err="1"/>
              <a:t>Mercom</a:t>
            </a:r>
            <a:r>
              <a:rPr lang="en-US" dirty="0"/>
              <a:t> Capital Group, “Battery Storage, Smart Grid, and Efficiency Funding and M&amp;A – 2020 First Quarter Report,” (2020). https://mercomcapital.com/wp-content/uploads/2020/04/MercomSmartGridFundingMAQ12020ExecSumm.pdf</a:t>
            </a:r>
          </a:p>
          <a:p>
            <a:pPr>
              <a:defRPr sz="1200"/>
            </a:pPr>
            <a:r>
              <a:rPr lang="en-US" dirty="0"/>
              <a:t>[4*] James Thornhill, “Tesla Set to Bulk Up the World’s Largest Lithium-Ion Battery,” Bloomberg, November 19, 2019. https://www.bloomberg.com/news/articles/2019-11-19/tesla-set-to-bulk-up-the-world-s-largest-lithium-ion-battery</a:t>
            </a:r>
          </a:p>
          <a:p>
            <a:pPr>
              <a:defRPr sz="1200"/>
            </a:pPr>
            <a:r>
              <a:rPr lang="en-US" dirty="0"/>
              <a:t>[5*] Bloomberg New Energy Finance, “Energy Storage Investments Boom As Battery Costs Halve in the Next Decade,” July 31, 2019. https://about.bnef.com/blog/energy-storage-investments-boom-battery-costs-halve-next-decade/</a:t>
            </a:r>
          </a:p>
          <a:p>
            <a:pPr>
              <a:defRPr sz="1200" b="1"/>
            </a:pPr>
            <a:endParaRPr lang="en-US" dirty="0"/>
          </a:p>
          <a:p>
            <a:pPr>
              <a:defRPr sz="1200"/>
            </a:pPr>
            <a:r>
              <a:rPr lang="en-US" b="1" dirty="0"/>
              <a:t>SLIDE SOURCE(S)</a:t>
            </a:r>
            <a:r>
              <a:rPr lang="en-US" dirty="0"/>
              <a:t>: https://about.bnef.com/blog/energy-storage-620-billion-investment-opportunity-2040/</a:t>
            </a:r>
          </a:p>
          <a:p>
            <a:pPr>
              <a:defRPr b="1"/>
            </a:pPr>
            <a:endParaRPr lang="en-US" dirty="0"/>
          </a:p>
        </p:txBody>
      </p:sp>
    </p:spTree>
    <p:extLst>
      <p:ext uri="{BB962C8B-B14F-4D97-AF65-F5344CB8AC3E}">
        <p14:creationId xmlns:p14="http://schemas.microsoft.com/office/powerpoint/2010/main" val="27539020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 name="Shape 7271"/>
          <p:cNvSpPr>
            <a:spLocks noGrp="1" noRot="1" noChangeAspect="1"/>
          </p:cNvSpPr>
          <p:nvPr>
            <p:ph type="sldImg"/>
          </p:nvPr>
        </p:nvSpPr>
        <p:spPr>
          <a:xfrm>
            <a:off x="381000" y="685800"/>
            <a:ext cx="6096000" cy="3429000"/>
          </a:xfrm>
          <a:prstGeom prst="rect">
            <a:avLst/>
          </a:prstGeom>
        </p:spPr>
        <p:txBody>
          <a:bodyPr/>
          <a:lstStyle/>
          <a:p>
            <a:endParaRPr/>
          </a:p>
        </p:txBody>
      </p:sp>
      <p:sp>
        <p:nvSpPr>
          <p:cNvPr id="7272" name="Shape 7272"/>
          <p:cNvSpPr>
            <a:spLocks noGrp="1"/>
          </p:cNvSpPr>
          <p:nvPr>
            <p:ph type="body" sz="quarter" idx="1"/>
          </p:nvPr>
        </p:nvSpPr>
        <p:spPr>
          <a:prstGeom prst="rect">
            <a:avLst/>
          </a:prstGeom>
        </p:spPr>
        <p:txBody>
          <a:bodyPr/>
          <a:lstStyle/>
          <a:p>
            <a:pPr>
              <a:defRPr b="1"/>
            </a:pPr>
            <a:r>
              <a:rPr lang="en-US" dirty="0"/>
              <a:t>ID #4075.F - Can be used in noncommercial online and TV broadcasts of your presentation, but not modified.</a:t>
            </a:r>
          </a:p>
          <a:p>
            <a:pPr>
              <a:defRPr sz="1400"/>
            </a:pPr>
            <a:endParaRPr lang="en-US" dirty="0"/>
          </a:p>
          <a:p>
            <a:pPr>
              <a:defRPr sz="1400"/>
            </a:pPr>
            <a:r>
              <a:rPr lang="en-US" dirty="0"/>
              <a:t>… which can cut the global warming pollution there. This is another positive sign. </a:t>
            </a:r>
          </a:p>
          <a:p>
            <a:pPr>
              <a:defRPr sz="1400"/>
            </a:pPr>
            <a:endParaRPr lang="en-US" dirty="0"/>
          </a:p>
          <a:p>
            <a:pPr>
              <a:defRPr sz="1200"/>
            </a:pPr>
            <a:r>
              <a:rPr lang="en-US" b="1" dirty="0"/>
              <a:t>DESCRIPTION</a:t>
            </a:r>
            <a:r>
              <a:rPr lang="en-US" dirty="0"/>
              <a:t>: Graph of the global electric car stock, cumulative of battery and plug-in hybrids between 2010 - 2020</a:t>
            </a:r>
          </a:p>
          <a:p>
            <a:pPr>
              <a:defRPr sz="1200"/>
            </a:pPr>
            <a:r>
              <a:rPr lang="en-US" dirty="0"/>
              <a:t> </a:t>
            </a:r>
          </a:p>
          <a:p>
            <a:pPr>
              <a:defRPr sz="1200"/>
            </a:pPr>
            <a:r>
              <a:rPr lang="en-US" b="1" dirty="0"/>
              <a:t>ADDITIONAL TALKING POINTS</a:t>
            </a:r>
            <a:r>
              <a:rPr lang="en-US" dirty="0"/>
              <a:t>:</a:t>
            </a:r>
            <a:endParaRPr lang="en-US" b="1" dirty="0"/>
          </a:p>
          <a:p>
            <a:pPr>
              <a:defRPr sz="1200"/>
            </a:pPr>
            <a:r>
              <a:rPr lang="en-US" b="1" dirty="0"/>
              <a:t>The transportation sector is the second-largest source of global greenhouse gas emissions. To slash emissions and avert catastrophic climate change, we need to transition to cleaner transportation alternatives.[1*] </a:t>
            </a:r>
          </a:p>
          <a:p>
            <a:pPr marL="148166" indent="-148166">
              <a:buSzPct val="75000"/>
              <a:buChar char="•"/>
              <a:defRPr sz="1200"/>
            </a:pPr>
            <a:r>
              <a:rPr lang="en-US" dirty="0"/>
              <a:t>The danger goes beyond climate impacts: air pollution from vehicle emissions increases the risk of cancer and respiratory issues like asthma and bronchitis.[2*]</a:t>
            </a:r>
          </a:p>
          <a:p>
            <a:pPr marL="148166" indent="-148166">
              <a:buSzPct val="75000"/>
              <a:buChar char="•"/>
              <a:defRPr sz="1200"/>
            </a:pPr>
            <a:r>
              <a:rPr lang="en-US" dirty="0"/>
              <a:t>Communities of color in the Northeast and Mid-Atlantic United States are exposed to approximately 66 percent more air pollution from vehicles than White residents.[3*]</a:t>
            </a:r>
          </a:p>
          <a:p>
            <a:pPr marL="148166" indent="-148166">
              <a:buSzPct val="75000"/>
              <a:buChar char="•"/>
              <a:defRPr sz="1200"/>
            </a:pPr>
            <a:r>
              <a:rPr lang="en-US" dirty="0"/>
              <a:t>Globally, vehicle emissions have been linked to approximately 385,000 premature deaths in 2015.[4*]</a:t>
            </a:r>
          </a:p>
          <a:p>
            <a:pPr>
              <a:defRPr sz="1200"/>
            </a:pPr>
            <a:endParaRPr lang="en-US" b="1" dirty="0"/>
          </a:p>
          <a:p>
            <a:pPr>
              <a:defRPr sz="1200"/>
            </a:pPr>
            <a:r>
              <a:rPr lang="en-US" b="1" dirty="0"/>
              <a:t>It took five years to sell the first million electric passenger cars, 17 months to sell the second million, and just six months to get from 3 million to 4 million.[5*]</a:t>
            </a:r>
          </a:p>
          <a:p>
            <a:pPr marL="148166" indent="-148166">
              <a:buSzPct val="75000"/>
              <a:buChar char="•"/>
              <a:defRPr sz="1200"/>
            </a:pPr>
            <a:r>
              <a:rPr lang="en-US" dirty="0"/>
              <a:t>Though the total volume of electric vehicles (EVs) is still low compared to traditional gas-powered vehicles, EV adoption is skyrocketing – with global sales growing by 46 percent in the first half of 2019, compared to the same period in 2018.[6*]</a:t>
            </a:r>
          </a:p>
          <a:p>
            <a:pPr marL="148166" indent="-148166">
              <a:buSzPct val="75000"/>
              <a:buChar char="•"/>
              <a:defRPr sz="1200"/>
            </a:pPr>
            <a:r>
              <a:rPr lang="en-US" dirty="0"/>
              <a:t>Much of the recent growth, especially in the US, has been due to the mass production of the Tesla Model 3, which was the highest-selling EV globally in 2019 – making up 13 percent of the global plug-in vehicle market.[7*]</a:t>
            </a:r>
          </a:p>
          <a:p>
            <a:pPr>
              <a:defRPr sz="1200"/>
            </a:pPr>
            <a:endParaRPr lang="en-US" b="1" dirty="0"/>
          </a:p>
          <a:p>
            <a:pPr>
              <a:defRPr sz="1200"/>
            </a:pPr>
            <a:r>
              <a:rPr lang="en-US" b="1" dirty="0"/>
              <a:t>Between 2010–2019, the price of lithium-ion batteries fell by 87 percent, contributing to the increasing competitiveness of EVs.[8*]</a:t>
            </a:r>
          </a:p>
          <a:p>
            <a:pPr marL="148166" indent="-148166">
              <a:buSzPct val="75000"/>
              <a:buChar char="•"/>
              <a:defRPr sz="1200"/>
            </a:pPr>
            <a:r>
              <a:rPr lang="en-US" dirty="0"/>
              <a:t>When the first mass-market EVs were introduced in 2010, the average cost of a battery pack was $1,000 per kWh. Falling costs meant that by 2017, Tesla’s Model 3 battery packs were only $190 per kWh.[8*], [9*]</a:t>
            </a:r>
          </a:p>
          <a:p>
            <a:pPr marL="148166" indent="-148166">
              <a:buSzPct val="75000"/>
              <a:buChar char="•"/>
              <a:defRPr sz="1200"/>
            </a:pPr>
            <a:r>
              <a:rPr lang="en-US" dirty="0"/>
              <a:t>f the price of battery packs falls between $125 and $150 per kWh, then EVs are forecast to cost the same or less than internal combustion vehicles. Experts project this will happen by the mid-2020s.[9*]</a:t>
            </a:r>
          </a:p>
          <a:p>
            <a:pPr marL="148166" indent="-148166">
              <a:buSzPct val="75000"/>
              <a:buChar char="•"/>
              <a:defRPr sz="1200"/>
            </a:pPr>
            <a:r>
              <a:rPr lang="en-US" dirty="0"/>
              <a:t>Some forecasts project the price of battery packs to fall to around $73 per kWh by 2030, as manufacturing methods and materials improve.[9*]</a:t>
            </a:r>
          </a:p>
          <a:p>
            <a:pPr>
              <a:defRPr sz="1200"/>
            </a:pPr>
            <a:endParaRPr lang="en-US" b="1" dirty="0"/>
          </a:p>
          <a:p>
            <a:pPr>
              <a:defRPr sz="1200"/>
            </a:pPr>
            <a:r>
              <a:rPr lang="en-US" b="1" dirty="0"/>
              <a:t>Financial incentives have helped to bridge the gap to make EVs cost-competitive.[10*]</a:t>
            </a:r>
          </a:p>
          <a:p>
            <a:pPr marL="148166" indent="-148166">
              <a:buSzPct val="75000"/>
              <a:buChar char="•"/>
              <a:defRPr sz="1200"/>
            </a:pPr>
            <a:r>
              <a:rPr lang="en-US" dirty="0"/>
              <a:t>Each of the top-10 countries for electric car registrations has some type of financial incentive in place.[10*]</a:t>
            </a:r>
          </a:p>
          <a:p>
            <a:pPr marL="148166" indent="-148166">
              <a:buSzPct val="75000"/>
              <a:buChar char="•"/>
              <a:defRPr sz="1200"/>
            </a:pPr>
            <a:r>
              <a:rPr lang="en-US" dirty="0"/>
              <a:t>China, the world’s largest market for electric cars, employs regulatory and purchase incentives that, together, led to nearly 800,000 electric vehicle registrations in 2018.[10*]</a:t>
            </a:r>
          </a:p>
          <a:p>
            <a:pPr marL="148166" indent="-148166">
              <a:buSzPct val="75000"/>
              <a:buChar char="•"/>
              <a:defRPr sz="1200"/>
            </a:pPr>
            <a:r>
              <a:rPr lang="en-US" dirty="0"/>
              <a:t>Germany, the United Kingdom, Italy, and Romania all offer purchase incentives for electric vehicles. Whereas, the US Norway, and the Netherlands offer tax bonuses, and France offers a combination purchase incentive and scrappage bonus for older non-EVs.[10*]</a:t>
            </a:r>
          </a:p>
          <a:p>
            <a:pPr marL="148166" indent="-148166">
              <a:buSzPct val="75000"/>
              <a:buChar char="•"/>
              <a:defRPr sz="1200"/>
            </a:pPr>
            <a:r>
              <a:rPr lang="en-US" dirty="0"/>
              <a:t>The US federal government offers a $7,500 consumer tax break for the first 200,000 vehicles an automaker sells. As of the beginning of 2020, only Tesla and General Motors hit the cap.[10*]</a:t>
            </a:r>
          </a:p>
          <a:p>
            <a:pPr>
              <a:defRPr sz="1200"/>
            </a:pPr>
            <a:endParaRPr lang="en-US" b="1" dirty="0"/>
          </a:p>
          <a:p>
            <a:pPr>
              <a:defRPr sz="1200"/>
            </a:pPr>
            <a:r>
              <a:rPr lang="en-US" b="1" dirty="0"/>
              <a:t>With the climate crisis deepening and viable alternatives to gas vehicles increasing, a growing number of countries are planning to phase out combustion engines. Many major auto manufacturers are also developing plans to phase out traditional vehicles and transition to entirely electric lineups.[11*]</a:t>
            </a:r>
          </a:p>
          <a:p>
            <a:pPr marL="148166" indent="-148166">
              <a:buSzPct val="75000"/>
              <a:buChar char="•"/>
              <a:defRPr sz="1200"/>
            </a:pPr>
            <a:r>
              <a:rPr lang="en-US" dirty="0"/>
              <a:t>Countries like China, India, the UK, and France have all announced plans or intentions to begin phasing out fossil fueled vehicles by 2030 or 2040.[11*]</a:t>
            </a:r>
          </a:p>
          <a:p>
            <a:pPr marL="148166" indent="-148166">
              <a:buSzPct val="75000"/>
              <a:buChar char="•"/>
              <a:defRPr sz="1200"/>
            </a:pPr>
            <a:r>
              <a:rPr lang="en-US" dirty="0"/>
              <a:t>The trend is similar in the auto manufacturer space: </a:t>
            </a:r>
          </a:p>
          <a:p>
            <a:pPr marL="148166" indent="-148166">
              <a:buSzPct val="75000"/>
              <a:buChar char="•"/>
              <a:defRPr sz="1200"/>
            </a:pPr>
            <a:r>
              <a:rPr lang="en-US" dirty="0"/>
              <a:t>Daimler (owner of Mercedes-Benz) is accelerating its EV program to have 10 new EVs by 2022.[11*]</a:t>
            </a:r>
          </a:p>
          <a:p>
            <a:pPr marL="148166" indent="-148166">
              <a:buSzPct val="75000"/>
              <a:buChar char="•"/>
              <a:defRPr sz="1200"/>
            </a:pPr>
            <a:r>
              <a:rPr lang="en-US" dirty="0"/>
              <a:t>All Volvo models introduced in 2019 and after will be hybrid or electric.[11*]</a:t>
            </a:r>
          </a:p>
          <a:p>
            <a:pPr marL="148166" indent="-148166">
              <a:buSzPct val="75000"/>
              <a:buChar char="•"/>
              <a:defRPr sz="1200"/>
            </a:pPr>
            <a:r>
              <a:rPr lang="en-US" dirty="0"/>
              <a:t>BMW will have 12 new battery electric vehicles (BEVs) and 13 new hybrids by 2025.[11*]</a:t>
            </a:r>
          </a:p>
          <a:p>
            <a:pPr marL="148166" indent="-148166">
              <a:buSzPct val="75000"/>
              <a:buChar char="•"/>
              <a:defRPr sz="1200"/>
            </a:pPr>
            <a:r>
              <a:rPr lang="en-US" dirty="0"/>
              <a:t>Volkswagen announced that it would attempt to bring 30 or more BEVs to the market by 2025.[11*]</a:t>
            </a:r>
          </a:p>
          <a:p>
            <a:pPr>
              <a:defRPr sz="1200"/>
            </a:pPr>
            <a:endParaRPr lang="en-US" b="1" dirty="0"/>
          </a:p>
          <a:p>
            <a:pPr>
              <a:defRPr sz="1200"/>
            </a:pPr>
            <a:r>
              <a:rPr lang="en-US" b="1" dirty="0"/>
              <a:t>The global electric vehicle market is expected to grow exponentially in the coming years.[12*]</a:t>
            </a:r>
          </a:p>
          <a:p>
            <a:pPr marL="148166" indent="-148166">
              <a:buSzPct val="75000"/>
              <a:buChar char="•"/>
              <a:defRPr sz="1200"/>
            </a:pPr>
            <a:r>
              <a:rPr lang="en-US" dirty="0"/>
              <a:t>The International Energy Agency projects that by 2030, electric vehicle stock could grow by more than 30 times 2019 levels and reach 245 million electric cars, buses, and trucks.[12*]</a:t>
            </a:r>
          </a:p>
          <a:p>
            <a:pPr marL="148166" indent="-148166">
              <a:buSzPct val="75000"/>
              <a:buChar char="•"/>
              <a:defRPr sz="1200"/>
            </a:pPr>
            <a:r>
              <a:rPr lang="en-US" dirty="0"/>
              <a:t>The US is projected to see 18.7 million EVs on its roads by 2030, up from 1 million at the end of 2018.[13*]</a:t>
            </a:r>
          </a:p>
          <a:p>
            <a:pPr marL="148166" indent="-148166">
              <a:buSzPct val="75000"/>
              <a:buChar char="•"/>
              <a:defRPr sz="1200"/>
            </a:pPr>
            <a:r>
              <a:rPr lang="en-US" dirty="0"/>
              <a:t>In 2019, electric buses continued to witness dynamic developments, with about half a million vehicles on the road worldwide.[12*]</a:t>
            </a:r>
          </a:p>
          <a:p>
            <a:pPr>
              <a:defRPr sz="1200"/>
            </a:pPr>
            <a:endParaRPr lang="en-US" b="1" dirty="0"/>
          </a:p>
          <a:p>
            <a:pPr>
              <a:defRPr sz="1200"/>
            </a:pPr>
            <a:r>
              <a:rPr lang="en-US" b="1" dirty="0"/>
              <a:t>REFERENCES</a:t>
            </a:r>
            <a:r>
              <a:rPr lang="en-US" dirty="0"/>
              <a:t>:</a:t>
            </a:r>
          </a:p>
          <a:p>
            <a:pPr>
              <a:defRPr sz="1200"/>
            </a:pPr>
            <a:r>
              <a:rPr lang="en-US" dirty="0"/>
              <a:t>[1*] International Energy Agency, "CO</a:t>
            </a:r>
            <a:r>
              <a:rPr lang="en-US" baseline="-5999" dirty="0"/>
              <a:t>2</a:t>
            </a:r>
            <a:r>
              <a:rPr lang="en-US" dirty="0"/>
              <a:t> Emissions," last accessed July 2020. </a:t>
            </a:r>
          </a:p>
          <a:p>
            <a:pPr>
              <a:defRPr sz="1200"/>
            </a:pPr>
            <a:r>
              <a:rPr lang="en-US" dirty="0"/>
              <a:t>https://www.iea.org/data-and-statistics?country=WORLD&amp;fuel=CO2%20emissions&amp;indicator=CO2%20emissions%20by%20sector</a:t>
            </a:r>
          </a:p>
          <a:p>
            <a:pPr>
              <a:defRPr sz="1200"/>
            </a:pPr>
            <a:r>
              <a:rPr lang="en-US" dirty="0"/>
              <a:t>[2*] Union of Concerned Scientists, “Vehicles, Air Pollution, and Human Health,” July 18, 2014. https://www.ucsusa.org/clean-vehicles/vehicles-air-pollution-and-human-health</a:t>
            </a:r>
          </a:p>
          <a:p>
            <a:pPr>
              <a:defRPr sz="1200"/>
            </a:pPr>
            <a:r>
              <a:rPr lang="en-US" dirty="0"/>
              <a:t>[3*] Union of Concerned Scientists, “Inequitable Exposure to Air Pollution from Vehicles in the Northeast and Mid-Atlantic,” June 21, 2019. https://www.ucsusa.org/resources/inequitable-exposure-air-pollution-vehicles</a:t>
            </a:r>
          </a:p>
          <a:p>
            <a:pPr>
              <a:defRPr sz="1200"/>
            </a:pPr>
            <a:r>
              <a:rPr lang="en-US" dirty="0"/>
              <a:t>[4*] Susan </a:t>
            </a:r>
            <a:r>
              <a:rPr lang="en-US" dirty="0" err="1"/>
              <a:t>Anenberg</a:t>
            </a:r>
            <a:r>
              <a:rPr lang="en-US" dirty="0"/>
              <a:t>, et al., "A global snapshot of the air pollution-related health impacts of transportation sector emissions in 2010 and 2015," (The International Council on Clean Transportation, February 2019). https://theicct.org/publications/health-impacts-transport-emissions-2010-2015</a:t>
            </a:r>
          </a:p>
          <a:p>
            <a:pPr>
              <a:defRPr sz="1200"/>
            </a:pPr>
            <a:r>
              <a:rPr lang="en-US" dirty="0"/>
              <a:t>[5*] Bloomberg New Energy Finance, "Cumulative Global EV Sales Hit 4 Million," August 30, 2018. https://about.bnef.com/blog/cumulative-global-ev-sales-hit-4-million/</a:t>
            </a:r>
          </a:p>
          <a:p>
            <a:pPr>
              <a:defRPr sz="1200"/>
            </a:pPr>
            <a:r>
              <a:rPr lang="en-US" dirty="0"/>
              <a:t>[6*] Edison Electric Institute, "Electric Vehicle Sales: Facts &amp; Figures," (October 2019). https://www.eei.org/issuesandpolicy/electrictransportation/Documents/FINAL_EV_Sales_Update_Oct2019.pdf</a:t>
            </a:r>
          </a:p>
          <a:p>
            <a:pPr>
              <a:defRPr sz="1200"/>
            </a:pPr>
            <a:r>
              <a:rPr lang="en-US" dirty="0"/>
              <a:t>[7*] Zachary Shahan, “Tesla Model 3 Sales = ~4× Nissan LEAF Sales, World’s 2nd Best Selling EV Outside Of China — November EV Sales Report,” </a:t>
            </a:r>
            <a:r>
              <a:rPr lang="en-US" dirty="0" err="1"/>
              <a:t>CleanTechnica</a:t>
            </a:r>
            <a:r>
              <a:rPr lang="en-US" dirty="0"/>
              <a:t>, January 4, 2020. </a:t>
            </a:r>
          </a:p>
          <a:p>
            <a:pPr>
              <a:defRPr sz="1200"/>
            </a:pPr>
            <a:r>
              <a:rPr lang="en-US" dirty="0"/>
              <a:t>https://cleantechnica.com/2020/01/04/tesla-model-3-sales-4x-nissan-leaf-sales-worlds-2nd-best-selling-ev-outside-of-china-november-ev-sales-report/</a:t>
            </a:r>
          </a:p>
          <a:p>
            <a:pPr>
              <a:defRPr sz="1200"/>
            </a:pPr>
            <a:r>
              <a:rPr lang="en-US" dirty="0"/>
              <a:t>[8*] Veronika </a:t>
            </a:r>
            <a:r>
              <a:rPr lang="en-US" dirty="0" err="1"/>
              <a:t>Henze</a:t>
            </a:r>
            <a:r>
              <a:rPr lang="en-US" dirty="0"/>
              <a:t>, "Battery Pack Prices Fall As Market Ramps Up With Market Average At $156/kWh In 2019," Bloomberg New Energy Finance, December 3, 2019. https://about.bnef.com/blog/battery-pack-prices-fall-as-market-ramps-up-with-market-average-at-156-kwh-in-2019</a:t>
            </a:r>
          </a:p>
          <a:p>
            <a:pPr>
              <a:defRPr sz="1200"/>
            </a:pPr>
            <a:r>
              <a:rPr lang="en-US" dirty="0"/>
              <a:t>[9*] Union of Concerned Scientists, “Electric Vehicle Batteries: Materials, Cost, Lifespan,” March 9, 2018. https://www.ucsusa.org/clean-vehicles/electric-vehicles/electric-cars-battery-life-materials-cost</a:t>
            </a:r>
          </a:p>
          <a:p>
            <a:pPr>
              <a:defRPr sz="1200"/>
            </a:pPr>
            <a:r>
              <a:rPr lang="en-US" dirty="0"/>
              <a:t>[10*] Volkswagen </a:t>
            </a:r>
            <a:r>
              <a:rPr lang="en-US" dirty="0" err="1"/>
              <a:t>Aktiengesellschaft</a:t>
            </a:r>
            <a:r>
              <a:rPr lang="en-US" dirty="0"/>
              <a:t>, “How electric car incentives around the world work,” May 28, 2019. https://www.volkswagenag.com/en/news/stories/2019/05/how-electric-car-incentives-around-the-world-work.html</a:t>
            </a:r>
          </a:p>
          <a:p>
            <a:pPr>
              <a:defRPr sz="1200"/>
            </a:pPr>
            <a:r>
              <a:rPr lang="en-US" dirty="0"/>
              <a:t>[11*] David Roberts, “The world’s largest car market just announced an imminent end to gas and diesel cars,” Vox, September 13, 2017. https://www.vox.com/energy-and-environment/2017/9/13/16293258/ev-revolution</a:t>
            </a:r>
          </a:p>
          <a:p>
            <a:pPr>
              <a:defRPr sz="1200"/>
            </a:pPr>
            <a:r>
              <a:rPr lang="en-US" dirty="0"/>
              <a:t>[12*] International Energy Agency, “Global EV Outlook 2020,” June 2020. https://www.iea.org/reports/global-ev-outlook-2020</a:t>
            </a:r>
          </a:p>
          <a:p>
            <a:pPr>
              <a:defRPr sz="1200"/>
            </a:pPr>
            <a:r>
              <a:rPr lang="en-US" dirty="0"/>
              <a:t>[13*] Adam Cooper and Kellen Schefter, “Electric Vehicle Sales Forecast and the Charging Infrastructure Required Through 2030,” The Edison Foundation Institute for Electric Innovation and the Edison Electric Institute, November 30, 2018. https://www.edisonfoundation.net/-/media/Files/IEI/publications/IEI_EEI-EV-Forecast-Report_Nov2018.ashx</a:t>
            </a:r>
          </a:p>
          <a:p>
            <a:pPr>
              <a:defRPr sz="1200" b="1"/>
            </a:pPr>
            <a:endParaRPr lang="en-US" dirty="0"/>
          </a:p>
          <a:p>
            <a:pPr>
              <a:defRPr sz="1200"/>
            </a:pPr>
            <a:r>
              <a:rPr lang="en-US" b="1" dirty="0"/>
              <a:t>SLIDE SOURCE(S)</a:t>
            </a:r>
            <a:r>
              <a:rPr lang="en-US" dirty="0"/>
              <a:t>: https://www.iea.org/reports/global-ev-outlook-2019; https://data.bloomberglp.com/promo/sites/12/678001-BNEF_2020-04-22-ExecutiveFactbook.pdf?link=cta-text </a:t>
            </a:r>
          </a:p>
          <a:p>
            <a:pPr>
              <a:defRPr sz="1200"/>
            </a:pPr>
            <a:endParaRPr lang="en-US" dirty="0"/>
          </a:p>
        </p:txBody>
      </p:sp>
    </p:spTree>
    <p:extLst>
      <p:ext uri="{BB962C8B-B14F-4D97-AF65-F5344CB8AC3E}">
        <p14:creationId xmlns:p14="http://schemas.microsoft.com/office/powerpoint/2010/main" val="21421909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9" name="Shape 8189"/>
          <p:cNvSpPr>
            <a:spLocks noGrp="1" noRot="1" noChangeAspect="1"/>
          </p:cNvSpPr>
          <p:nvPr>
            <p:ph type="sldImg"/>
          </p:nvPr>
        </p:nvSpPr>
        <p:spPr>
          <a:xfrm>
            <a:off x="381000" y="685800"/>
            <a:ext cx="6096000" cy="3429000"/>
          </a:xfrm>
          <a:prstGeom prst="rect">
            <a:avLst/>
          </a:prstGeom>
        </p:spPr>
        <p:txBody>
          <a:bodyPr/>
          <a:lstStyle/>
          <a:p>
            <a:endParaRPr/>
          </a:p>
        </p:txBody>
      </p:sp>
      <p:sp>
        <p:nvSpPr>
          <p:cNvPr id="8190" name="Shape 8190"/>
          <p:cNvSpPr>
            <a:spLocks noGrp="1"/>
          </p:cNvSpPr>
          <p:nvPr>
            <p:ph type="body" sz="quarter" idx="1"/>
          </p:nvPr>
        </p:nvSpPr>
        <p:spPr>
          <a:prstGeom prst="rect">
            <a:avLst/>
          </a:prstGeom>
        </p:spPr>
        <p:txBody>
          <a:bodyPr/>
          <a:lstStyle/>
          <a:p>
            <a:pPr>
              <a:defRPr b="1"/>
            </a:pPr>
            <a:r>
              <a:rPr lang="en-US" dirty="0"/>
              <a:t>ID #4842.B - Can be used in noncommercial online and TV broadcasts of your presentation, but not modified.</a:t>
            </a:r>
          </a:p>
          <a:p>
            <a:pPr>
              <a:defRPr sz="1400"/>
            </a:pPr>
            <a:endParaRPr lang="en-US" dirty="0"/>
          </a:p>
          <a:p>
            <a:pPr>
              <a:defRPr sz="1400"/>
            </a:pPr>
            <a:r>
              <a:rPr lang="en-US" dirty="0"/>
              <a:t>In transportation, we're seeing the beginnings of a massive shift to electric vehicles, …</a:t>
            </a:r>
          </a:p>
          <a:p>
            <a:pPr>
              <a:defRPr sz="1400"/>
            </a:pPr>
            <a:endParaRPr lang="en-US" dirty="0"/>
          </a:p>
          <a:p>
            <a:pPr>
              <a:defRPr sz="1200"/>
            </a:pPr>
            <a:r>
              <a:rPr lang="en-US" b="1" dirty="0"/>
              <a:t>DESCRIPTION</a:t>
            </a:r>
            <a:r>
              <a:rPr lang="en-US" dirty="0"/>
              <a:t>: Text slide listing auto manufacturers with an electric model in production</a:t>
            </a:r>
          </a:p>
          <a:p>
            <a:pPr>
              <a:defRPr sz="1200"/>
            </a:pPr>
            <a:endParaRPr lang="en-US" dirty="0"/>
          </a:p>
          <a:p>
            <a:pPr>
              <a:defRPr sz="1200"/>
            </a:pPr>
            <a:r>
              <a:rPr lang="en-US" b="1" dirty="0"/>
              <a:t>ADDITIONAL TALKING POINTS</a:t>
            </a:r>
            <a:r>
              <a:rPr lang="en-US" dirty="0"/>
              <a:t>:</a:t>
            </a:r>
            <a:endParaRPr lang="en-US" b="1" dirty="0"/>
          </a:p>
          <a:p>
            <a:pPr>
              <a:defRPr sz="1200"/>
            </a:pPr>
            <a:r>
              <a:rPr lang="en-US" b="1" dirty="0"/>
              <a:t>The transportation sector is the second-largest source of global greenhouse gas emissions. To slash emissions and avert catastrophic climate change, we need to transition to cleaner transportation alternatives.[1*] </a:t>
            </a:r>
          </a:p>
          <a:p>
            <a:pPr marL="148166" indent="-148166">
              <a:buSzPct val="75000"/>
              <a:buChar char="•"/>
              <a:defRPr sz="1200"/>
            </a:pPr>
            <a:r>
              <a:rPr lang="en-US" dirty="0"/>
              <a:t>The danger goes beyond climate impacts: air pollution from vehicle emissions increases the risk of cancer and respiratory issues like asthma and bronchitis.[2*]</a:t>
            </a:r>
          </a:p>
          <a:p>
            <a:pPr marL="148166" indent="-148166">
              <a:buSzPct val="75000"/>
              <a:buChar char="•"/>
              <a:defRPr sz="1200"/>
            </a:pPr>
            <a:r>
              <a:rPr lang="en-US" dirty="0"/>
              <a:t>Communities of color in the Northeast and Mid-Atlantic United States are exposed to approximately 66 percent more air pollution from vehicles than White residents.[3*]</a:t>
            </a:r>
          </a:p>
          <a:p>
            <a:pPr marL="148166" indent="-148166">
              <a:buSzPct val="75000"/>
              <a:buChar char="•"/>
              <a:defRPr sz="1200"/>
            </a:pPr>
            <a:r>
              <a:rPr lang="en-US" dirty="0"/>
              <a:t>Globally, vehicle emissions have been linked to approximately 385,000 premature deaths in 2015.[4*]</a:t>
            </a:r>
          </a:p>
          <a:p>
            <a:pPr>
              <a:defRPr sz="1200"/>
            </a:pPr>
            <a:endParaRPr lang="en-US" b="1" dirty="0"/>
          </a:p>
          <a:p>
            <a:pPr>
              <a:defRPr sz="1200"/>
            </a:pPr>
            <a:r>
              <a:rPr lang="en-US" b="1" dirty="0"/>
              <a:t>It took five years to sell the first million electric passenger cars, 17 months to sell the second million, and just six months to get from 3 million to 4 million.[5*]</a:t>
            </a:r>
          </a:p>
          <a:p>
            <a:pPr marL="148166" indent="-148166">
              <a:buSzPct val="75000"/>
              <a:buChar char="•"/>
              <a:defRPr sz="1200"/>
            </a:pPr>
            <a:r>
              <a:rPr lang="en-US" dirty="0"/>
              <a:t>Though the total volume of electric vehicles (EVs) is still low compared to traditional gas-powered vehicles, EV adoption is skyrocketing – with global sales growing by 46 percent in the first half of 2019, compared to the same period in 2018.[6*]</a:t>
            </a:r>
          </a:p>
          <a:p>
            <a:pPr marL="148166" indent="-148166">
              <a:buSzPct val="75000"/>
              <a:buChar char="•"/>
              <a:defRPr sz="1200"/>
            </a:pPr>
            <a:r>
              <a:rPr lang="en-US" dirty="0"/>
              <a:t>Much of the recent growth, especially in the US, has been due to the mass production of the Tesla Model 3, which was the highest-selling EV globally in 2019 – making up 13 percent of the global plug-in vehicle market.[7*]</a:t>
            </a:r>
          </a:p>
          <a:p>
            <a:pPr>
              <a:defRPr sz="1200"/>
            </a:pPr>
            <a:endParaRPr lang="en-US" b="1" dirty="0"/>
          </a:p>
          <a:p>
            <a:pPr>
              <a:defRPr sz="1200"/>
            </a:pPr>
            <a:r>
              <a:rPr lang="en-US" b="1" dirty="0"/>
              <a:t>Between 2010–2019, the price of lithium-ion batteries fell by 87 percent, contributing to the increasing competitiveness of EVs.[8*]</a:t>
            </a:r>
          </a:p>
          <a:p>
            <a:pPr marL="148166" indent="-148166">
              <a:buSzPct val="75000"/>
              <a:buChar char="•"/>
              <a:defRPr sz="1200"/>
            </a:pPr>
            <a:r>
              <a:rPr lang="en-US" dirty="0"/>
              <a:t>When the first mass-market EVs were introduced in 2010, the average cost of a battery pack was $1,000 per kWh. Falling costs meant that by 2017, Tesla’s Model 3 battery packs were only $190 per kWh.[8*], [9*]</a:t>
            </a:r>
          </a:p>
          <a:p>
            <a:pPr marL="148166" indent="-148166">
              <a:buSzPct val="75000"/>
              <a:buChar char="•"/>
              <a:defRPr sz="1200"/>
            </a:pPr>
            <a:r>
              <a:rPr lang="en-US" dirty="0"/>
              <a:t>f the price of battery packs falls between $125 and $150 per kWh, then EVs are forecast to cost the same or less than internal combustion vehicles. Experts project this will happen by the mid-2020s.[9*]</a:t>
            </a:r>
          </a:p>
          <a:p>
            <a:pPr marL="148166" indent="-148166">
              <a:buSzPct val="75000"/>
              <a:buChar char="•"/>
              <a:defRPr sz="1200"/>
            </a:pPr>
            <a:r>
              <a:rPr lang="en-US" dirty="0"/>
              <a:t>Some forecasts project the price of battery packs to fall to around $73 per kWh by 2030, as manufacturing methods and materials improve.[9*]</a:t>
            </a:r>
          </a:p>
          <a:p>
            <a:pPr>
              <a:defRPr sz="1200"/>
            </a:pPr>
            <a:endParaRPr lang="en-US" b="1" dirty="0"/>
          </a:p>
          <a:p>
            <a:pPr>
              <a:defRPr sz="1200"/>
            </a:pPr>
            <a:r>
              <a:rPr lang="en-US" b="1" dirty="0"/>
              <a:t>Financial incentives have helped to bridge the gap to make EVs cost-competitive.[10*]</a:t>
            </a:r>
          </a:p>
          <a:p>
            <a:pPr marL="148166" indent="-148166">
              <a:buSzPct val="75000"/>
              <a:buChar char="•"/>
              <a:defRPr sz="1200"/>
            </a:pPr>
            <a:r>
              <a:rPr lang="en-US" dirty="0"/>
              <a:t>Each of the top-10 countries for electric car registrations has some type of financial incentive in place.[10*]</a:t>
            </a:r>
          </a:p>
          <a:p>
            <a:pPr marL="148166" indent="-148166">
              <a:buSzPct val="75000"/>
              <a:buChar char="•"/>
              <a:defRPr sz="1200"/>
            </a:pPr>
            <a:r>
              <a:rPr lang="en-US" dirty="0"/>
              <a:t>China, the world’s largest market for electric cars, employs regulatory and purchase incentives that, together, led to nearly 800,000 electric vehicle registrations in 2018.[10*]</a:t>
            </a:r>
          </a:p>
          <a:p>
            <a:pPr marL="148166" indent="-148166">
              <a:buSzPct val="75000"/>
              <a:buChar char="•"/>
              <a:defRPr sz="1200"/>
            </a:pPr>
            <a:r>
              <a:rPr lang="en-US" dirty="0"/>
              <a:t>Germany, the United Kingdom, Italy, and Romania all offer purchase incentives for electric vehicles. Whereas, the US Norway, and the Netherlands offer tax bonuses, and France offers a combination purchase incentive and scrappage bonus for older non-EVs.[10*]</a:t>
            </a:r>
          </a:p>
          <a:p>
            <a:pPr marL="148166" indent="-148166">
              <a:buSzPct val="75000"/>
              <a:buChar char="•"/>
              <a:defRPr sz="1200"/>
            </a:pPr>
            <a:r>
              <a:rPr lang="en-US" dirty="0"/>
              <a:t>The US federal government offers a $7,500 consumer tax break for the first 200,000 vehicles an automaker sells. As of the beginning of 2020, only Tesla and General Motors hit the cap.[10*]</a:t>
            </a:r>
          </a:p>
          <a:p>
            <a:pPr>
              <a:defRPr sz="1200"/>
            </a:pPr>
            <a:endParaRPr lang="en-US" b="1" dirty="0"/>
          </a:p>
          <a:p>
            <a:pPr>
              <a:defRPr sz="1200"/>
            </a:pPr>
            <a:r>
              <a:rPr lang="en-US" b="1" dirty="0"/>
              <a:t>With the climate crisis deepening and viable alternatives to gas vehicles increasing, a growing number of countries are planning to phase out combustion engines. Many major auto manufacturers are also developing plans to phase out traditional vehicles and transition to entirely electric lineups.[11*]</a:t>
            </a:r>
          </a:p>
          <a:p>
            <a:pPr marL="148166" indent="-148166">
              <a:buSzPct val="75000"/>
              <a:buChar char="•"/>
              <a:defRPr sz="1200"/>
            </a:pPr>
            <a:r>
              <a:rPr lang="en-US" dirty="0"/>
              <a:t>Countries like China, India, the UK, and France have all announced plans or intentions to begin phasing out fossil fueled vehicles by 2030 or 2040.[11*]</a:t>
            </a:r>
          </a:p>
          <a:p>
            <a:pPr marL="148166" indent="-148166">
              <a:buSzPct val="75000"/>
              <a:buChar char="•"/>
              <a:defRPr sz="1200"/>
            </a:pPr>
            <a:r>
              <a:rPr lang="en-US" dirty="0"/>
              <a:t>The trend is similar in the auto manufacturer space: </a:t>
            </a:r>
          </a:p>
          <a:p>
            <a:pPr marL="148166" indent="-148166">
              <a:buSzPct val="75000"/>
              <a:buChar char="•"/>
              <a:defRPr sz="1200"/>
            </a:pPr>
            <a:r>
              <a:rPr lang="en-US" dirty="0"/>
              <a:t>Daimler (owner of Mercedes-Benz) is accelerating its EV program to have 10 new EVs by 2022.[11*]</a:t>
            </a:r>
          </a:p>
          <a:p>
            <a:pPr marL="148166" indent="-148166">
              <a:buSzPct val="75000"/>
              <a:buChar char="•"/>
              <a:defRPr sz="1200"/>
            </a:pPr>
            <a:r>
              <a:rPr lang="en-US" dirty="0"/>
              <a:t>All Volvo models introduced in 2019 and after will be hybrid or electric.[11*]</a:t>
            </a:r>
          </a:p>
          <a:p>
            <a:pPr marL="148166" indent="-148166">
              <a:buSzPct val="75000"/>
              <a:buChar char="•"/>
              <a:defRPr sz="1200"/>
            </a:pPr>
            <a:r>
              <a:rPr lang="en-US" dirty="0"/>
              <a:t>BMW will have 12 new battery electric vehicles (BEVs) and 13 new hybrids by 2025.[11*]</a:t>
            </a:r>
          </a:p>
          <a:p>
            <a:pPr marL="148166" indent="-148166">
              <a:buSzPct val="75000"/>
              <a:buChar char="•"/>
              <a:defRPr sz="1200"/>
            </a:pPr>
            <a:r>
              <a:rPr lang="en-US" dirty="0"/>
              <a:t>Volkswagen announced that it would attempt to bring 30 or more BEVs to the market by 2025.[11*]</a:t>
            </a:r>
          </a:p>
          <a:p>
            <a:pPr>
              <a:defRPr sz="1200"/>
            </a:pPr>
            <a:endParaRPr lang="en-US" b="1" dirty="0"/>
          </a:p>
          <a:p>
            <a:pPr>
              <a:defRPr sz="1200"/>
            </a:pPr>
            <a:r>
              <a:rPr lang="en-US" b="1" dirty="0"/>
              <a:t>The global electric vehicle market is expected to grow exponentially in the coming years.[12*]</a:t>
            </a:r>
          </a:p>
          <a:p>
            <a:pPr marL="148166" indent="-148166">
              <a:buSzPct val="75000"/>
              <a:buChar char="•"/>
              <a:defRPr sz="1200"/>
            </a:pPr>
            <a:r>
              <a:rPr lang="en-US" dirty="0"/>
              <a:t>The International Energy Agency projects that by 2030, electric vehicle stock could grow by more than 30 times 2019 levels and reach 245 million electric cars, buses, and trucks.[12*]</a:t>
            </a:r>
          </a:p>
          <a:p>
            <a:pPr marL="148166" indent="-148166">
              <a:buSzPct val="75000"/>
              <a:buChar char="•"/>
              <a:defRPr sz="1200"/>
            </a:pPr>
            <a:r>
              <a:rPr lang="en-US" dirty="0"/>
              <a:t>The US is projected to see 18.7 million EVs on its roads by 2030, up from 1 million at the end of 2018.[13*]</a:t>
            </a:r>
          </a:p>
          <a:p>
            <a:pPr marL="148166" indent="-148166">
              <a:buSzPct val="75000"/>
              <a:buChar char="•"/>
              <a:defRPr sz="1200"/>
            </a:pPr>
            <a:r>
              <a:rPr lang="en-US" dirty="0"/>
              <a:t>In 2019, electric buses continued to witness dynamic developments, with about half a million vehicles on the road worldwide.[12*]</a:t>
            </a:r>
          </a:p>
          <a:p>
            <a:pPr>
              <a:defRPr sz="1200"/>
            </a:pPr>
            <a:endParaRPr lang="en-US" b="1" dirty="0"/>
          </a:p>
          <a:p>
            <a:pPr>
              <a:defRPr sz="1200"/>
            </a:pPr>
            <a:r>
              <a:rPr lang="en-US" b="1" dirty="0"/>
              <a:t>REFERENCES</a:t>
            </a:r>
            <a:r>
              <a:rPr lang="en-US" dirty="0"/>
              <a:t>:</a:t>
            </a:r>
          </a:p>
          <a:p>
            <a:pPr>
              <a:defRPr sz="1200"/>
            </a:pPr>
            <a:r>
              <a:rPr lang="en-US" dirty="0"/>
              <a:t>[1*] International Energy Agency, "CO</a:t>
            </a:r>
            <a:r>
              <a:rPr lang="en-US" baseline="-5999" dirty="0"/>
              <a:t>2</a:t>
            </a:r>
            <a:r>
              <a:rPr lang="en-US" dirty="0"/>
              <a:t> Emissions," last accessed July 2020. </a:t>
            </a:r>
          </a:p>
          <a:p>
            <a:pPr>
              <a:defRPr sz="1200"/>
            </a:pPr>
            <a:r>
              <a:rPr lang="en-US" dirty="0"/>
              <a:t>https://www.iea.org/data-and-statistics?country=WORLD&amp;fuel=CO2%20emissions&amp;indicator=CO2%20emissions%20by%20sector</a:t>
            </a:r>
          </a:p>
          <a:p>
            <a:pPr>
              <a:defRPr sz="1200"/>
            </a:pPr>
            <a:r>
              <a:rPr lang="en-US" dirty="0"/>
              <a:t>[2*] Union of Concerned Scientists, “Vehicles, Air Pollution, and Human Health,” July 18, 2014. https://www.ucsusa.org/clean-vehicles/vehicles-air-pollution-and-human-health</a:t>
            </a:r>
          </a:p>
          <a:p>
            <a:pPr>
              <a:defRPr sz="1200"/>
            </a:pPr>
            <a:r>
              <a:rPr lang="en-US" dirty="0"/>
              <a:t>[3*] Union of Concerned Scientists, “Inequitable Exposure to Air Pollution from Vehicles in the Northeast and Mid-Atlantic,” June 21, 2019. https://www.ucsusa.org/resources/inequitable-exposure-air-pollution-vehicles</a:t>
            </a:r>
          </a:p>
          <a:p>
            <a:pPr>
              <a:defRPr sz="1200"/>
            </a:pPr>
            <a:r>
              <a:rPr lang="en-US" dirty="0"/>
              <a:t>[4*] Susan </a:t>
            </a:r>
            <a:r>
              <a:rPr lang="en-US" dirty="0" err="1"/>
              <a:t>Anenberg</a:t>
            </a:r>
            <a:r>
              <a:rPr lang="en-US" dirty="0"/>
              <a:t>, et al., "A global snapshot of the air pollution-related health impacts of transportation sector emissions in 2010 and 2015," (The International Council on Clean Transportation, February 2019). https://theicct.org/publications/health-impacts-transport-emissions-2010-2015</a:t>
            </a:r>
          </a:p>
          <a:p>
            <a:pPr>
              <a:defRPr sz="1200"/>
            </a:pPr>
            <a:r>
              <a:rPr lang="en-US" dirty="0"/>
              <a:t>[5*] Bloomberg New Energy Finance, "Cumulative Global EV Sales Hit 4 Million," August 30, 2018. https://about.bnef.com/blog/cumulative-global-ev-sales-hit-4-million/</a:t>
            </a:r>
          </a:p>
          <a:p>
            <a:pPr>
              <a:defRPr sz="1200"/>
            </a:pPr>
            <a:r>
              <a:rPr lang="en-US" dirty="0"/>
              <a:t>[6*] Edison Electric Institute, "Electric Vehicle Sales: Facts &amp; Figures," (October 2019). https://www.eei.org/issuesandpolicy/electrictransportation/Documents/FINAL_EV_Sales_Update_Oct2019.pdf</a:t>
            </a:r>
          </a:p>
          <a:p>
            <a:pPr>
              <a:defRPr sz="1200"/>
            </a:pPr>
            <a:r>
              <a:rPr lang="en-US" dirty="0"/>
              <a:t>[7*] Zachary Shahan, “Tesla Model 3 Sales = ~4× Nissan LEAF Sales, World’s 2nd Best Selling EV Outside Of China — November EV Sales Report,” </a:t>
            </a:r>
            <a:r>
              <a:rPr lang="en-US" dirty="0" err="1"/>
              <a:t>CleanTechnica</a:t>
            </a:r>
            <a:r>
              <a:rPr lang="en-US" dirty="0"/>
              <a:t>, January 4, 2020. </a:t>
            </a:r>
          </a:p>
          <a:p>
            <a:pPr>
              <a:defRPr sz="1200"/>
            </a:pPr>
            <a:r>
              <a:rPr lang="en-US" dirty="0"/>
              <a:t>https://cleantechnica.com/2020/01/04/tesla-model-3-sales-4x-nissan-leaf-sales-worlds-2nd-best-selling-ev-outside-of-china-november-ev-sales-report/</a:t>
            </a:r>
          </a:p>
          <a:p>
            <a:pPr>
              <a:defRPr sz="1200"/>
            </a:pPr>
            <a:r>
              <a:rPr lang="en-US" dirty="0"/>
              <a:t>[8*] Veronika </a:t>
            </a:r>
            <a:r>
              <a:rPr lang="en-US" dirty="0" err="1"/>
              <a:t>Henze</a:t>
            </a:r>
            <a:r>
              <a:rPr lang="en-US" dirty="0"/>
              <a:t>, "Battery Pack Prices Fall As Market Ramps Up With Market Average At $156/kWh In 2019," Bloomberg New Energy Finance, December 3, 2019. https://about.bnef.com/blog/battery-pack-prices-fall-as-market-ramps-up-with-market-average-at-156-kwh-in-2019</a:t>
            </a:r>
          </a:p>
          <a:p>
            <a:pPr>
              <a:defRPr sz="1200"/>
            </a:pPr>
            <a:r>
              <a:rPr lang="en-US" dirty="0"/>
              <a:t>[9*] Union of Concerned Scientists, “Electric Vehicle Batteries: Materials, Cost, Lifespan,” March 9, 2018. https://www.ucsusa.org/clean-vehicles/electric-vehicles/electric-cars-battery-life-materials-cost</a:t>
            </a:r>
          </a:p>
          <a:p>
            <a:pPr>
              <a:defRPr sz="1200"/>
            </a:pPr>
            <a:r>
              <a:rPr lang="en-US" dirty="0"/>
              <a:t>[10*] Volkswagen </a:t>
            </a:r>
            <a:r>
              <a:rPr lang="en-US" dirty="0" err="1"/>
              <a:t>Aktiengesellschaft</a:t>
            </a:r>
            <a:r>
              <a:rPr lang="en-US" dirty="0"/>
              <a:t>, “How electric car incentives around the world work,” May 28, 2019. https://www.volkswagenag.com/en/news/stories/2019/05/how-electric-car-incentives-around-the-world-work.html</a:t>
            </a:r>
          </a:p>
          <a:p>
            <a:pPr>
              <a:defRPr sz="1200"/>
            </a:pPr>
            <a:r>
              <a:rPr lang="en-US" dirty="0"/>
              <a:t>[11*] David Roberts, “The world’s largest car market just announced an imminent end to gas and diesel cars,” Vox, September 13, 2017. https://www.vox.com/energy-and-environment/2017/9/13/16293258/ev-revolution</a:t>
            </a:r>
          </a:p>
          <a:p>
            <a:pPr>
              <a:defRPr sz="1200"/>
            </a:pPr>
            <a:r>
              <a:rPr lang="en-US" dirty="0"/>
              <a:t>[12*] International Energy Agency, “Global EV Outlook 2020,” June 2020. https://www.iea.org/reports/global-ev-outlook-2020</a:t>
            </a:r>
          </a:p>
          <a:p>
            <a:pPr>
              <a:defRPr sz="1200"/>
            </a:pPr>
            <a:r>
              <a:rPr lang="en-US" dirty="0"/>
              <a:t>[13*] Adam Cooper and Kellen Schefter, “Electric Vehicle Sales Forecast and the Charging Infrastructure Required Through 2030,” The Edison Foundation Institute for Electric Innovation and the Edison Electric Institute, November 30, 2018. https://www.edisonfoundation.net/-/media/Files/IEI/publications/IEI_EEI-EV-Forecast-Report_Nov2018.ashx</a:t>
            </a:r>
          </a:p>
          <a:p>
            <a:pPr>
              <a:defRPr sz="1200" b="1"/>
            </a:pPr>
            <a:endParaRPr lang="en-US" dirty="0"/>
          </a:p>
          <a:p>
            <a:pPr>
              <a:defRPr sz="1200"/>
            </a:pPr>
            <a:r>
              <a:rPr lang="en-US" b="1" dirty="0"/>
              <a:t>SLIDE SOURCE(S)</a:t>
            </a:r>
            <a:r>
              <a:rPr lang="en-US" dirty="0"/>
              <a:t>: https://evobsession.com/electric-car-sales/</a:t>
            </a:r>
          </a:p>
          <a:p>
            <a:pPr>
              <a:defRPr b="1"/>
            </a:pPr>
            <a:endParaRPr dirty="0"/>
          </a:p>
        </p:txBody>
      </p:sp>
    </p:spTree>
    <p:extLst>
      <p:ext uri="{BB962C8B-B14F-4D97-AF65-F5344CB8AC3E}">
        <p14:creationId xmlns:p14="http://schemas.microsoft.com/office/powerpoint/2010/main" val="36442542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xfrm>
            <a:off x="2281238" y="525463"/>
            <a:ext cx="4673600" cy="2628900"/>
          </a:xfrm>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pPr>
              <a:defRPr b="1"/>
            </a:pPr>
            <a:r>
              <a:rPr lang="en-US" dirty="0"/>
              <a:t>ID #1 - Can be used in noncommercial online and TV broadcasts of your presentation.</a:t>
            </a:r>
          </a:p>
          <a:p>
            <a:pPr>
              <a:defRPr sz="1400"/>
            </a:pPr>
            <a:endParaRPr lang="en-US" dirty="0"/>
          </a:p>
          <a:p>
            <a:pPr>
              <a:defRPr sz="1400"/>
            </a:pPr>
            <a:r>
              <a:rPr lang="en-US" dirty="0"/>
              <a:t>…</a:t>
            </a:r>
          </a:p>
          <a:p>
            <a:pPr>
              <a:defRPr sz="1400"/>
            </a:pPr>
            <a:endParaRPr lang="en-US" dirty="0"/>
          </a:p>
          <a:p>
            <a:pPr>
              <a:defRPr sz="1200"/>
            </a:pPr>
            <a:r>
              <a:rPr lang="en-US" b="1" dirty="0"/>
              <a:t>DESCRIPTION</a:t>
            </a:r>
            <a:r>
              <a:rPr lang="en-US" dirty="0"/>
              <a:t>: Blank slide</a:t>
            </a:r>
          </a:p>
          <a:p>
            <a:pPr>
              <a:defRPr sz="1200"/>
            </a:pPr>
            <a:endParaRPr lang="en-US" dirty="0"/>
          </a:p>
          <a:p>
            <a:pPr>
              <a:defRPr sz="1200"/>
            </a:pPr>
            <a:r>
              <a:rPr lang="en-US" b="1" dirty="0"/>
              <a:t>PRESENTER</a:t>
            </a:r>
            <a:r>
              <a:rPr lang="en-US" dirty="0"/>
              <a:t> </a:t>
            </a:r>
            <a:r>
              <a:rPr lang="en-US" b="1" dirty="0"/>
              <a:t>NOTE</a:t>
            </a:r>
            <a:r>
              <a:rPr lang="en-US" dirty="0"/>
              <a:t>: While this slide is almost entirely black, the small leaf in the bottom left corner can be used as an indicator that all your technology is properly connected without alerting the audience. </a:t>
            </a:r>
          </a:p>
          <a:p>
            <a:pPr>
              <a:defRPr b="1"/>
            </a:pPr>
            <a:endParaRPr dirty="0"/>
          </a:p>
        </p:txBody>
      </p:sp>
    </p:spTree>
    <p:extLst>
      <p:ext uri="{BB962C8B-B14F-4D97-AF65-F5344CB8AC3E}">
        <p14:creationId xmlns:p14="http://schemas.microsoft.com/office/powerpoint/2010/main" val="39835841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33639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a:t>
            </a:r>
          </a:p>
        </p:txBody>
      </p:sp>
    </p:spTree>
    <p:extLst>
      <p:ext uri="{BB962C8B-B14F-4D97-AF65-F5344CB8AC3E}">
        <p14:creationId xmlns:p14="http://schemas.microsoft.com/office/powerpoint/2010/main" val="20500864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And the Youth of the world demanded Climate Action during this Strike, Sept, 2019, by 250K people in NYC  (8 million people, in thousands of events during the week before and during the 2019 UN Climate summit in  this was the current UN Climate summit in NYC.</a:t>
            </a:r>
          </a:p>
          <a:p>
            <a:r>
              <a:rPr lang="en-US" dirty="0"/>
              <a:t>  Pat and I were down there carrying Climate Crisis signs as we marched and chanted to Battery Park to hear Greta Thunberg, the climate hero of the world’s youth.</a:t>
            </a:r>
          </a:p>
        </p:txBody>
      </p:sp>
    </p:spTree>
    <p:extLst>
      <p:ext uri="{BB962C8B-B14F-4D97-AF65-F5344CB8AC3E}">
        <p14:creationId xmlns:p14="http://schemas.microsoft.com/office/powerpoint/2010/main" val="39724143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 name="Shape 8581"/>
          <p:cNvSpPr>
            <a:spLocks noGrp="1" noRot="1" noChangeAspect="1"/>
          </p:cNvSpPr>
          <p:nvPr>
            <p:ph type="sldImg"/>
          </p:nvPr>
        </p:nvSpPr>
        <p:spPr>
          <a:xfrm>
            <a:off x="381000" y="685800"/>
            <a:ext cx="6096000" cy="3429000"/>
          </a:xfrm>
          <a:prstGeom prst="rect">
            <a:avLst/>
          </a:prstGeom>
        </p:spPr>
        <p:txBody>
          <a:bodyPr/>
          <a:lstStyle/>
          <a:p>
            <a:endParaRPr/>
          </a:p>
        </p:txBody>
      </p:sp>
      <p:sp>
        <p:nvSpPr>
          <p:cNvPr id="8582" name="Shape 8582"/>
          <p:cNvSpPr>
            <a:spLocks noGrp="1"/>
          </p:cNvSpPr>
          <p:nvPr>
            <p:ph type="body" sz="quarter" idx="1"/>
          </p:nvPr>
        </p:nvSpPr>
        <p:spPr>
          <a:prstGeom prst="rect">
            <a:avLst/>
          </a:prstGeom>
        </p:spPr>
        <p:txBody>
          <a:bodyPr/>
          <a:lstStyle/>
          <a:p>
            <a:pPr>
              <a:defRPr b="1"/>
            </a:pPr>
            <a:r>
              <a:rPr lang="en-US" dirty="0"/>
              <a:t>ID #6671 - May be live-streamed, broadcast, and presented in-person, but may not be recorded or modified.</a:t>
            </a:r>
          </a:p>
          <a:p>
            <a:pPr>
              <a:defRPr sz="1400"/>
            </a:pPr>
            <a:endParaRPr lang="en-US" dirty="0"/>
          </a:p>
          <a:p>
            <a:pPr>
              <a:defRPr sz="1400"/>
            </a:pPr>
            <a:r>
              <a:rPr lang="en-US" dirty="0"/>
              <a:t>And the rising young generation, the Greta generation, they're leading the way. They are demanding a better world as they have a right to do.</a:t>
            </a:r>
          </a:p>
          <a:p>
            <a:pPr>
              <a:defRPr sz="1400"/>
            </a:pPr>
            <a:endParaRPr lang="en-US" dirty="0"/>
          </a:p>
          <a:p>
            <a:pPr>
              <a:defRPr sz="1200" b="1"/>
            </a:pPr>
            <a:r>
              <a:rPr lang="en-US" dirty="0"/>
              <a:t>DESCRIPTION</a:t>
            </a:r>
            <a:r>
              <a:rPr lang="en-US" b="0" dirty="0"/>
              <a:t>: Photo of students participating in the Global Climate Strike at the Tennessee state capitol on September 20, 2019 </a:t>
            </a:r>
          </a:p>
          <a:p>
            <a:pPr>
              <a:defRPr sz="1200"/>
            </a:pPr>
            <a:endParaRPr lang="en-US" b="0" dirty="0"/>
          </a:p>
          <a:p>
            <a:pPr>
              <a:defRPr sz="1200"/>
            </a:pPr>
            <a:r>
              <a:rPr lang="en-US" b="1" dirty="0"/>
              <a:t>ADDITIONAL TALKING POINTS</a:t>
            </a:r>
            <a:r>
              <a:rPr lang="en-US" dirty="0"/>
              <a:t>:</a:t>
            </a:r>
          </a:p>
          <a:p>
            <a:pPr>
              <a:defRPr sz="1200"/>
            </a:pPr>
            <a:r>
              <a:rPr lang="en-US" dirty="0"/>
              <a:t>The September 20, 2019 Global Climate Strikes brought out an estimated four million people in over 163 countries on all seven continents to more than 2,500 events. Inspired in part by Greta Thunberg’s school strike for climate, and organized by youth around the world, the September strikes were one of the largest youth-led demonstrations in history, and likely the largest ever demonstration for climate action.[1*][2*]</a:t>
            </a:r>
          </a:p>
          <a:p>
            <a:pPr>
              <a:defRPr sz="1200"/>
            </a:pPr>
            <a:endParaRPr lang="en-US" dirty="0"/>
          </a:p>
          <a:p>
            <a:pPr>
              <a:defRPr sz="1200"/>
            </a:pPr>
            <a:r>
              <a:rPr lang="en-US" b="1" dirty="0"/>
              <a:t>REFERENCES</a:t>
            </a:r>
            <a:r>
              <a:rPr lang="en-US" dirty="0"/>
              <a:t>:</a:t>
            </a:r>
          </a:p>
          <a:p>
            <a:pPr>
              <a:defRPr sz="1200"/>
            </a:pPr>
            <a:r>
              <a:rPr lang="en-US" dirty="0"/>
              <a:t>[1*] Eliza Barclay and Brian Resnick, “How big was the global climate strike? 4 million people, activists estimate,” Vox, last updated September 22, 2019. https://www.vox.com/energy-and-environment/2019/9/20/20876143/climate-strike-2019-september-20-crowd-estimate</a:t>
            </a:r>
          </a:p>
          <a:p>
            <a:pPr>
              <a:defRPr sz="1200"/>
            </a:pPr>
            <a:r>
              <a:rPr lang="en-US" dirty="0"/>
              <a:t>[2*] Sarah Kaplan,, Lauren Lumpkin, and Brady Dennis, “'We will make them hear us’: Millions of youths around the world strike for action,” The Washington Post, September 20, 2019. https://www.washingtonpost.com/climate-environment/2019/09/20/millions-youth-around-world-are-striking-friday-climate-action/</a:t>
            </a:r>
          </a:p>
        </p:txBody>
      </p:sp>
    </p:spTree>
    <p:extLst>
      <p:ext uri="{BB962C8B-B14F-4D97-AF65-F5344CB8AC3E}">
        <p14:creationId xmlns:p14="http://schemas.microsoft.com/office/powerpoint/2010/main" val="18477140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197 countries have signed or acceded   to the Paris agreement.  Subsequently, the Trump administration announced its intention to withdraw</a:t>
            </a:r>
          </a:p>
        </p:txBody>
      </p:sp>
    </p:spTree>
    <p:extLst>
      <p:ext uri="{BB962C8B-B14F-4D97-AF65-F5344CB8AC3E}">
        <p14:creationId xmlns:p14="http://schemas.microsoft.com/office/powerpoint/2010/main" val="23340291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3" name="Shape 6073"/>
          <p:cNvSpPr>
            <a:spLocks noGrp="1" noRot="1" noChangeAspect="1"/>
          </p:cNvSpPr>
          <p:nvPr>
            <p:ph type="sldImg"/>
          </p:nvPr>
        </p:nvSpPr>
        <p:spPr>
          <a:xfrm>
            <a:off x="381000" y="685800"/>
            <a:ext cx="6096000" cy="3429000"/>
          </a:xfrm>
          <a:prstGeom prst="rect">
            <a:avLst/>
          </a:prstGeom>
        </p:spPr>
        <p:txBody>
          <a:bodyPr/>
          <a:lstStyle/>
          <a:p>
            <a:endParaRPr/>
          </a:p>
        </p:txBody>
      </p:sp>
      <p:sp>
        <p:nvSpPr>
          <p:cNvPr id="6074" name="Shape 6074"/>
          <p:cNvSpPr>
            <a:spLocks noGrp="1"/>
          </p:cNvSpPr>
          <p:nvPr>
            <p:ph type="body" sz="quarter" idx="1"/>
          </p:nvPr>
        </p:nvSpPr>
        <p:spPr>
          <a:prstGeom prst="rect">
            <a:avLst/>
          </a:prstGeom>
        </p:spPr>
        <p:txBody>
          <a:bodyPr/>
          <a:lstStyle/>
          <a:p>
            <a:pPr>
              <a:defRPr b="1"/>
            </a:pPr>
            <a:r>
              <a:rPr lang="en-US" dirty="0"/>
              <a:t>ID #6633 - Can be used in noncommercial online and TV broadcasts of your presentation, but not modified.</a:t>
            </a:r>
          </a:p>
          <a:p>
            <a:pPr>
              <a:defRPr sz="1400"/>
            </a:pPr>
            <a:endParaRPr lang="en-US" dirty="0"/>
          </a:p>
          <a:p>
            <a:pPr>
              <a:defRPr sz="1400"/>
            </a:pPr>
            <a:r>
              <a:rPr lang="en-US" dirty="0"/>
              <a:t>The market is also changing to help us in this journey. Here is the stock market going up, but here is the energy sector, the fossil fuels sector. They're bad investments now, and that word is getting out, and we're seeing a huge shift of assets toward the sustainability revolution.</a:t>
            </a:r>
          </a:p>
          <a:p>
            <a:pPr>
              <a:defRPr sz="1400"/>
            </a:pPr>
            <a:endParaRPr lang="en-US" dirty="0"/>
          </a:p>
          <a:p>
            <a:pPr>
              <a:defRPr sz="1200" b="1"/>
            </a:pPr>
            <a:r>
              <a:rPr lang="en-US" dirty="0"/>
              <a:t>DESCRIPTION</a:t>
            </a:r>
            <a:r>
              <a:rPr lang="en-US" b="0" dirty="0"/>
              <a:t>: Graph comparing the S&amp;P 500 and the S&amp;P 500 Energy Sector Index from 2010 to 2020 with a quote from </a:t>
            </a:r>
            <a:r>
              <a:rPr lang="en-US" b="0" i="1" dirty="0"/>
              <a:t>Reuters</a:t>
            </a:r>
            <a:r>
              <a:rPr lang="en-US" b="0" dirty="0"/>
              <a:t> stating that, “Energy has been…the worst performer since the U.S. bull stock market began more than a decade ago.”</a:t>
            </a:r>
          </a:p>
          <a:p>
            <a:pPr>
              <a:defRPr sz="1200"/>
            </a:pPr>
            <a:endParaRPr lang="en-US" b="0" dirty="0"/>
          </a:p>
          <a:p>
            <a:pPr>
              <a:defRPr sz="1200"/>
            </a:pPr>
            <a:r>
              <a:rPr lang="en-US" b="1" dirty="0"/>
              <a:t>ADDITIONAL TALKING POINTS</a:t>
            </a:r>
            <a:r>
              <a:rPr lang="en-US" dirty="0"/>
              <a:t>: </a:t>
            </a:r>
            <a:endParaRPr lang="en-US" b="1" dirty="0"/>
          </a:p>
          <a:p>
            <a:pPr>
              <a:defRPr sz="1200"/>
            </a:pPr>
            <a:r>
              <a:rPr lang="en-US" b="1" dirty="0"/>
              <a:t>To meet the goals of the Paris Agreement, approximately half of gas reserves and more than 80 percent of proven coal reserves must stay in the ground.[1*]</a:t>
            </a:r>
          </a:p>
          <a:p>
            <a:pPr>
              <a:defRPr sz="1200"/>
            </a:pPr>
            <a:endParaRPr lang="en-US" b="1" dirty="0"/>
          </a:p>
          <a:p>
            <a:pPr>
              <a:defRPr sz="1200"/>
            </a:pPr>
            <a:r>
              <a:rPr lang="en-US" b="1" dirty="0"/>
              <a:t>The Social Cost of Carbon.[2*]</a:t>
            </a:r>
          </a:p>
          <a:p>
            <a:pPr marL="148166" indent="-148166">
              <a:buSzPct val="75000"/>
              <a:buChar char="•"/>
              <a:defRPr sz="1200"/>
            </a:pPr>
            <a:r>
              <a:rPr lang="en-US" dirty="0"/>
              <a:t>Mining, drilling, and burning fossil fuels like coal, oil, and natural gas are harming our environment and our health. We see the cost of carbon clearly in devastating impacts from extreme weather events like flooding and deadly storms to fast-spreading diseases to rising seas to ecosystem loss.  What we don’t always see are the costs of the lingering aftermath and recovery from these disasters, such as increased health care expenses, destruction of property, increased food prices, and more. </a:t>
            </a:r>
          </a:p>
          <a:p>
            <a:pPr marL="148166" indent="-148166">
              <a:buSzPct val="75000"/>
              <a:buChar char="•"/>
              <a:defRPr sz="1200"/>
            </a:pPr>
            <a:r>
              <a:rPr lang="en-US" dirty="0"/>
              <a:t>The current estimate of the social cost of carbon is roughly $50 per ton, which many experts argue is far lower than the true cost of carbon pollution. </a:t>
            </a:r>
          </a:p>
          <a:p>
            <a:pPr>
              <a:defRPr sz="1200"/>
            </a:pPr>
            <a:endParaRPr lang="en-US" b="1" dirty="0"/>
          </a:p>
          <a:p>
            <a:pPr>
              <a:defRPr sz="1200"/>
            </a:pPr>
            <a:r>
              <a:rPr lang="en-US" b="1" dirty="0"/>
              <a:t>As the world moves fast to a low-carbon economy, investments in fossil fuels reaching into the trillions will become lost as stranded assets. </a:t>
            </a:r>
          </a:p>
          <a:p>
            <a:pPr marL="148166" indent="-148166">
              <a:buSzPct val="75000"/>
              <a:buChar char="•"/>
              <a:defRPr sz="1200"/>
            </a:pPr>
            <a:r>
              <a:rPr lang="en-US" dirty="0"/>
              <a:t>According to a 2018 study, up to $4 trillion worth of fossil fuel assets could be wiped off the global economy due to changes in technology, markets, and social habits.[1*]</a:t>
            </a:r>
          </a:p>
          <a:p>
            <a:pPr marL="148166" indent="-148166">
              <a:buSzPct val="75000"/>
              <a:buChar char="•"/>
              <a:defRPr sz="1200"/>
            </a:pPr>
            <a:r>
              <a:rPr lang="en-US" dirty="0"/>
              <a:t>Furthermore, there is a reputational risk for investors that their investment is not in line with global climate goals, which is a growing concern among many institutional investors around the world.[3*]</a:t>
            </a:r>
          </a:p>
          <a:p>
            <a:pPr marL="148166" indent="-148166">
              <a:buSzPct val="75000"/>
              <a:buChar char="•"/>
              <a:defRPr sz="1200"/>
            </a:pPr>
            <a:r>
              <a:rPr lang="en-US" dirty="0"/>
              <a:t>The CEO of the Colombian coal giant, </a:t>
            </a:r>
            <a:r>
              <a:rPr lang="en-US" dirty="0" err="1"/>
              <a:t>Cerrejon</a:t>
            </a:r>
            <a:r>
              <a:rPr lang="en-US" dirty="0"/>
              <a:t>, agrees that the coal industry is in terminal decline and prices continue to plunge.[4*]</a:t>
            </a:r>
          </a:p>
          <a:p>
            <a:pPr>
              <a:defRPr sz="1200"/>
            </a:pPr>
            <a:endParaRPr lang="en-US" b="1" dirty="0"/>
          </a:p>
          <a:p>
            <a:pPr>
              <a:defRPr sz="1200"/>
            </a:pPr>
            <a:r>
              <a:rPr lang="en-US" b="1" dirty="0"/>
              <a:t>Global investments in fossil fuels continued to rise in recent years, despite many of the world’s most prominent investors divesting from fossil fuels. </a:t>
            </a:r>
          </a:p>
          <a:p>
            <a:pPr marL="148166" indent="-148166">
              <a:buSzPct val="75000"/>
              <a:buChar char="•"/>
              <a:defRPr sz="1200"/>
            </a:pPr>
            <a:r>
              <a:rPr lang="en-US" dirty="0"/>
              <a:t>The International Energy Agency’s World Energy Investment 2020 report estimates that clean energy investment has been relatively resilient in the 2020 economic downturn. However, investments in renewables have been stagnant since 2015 and are far from the level needed for emissions reductions.[5*]</a:t>
            </a:r>
          </a:p>
          <a:p>
            <a:pPr marL="148166" indent="-148166">
              <a:buSzPct val="75000"/>
              <a:buChar char="•"/>
              <a:defRPr sz="1200"/>
            </a:pPr>
            <a:r>
              <a:rPr lang="en-US" dirty="0"/>
              <a:t>The energy return on investment (how much energy a source will produce compared to how much energy it takes to extract or develop the source) for fossil fuels is getting lower and lower, especially as easily accessible fossil fuel resources become exhausted. On the other hand, as renewable infrastructure is built out, the energy return on investment for renewable sources will likely increase, further building the case for increasing investment in renewables.[6*] </a:t>
            </a:r>
          </a:p>
          <a:p>
            <a:pPr marL="148166" indent="-148166">
              <a:buSzPct val="75000"/>
              <a:buChar char="•"/>
              <a:defRPr sz="1200"/>
            </a:pPr>
            <a:r>
              <a:rPr lang="en-US" dirty="0"/>
              <a:t>As of early 2020, nearly 1,200 institutions across world, representing over $14 trillion in assets under management, have pledged to divest from their investments in coal, oil, and gas companies.[7*]</a:t>
            </a:r>
          </a:p>
          <a:p>
            <a:pPr>
              <a:defRPr sz="1200"/>
            </a:pPr>
            <a:endParaRPr lang="en-US" b="1" dirty="0"/>
          </a:p>
          <a:p>
            <a:pPr>
              <a:defRPr sz="1200"/>
            </a:pPr>
            <a:r>
              <a:rPr lang="en-US" b="1" dirty="0"/>
              <a:t>REFERENCES</a:t>
            </a:r>
            <a:r>
              <a:rPr lang="en-US" dirty="0"/>
              <a:t>:</a:t>
            </a:r>
          </a:p>
          <a:p>
            <a:pPr>
              <a:defRPr sz="1200"/>
            </a:pPr>
            <a:r>
              <a:rPr lang="en-US" dirty="0"/>
              <a:t>[1*] Joel </a:t>
            </a:r>
            <a:r>
              <a:rPr lang="en-US" dirty="0" err="1"/>
              <a:t>Makower</a:t>
            </a:r>
            <a:r>
              <a:rPr lang="en-US" dirty="0"/>
              <a:t>, “The growing concern over stranded assets,” </a:t>
            </a:r>
            <a:r>
              <a:rPr lang="en-US" dirty="0" err="1"/>
              <a:t>GreenBiz</a:t>
            </a:r>
            <a:r>
              <a:rPr lang="en-US" dirty="0"/>
              <a:t>, September 10, 2019. https://www.greenbiz.com/article/growing-concern-over-stranded-assets</a:t>
            </a:r>
          </a:p>
          <a:p>
            <a:pPr>
              <a:defRPr sz="1200"/>
            </a:pPr>
            <a:r>
              <a:rPr lang="en-US" dirty="0"/>
              <a:t>[2*] Environmental Defense Fund, “The true cost of carbon pollution,” last accessed July 7, 2020. https://www.edf.org/true-cost-carbon-pollution </a:t>
            </a:r>
          </a:p>
          <a:p>
            <a:pPr>
              <a:defRPr sz="1200"/>
            </a:pPr>
            <a:r>
              <a:rPr lang="en-US" dirty="0"/>
              <a:t>[3*] Bill McKibben, “At last, divestment is hitting the fossil fuel industry where it hurts,” The Guardian, December 16, 2018. https://www.theguardian.com/commentisfree/2018/dec/16/divestment-fossil-fuel-industry-trillions-dollars-investments-carbon </a:t>
            </a:r>
          </a:p>
          <a:p>
            <a:pPr>
              <a:defRPr sz="1200"/>
            </a:pPr>
            <a:r>
              <a:rPr lang="en-US" dirty="0"/>
              <a:t>[4*] Matthew Bristow, “One Coal CEO Sees Writing on Wall, Says Make Money While You Can,” Bloomberg, August 9, 2019. https://www.bloomberg.com/news/articles/2019-08-09/one-coal-ceo-sees-writing-on-wall-says-make-money-while-you-can</a:t>
            </a:r>
          </a:p>
          <a:p>
            <a:pPr>
              <a:defRPr sz="1200"/>
            </a:pPr>
            <a:r>
              <a:rPr lang="en-US" dirty="0"/>
              <a:t>[5*] International Energy Agency, “World Energy Investment 2020,” May, 2020. https://www.iea.org/reports/world-energy-investment-2020</a:t>
            </a:r>
          </a:p>
          <a:p>
            <a:pPr>
              <a:defRPr sz="1200"/>
            </a:pPr>
            <a:r>
              <a:rPr lang="en-US" dirty="0"/>
              <a:t>[6*] University of Leeds, "Fossil fuels increasingly offer a poor return on energy investment," July 11, 2019. https://www.sciencedaily.com/releases/2019/07/190711114846.htm</a:t>
            </a:r>
          </a:p>
          <a:p>
            <a:pPr>
              <a:defRPr sz="1200"/>
            </a:pPr>
            <a:r>
              <a:rPr lang="en-US" dirty="0"/>
              <a:t>[7*] Fossil Free Divestment, “1000+ Divestment Commitments,” last accessed July, 2020. https://gofossilfree.org/divestment/commitments/ </a:t>
            </a:r>
          </a:p>
          <a:p>
            <a:pPr>
              <a:defRPr sz="1200"/>
            </a:pPr>
            <a:endParaRPr lang="en-US" dirty="0"/>
          </a:p>
          <a:p>
            <a:pPr>
              <a:defRPr sz="1200"/>
            </a:pPr>
            <a:r>
              <a:rPr lang="en-US" b="1" dirty="0"/>
              <a:t>SLIDE SOURCE(S)</a:t>
            </a:r>
            <a:r>
              <a:rPr lang="en-US" dirty="0"/>
              <a:t>: https://www.reuters.com/article/us-usa-energy-stocks-analysis/no-ready-spark-seen-for-lagging-u-s-energy-shares-idUSKCN1VF0DU; marketwatch.com/investing/index/</a:t>
            </a:r>
            <a:r>
              <a:rPr lang="en-US" dirty="0" err="1"/>
              <a:t>spx</a:t>
            </a:r>
            <a:r>
              <a:rPr lang="en-US" dirty="0"/>
              <a:t>/charts; https://www.marketwatch.com/investing/index/sp500.10/charts?countrycode=xx </a:t>
            </a:r>
          </a:p>
          <a:p>
            <a:pPr>
              <a:defRPr sz="1200"/>
            </a:pP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p:cNvSpPr>
            <a:spLocks noGrp="1" noRot="1" noChangeAspect="1"/>
          </p:cNvSpPr>
          <p:nvPr>
            <p:ph type="sldImg"/>
          </p:nvPr>
        </p:nvSpPr>
        <p:spPr>
          <a:xfrm>
            <a:off x="381000" y="685800"/>
            <a:ext cx="6096000" cy="3429000"/>
          </a:xfrm>
          <a:prstGeom prst="rect">
            <a:avLst/>
          </a:prstGeom>
        </p:spPr>
        <p:txBody>
          <a:bodyPr/>
          <a:lstStyle/>
          <a:p>
            <a:endParaRPr/>
          </a:p>
        </p:txBody>
      </p:sp>
      <p:sp>
        <p:nvSpPr>
          <p:cNvPr id="507" name="Shape 507"/>
          <p:cNvSpPr>
            <a:spLocks noGrp="1"/>
          </p:cNvSpPr>
          <p:nvPr>
            <p:ph type="body" sz="quarter" idx="1"/>
          </p:nvPr>
        </p:nvSpPr>
        <p:spPr>
          <a:prstGeom prst="rect">
            <a:avLst/>
          </a:prstGeom>
        </p:spPr>
        <p:txBody>
          <a:bodyPr/>
          <a:lstStyle/>
          <a:p>
            <a:pPr>
              <a:defRPr b="1"/>
            </a:pPr>
            <a:r>
              <a:rPr lang="en-US" dirty="0"/>
              <a:t>ID #3628.G - Can be used in noncommercial online and TV broadcasts of your presentation, but not modified.</a:t>
            </a:r>
          </a:p>
          <a:p>
            <a:pPr>
              <a:defRPr sz="1400"/>
            </a:pPr>
            <a:endParaRPr lang="en-US" dirty="0"/>
          </a:p>
          <a:p>
            <a:pPr>
              <a:defRPr sz="1400"/>
            </a:pPr>
            <a:r>
              <a:rPr lang="en-US" dirty="0"/>
              <a:t>As a result, the temperatures are going up very fast. It's unmistakably clear, and the scientists are telling us that this year already has more than a 70 percent chance of being the hottest year ever measured with instruments.</a:t>
            </a:r>
          </a:p>
          <a:p>
            <a:pPr>
              <a:defRPr sz="1400"/>
            </a:pPr>
            <a:endParaRPr lang="en-US" dirty="0"/>
          </a:p>
          <a:p>
            <a:pPr>
              <a:defRPr sz="1200"/>
            </a:pPr>
            <a:r>
              <a:rPr lang="en-US" b="1" dirty="0"/>
              <a:t>DESCRIPTION</a:t>
            </a:r>
            <a:r>
              <a:rPr lang="en-US" dirty="0"/>
              <a:t>: Graph showing the global average land and ocean temperature anomalies every year from 1880 - 2019 with a projection that that there is a 72 percent chance that 2020 will be the new hottest year ever</a:t>
            </a:r>
          </a:p>
          <a:p>
            <a:pPr>
              <a:defRPr sz="1200"/>
            </a:pPr>
            <a:endParaRPr lang="en-US" dirty="0"/>
          </a:p>
          <a:p>
            <a:pPr>
              <a:defRPr sz="1200" b="1"/>
            </a:pPr>
            <a:r>
              <a:rPr lang="en-US" dirty="0"/>
              <a:t>ADDITIONAL TALKING POINTS: Increasing levels of heat-trapping greenhouse gases – such as carbon dioxide (CO</a:t>
            </a:r>
            <a:r>
              <a:rPr lang="en-US" baseline="-5999" dirty="0"/>
              <a:t>2</a:t>
            </a:r>
            <a:r>
              <a:rPr lang="en-US" dirty="0"/>
              <a:t>), methane, and nitrous oxide – in the atmosphere are causing global average temperatures to rise.[1*] </a:t>
            </a:r>
          </a:p>
          <a:p>
            <a:pPr marL="148166" indent="-148166">
              <a:buSzPct val="75000"/>
              <a:buChar char="•"/>
              <a:defRPr sz="1200"/>
            </a:pPr>
            <a:r>
              <a:rPr lang="en-US" dirty="0"/>
              <a:t>We can see it happening: Surface temperatures in each of the last three decades have been successively warmer than in any preceding decade since 1850.[1*]</a:t>
            </a:r>
          </a:p>
          <a:p>
            <a:pPr marL="148166" indent="-148166">
              <a:buSzPct val="75000"/>
              <a:buChar char="•"/>
              <a:defRPr sz="1200"/>
            </a:pPr>
            <a:r>
              <a:rPr lang="en-US" dirty="0"/>
              <a:t>In 2019, global average surface temperature (both land and sea) was 0.95 degrees Celsius (1.71 degrees Fahrenheit) above the twentieth-century average, making it the second-hottest year in history.[2*]</a:t>
            </a:r>
          </a:p>
          <a:p>
            <a:pPr marL="148166" indent="-148166">
              <a:buSzPct val="75000"/>
              <a:buChar char="•"/>
              <a:defRPr sz="1200"/>
            </a:pPr>
            <a:r>
              <a:rPr lang="en-US" dirty="0"/>
              <a:t>According to the Intergovernmental Panel on Climate Change (IPCC) and based on multiple independent analyses of measurements, it is virtually certain (99-100 percent confidence) that the lowest level of the atmosphere (the troposphere) all around the world has warmed since the mid-twentieth century.[1*]</a:t>
            </a:r>
          </a:p>
          <a:p>
            <a:pPr>
              <a:defRPr sz="1200" b="1"/>
            </a:pPr>
            <a:endParaRPr lang="en-US" dirty="0"/>
          </a:p>
          <a:p>
            <a:pPr>
              <a:defRPr sz="1200" b="1"/>
            </a:pPr>
            <a:r>
              <a:rPr lang="en-US" dirty="0"/>
              <a:t>Oceans have stored much of the increased energy in our climate system.[1*]</a:t>
            </a:r>
          </a:p>
          <a:p>
            <a:pPr marL="148166" indent="-148166">
              <a:buSzPct val="75000"/>
              <a:buChar char="•"/>
              <a:defRPr sz="1200"/>
            </a:pPr>
            <a:r>
              <a:rPr lang="en-US" dirty="0"/>
              <a:t>Ocean warming accounts for more than 90 percent of the energy accumulated between 1971 and 2010.[1*]</a:t>
            </a:r>
          </a:p>
          <a:p>
            <a:pPr marL="148166" indent="-148166">
              <a:buSzPct val="75000"/>
              <a:buChar char="•"/>
              <a:defRPr sz="1200"/>
            </a:pPr>
            <a:r>
              <a:rPr lang="en-US" dirty="0"/>
              <a:t>This is in contrast to only about 1 percent stored in the atmosphere.[1*]</a:t>
            </a:r>
          </a:p>
          <a:p>
            <a:pPr marL="148166" indent="-148166">
              <a:buSzPct val="75000"/>
              <a:buChar char="•"/>
              <a:defRPr sz="1200"/>
            </a:pPr>
            <a:r>
              <a:rPr lang="en-US" dirty="0"/>
              <a:t>Globally, the ocean has warmed the most in the water closest to the surface, with the upper 75 meters warming 0.11 degrees Celsius per decade from 1971–2010.[1*]</a:t>
            </a:r>
          </a:p>
          <a:p>
            <a:pPr marL="148166" indent="-148166">
              <a:buSzPct val="75000"/>
              <a:buChar char="•"/>
              <a:defRPr sz="1200"/>
            </a:pPr>
            <a:r>
              <a:rPr lang="en-US" dirty="0"/>
              <a:t>In 2019, the amount of heat stored by the oceans was the highest ever recorded [3*]</a:t>
            </a:r>
          </a:p>
          <a:p>
            <a:pPr>
              <a:defRPr sz="1200" b="1"/>
            </a:pPr>
            <a:endParaRPr lang="en-US" dirty="0"/>
          </a:p>
          <a:p>
            <a:pPr>
              <a:defRPr sz="1200" b="1"/>
            </a:pPr>
            <a:r>
              <a:rPr lang="en-US" dirty="0"/>
              <a:t>Heat waves are becoming more frequent in many regions, thanks to human activity.[1*]</a:t>
            </a:r>
          </a:p>
          <a:p>
            <a:pPr marL="148166" indent="-148166">
              <a:buSzPct val="75000"/>
              <a:buChar char="•"/>
              <a:defRPr sz="1200"/>
            </a:pPr>
            <a:r>
              <a:rPr lang="en-US" dirty="0"/>
              <a:t>According to the IPCC, it is likely (66-100 percent confidence) that heat waves are becoming more and more frequent in large parts of Europe, Asia, and Australia and that human activity has made them twice as probable.[1*]</a:t>
            </a:r>
          </a:p>
          <a:p>
            <a:pPr marL="148166" indent="-148166">
              <a:buSzPct val="75000"/>
              <a:buChar char="•"/>
              <a:defRPr sz="1200"/>
            </a:pPr>
            <a:r>
              <a:rPr lang="en-US" dirty="0"/>
              <a:t>IPCC scientists say is very likely (90-100 percent confidence) that heat waves will occur more often and last longer over the twentieth century.[1*]</a:t>
            </a:r>
          </a:p>
          <a:p>
            <a:pPr>
              <a:defRPr sz="1200" b="1"/>
            </a:pPr>
            <a:endParaRPr lang="en-US" dirty="0"/>
          </a:p>
          <a:p>
            <a:pPr>
              <a:defRPr sz="1200" b="1"/>
            </a:pPr>
            <a:r>
              <a:rPr lang="en-US" dirty="0"/>
              <a:t>Temperatures keep rising.[1*]</a:t>
            </a:r>
          </a:p>
          <a:p>
            <a:pPr marL="148166" indent="-148166">
              <a:buSzPct val="75000"/>
              <a:buChar char="•"/>
              <a:defRPr sz="1200"/>
            </a:pPr>
            <a:r>
              <a:rPr lang="en-US" dirty="0"/>
              <a:t>Scientists expect global mean surface temperatures to increase an additional 0.3-0.7 degrees Celsius from 2016–2035.[1*]</a:t>
            </a:r>
          </a:p>
          <a:p>
            <a:pPr marL="148166" indent="-148166">
              <a:buSzPct val="75000"/>
              <a:buChar char="•"/>
              <a:defRPr sz="1200"/>
            </a:pPr>
            <a:r>
              <a:rPr lang="en-US" dirty="0"/>
              <a:t>Scientists expect global surface temperature change will likely exceed 1.5 degrees Celsius between 2081–2100 in all but the most conservative projections.[1*]</a:t>
            </a:r>
          </a:p>
          <a:p>
            <a:pPr>
              <a:defRPr sz="1200" b="1"/>
            </a:pPr>
            <a:endParaRPr lang="en-US" dirty="0"/>
          </a:p>
          <a:p>
            <a:pPr>
              <a:defRPr sz="1200" b="1"/>
            </a:pPr>
            <a:r>
              <a:rPr lang="en-US" dirty="0"/>
              <a:t>REFERENCES</a:t>
            </a:r>
            <a:r>
              <a:rPr lang="en-US" b="0" dirty="0"/>
              <a:t>:</a:t>
            </a:r>
          </a:p>
          <a:p>
            <a:pPr>
              <a:defRPr sz="1200"/>
            </a:pPr>
            <a:r>
              <a:rPr lang="en-US" dirty="0"/>
              <a:t>[1*] Rajendra K. Pachauri et al., “Climate Change 2014: Synthesis Report,” Contribution to the Fifth Assessment Report of the Intergovernmental Panel on Climate Change, Cambridge University Press, Topics 1 and 2 (November 2, 2014): 40-62. https://www.ipcc.ch/site/assets/uploads/2018/05/SYR_AR5_FINAL_full_wcover.pdf</a:t>
            </a:r>
          </a:p>
          <a:p>
            <a:pPr>
              <a:defRPr sz="1200"/>
            </a:pPr>
            <a:r>
              <a:rPr lang="en-US" dirty="0"/>
              <a:t>[2*] Rebecca Lindsey and LuAnn </a:t>
            </a:r>
            <a:r>
              <a:rPr lang="en-US" dirty="0" err="1"/>
              <a:t>Dahlman</a:t>
            </a:r>
            <a:r>
              <a:rPr lang="en-US" dirty="0"/>
              <a:t>, “Climate Change: Global Temperature,” NOAA, January 16, 2020. https://www.climate.gov/news-features/understanding-climate/climate-change-global-temperature</a:t>
            </a:r>
          </a:p>
          <a:p>
            <a:pPr>
              <a:defRPr sz="1200"/>
            </a:pPr>
            <a:r>
              <a:rPr lang="en-US" dirty="0"/>
              <a:t>[3*] NOAA, “2019 was the 2nd hottest year on record for Earth say NOAA, NASA,” January 15, 2020. https://www.noaa.gov/news/2019-was-2nd-hottest-year-on-record-for-earth-say-noaa-nasa</a:t>
            </a:r>
          </a:p>
          <a:p>
            <a:pPr>
              <a:defRPr sz="1200"/>
            </a:pPr>
            <a:endParaRPr lang="en-US" dirty="0"/>
          </a:p>
          <a:p>
            <a:pPr>
              <a:defRPr sz="1200"/>
            </a:pPr>
            <a:r>
              <a:rPr lang="en-US" b="1" dirty="0"/>
              <a:t>SLIDE SOURCE(S)</a:t>
            </a:r>
            <a:r>
              <a:rPr lang="en-US" dirty="0"/>
              <a:t>: https://www.cbsnews.com/news/warmest-year-on-record-2020-likely/; https://data.giss.nasa.gov/gistemp/graphs/customize.html </a:t>
            </a:r>
          </a:p>
        </p:txBody>
      </p:sp>
    </p:spTree>
    <p:extLst>
      <p:ext uri="{BB962C8B-B14F-4D97-AF65-F5344CB8AC3E}">
        <p14:creationId xmlns:p14="http://schemas.microsoft.com/office/powerpoint/2010/main" val="32015345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 name="Shape 7956"/>
          <p:cNvSpPr>
            <a:spLocks noGrp="1" noRot="1" noChangeAspect="1"/>
          </p:cNvSpPr>
          <p:nvPr>
            <p:ph type="sldImg"/>
          </p:nvPr>
        </p:nvSpPr>
        <p:spPr>
          <a:xfrm>
            <a:off x="381000" y="685800"/>
            <a:ext cx="6096000" cy="3429000"/>
          </a:xfrm>
          <a:prstGeom prst="rect">
            <a:avLst/>
          </a:prstGeom>
        </p:spPr>
        <p:txBody>
          <a:bodyPr/>
          <a:lstStyle/>
          <a:p>
            <a:endParaRPr/>
          </a:p>
        </p:txBody>
      </p:sp>
      <p:sp>
        <p:nvSpPr>
          <p:cNvPr id="7957" name="Shape 7957"/>
          <p:cNvSpPr>
            <a:spLocks noGrp="1"/>
          </p:cNvSpPr>
          <p:nvPr>
            <p:ph type="body" sz="quarter" idx="1"/>
          </p:nvPr>
        </p:nvSpPr>
        <p:spPr>
          <a:prstGeom prst="rect">
            <a:avLst/>
          </a:prstGeom>
        </p:spPr>
        <p:txBody>
          <a:bodyPr/>
          <a:lstStyle/>
          <a:p>
            <a:pPr>
              <a:defRPr b="1"/>
            </a:pPr>
            <a:r>
              <a:rPr lang="en-US" dirty="0"/>
              <a:t>ID #3782.B - Can be used in noncommercial online and TV broadcasts of your presentation, but not modified.</a:t>
            </a:r>
          </a:p>
          <a:p>
            <a:pPr>
              <a:defRPr sz="1400"/>
            </a:pPr>
            <a:endParaRPr lang="en-US" dirty="0"/>
          </a:p>
          <a:p>
            <a:pPr>
              <a:defRPr sz="1400"/>
            </a:pPr>
            <a:r>
              <a:rPr lang="en-US" dirty="0"/>
              <a:t>Well, that's partly up to us, but we've got the Paris Agreement, and don't shortchange the Paris Agreement. Don't be fooled by the fact that the current president of the US wants to withdraw. The US can't withdraw until the day after this November's election. Were there to be a new president, that new president could give 30 days’ notice, and the US is right back in the agreement.</a:t>
            </a:r>
          </a:p>
          <a:p>
            <a:pPr>
              <a:defRPr sz="1400"/>
            </a:pPr>
            <a:endParaRPr lang="en-US" dirty="0"/>
          </a:p>
          <a:p>
            <a:pPr>
              <a:defRPr sz="1200"/>
            </a:pPr>
            <a:r>
              <a:rPr lang="en-US" b="1" dirty="0"/>
              <a:t>DESCRIPTION</a:t>
            </a:r>
            <a:r>
              <a:rPr lang="en-US" dirty="0"/>
              <a:t>: Video of canal boats in the Seine River in Paris and text about the Paris Agreement’s net zero greenhouse gas emissions goal and a statement that the US cannot legally withdraw from the Agreement until the day after the 2020 Presidential election</a:t>
            </a:r>
          </a:p>
          <a:p>
            <a:pPr>
              <a:defRPr sz="1200"/>
            </a:pPr>
            <a:endParaRPr lang="en-US" dirty="0"/>
          </a:p>
          <a:p>
            <a:pPr>
              <a:defRPr sz="1200"/>
            </a:pPr>
            <a:r>
              <a:rPr lang="en-US" b="1" dirty="0"/>
              <a:t>ADDITIONAL TALKING POINTS</a:t>
            </a:r>
            <a:r>
              <a:rPr lang="en-US" dirty="0"/>
              <a:t>:</a:t>
            </a:r>
            <a:r>
              <a:rPr lang="en-US" b="1" dirty="0"/>
              <a:t> </a:t>
            </a:r>
          </a:p>
          <a:p>
            <a:pPr>
              <a:defRPr sz="1200"/>
            </a:pPr>
            <a:r>
              <a:rPr lang="en-US" b="1" dirty="0"/>
              <a:t>In 2015, nearly 200 countries committed to work together to slash emissions and solve the climate crisis through the historic Paris Agreement.</a:t>
            </a:r>
          </a:p>
          <a:p>
            <a:pPr>
              <a:defRPr sz="1200"/>
            </a:pPr>
            <a:endParaRPr lang="en-US" b="1" dirty="0"/>
          </a:p>
          <a:p>
            <a:pPr>
              <a:defRPr sz="1200"/>
            </a:pPr>
            <a:r>
              <a:rPr lang="en-US" b="1" dirty="0"/>
              <a:t>The agreement sets ambitious goals that require action from every nation.</a:t>
            </a:r>
          </a:p>
          <a:p>
            <a:pPr marL="148166" indent="-148166">
              <a:buSzPct val="75000"/>
              <a:buChar char="•"/>
              <a:defRPr sz="1200"/>
            </a:pPr>
            <a:r>
              <a:rPr lang="en-US" dirty="0"/>
              <a:t>The Paris Agreement aims to keep global average temperature rise to well below 2 degrees Celsius, while working to hold it under 1.5 degrees Celsius.</a:t>
            </a:r>
          </a:p>
          <a:p>
            <a:pPr marL="148166" indent="-148166">
              <a:buSzPct val="75000"/>
              <a:buChar char="•"/>
              <a:defRPr sz="1200"/>
            </a:pPr>
            <a:r>
              <a:rPr lang="en-US" dirty="0"/>
              <a:t>The agreement sets a target of peaking global emissions as soon as possible, then aiming for net-zero greenhouse gas emissions in the second half of this century. </a:t>
            </a:r>
          </a:p>
          <a:p>
            <a:pPr marL="148166" indent="-148166">
              <a:buSzPct val="75000"/>
              <a:buChar char="•"/>
              <a:defRPr sz="1200"/>
            </a:pPr>
            <a:r>
              <a:rPr lang="en-US" dirty="0"/>
              <a:t>To achieve these goals, each country submits an action plan (known as a “nationally-determined contribution,” or NDC) every five years, progressively strengthening the plan over time. </a:t>
            </a:r>
          </a:p>
          <a:p>
            <a:pPr marL="148166" indent="-148166">
              <a:buSzPct val="75000"/>
              <a:buChar char="•"/>
              <a:defRPr sz="1200"/>
            </a:pPr>
            <a:r>
              <a:rPr lang="en-US" dirty="0"/>
              <a:t>The accord also establishes new frameworks for measuring, reporting, and verifying emissions reductions, and providing capacity building for less-developed countries.</a:t>
            </a:r>
          </a:p>
          <a:p>
            <a:pPr marL="148166" indent="-148166">
              <a:buSzPct val="75000"/>
              <a:buChar char="•"/>
              <a:defRPr sz="1200"/>
            </a:pPr>
            <a:r>
              <a:rPr lang="en-US" dirty="0"/>
              <a:t>The result is a global framework for action to solve the climate crisis.[1*]</a:t>
            </a:r>
          </a:p>
          <a:p>
            <a:pPr>
              <a:defRPr sz="1200"/>
            </a:pPr>
            <a:endParaRPr lang="en-US" b="1" dirty="0"/>
          </a:p>
          <a:p>
            <a:pPr>
              <a:defRPr sz="1200"/>
            </a:pPr>
            <a:r>
              <a:rPr lang="en-US" b="1" dirty="0"/>
              <a:t>However, nearly two years after the Paris Agreement was signed, US President Donald Trump announced he would take the United States out of the agreement.</a:t>
            </a:r>
          </a:p>
          <a:p>
            <a:pPr marL="148166" indent="-148166">
              <a:buSzPct val="75000"/>
              <a:buChar char="•"/>
              <a:defRPr sz="1200"/>
            </a:pPr>
            <a:r>
              <a:rPr lang="en-US" dirty="0"/>
              <a:t>Despite the president’s announcement, the earliest that any country can leave the agreement is November 4, 2020, the day after the 2020 US presidential election.[2*]</a:t>
            </a:r>
          </a:p>
          <a:p>
            <a:pPr marL="148166" indent="-148166">
              <a:buSzPct val="75000"/>
              <a:buChar char="•"/>
              <a:defRPr sz="1200"/>
            </a:pPr>
            <a:r>
              <a:rPr lang="en-US" dirty="0"/>
              <a:t>In response to President Trump’s decision to withdraw the US from the Paris Agreement, several states joined together to create the United States Climate Alliance. The governors of Washington, New York, and California spearheaded the initiative and 11 other states, as well as Puerto Rico, joined the bipartisan coalition initially.[3*]</a:t>
            </a:r>
          </a:p>
          <a:p>
            <a:pPr marL="148166" indent="-148166">
              <a:buSzPct val="75000"/>
              <a:buChar char="•"/>
              <a:defRPr sz="1200"/>
            </a:pPr>
            <a:r>
              <a:rPr lang="en-US" dirty="0"/>
              <a:t>As of mid-2020, the member states represent 55 percent of the US population and 60 percent of US GDP. Their goal is to help the US still meet its Paris goal of reducing emissions by at least 26–28 percent below 2005 levels by 2050.[3*]</a:t>
            </a:r>
          </a:p>
          <a:p>
            <a:pPr>
              <a:defRPr sz="1200"/>
            </a:pPr>
            <a:endParaRPr lang="en-US" b="1" dirty="0"/>
          </a:p>
          <a:p>
            <a:pPr>
              <a:defRPr sz="1200"/>
            </a:pPr>
            <a:r>
              <a:rPr lang="en-US" b="1" dirty="0"/>
              <a:t>Fortunately, other nations are stepping up and on track to overachieve their Paris commitments.</a:t>
            </a:r>
          </a:p>
          <a:p>
            <a:pPr marL="148166" indent="-148166">
              <a:buSzPct val="75000"/>
              <a:buChar char="•"/>
              <a:defRPr sz="1200"/>
            </a:pPr>
            <a:r>
              <a:rPr lang="en-US" dirty="0"/>
              <a:t>China and India are projected to reduce global carbon emissions by roughly 2–3 billion metric tons by 2030, due largely to positive developments in coal restrictions in both countries. [4*]</a:t>
            </a:r>
          </a:p>
          <a:p>
            <a:pPr marL="148166" indent="-148166">
              <a:buSzPct val="75000"/>
              <a:buChar char="•"/>
              <a:defRPr sz="1200"/>
            </a:pPr>
            <a:r>
              <a:rPr lang="en-US" dirty="0"/>
              <a:t>China’s coal consumption peaked in 2013 at 4.24 billion metric tons, followed by a steady decline between 2014 and 2016. However, coal consumption rose again in 2017 and 2018, despite China remaining optimistic it will reduce coal in its energy mix to under 58 percent.[5*]</a:t>
            </a:r>
          </a:p>
          <a:p>
            <a:pPr marL="148166" indent="-148166">
              <a:buSzPct val="75000"/>
              <a:buChar char="•"/>
              <a:defRPr sz="1200"/>
            </a:pPr>
            <a:r>
              <a:rPr lang="en-US" dirty="0"/>
              <a:t>India has stated that planned coal-fired power plants may not be needed, and if the country fully implements the policies it has announced, it would see significantly slower growth of CO</a:t>
            </a:r>
            <a:r>
              <a:rPr lang="en-US" baseline="-5999" dirty="0"/>
              <a:t>2</a:t>
            </a:r>
            <a:r>
              <a:rPr lang="en-US" dirty="0"/>
              <a:t> emissions over the next decade.[4*]</a:t>
            </a:r>
          </a:p>
          <a:p>
            <a:pPr marL="148166" indent="-148166">
              <a:buSzPct val="75000"/>
              <a:buChar char="•"/>
              <a:defRPr sz="1200"/>
            </a:pPr>
            <a:r>
              <a:rPr lang="en-US" dirty="0"/>
              <a:t>As a result, both China and India look set to overachieve their Paris Agreement climate pledges. Five years ago, the idea of either country stopping – or even slowing – coal use was considered highly unlikely. Yet, both are now on the way to achieving this critical goal.[4*]</a:t>
            </a:r>
          </a:p>
          <a:p>
            <a:pPr marL="148166" indent="-148166">
              <a:buSzPct val="75000"/>
              <a:buChar char="•"/>
              <a:defRPr sz="1200"/>
            </a:pPr>
            <a:r>
              <a:rPr lang="en-US" dirty="0"/>
              <a:t>Over 100 members, comprised of national governments, subnational governments, and businesses and organizations, have joined the Powering Past Coal Alliance, committing to phase out coal use no later than 2050.[6*]</a:t>
            </a:r>
          </a:p>
          <a:p>
            <a:pPr>
              <a:defRPr sz="1200"/>
            </a:pPr>
            <a:endParaRPr lang="en-US" b="1" dirty="0"/>
          </a:p>
          <a:p>
            <a:pPr>
              <a:defRPr sz="1200"/>
            </a:pPr>
            <a:r>
              <a:rPr lang="en-US" b="1" dirty="0"/>
              <a:t>Global climate action needs to be more ambitious.</a:t>
            </a:r>
          </a:p>
          <a:p>
            <a:pPr marL="148166" indent="-148166">
              <a:buSzPct val="75000"/>
              <a:buChar char="•"/>
              <a:defRPr sz="1200"/>
            </a:pPr>
            <a:r>
              <a:rPr lang="en-US" dirty="0"/>
              <a:t>The current set of global country emissions pledges and targets still falls short of what’s needed to prevent global temperatures from rising more than 2 degrees Celsius. One analysis indicates that current pledges/targets need to be strengthened to prevent an additional 13 to 16 gigatons of carbon dioxide equivalent (GtCO</a:t>
            </a:r>
            <a:r>
              <a:rPr lang="en-US" baseline="-5999" dirty="0"/>
              <a:t>2</a:t>
            </a:r>
            <a:r>
              <a:rPr lang="en-US" dirty="0"/>
              <a:t>e) emissions by 2030.[7*]</a:t>
            </a:r>
          </a:p>
          <a:p>
            <a:pPr marL="148166" indent="-148166">
              <a:buSzPct val="75000"/>
              <a:buChar char="•"/>
              <a:defRPr sz="1200"/>
            </a:pPr>
            <a:r>
              <a:rPr lang="en-US" dirty="0"/>
              <a:t>Analyses also suggest that while many countries’ current climate action commitments are insufficient and not consistent with keeping global temperature rise below 2 degrees Celsius, the commitments are critically insufficient in Russia, Saudi Arabia, Turkey, the US, Ukraine, and Vietnam. The commitments made by these countries could lead to global temperature rise of more than 4 degrees Celsius.[8*]</a:t>
            </a:r>
          </a:p>
          <a:p>
            <a:pPr marL="148166" indent="-148166">
              <a:buSzPct val="75000"/>
              <a:buChar char="•"/>
              <a:defRPr sz="1200"/>
            </a:pPr>
            <a:r>
              <a:rPr lang="en-US" dirty="0"/>
              <a:t>A growing number of countries are setting targets toward carbon neutrality by mid-century, including Chile, Costa Rica, New Zealand, Denmark, France, and the United Kingdom.[9*]</a:t>
            </a:r>
          </a:p>
          <a:p>
            <a:pPr marL="148166" indent="-148166">
              <a:buSzPct val="75000"/>
              <a:buChar char="•"/>
              <a:defRPr sz="1200"/>
            </a:pPr>
            <a:r>
              <a:rPr lang="en-US" dirty="0"/>
              <a:t>This year (2020) marks a critical year for raising ambition on climate commitments, as it is the first year that parties to the Paris Agreement will begin submitting new or enhanced climate plans. (This is often referred to as the Paris Agreement’s “ratchet” mechanism.) Although the UN’s COP 26 climate conference to review these plans has been delayed due to COVID-19, more ambitious climate plans are expected this year.[10*] The US election in November and the EU-China summit in September 2020 will likely set the stage for how ambitious other parties to the Agreement will be.</a:t>
            </a:r>
            <a:endParaRPr lang="en-US" b="1" dirty="0"/>
          </a:p>
          <a:p>
            <a:pPr>
              <a:defRPr sz="1200"/>
            </a:pPr>
            <a:endParaRPr lang="en-US" b="1" dirty="0"/>
          </a:p>
          <a:p>
            <a:pPr>
              <a:defRPr sz="1200"/>
            </a:pPr>
            <a:r>
              <a:rPr lang="en-US" b="1" dirty="0"/>
              <a:t>REFERENCES</a:t>
            </a:r>
            <a:r>
              <a:rPr lang="en-US" dirty="0"/>
              <a:t>:</a:t>
            </a:r>
          </a:p>
          <a:p>
            <a:pPr>
              <a:defRPr sz="1200"/>
            </a:pPr>
            <a:r>
              <a:rPr lang="en-US" dirty="0"/>
              <a:t>[1*] United Nations Framework Convention on Climate Change, “Paris Agreement,” (December 2015). https://unfccc.int/files/meetings/paris_nov_2015/application/pdf/paris_agreement_english_.pdf</a:t>
            </a:r>
          </a:p>
          <a:p>
            <a:pPr>
              <a:defRPr sz="1200"/>
            </a:pPr>
            <a:r>
              <a:rPr lang="en-US" dirty="0"/>
              <a:t>[2*] Brad Plumer, “The U.S. Won’t Actually Leave the Paris Climate Deal Anytime Soon,” The New York Times, June 7, 2017. https://www.nytimes.com/2017/06/07/climate/trump-paris-climate-timeline.html</a:t>
            </a:r>
          </a:p>
          <a:p>
            <a:pPr>
              <a:defRPr sz="1200"/>
            </a:pPr>
            <a:r>
              <a:rPr lang="en-US" dirty="0"/>
              <a:t>[3*] US Climate Alliance, “Annual Report,” last accessed July, 2020. http://www.usclimatealliance.org/annual-report</a:t>
            </a:r>
          </a:p>
          <a:p>
            <a:pPr>
              <a:defRPr sz="1200"/>
            </a:pPr>
            <a:r>
              <a:rPr lang="en-US" dirty="0"/>
              <a:t>[4*] </a:t>
            </a:r>
            <a:r>
              <a:rPr lang="en-US" dirty="0" err="1"/>
              <a:t>Niklas</a:t>
            </a:r>
            <a:r>
              <a:rPr lang="en-US" dirty="0"/>
              <a:t> </a:t>
            </a:r>
            <a:r>
              <a:rPr lang="en-US" dirty="0" err="1"/>
              <a:t>Höhne</a:t>
            </a:r>
            <a:r>
              <a:rPr lang="en-US" dirty="0"/>
              <a:t> et al., “Action by China and India slows emissions growth, President Trump’s policies likely to cause US emissions to flatten,” (Climate Action Tracker, May 2017). https://climateactiontracker.org/documents/51/CAT_2017-05-15_UpdateChinaIndiaUS_CATUpdate.pdf</a:t>
            </a:r>
          </a:p>
          <a:p>
            <a:pPr>
              <a:defRPr sz="1200"/>
            </a:pPr>
            <a:r>
              <a:rPr lang="en-US" dirty="0"/>
              <a:t>[5*] Feng Hao and Tom Baxter, “China’s coal consumption on the rise,” </a:t>
            </a:r>
            <a:r>
              <a:rPr lang="en-US" dirty="0" err="1"/>
              <a:t>ChinaDialogue</a:t>
            </a:r>
            <a:r>
              <a:rPr lang="en-US" dirty="0"/>
              <a:t>, March 1, 2019. https://www.chinadialogue.net/article/show/single/en/11107-China-s-coal-consumption-on-the-rise</a:t>
            </a:r>
          </a:p>
          <a:p>
            <a:pPr>
              <a:defRPr sz="1200"/>
            </a:pPr>
            <a:r>
              <a:rPr lang="en-US" dirty="0"/>
              <a:t>[6*] Powering Past Coal Alliance, “Members,” last accessed July 2020. https://poweringpastcoal.org/about/Powering_Past_Coal_Alliance_Members</a:t>
            </a:r>
          </a:p>
          <a:p>
            <a:pPr>
              <a:defRPr sz="1200"/>
            </a:pPr>
            <a:r>
              <a:rPr lang="en-US" dirty="0"/>
              <a:t>[7*] Climate Action Tracker, “CAT Emissions Gaps,” last updated December 10, 2019. https://climateactiontracker.org/global/cat-emissions-gaps/</a:t>
            </a:r>
          </a:p>
          <a:p>
            <a:pPr>
              <a:defRPr sz="1200"/>
            </a:pPr>
            <a:r>
              <a:rPr lang="en-US" dirty="0"/>
              <a:t>[8*] Climate Action Tracker, “Countries,” last updated June 2020. https://climateactiontracker.org/countries/</a:t>
            </a:r>
          </a:p>
          <a:p>
            <a:pPr>
              <a:defRPr sz="1200"/>
            </a:pPr>
            <a:r>
              <a:rPr lang="en-US" dirty="0"/>
              <a:t>[9*] Megan Darby, “Which countries have a net zero carbon goal?,” Climate Home News, June 14, 2019. https://www.climatechangenews.com/2019/06/14/countries-net-zero-climate-goal/ </a:t>
            </a:r>
          </a:p>
          <a:p>
            <a:pPr>
              <a:defRPr sz="1200"/>
            </a:pPr>
            <a:r>
              <a:rPr lang="en-US" dirty="0"/>
              <a:t>[10*] Fernanda de Carvalho, "Climate action cannot be a tradeable priority in 2020," World Wildlife Fund, April 27, 2020. https://wwf.panda.org/our_work/climate_and_energy/?362564/Climate-action-2020</a:t>
            </a:r>
            <a:endParaRPr lang="en-US" b="1" dirty="0"/>
          </a:p>
          <a:p>
            <a:pPr>
              <a:defRPr sz="1200" b="1"/>
            </a:pPr>
            <a:endParaRPr lang="en-US" b="1" dirty="0"/>
          </a:p>
          <a:p>
            <a:pPr>
              <a:defRPr sz="1200"/>
            </a:pPr>
            <a:r>
              <a:rPr lang="en-US" b="1" dirty="0"/>
              <a:t>SLIDE SOURCE(S)</a:t>
            </a:r>
            <a:r>
              <a:rPr lang="en-US" dirty="0"/>
              <a:t>: https://www.nytimes.com/2017/06/07/climate/trump-paris-climate-timeline.html</a:t>
            </a:r>
          </a:p>
          <a:p>
            <a:pPr>
              <a:defRPr sz="1200"/>
            </a:pPr>
            <a:endParaRPr lang="en-US" dirty="0"/>
          </a:p>
        </p:txBody>
      </p:sp>
    </p:spTree>
    <p:extLst>
      <p:ext uri="{BB962C8B-B14F-4D97-AF65-F5344CB8AC3E}">
        <p14:creationId xmlns:p14="http://schemas.microsoft.com/office/powerpoint/2010/main" val="33532739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3" name="Shape 8003"/>
          <p:cNvSpPr>
            <a:spLocks noGrp="1" noRot="1" noChangeAspect="1"/>
          </p:cNvSpPr>
          <p:nvPr>
            <p:ph type="sldImg"/>
          </p:nvPr>
        </p:nvSpPr>
        <p:spPr>
          <a:xfrm>
            <a:off x="381000" y="685800"/>
            <a:ext cx="6096000" cy="3429000"/>
          </a:xfrm>
          <a:prstGeom prst="rect">
            <a:avLst/>
          </a:prstGeom>
        </p:spPr>
        <p:txBody>
          <a:bodyPr/>
          <a:lstStyle/>
          <a:p>
            <a:endParaRPr/>
          </a:p>
        </p:txBody>
      </p:sp>
      <p:sp>
        <p:nvSpPr>
          <p:cNvPr id="8004" name="Shape 8004"/>
          <p:cNvSpPr>
            <a:spLocks noGrp="1"/>
          </p:cNvSpPr>
          <p:nvPr>
            <p:ph type="body" sz="quarter" idx="1"/>
          </p:nvPr>
        </p:nvSpPr>
        <p:spPr>
          <a:prstGeom prst="rect">
            <a:avLst/>
          </a:prstGeom>
        </p:spPr>
        <p:txBody>
          <a:bodyPr/>
          <a:lstStyle/>
          <a:p>
            <a:pPr>
              <a:defRPr b="1"/>
            </a:pPr>
            <a:r>
              <a:rPr lang="en-US" dirty="0"/>
              <a:t>ID #4917.I - Can be used in noncommercial online and TV broadcasts of your presentation, but not modified.</a:t>
            </a:r>
          </a:p>
          <a:p>
            <a:pPr>
              <a:defRPr sz="1400"/>
            </a:pPr>
            <a:endParaRPr lang="en-US" dirty="0"/>
          </a:p>
          <a:p>
            <a:pPr>
              <a:defRPr sz="1400"/>
            </a:pPr>
            <a:r>
              <a:rPr lang="en-US" dirty="0"/>
              <a:t>In the US, we're already seeing almost half of our states, with more than half of our people, moving faster than the Paris Agreement requires. We're seeing cities move as well.</a:t>
            </a:r>
          </a:p>
          <a:p>
            <a:pPr>
              <a:defRPr sz="1400"/>
            </a:pPr>
            <a:endParaRPr lang="en-US" dirty="0"/>
          </a:p>
          <a:p>
            <a:pPr>
              <a:defRPr sz="1200"/>
            </a:pPr>
            <a:r>
              <a:rPr lang="en-US" b="1" dirty="0"/>
              <a:t>DESCRIPTION:</a:t>
            </a:r>
            <a:r>
              <a:rPr lang="en-US" dirty="0"/>
              <a:t> Text and table introducing the United States Climate Alliance, founded by three states and joined by 21 others along with Puerto Rico </a:t>
            </a:r>
          </a:p>
          <a:p>
            <a:pPr>
              <a:defRPr sz="1200"/>
            </a:pPr>
            <a:endParaRPr lang="en-US" dirty="0"/>
          </a:p>
          <a:p>
            <a:pPr>
              <a:defRPr sz="1200"/>
            </a:pPr>
            <a:r>
              <a:rPr lang="en-US" b="1" dirty="0"/>
              <a:t>ADDITIONAL TALKING POINTS</a:t>
            </a:r>
            <a:r>
              <a:rPr lang="en-US" dirty="0"/>
              <a:t>:</a:t>
            </a:r>
            <a:r>
              <a:rPr lang="en-US" b="1" dirty="0"/>
              <a:t> </a:t>
            </a:r>
          </a:p>
          <a:p>
            <a:pPr>
              <a:defRPr sz="1200"/>
            </a:pPr>
            <a:r>
              <a:rPr lang="en-US" b="1" dirty="0"/>
              <a:t>In 2015, nearly 200 countries committed to work together to slash emissions and solve the climate crisis through the historic Paris Agreement.</a:t>
            </a:r>
          </a:p>
          <a:p>
            <a:pPr>
              <a:defRPr sz="1200"/>
            </a:pPr>
            <a:endParaRPr lang="en-US" b="1" dirty="0"/>
          </a:p>
          <a:p>
            <a:pPr>
              <a:defRPr sz="1200"/>
            </a:pPr>
            <a:r>
              <a:rPr lang="en-US" b="1" dirty="0"/>
              <a:t>The agreement sets ambitious goals that require action from every nation.</a:t>
            </a:r>
          </a:p>
          <a:p>
            <a:pPr marL="148166" indent="-148166">
              <a:buSzPct val="75000"/>
              <a:buChar char="•"/>
              <a:defRPr sz="1200"/>
            </a:pPr>
            <a:r>
              <a:rPr lang="en-US" dirty="0"/>
              <a:t>The Paris Agreement aims to keep global average temperature rise to well below 2 degrees Celsius, while working to hold it under 1.5 degrees Celsius.</a:t>
            </a:r>
          </a:p>
          <a:p>
            <a:pPr marL="148166" indent="-148166">
              <a:buSzPct val="75000"/>
              <a:buChar char="•"/>
              <a:defRPr sz="1200"/>
            </a:pPr>
            <a:r>
              <a:rPr lang="en-US" dirty="0"/>
              <a:t>The agreement sets a target of peaking global emissions as soon as possible, then aiming for net-zero greenhouse gas emissions in the second half of this century. </a:t>
            </a:r>
          </a:p>
          <a:p>
            <a:pPr marL="148166" indent="-148166">
              <a:buSzPct val="75000"/>
              <a:buChar char="•"/>
              <a:defRPr sz="1200"/>
            </a:pPr>
            <a:r>
              <a:rPr lang="en-US" dirty="0"/>
              <a:t>To achieve these goals, each country submits an action plan (known as a “nationally-determined contribution,” or NDC) every five years, progressively strengthening the plan over time. </a:t>
            </a:r>
          </a:p>
          <a:p>
            <a:pPr marL="148166" indent="-148166">
              <a:buSzPct val="75000"/>
              <a:buChar char="•"/>
              <a:defRPr sz="1200"/>
            </a:pPr>
            <a:r>
              <a:rPr lang="en-US" dirty="0"/>
              <a:t>The accord also establishes new frameworks for measuring, reporting, and verifying emissions reductions, and providing capacity building for less-developed countries.</a:t>
            </a:r>
          </a:p>
          <a:p>
            <a:pPr marL="148166" indent="-148166">
              <a:buSzPct val="75000"/>
              <a:buChar char="•"/>
              <a:defRPr sz="1200"/>
            </a:pPr>
            <a:r>
              <a:rPr lang="en-US" dirty="0"/>
              <a:t>The result is a global framework for action to solve the climate crisis.[1*]</a:t>
            </a:r>
          </a:p>
          <a:p>
            <a:pPr>
              <a:defRPr sz="1200"/>
            </a:pPr>
            <a:endParaRPr lang="en-US" b="1" dirty="0"/>
          </a:p>
          <a:p>
            <a:pPr>
              <a:defRPr sz="1200"/>
            </a:pPr>
            <a:r>
              <a:rPr lang="en-US" b="1" dirty="0"/>
              <a:t>However, nearly two years after the Paris Agreement was signed, US President Donald Trump announced he would take the United States out of the agreement.</a:t>
            </a:r>
          </a:p>
          <a:p>
            <a:pPr marL="148166" indent="-148166">
              <a:buSzPct val="75000"/>
              <a:buChar char="•"/>
              <a:defRPr sz="1200"/>
            </a:pPr>
            <a:r>
              <a:rPr lang="en-US" dirty="0"/>
              <a:t>Despite the president’s announcement, the earliest that any country can leave the agreement is November 4, 2020, the day after the 2020 US presidential election.[2*]</a:t>
            </a:r>
          </a:p>
          <a:p>
            <a:pPr marL="148166" indent="-148166">
              <a:buSzPct val="75000"/>
              <a:buChar char="•"/>
              <a:defRPr sz="1200"/>
            </a:pPr>
            <a:r>
              <a:rPr lang="en-US" dirty="0"/>
              <a:t>In response to President Trump’s decision to withdraw the US from the Paris Agreement, several states joined together to create the United States Climate Alliance. The governors of Washington, New York, and California spearheaded the initiative and 11 other states, as well as Puerto Rico, joined the bipartisan coalition initially.[3*]</a:t>
            </a:r>
          </a:p>
          <a:p>
            <a:pPr marL="148166" indent="-148166">
              <a:buSzPct val="75000"/>
              <a:buChar char="•"/>
              <a:defRPr sz="1200"/>
            </a:pPr>
            <a:r>
              <a:rPr lang="en-US" dirty="0"/>
              <a:t>As of mid-2020, the member states represent 55 percent of the US population and 60 percent of US GDP. Their goal is to help the US still meet its Paris goal of reducing emissions by at least 26–28 percent below 2005 levels by 2050.[3*]</a:t>
            </a:r>
          </a:p>
          <a:p>
            <a:pPr>
              <a:defRPr sz="1200"/>
            </a:pPr>
            <a:endParaRPr lang="en-US" b="1" dirty="0"/>
          </a:p>
          <a:p>
            <a:pPr>
              <a:defRPr sz="1200"/>
            </a:pPr>
            <a:r>
              <a:rPr lang="en-US" b="1" dirty="0"/>
              <a:t>Fortunately, other nations are stepping up and on track to overachieve their Paris commitments.</a:t>
            </a:r>
          </a:p>
          <a:p>
            <a:pPr marL="148166" indent="-148166">
              <a:buSzPct val="75000"/>
              <a:buChar char="•"/>
              <a:defRPr sz="1200"/>
            </a:pPr>
            <a:r>
              <a:rPr lang="en-US" dirty="0"/>
              <a:t>China and India are projected to reduce global carbon emissions by roughly 2–3 billion metric tons by 2030, due largely to positive developments in coal restrictions in both countries. [4*]</a:t>
            </a:r>
          </a:p>
          <a:p>
            <a:pPr marL="148166" indent="-148166">
              <a:buSzPct val="75000"/>
              <a:buChar char="•"/>
              <a:defRPr sz="1200"/>
            </a:pPr>
            <a:r>
              <a:rPr lang="en-US" dirty="0"/>
              <a:t>China’s coal consumption peaked in 2013 at 4.24 billion metric tons, followed by a steady decline between 2014 and 2016. However, coal consumption rose again in 2017 and 2018, despite China remaining optimistic it will reduce coal in its energy mix to under 58 percent.[5*]</a:t>
            </a:r>
          </a:p>
          <a:p>
            <a:pPr marL="148166" indent="-148166">
              <a:buSzPct val="75000"/>
              <a:buChar char="•"/>
              <a:defRPr sz="1200"/>
            </a:pPr>
            <a:r>
              <a:rPr lang="en-US" dirty="0"/>
              <a:t>India has stated that planned coal-fired power plants may not be needed, and if the country fully implements the policies it has announced, it would see significantly slower growth of CO</a:t>
            </a:r>
            <a:r>
              <a:rPr lang="en-US" baseline="-5999" dirty="0"/>
              <a:t>2</a:t>
            </a:r>
            <a:r>
              <a:rPr lang="en-US" dirty="0"/>
              <a:t> emissions over the next decade.[4*]</a:t>
            </a:r>
          </a:p>
          <a:p>
            <a:pPr marL="148166" indent="-148166">
              <a:buSzPct val="75000"/>
              <a:buChar char="•"/>
              <a:defRPr sz="1200"/>
            </a:pPr>
            <a:r>
              <a:rPr lang="en-US" dirty="0"/>
              <a:t>As a result, both China and India look set to overachieve their Paris Agreement climate pledges. Five years ago, the idea of either country stopping – or even slowing – coal use was considered highly unlikely. Yet, both are now on the way to achieving this critical goal.[4*]</a:t>
            </a:r>
          </a:p>
          <a:p>
            <a:pPr marL="148166" indent="-148166">
              <a:buSzPct val="75000"/>
              <a:buChar char="•"/>
              <a:defRPr sz="1200"/>
            </a:pPr>
            <a:r>
              <a:rPr lang="en-US" dirty="0"/>
              <a:t>Over 100 members, comprised of national governments, subnational governments, and businesses and organizations, have joined the Powering Past Coal Alliance, committing to phase out coal use no later than 2050.[6*]</a:t>
            </a:r>
          </a:p>
          <a:p>
            <a:pPr>
              <a:defRPr sz="1200"/>
            </a:pPr>
            <a:endParaRPr lang="en-US" b="1" dirty="0"/>
          </a:p>
          <a:p>
            <a:pPr>
              <a:defRPr sz="1200"/>
            </a:pPr>
            <a:r>
              <a:rPr lang="en-US" b="1" dirty="0"/>
              <a:t>Global climate action needs to be more ambitious.</a:t>
            </a:r>
          </a:p>
          <a:p>
            <a:pPr marL="148166" indent="-148166">
              <a:buSzPct val="75000"/>
              <a:buChar char="•"/>
              <a:defRPr sz="1200"/>
            </a:pPr>
            <a:r>
              <a:rPr lang="en-US" dirty="0"/>
              <a:t>The current set of global country emissions pledges and targets still falls short of what’s needed to prevent global temperatures from rising more than 2 degrees Celsius. One analysis indicates that current pledges/targets need to be strengthened to prevent an additional 13 to 16 gigatons of carbon dioxide equivalent (GtCO</a:t>
            </a:r>
            <a:r>
              <a:rPr lang="en-US" baseline="-5999" dirty="0"/>
              <a:t>2</a:t>
            </a:r>
            <a:r>
              <a:rPr lang="en-US" dirty="0"/>
              <a:t>e) emissions by 2030.[7*]</a:t>
            </a:r>
          </a:p>
          <a:p>
            <a:pPr marL="148166" indent="-148166">
              <a:buSzPct val="75000"/>
              <a:buChar char="•"/>
              <a:defRPr sz="1200"/>
            </a:pPr>
            <a:r>
              <a:rPr lang="en-US" dirty="0"/>
              <a:t>Analyses also suggest that while many countries’ current climate action commitments are insufficient and not consistent with keeping global temperature rise below 2 degrees Celsius, the commitments are critically insufficient in Russia, Saudi Arabia, Turkey, the US, Ukraine, and Vietnam. The commitments made by these countries could lead to global temperature rise of more than 4 degrees Celsius.[8*]</a:t>
            </a:r>
          </a:p>
          <a:p>
            <a:pPr marL="148166" indent="-148166">
              <a:buSzPct val="75000"/>
              <a:buChar char="•"/>
              <a:defRPr sz="1200"/>
            </a:pPr>
            <a:r>
              <a:rPr lang="en-US" dirty="0"/>
              <a:t>A growing number of countries are setting targets toward carbon neutrality by mid-century, including Chile, Costa Rica, New Zealand, Denmark, France, and the United Kingdom.[9*]</a:t>
            </a:r>
          </a:p>
          <a:p>
            <a:pPr marL="148166" indent="-148166">
              <a:buSzPct val="75000"/>
              <a:buChar char="•"/>
              <a:defRPr sz="1200"/>
            </a:pPr>
            <a:r>
              <a:rPr lang="en-US" dirty="0"/>
              <a:t>This year (2020) marks a critical year for raising ambition on climate commitments, as it is the first year that parties to the Paris Agreement will begin submitting new or enhanced climate plans. (This is often referred to as the Paris Agreement’s “ratchet” mechanism.) Although the UN’s COP 26 climate conference to review these plans has been delayed due to COVID-19, more ambitious climate plans are expected this year.[10*] The US election in November and the EU-China summit in September 2020 will likely set the stage for how ambitious other parties to the Agreement will be.</a:t>
            </a:r>
            <a:endParaRPr lang="en-US" b="1" dirty="0"/>
          </a:p>
          <a:p>
            <a:pPr>
              <a:defRPr sz="1200"/>
            </a:pPr>
            <a:endParaRPr lang="en-US" b="1" dirty="0"/>
          </a:p>
          <a:p>
            <a:pPr>
              <a:defRPr sz="1200"/>
            </a:pPr>
            <a:r>
              <a:rPr lang="en-US" b="1" dirty="0"/>
              <a:t>REFERENCES</a:t>
            </a:r>
            <a:r>
              <a:rPr lang="en-US" dirty="0"/>
              <a:t>:</a:t>
            </a:r>
          </a:p>
          <a:p>
            <a:pPr>
              <a:defRPr sz="1200"/>
            </a:pPr>
            <a:r>
              <a:rPr lang="en-US" dirty="0"/>
              <a:t>[1*] United Nations Framework Convention on Climate Change, “Paris Agreement,” (December 2015). https://unfccc.int/files/meetings/paris_nov_2015/application/pdf/paris_agreement_english_.pdf</a:t>
            </a:r>
          </a:p>
          <a:p>
            <a:pPr>
              <a:defRPr sz="1200"/>
            </a:pPr>
            <a:r>
              <a:rPr lang="en-US" dirty="0"/>
              <a:t>[2*] Brad Plumer, “The U.S. Won’t Actually Leave the Paris Climate Deal Anytime Soon,” The New York Times, June 7, 2017. https://www.nytimes.com/2017/06/07/climate/trump-paris-climate-timeline.html</a:t>
            </a:r>
          </a:p>
          <a:p>
            <a:pPr>
              <a:defRPr sz="1200"/>
            </a:pPr>
            <a:r>
              <a:rPr lang="en-US" dirty="0"/>
              <a:t>[3*] US Climate Alliance, “Annual Report,” last accessed July, 2020. http://www.usclimatealliance.org/annual-report</a:t>
            </a:r>
          </a:p>
          <a:p>
            <a:pPr>
              <a:defRPr sz="1200"/>
            </a:pPr>
            <a:r>
              <a:rPr lang="en-US" dirty="0"/>
              <a:t>[4*] </a:t>
            </a:r>
            <a:r>
              <a:rPr lang="en-US" dirty="0" err="1"/>
              <a:t>Niklas</a:t>
            </a:r>
            <a:r>
              <a:rPr lang="en-US" dirty="0"/>
              <a:t> </a:t>
            </a:r>
            <a:r>
              <a:rPr lang="en-US" dirty="0" err="1"/>
              <a:t>Höhne</a:t>
            </a:r>
            <a:r>
              <a:rPr lang="en-US" dirty="0"/>
              <a:t> et al., “Action by China and India slows emissions growth, President Trump’s policies likely to cause US emissions to flatten,” (Climate Action Tracker, May 2017). https://climateactiontracker.org/documents/51/CAT_2017-05-15_UpdateChinaIndiaUS_CATUpdate.pdf</a:t>
            </a:r>
          </a:p>
          <a:p>
            <a:pPr>
              <a:defRPr sz="1200"/>
            </a:pPr>
            <a:r>
              <a:rPr lang="en-US" dirty="0"/>
              <a:t>[5*] Feng Hao and Tom Baxter, “China’s coal consumption on the rise,” </a:t>
            </a:r>
            <a:r>
              <a:rPr lang="en-US" dirty="0" err="1"/>
              <a:t>ChinaDialogue</a:t>
            </a:r>
            <a:r>
              <a:rPr lang="en-US" dirty="0"/>
              <a:t>, March 1, 2019. https://www.chinadialogue.net/article/show/single/en/11107-China-s-coal-consumption-on-the-rise</a:t>
            </a:r>
          </a:p>
          <a:p>
            <a:pPr>
              <a:defRPr sz="1200"/>
            </a:pPr>
            <a:r>
              <a:rPr lang="en-US" dirty="0"/>
              <a:t>[6*] Powering Past Coal Alliance, “Members,” last accessed July 2020. https://poweringpastcoal.org/about/Powering_Past_Coal_Alliance_Members</a:t>
            </a:r>
          </a:p>
          <a:p>
            <a:pPr>
              <a:defRPr sz="1200"/>
            </a:pPr>
            <a:r>
              <a:rPr lang="en-US" dirty="0"/>
              <a:t>[7*] Climate Action Tracker, “CAT Emissions Gaps,” last updated December 10, 2019. https://climateactiontracker.org/global/cat-emissions-gaps/</a:t>
            </a:r>
          </a:p>
          <a:p>
            <a:pPr>
              <a:defRPr sz="1200"/>
            </a:pPr>
            <a:r>
              <a:rPr lang="en-US" dirty="0"/>
              <a:t>[8*] Climate Action Tracker, “Countries,” last updated June 2020. https://climateactiontracker.org/countries/</a:t>
            </a:r>
          </a:p>
          <a:p>
            <a:pPr>
              <a:defRPr sz="1200"/>
            </a:pPr>
            <a:r>
              <a:rPr lang="en-US" dirty="0"/>
              <a:t>[9*] Megan Darby, “Which countries have a net zero carbon goal?,” Climate Home News, June 14, 2019. https://www.climatechangenews.com/2019/06/14/countries-net-zero-climate-goal/ </a:t>
            </a:r>
          </a:p>
          <a:p>
            <a:pPr>
              <a:defRPr sz="1200"/>
            </a:pPr>
            <a:r>
              <a:rPr lang="en-US" dirty="0"/>
              <a:t>[10*] Fernanda de Carvalho, "Climate action cannot be a tradeable priority in 2020," World Wildlife Fund, April 27, 2020. https://wwf.panda.org/our_work/climate_and_energy/?362564/Climate-action-2020</a:t>
            </a:r>
            <a:endParaRPr lang="en-US" b="1" dirty="0"/>
          </a:p>
          <a:p>
            <a:pPr>
              <a:defRPr sz="1200" b="1"/>
            </a:pPr>
            <a:endParaRPr lang="en-US" b="1" dirty="0"/>
          </a:p>
          <a:p>
            <a:pPr>
              <a:defRPr sz="1200"/>
            </a:pPr>
            <a:r>
              <a:rPr lang="en-US" b="1" dirty="0"/>
              <a:t>SLIDE SOURCE(S)</a:t>
            </a:r>
            <a:r>
              <a:rPr lang="en-US" dirty="0"/>
              <a:t>: http://www.usclimatealliance.org/us-climate-alliance-fact-sheet</a:t>
            </a:r>
          </a:p>
        </p:txBody>
      </p:sp>
    </p:spTree>
    <p:extLst>
      <p:ext uri="{BB962C8B-B14F-4D97-AF65-F5344CB8AC3E}">
        <p14:creationId xmlns:p14="http://schemas.microsoft.com/office/powerpoint/2010/main" val="30953678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9" name="Shape 8549"/>
          <p:cNvSpPr>
            <a:spLocks noGrp="1" noRot="1" noChangeAspect="1"/>
          </p:cNvSpPr>
          <p:nvPr>
            <p:ph type="sldImg"/>
          </p:nvPr>
        </p:nvSpPr>
        <p:spPr>
          <a:xfrm>
            <a:off x="381000" y="685800"/>
            <a:ext cx="6096000" cy="3429000"/>
          </a:xfrm>
          <a:prstGeom prst="rect">
            <a:avLst/>
          </a:prstGeom>
        </p:spPr>
        <p:txBody>
          <a:bodyPr/>
          <a:lstStyle/>
          <a:p>
            <a:endParaRPr/>
          </a:p>
        </p:txBody>
      </p:sp>
      <p:sp>
        <p:nvSpPr>
          <p:cNvPr id="8550" name="Shape 8550"/>
          <p:cNvSpPr>
            <a:spLocks noGrp="1"/>
          </p:cNvSpPr>
          <p:nvPr>
            <p:ph type="body" sz="quarter" idx="1"/>
          </p:nvPr>
        </p:nvSpPr>
        <p:spPr>
          <a:prstGeom prst="rect">
            <a:avLst/>
          </a:prstGeom>
        </p:spPr>
        <p:txBody>
          <a:bodyPr/>
          <a:lstStyle/>
          <a:p>
            <a:pPr>
              <a:defRPr b="1"/>
            </a:pPr>
            <a:r>
              <a:rPr lang="en-US" dirty="0"/>
              <a:t>ID #5071.K - Can be used in noncommercial online and TV broadcasts of your presentation, but not modified.</a:t>
            </a:r>
          </a:p>
          <a:p>
            <a:pPr>
              <a:defRPr sz="1400"/>
            </a:pPr>
            <a:endParaRPr lang="en-US" dirty="0"/>
          </a:p>
          <a:p>
            <a:pPr>
              <a:defRPr sz="1400"/>
            </a:pPr>
            <a:r>
              <a:rPr lang="en-US" dirty="0"/>
              <a:t>And we're seeing businesses move. More than 240 global companies have pledged to go 100 percent renewable, and more companies are adding their names and pledges to this list every single day.</a:t>
            </a:r>
          </a:p>
          <a:p>
            <a:pPr>
              <a:defRPr sz="1400"/>
            </a:pPr>
            <a:endParaRPr lang="en-US" dirty="0"/>
          </a:p>
          <a:p>
            <a:pPr>
              <a:defRPr sz="1200"/>
            </a:pPr>
            <a:r>
              <a:rPr lang="en-US" b="1" dirty="0"/>
              <a:t>DESCRIPTION</a:t>
            </a:r>
            <a:r>
              <a:rPr lang="en-US" dirty="0"/>
              <a:t>: Corporate logos with overlaid text stating that over 240 global companies have made a commitment to go 100-percent renewable </a:t>
            </a:r>
          </a:p>
          <a:p>
            <a:pPr>
              <a:defRPr sz="1200"/>
            </a:pPr>
            <a:endParaRPr lang="en-US" dirty="0"/>
          </a:p>
          <a:p>
            <a:pPr>
              <a:defRPr sz="1200" b="1"/>
            </a:pPr>
            <a:r>
              <a:rPr lang="en-US" dirty="0"/>
              <a:t>ADDITIONAL TALKING POINTS</a:t>
            </a:r>
            <a:r>
              <a:rPr lang="en-US" b="0" dirty="0"/>
              <a:t>:</a:t>
            </a:r>
          </a:p>
          <a:p>
            <a:pPr>
              <a:defRPr sz="1200" b="1"/>
            </a:pPr>
            <a:r>
              <a:rPr lang="en-US" dirty="0"/>
              <a:t>In the absence of climate leadership at the federal level, the United States is still moving forward with clean and renewable energy commitments.</a:t>
            </a:r>
          </a:p>
          <a:p>
            <a:pPr marL="148166" indent="-148166">
              <a:buSzPct val="75000"/>
              <a:buChar char="•"/>
              <a:defRPr sz="1200"/>
            </a:pPr>
            <a:r>
              <a:rPr lang="en-US" dirty="0"/>
              <a:t>The US made record investments in clean energy in the first three years of the Trump Administration. These increases were largely driven by investments in solar and wind due to their cost-competitiveness and an anticipated rollback of tax credits in 2020.[1*] </a:t>
            </a:r>
          </a:p>
          <a:p>
            <a:pPr marL="148166" indent="-148166">
              <a:buSzPct val="75000"/>
              <a:buChar char="•"/>
              <a:defRPr sz="1200"/>
            </a:pPr>
            <a:r>
              <a:rPr lang="en-US" dirty="0"/>
              <a:t>As of early 2020, over 150 US cities had made public commitments to transition to 100 percent renewable energy, and 15 states, along with Washington, DC and Puerto Rico, have publicly announced targets to source at least 50 percent of their electricity from clean energy.[2*] </a:t>
            </a:r>
          </a:p>
          <a:p>
            <a:pPr marL="148166" indent="-148166">
              <a:buSzPct val="75000"/>
              <a:buChar char="•"/>
              <a:defRPr sz="1200"/>
            </a:pPr>
            <a:r>
              <a:rPr lang="en-US" dirty="0"/>
              <a:t>The clean energy commitments of state and local governments, as well as those of businesses and utilities, could put these subnational US actors on track to reduce emissions 25 percent below 2005 levels by 2030.[2*]</a:t>
            </a:r>
          </a:p>
          <a:p>
            <a:pPr>
              <a:defRPr sz="1200" b="1"/>
            </a:pPr>
            <a:endParaRPr lang="en-US" dirty="0"/>
          </a:p>
          <a:p>
            <a:pPr>
              <a:defRPr sz="1200" b="1"/>
            </a:pPr>
            <a:r>
              <a:rPr lang="en-US" dirty="0"/>
              <a:t>Corporations are taking climate action through global sustainability initiatives like RE100 and the Science-Based Targets Initiative.</a:t>
            </a:r>
          </a:p>
          <a:p>
            <a:pPr marL="148166" indent="-148166">
              <a:buSzPct val="75000"/>
              <a:buChar char="•"/>
              <a:defRPr sz="1200"/>
            </a:pPr>
            <a:r>
              <a:rPr lang="en-US" dirty="0"/>
              <a:t>Corporations release an average of 31 gigatons of greenhouse gases globally each year – equivalent to the emissions from more than 8,000 coal power plants. Private sector engagement in climate change mitigation would make a significant difference in emissions while protecting $4 trillion in assets that will be at risk from climate change by 2030.[3*]</a:t>
            </a:r>
          </a:p>
          <a:p>
            <a:pPr marL="148166" indent="-148166">
              <a:buSzPct val="75000"/>
              <a:buChar char="•"/>
              <a:defRPr sz="1200"/>
            </a:pPr>
            <a:r>
              <a:rPr lang="en-US" dirty="0"/>
              <a:t>RE100 is a global corporate leadership initiative that brings together companies that have committed to sourcing 100 percent renewable electricity, either through the production or purchasing of renewable electricity.[4*] As of  mid-2020, there are over 240 members in RE100.[5*] In 2018, one-in-three members were sourcing over 75 percent renewable electricity, and more than 30 members had already met their 100 percent goals.[4*]</a:t>
            </a:r>
          </a:p>
          <a:p>
            <a:pPr marL="148166" indent="-148166">
              <a:buSzPct val="75000"/>
              <a:buChar char="•"/>
              <a:defRPr sz="1200"/>
            </a:pPr>
            <a:r>
              <a:rPr lang="en-US" dirty="0"/>
              <a:t>Through the Science-Based Targets initiative, corporations must set clearly defined emissions reductions targets that are in line with the goals of the Paris Agreement. As of mid-2020, over 900 global companies were actively taking science-based climate actions and over 400 have committed to science-based emissions-reduction targets.[6*]</a:t>
            </a:r>
          </a:p>
          <a:p>
            <a:pPr>
              <a:defRPr sz="1200" b="1"/>
            </a:pPr>
            <a:endParaRPr lang="en-US" dirty="0"/>
          </a:p>
          <a:p>
            <a:pPr>
              <a:defRPr sz="1200" b="1"/>
            </a:pPr>
            <a:r>
              <a:rPr lang="en-US" dirty="0"/>
              <a:t>Power purchase agreements are tools corporations use to meet their renewable energy goals.</a:t>
            </a:r>
          </a:p>
          <a:p>
            <a:pPr marL="148166" indent="-148166">
              <a:buSzPct val="75000"/>
              <a:buChar char="•"/>
              <a:defRPr sz="1200"/>
            </a:pPr>
            <a:r>
              <a:rPr lang="en-US" dirty="0"/>
              <a:t>A power-purchase agreement (PPA) is a legal contract between an electricity generator (seller) and a power purchaser (buyer). PPAs can be used to finance implementation of renewable energy projects. PPAs facilitate the delivery of predictable, low-cost energy without large upfront costs.[7*]</a:t>
            </a:r>
          </a:p>
          <a:p>
            <a:pPr marL="148166" indent="-148166">
              <a:buSzPct val="75000"/>
              <a:buChar char="•"/>
              <a:defRPr sz="1200"/>
            </a:pPr>
            <a:r>
              <a:rPr lang="en-US" dirty="0"/>
              <a:t>Global corporate clean energy purchases reached a record high of 19.5 GW in 2019, more than triple the activity in 2017.[8*]</a:t>
            </a:r>
          </a:p>
          <a:p>
            <a:pPr marL="148166" indent="-148166">
              <a:buSzPct val="75000"/>
              <a:buChar char="•"/>
              <a:defRPr sz="1200"/>
            </a:pPr>
            <a:r>
              <a:rPr lang="en-US" dirty="0"/>
              <a:t>In the US, 13.6 GW of new clean energy purchase agreements were signed in 2019, more than all global activity in 2018.[8*]</a:t>
            </a:r>
          </a:p>
          <a:p>
            <a:pPr>
              <a:defRPr sz="1200" b="1"/>
            </a:pPr>
            <a:endParaRPr lang="en-US" dirty="0"/>
          </a:p>
          <a:p>
            <a:pPr>
              <a:defRPr sz="1200" b="1"/>
            </a:pPr>
            <a:r>
              <a:rPr lang="en-US" dirty="0"/>
              <a:t>REFERENCES</a:t>
            </a:r>
            <a:r>
              <a:rPr lang="en-US" b="0" dirty="0"/>
              <a:t>:</a:t>
            </a:r>
          </a:p>
          <a:p>
            <a:pPr>
              <a:defRPr sz="1200"/>
            </a:pPr>
            <a:r>
              <a:rPr lang="en-US" dirty="0"/>
              <a:t>[1*] Bloomberg New Energy Finance, “Late Surge in Offshore Wind Financings Helps 2019 Renewables Investment to Overtake 2018,” January 16, 2020. https://about.bnef.com/blog/late-surge-in-offshore-wind-financings-helps-2019-renewables-investment-to-overtake-2018/</a:t>
            </a:r>
          </a:p>
          <a:p>
            <a:pPr>
              <a:defRPr sz="1200"/>
            </a:pPr>
            <a:r>
              <a:rPr lang="en-US" dirty="0"/>
              <a:t>[2*] Lacey Shaver, “Watch these four clean energy trends in U.S. cities” </a:t>
            </a:r>
            <a:r>
              <a:rPr lang="en-US" dirty="0" err="1"/>
              <a:t>GreenBiz</a:t>
            </a:r>
            <a:r>
              <a:rPr lang="en-US" dirty="0"/>
              <a:t>, February 13, 2020. https://www.greenbiz.com/article/watch-these-four-clean-energy-trends-us-cities</a:t>
            </a:r>
          </a:p>
          <a:p>
            <a:pPr>
              <a:defRPr sz="1200"/>
            </a:pPr>
            <a:r>
              <a:rPr lang="en-US" dirty="0"/>
              <a:t>[3*] CDP Disclosure Insight Action, “Companies,” last accessed July, 2020. https://www.cdp.net/en/companies</a:t>
            </a:r>
          </a:p>
          <a:p>
            <a:pPr>
              <a:defRPr sz="1200"/>
            </a:pPr>
            <a:r>
              <a:rPr lang="en-US" dirty="0"/>
              <a:t>[4*] RE100, “RE100 Progress and Insights Annual Report,” (December 2019). </a:t>
            </a:r>
          </a:p>
          <a:p>
            <a:pPr>
              <a:defRPr sz="1200"/>
            </a:pPr>
            <a:r>
              <a:rPr lang="en-US" dirty="0"/>
              <a:t>https://www.theclimategroup.org/sites/default/files/dec_2019_re100_progress_and_insights_annual_report.pdf</a:t>
            </a:r>
          </a:p>
          <a:p>
            <a:pPr>
              <a:defRPr sz="1200"/>
            </a:pPr>
            <a:r>
              <a:rPr lang="en-US" dirty="0"/>
              <a:t>[5*] RE100, “Companies,” last accessed July, 2020. http://there100.org/companies</a:t>
            </a:r>
          </a:p>
          <a:p>
            <a:pPr>
              <a:defRPr sz="1200"/>
            </a:pPr>
            <a:r>
              <a:rPr lang="en-US" dirty="0"/>
              <a:t>[6*] Science Based Targets, “Companies taking action,” last accessed July, 2020. https://sciencebasedtargets.org/companies-taking-action/</a:t>
            </a:r>
          </a:p>
          <a:p>
            <a:pPr>
              <a:defRPr sz="1200"/>
            </a:pPr>
            <a:r>
              <a:rPr lang="en-US" dirty="0"/>
              <a:t>[7*] Jesse </a:t>
            </a:r>
            <a:r>
              <a:rPr lang="en-US" dirty="0" err="1"/>
              <a:t>Heibel</a:t>
            </a:r>
            <a:r>
              <a:rPr lang="en-US" dirty="0"/>
              <a:t> and Jocelyn </a:t>
            </a:r>
            <a:r>
              <a:rPr lang="en-US" dirty="0" err="1"/>
              <a:t>Durkay</a:t>
            </a:r>
            <a:r>
              <a:rPr lang="en-US" dirty="0"/>
              <a:t>, “State Policies for Power Purchase Agreements,” National Conference of State Legislatures, July 10, 2015. http://www.ncsl.org/research/energy/state-policies-for-purchase-agreements.aspx </a:t>
            </a:r>
          </a:p>
          <a:p>
            <a:pPr>
              <a:defRPr sz="1200"/>
            </a:pPr>
            <a:r>
              <a:rPr lang="en-US" dirty="0"/>
              <a:t>[8*] Bloomberg New Energy Finance, “Corporate Clean Energy Buying Leapt 44% in 2019, Sets New Record,” January 28, 2020. </a:t>
            </a:r>
          </a:p>
          <a:p>
            <a:pPr>
              <a:defRPr sz="1200"/>
            </a:pPr>
            <a:r>
              <a:rPr lang="en-US" dirty="0"/>
              <a:t>https://about.bnef.com/blog/corporate-clean-energy-buying-leapt-44-in-2019-sets-new-record/</a:t>
            </a:r>
          </a:p>
          <a:p>
            <a:pPr>
              <a:defRPr sz="1200" b="1"/>
            </a:pPr>
            <a:endParaRPr lang="en-US" dirty="0"/>
          </a:p>
          <a:p>
            <a:pPr>
              <a:defRPr sz="1200"/>
            </a:pPr>
            <a:r>
              <a:rPr lang="en-US" b="1" dirty="0"/>
              <a:t>SLIDE SOURCE(S)</a:t>
            </a:r>
            <a:r>
              <a:rPr lang="en-US" dirty="0"/>
              <a:t>: http://there100.org/companies</a:t>
            </a:r>
            <a:endParaRPr dirty="0"/>
          </a:p>
        </p:txBody>
      </p:sp>
    </p:spTree>
    <p:extLst>
      <p:ext uri="{BB962C8B-B14F-4D97-AF65-F5344CB8AC3E}">
        <p14:creationId xmlns:p14="http://schemas.microsoft.com/office/powerpoint/2010/main" val="1123178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533400"/>
            <a:ext cx="4752975" cy="2673350"/>
          </a:xfrm>
        </p:spPr>
      </p:sp>
      <p:sp>
        <p:nvSpPr>
          <p:cNvPr id="3" name="Notes Placeholder 2"/>
          <p:cNvSpPr>
            <a:spLocks noGrp="1"/>
          </p:cNvSpPr>
          <p:nvPr>
            <p:ph type="body" idx="1"/>
          </p:nvPr>
        </p:nvSpPr>
        <p:spPr/>
        <p:txBody>
          <a:bodyPr/>
          <a:lstStyle/>
          <a:p>
            <a:r>
              <a:rPr lang="en-US" sz="1200" dirty="0"/>
              <a:t>Gov Murphy Executive Order #28 on 5/23/2018: 50% renewable electricity by 2030 and 100% Clean Energy by 2050 – </a:t>
            </a:r>
          </a:p>
          <a:p>
            <a:r>
              <a:rPr lang="en-US" sz="1200" dirty="0"/>
              <a:t>	rollout is being nailed down by 2019 Energy Master Plan, to be final by end of year.</a:t>
            </a:r>
          </a:p>
          <a:p>
            <a:endParaRPr lang="en-US" sz="1200" dirty="0"/>
          </a:p>
          <a:p>
            <a:r>
              <a:rPr lang="en-US" sz="1200" dirty="0"/>
              <a:t>We will have 3500 MW of Offshore Wind, new solar programs,  Energy Storage AND</a:t>
            </a:r>
          </a:p>
          <a:p>
            <a:r>
              <a:rPr lang="en-US" sz="1200" dirty="0"/>
              <a:t>CLICK</a:t>
            </a:r>
          </a:p>
          <a:p>
            <a:r>
              <a:rPr lang="en-US" sz="1200" dirty="0"/>
              <a:t>RGGI provides carbon trading across east cost states.  NJ is officially back in RGGI as of Jun 2019 and stands to benefit financially from credits that could be used for additional renewable projects.</a:t>
            </a:r>
          </a:p>
          <a:p>
            <a:endParaRPr lang="en-US" sz="1200" dirty="0"/>
          </a:p>
          <a:p>
            <a:r>
              <a:rPr lang="en-US" sz="1200" dirty="0"/>
              <a:t>BAN OFFSHORE DRILLING  : we cant actually control drilling in Federal Waters (beyond 3 miles or so). BUT WE CAN and ARE PROHIBITING any use of land-based facilities – no ships, pipelines, etc.</a:t>
            </a:r>
          </a:p>
          <a:p>
            <a:endParaRPr lang="en-US" sz="1200" dirty="0"/>
          </a:p>
          <a:p>
            <a:r>
              <a:rPr lang="en-US" sz="1200" dirty="0"/>
              <a:t>12/18/2018 NJ joined with 9 other regional and mid-</a:t>
            </a:r>
            <a:r>
              <a:rPr lang="en-US" sz="1200" dirty="0" err="1"/>
              <a:t>atlantic</a:t>
            </a:r>
            <a:r>
              <a:rPr lang="en-US" sz="1200" dirty="0"/>
              <a:t> states in the “Transportation and Climate Initiative” (TCI) to within 1 year, define a low-carbon transportation policy</a:t>
            </a:r>
          </a:p>
        </p:txBody>
      </p:sp>
    </p:spTree>
    <p:extLst>
      <p:ext uri="{BB962C8B-B14F-4D97-AF65-F5344CB8AC3E}">
        <p14:creationId xmlns:p14="http://schemas.microsoft.com/office/powerpoint/2010/main" val="1877715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TONIGHT’s visioning focuses on these 5 strategies, found in the NJ 2019 Energy Master Plan.</a:t>
            </a:r>
          </a:p>
          <a:p>
            <a:r>
              <a:rPr lang="en-US" dirty="0"/>
              <a:t>We need YOUR visioning of what do you expect in an energy plan to enhance YOUR quality of life??</a:t>
            </a:r>
          </a:p>
          <a:p>
            <a:r>
              <a:rPr lang="en-US" dirty="0"/>
              <a:t>Following are examples of the 5  (These are also printed in front, above the white poster boards)</a:t>
            </a:r>
          </a:p>
          <a:p>
            <a:endParaRPr lang="en-US" dirty="0"/>
          </a:p>
        </p:txBody>
      </p:sp>
    </p:spTree>
    <p:extLst>
      <p:ext uri="{BB962C8B-B14F-4D97-AF65-F5344CB8AC3E}">
        <p14:creationId xmlns:p14="http://schemas.microsoft.com/office/powerpoint/2010/main" val="22832802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a:xfrm>
            <a:off x="444702" y="3385440"/>
            <a:ext cx="7559898" cy="3207258"/>
          </a:xfrm>
        </p:spPr>
        <p:txBody>
          <a:bodyPr/>
          <a:lstStyle/>
          <a:p>
            <a:r>
              <a:rPr lang="en-US" sz="1200" b="1" i="1" dirty="0"/>
              <a:t>NJ has dropped a little, but remains #6 in the nation in rooftop solar.</a:t>
            </a:r>
          </a:p>
        </p:txBody>
      </p:sp>
    </p:spTree>
    <p:extLst>
      <p:ext uri="{BB962C8B-B14F-4D97-AF65-F5344CB8AC3E}">
        <p14:creationId xmlns:p14="http://schemas.microsoft.com/office/powerpoint/2010/main" val="3652275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a:xfrm>
            <a:off x="444702" y="3385440"/>
            <a:ext cx="7559898" cy="3207258"/>
          </a:xfrm>
        </p:spPr>
        <p:txBody>
          <a:bodyPr/>
          <a:lstStyle/>
          <a:p>
            <a:r>
              <a:rPr lang="en-US" sz="1200" b="1" i="1" dirty="0"/>
              <a:t>A number of world’s countries have demonstrated they can switch to 100% wind and solar. Read “NJ goal of 3500MW….”In fact, I read those offshore sites have potential for further future expansion by 3 or 4 times the wind power.</a:t>
            </a:r>
          </a:p>
        </p:txBody>
      </p:sp>
    </p:spTree>
    <p:extLst>
      <p:ext uri="{BB962C8B-B14F-4D97-AF65-F5344CB8AC3E}">
        <p14:creationId xmlns:p14="http://schemas.microsoft.com/office/powerpoint/2010/main" val="9643924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9400" y="708025"/>
            <a:ext cx="6299200" cy="3543300"/>
          </a:xfrm>
        </p:spPr>
      </p:sp>
      <p:sp>
        <p:nvSpPr>
          <p:cNvPr id="3" name="Notes Placeholder 2"/>
          <p:cNvSpPr>
            <a:spLocks noGrp="1"/>
          </p:cNvSpPr>
          <p:nvPr>
            <p:ph type="body" idx="1"/>
          </p:nvPr>
        </p:nvSpPr>
        <p:spPr>
          <a:xfrm>
            <a:off x="492371" y="4489388"/>
            <a:ext cx="5756031" cy="4253103"/>
          </a:xfrm>
        </p:spPr>
        <p:txBody>
          <a:bodyPr/>
          <a:lstStyle/>
          <a:p>
            <a:r>
              <a:rPr lang="en-US" sz="1200" b="1" dirty="0"/>
              <a:t>This is the NJ “Footprint” of sources of world-heating Greenhouse gases, to show what to tackle first.</a:t>
            </a:r>
          </a:p>
          <a:p>
            <a:r>
              <a:rPr lang="en-US" sz="1200" b="1" dirty="0"/>
              <a:t>Sustainable Jersey states: “the primary goal [of “Gold Star in Energy” is reducing Green House Gases.  Responding to this overarching imperative will help achieve all the other [sustainability] goals.”</a:t>
            </a:r>
          </a:p>
          <a:p>
            <a:endParaRPr lang="en-US" sz="1200" b="1" dirty="0"/>
          </a:p>
          <a:p>
            <a:r>
              <a:rPr lang="en-US" sz="1200" b="1" dirty="0"/>
              <a:t>20% of the GHG is from electricity generation; nearly 50%  is from transportation.</a:t>
            </a:r>
          </a:p>
          <a:p>
            <a:r>
              <a:rPr lang="en-US" sz="1200" b="1" dirty="0"/>
              <a:t>Switching electricity to 100% wind/solar, then switching all vehicles to batteries charged by renewable electricity will ELIMINATE almost 70% of our GHG.</a:t>
            </a:r>
          </a:p>
          <a:p>
            <a:r>
              <a:rPr lang="en-US" sz="1200" b="1" dirty="0"/>
              <a:t>VERY IMPORTANT: -8% carbon sequestration by marshes, mudflats, trees, landscaping</a:t>
            </a:r>
          </a:p>
        </p:txBody>
      </p:sp>
    </p:spTree>
    <p:extLst>
      <p:ext uri="{BB962C8B-B14F-4D97-AF65-F5344CB8AC3E}">
        <p14:creationId xmlns:p14="http://schemas.microsoft.com/office/powerpoint/2010/main" val="24828851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Edit to introduce</a:t>
            </a:r>
            <a:r>
              <a:rPr lang="en-US" baseline="0" dirty="0"/>
              <a:t> Energy Plan.</a:t>
            </a:r>
            <a:endParaRPr lang="en-US" dirty="0"/>
          </a:p>
        </p:txBody>
      </p:sp>
    </p:spTree>
    <p:extLst>
      <p:ext uri="{BB962C8B-B14F-4D97-AF65-F5344CB8AC3E}">
        <p14:creationId xmlns:p14="http://schemas.microsoft.com/office/powerpoint/2010/main" val="33199846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Start with personal story [show grandkids photo]- I now have 2 grandsons- and want a better life for them.  During a 9/15/2020 talk, Joseph </a:t>
            </a:r>
            <a:r>
              <a:rPr lang="en-US" sz="1200" dirty="0" err="1"/>
              <a:t>Fiordliso</a:t>
            </a:r>
            <a:r>
              <a:rPr lang="en-US" sz="1200" dirty="0"/>
              <a:t>, longtime President of the NJ Board of Public Utilities stressed that it is NOW OBVIOUS that our descendants’ lives will be affected by climate change- it will be a different, less friendly life for them. </a:t>
            </a:r>
          </a:p>
          <a:p>
            <a:r>
              <a:rPr lang="en-US" sz="1200" b="1" dirty="0"/>
              <a:t>ASSUMPTIONS on ACCEPTANCE RATES</a:t>
            </a:r>
            <a:r>
              <a:rPr lang="en-US" sz="1200" dirty="0"/>
              <a:t>:</a:t>
            </a:r>
          </a:p>
          <a:p>
            <a:r>
              <a:rPr lang="en-US" sz="1200" dirty="0"/>
              <a:t>Residential (100%) &amp; Business (10%) Community Choice Electric</a:t>
            </a:r>
          </a:p>
          <a:p>
            <a:r>
              <a:rPr lang="en-US" sz="1200" dirty="0"/>
              <a:t>Passenger Vehicles 25% are electric</a:t>
            </a:r>
          </a:p>
          <a:p>
            <a:r>
              <a:rPr lang="en-US" sz="1200" dirty="0"/>
              <a:t>Business Electric RPS + 10% for all not otherwise counted</a:t>
            </a:r>
          </a:p>
          <a:p>
            <a:r>
              <a:rPr lang="en-US" sz="1200" dirty="0"/>
              <a:t>Electrify heating 25%</a:t>
            </a:r>
          </a:p>
          <a:p>
            <a:r>
              <a:rPr lang="en-US" sz="1200" dirty="0"/>
              <a:t>savings in Energy Efficiency (10%) – consistent with projection from Middletown actual experience</a:t>
            </a:r>
          </a:p>
          <a:p>
            <a:r>
              <a:rPr lang="en-US" sz="1200" dirty="0"/>
              <a:t>Solar: (10% solar penetration) Residential, Business, park &amp; worship</a:t>
            </a:r>
          </a:p>
          <a:p>
            <a:r>
              <a:rPr lang="en-US" sz="1200" dirty="0"/>
              <a:t>Delivery trucks ALREADY moving to EV Trucks</a:t>
            </a:r>
          </a:p>
          <a:p>
            <a:r>
              <a:rPr lang="en-US" sz="1200" dirty="0"/>
              <a:t>Municipal/private/schools: 25% area utilized for solar</a:t>
            </a:r>
          </a:p>
          <a:p>
            <a:r>
              <a:rPr lang="en-US" sz="1200" dirty="0"/>
              <a:t>Municipal operations: 25% conversations of vehicles to EV &amp; buildings to electric heat</a:t>
            </a:r>
          </a:p>
        </p:txBody>
      </p:sp>
    </p:spTree>
    <p:extLst>
      <p:ext uri="{BB962C8B-B14F-4D97-AF65-F5344CB8AC3E}">
        <p14:creationId xmlns:p14="http://schemas.microsoft.com/office/powerpoint/2010/main" val="3506599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a:spLocks noGrp="1" noRot="1" noChangeAspect="1"/>
          </p:cNvSpPr>
          <p:nvPr>
            <p:ph type="sldImg"/>
          </p:nvPr>
        </p:nvSpPr>
        <p:spPr>
          <a:xfrm>
            <a:off x="381000" y="685800"/>
            <a:ext cx="6096000" cy="3429000"/>
          </a:xfrm>
          <a:prstGeom prst="rect">
            <a:avLst/>
          </a:prstGeom>
        </p:spPr>
        <p:txBody>
          <a:bodyPr/>
          <a:lstStyle/>
          <a:p>
            <a:endParaRPr/>
          </a:p>
        </p:txBody>
      </p:sp>
      <p:sp>
        <p:nvSpPr>
          <p:cNvPr id="589" name="Shape 589"/>
          <p:cNvSpPr>
            <a:spLocks noGrp="1"/>
          </p:cNvSpPr>
          <p:nvPr>
            <p:ph type="body" sz="quarter" idx="1"/>
          </p:nvPr>
        </p:nvSpPr>
        <p:spPr>
          <a:prstGeom prst="rect">
            <a:avLst/>
          </a:prstGeom>
        </p:spPr>
        <p:txBody>
          <a:bodyPr/>
          <a:lstStyle/>
          <a:p>
            <a:pPr>
              <a:defRPr b="1"/>
            </a:pPr>
            <a:r>
              <a:rPr lang="en-US" dirty="0"/>
              <a:t>ID #3629.G - Can be used in noncommercial online and TV broadcasts of your presentation, but not modified.</a:t>
            </a:r>
          </a:p>
          <a:p>
            <a:pPr>
              <a:defRPr sz="1400"/>
            </a:pPr>
            <a:endParaRPr lang="en-US" dirty="0"/>
          </a:p>
          <a:p>
            <a:pPr>
              <a:defRPr sz="1400"/>
            </a:pPr>
            <a:r>
              <a:rPr lang="en-US" dirty="0"/>
              <a:t>Nineteen of the 20 hottest years have been since 2001. The five hottest have been the last five years.</a:t>
            </a:r>
          </a:p>
          <a:p>
            <a:pPr>
              <a:defRPr sz="1400"/>
            </a:pPr>
            <a:endParaRPr lang="en-US" dirty="0"/>
          </a:p>
          <a:p>
            <a:pPr>
              <a:defRPr sz="1200"/>
            </a:pPr>
            <a:r>
              <a:rPr lang="en-US" b="1" dirty="0"/>
              <a:t>DESCRIPTION</a:t>
            </a:r>
            <a:r>
              <a:rPr lang="en-US" dirty="0"/>
              <a:t>: Text slide stating that 19 out of the 20 hottest years have occurred since the year 2001 with red dots displaying the 20 hottest years on record, in order, according to the National Aeronautics and Space Administration Goddard Institute for Space Studies’ surface temperature analysis</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This slide has sometimes confused both Climate Reality Leaders and audience members because it includes the year 1998 but claims “19 out of the 20 hottest years have occurred since 2001.” What about the other year? Well, that is 1998. Which means that the 19 hottest years on record have come in just the past 20 years.[1*]</a:t>
            </a:r>
          </a:p>
          <a:p>
            <a:pPr>
              <a:defRPr sz="1200"/>
            </a:pPr>
            <a:endParaRPr lang="en-US" dirty="0"/>
          </a:p>
          <a:p>
            <a:pPr>
              <a:defRPr sz="1200"/>
            </a:pPr>
            <a:r>
              <a:rPr lang="en-US" dirty="0"/>
              <a:t>If you are still confused, take a closer look at the two pieces of information that the slide displays. The first is the statement, “19 out of the 20 hottest years have occurred since 2001”. You can verify this by reviewing NASA Goddard Institute for Space Studies’ (GISS) data* (look at the column labeled “J-D” for the annual mean from January to December). Of the 19 hottest years, 1998 is the only one that occurred before 2001.[1*] </a:t>
            </a:r>
          </a:p>
          <a:p>
            <a:pPr>
              <a:defRPr sz="1200"/>
            </a:pPr>
            <a:r>
              <a:rPr lang="en-US" dirty="0"/>
              <a:t> </a:t>
            </a:r>
          </a:p>
          <a:p>
            <a:pPr>
              <a:defRPr sz="1200"/>
            </a:pPr>
            <a:r>
              <a:rPr lang="en-US" dirty="0"/>
              <a:t>The second piece of information is the red dots. They represent the 20 hottest years on record, animated in descending order, according to the same NASA GISS dataset.* To be fair, the order changes slightly if you use different datasets (like NOAA’s for example). Regardless, if you use the cited dataset, you will see that the years are in order (starting in the top left, proceeding right, restarting on the second line, and finishing at the bottom right with the 19th hottest year). Interestingly, 1998 is tied with 2012, 2006, and 2002. If you were to include the 20th hottest year, that dot would belong to 2008.[1*]</a:t>
            </a:r>
          </a:p>
          <a:p>
            <a:pPr>
              <a:defRPr sz="1200"/>
            </a:pPr>
            <a:endParaRPr lang="en-US" dirty="0"/>
          </a:p>
          <a:p>
            <a:pPr>
              <a:defRPr sz="1200"/>
            </a:pPr>
            <a:r>
              <a:rPr lang="en-US" dirty="0"/>
              <a:t>Therefore, while the title and dots may seem at odds, they work together to tell a story about how global average temperatures are increasing in a drastic manner.[1*]</a:t>
            </a:r>
          </a:p>
          <a:p>
            <a:pPr>
              <a:defRPr sz="1200"/>
            </a:pPr>
            <a:endParaRPr lang="en-US" dirty="0"/>
          </a:p>
          <a:p>
            <a:pPr>
              <a:defRPr sz="1200"/>
            </a:pPr>
            <a:r>
              <a:rPr lang="en-US" b="1" dirty="0"/>
              <a:t>REFERENCES</a:t>
            </a:r>
            <a:r>
              <a:rPr lang="en-US" dirty="0"/>
              <a:t>:</a:t>
            </a:r>
          </a:p>
          <a:p>
            <a:pPr>
              <a:defRPr sz="1200"/>
            </a:pPr>
            <a:r>
              <a:rPr lang="en-US" dirty="0"/>
              <a:t>[1*] National Aeronautics and Space Administration Goddard Institute for Space Studies, “GISS Surface Temperature Analysis (GISTEMP): Global-mean monthly, seasonal, and annual means,” last updated February 2018. https://data.giss.nasa.gov/gistemp/tabledata_v3/GLB.Ts.txt</a:t>
            </a:r>
          </a:p>
          <a:p>
            <a:pPr>
              <a:defRPr sz="1200"/>
            </a:pPr>
            <a:endParaRPr lang="en-US" dirty="0"/>
          </a:p>
          <a:p>
            <a:pPr>
              <a:defRPr sz="1200"/>
            </a:pPr>
            <a:r>
              <a:rPr lang="en-US" b="1" dirty="0"/>
              <a:t>SLIDE SOURCE(S)</a:t>
            </a:r>
            <a:r>
              <a:rPr lang="en-US" dirty="0"/>
              <a:t>: https://climate.nasa.gov/vital-signs/global-temperature/</a:t>
            </a:r>
          </a:p>
          <a:p>
            <a:pPr>
              <a:defRPr b="1">
                <a:solidFill>
                  <a:schemeClr val="accent1">
                    <a:satOff val="-3355"/>
                    <a:lumOff val="26614"/>
                  </a:schemeClr>
                </a:solidFill>
              </a:defRPr>
            </a:pP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You can switch to 100% clean electricity, AND save money, instead of defaulting to 20% clean electric from JCP&amp;L.</a:t>
            </a:r>
          </a:p>
          <a:p>
            <a:r>
              <a:rPr lang="en-US" dirty="0"/>
              <a:t>Best investment: If you can SOON, pay cash to install rooftop solar.</a:t>
            </a:r>
          </a:p>
          <a:p>
            <a:r>
              <a:rPr lang="en-US" dirty="0"/>
              <a:t>OR (same GHG reduction): </a:t>
            </a:r>
            <a:r>
              <a:rPr lang="en-US" dirty="0" err="1"/>
              <a:t>swtich</a:t>
            </a:r>
            <a:r>
              <a:rPr lang="en-US" dirty="0"/>
              <a:t> to 100% clean supplier (spend 10 minutes, selecting vendor at URL)</a:t>
            </a:r>
          </a:p>
          <a:p>
            <a:pPr marL="0" marR="0" lvl="0" indent="0" defTabSz="457200" eaLnBrk="1" fontAlgn="auto" latinLnBrk="0" hangingPunct="1">
              <a:lnSpc>
                <a:spcPct val="100000"/>
              </a:lnSpc>
              <a:spcBef>
                <a:spcPts val="0"/>
              </a:spcBef>
              <a:spcAft>
                <a:spcPts val="0"/>
              </a:spcAft>
              <a:buClrTx/>
              <a:buSzTx/>
              <a:buFontTx/>
              <a:buNone/>
              <a:tabLst/>
              <a:defRPr/>
            </a:pPr>
            <a:r>
              <a:rPr lang="en-US" dirty="0"/>
              <a:t>OR – wait a couple of years for investors to build large array “Community Solar” fields – which should prove to be a GREAT investment for you</a:t>
            </a:r>
          </a:p>
          <a:p>
            <a:pPr marL="0" marR="0" lvl="0" indent="0" defTabSz="457200" eaLnBrk="1" fontAlgn="auto" latinLnBrk="0" hangingPunct="1">
              <a:lnSpc>
                <a:spcPct val="100000"/>
              </a:lnSpc>
              <a:spcBef>
                <a:spcPts val="0"/>
              </a:spcBef>
              <a:spcAft>
                <a:spcPts val="0"/>
              </a:spcAft>
              <a:buClrTx/>
              <a:buSzTx/>
              <a:buFontTx/>
              <a:buNone/>
              <a:tabLst/>
              <a:defRPr/>
            </a:pPr>
            <a:r>
              <a:rPr lang="en-US" dirty="0"/>
              <a:t>CLICK</a:t>
            </a:r>
          </a:p>
        </p:txBody>
      </p:sp>
    </p:spTree>
    <p:extLst>
      <p:ext uri="{BB962C8B-B14F-4D97-AF65-F5344CB8AC3E}">
        <p14:creationId xmlns:p14="http://schemas.microsoft.com/office/powerpoint/2010/main" val="36978921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1838"/>
            <a:ext cx="6503988" cy="3659187"/>
          </a:xfrm>
        </p:spPr>
      </p:sp>
      <p:sp>
        <p:nvSpPr>
          <p:cNvPr id="3" name="Notes Placeholder 2"/>
          <p:cNvSpPr>
            <a:spLocks noGrp="1"/>
          </p:cNvSpPr>
          <p:nvPr>
            <p:ph type="body" idx="1"/>
          </p:nvPr>
        </p:nvSpPr>
        <p:spPr/>
        <p:txBody>
          <a:bodyPr/>
          <a:lstStyle/>
          <a:p>
            <a:r>
              <a:rPr lang="en-US" sz="1400" dirty="0"/>
              <a:t>AND/OR – JOIN WITH OTHERS and push for your town to switch ALL residents to 100% renewable Community Choice Electric aggregation.  This saves 5 or 10% on electric bill, and has the BIGGEST GHG reduction!</a:t>
            </a:r>
          </a:p>
        </p:txBody>
      </p:sp>
    </p:spTree>
    <p:extLst>
      <p:ext uri="{BB962C8B-B14F-4D97-AF65-F5344CB8AC3E}">
        <p14:creationId xmlns:p14="http://schemas.microsoft.com/office/powerpoint/2010/main" val="33953627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For last 3 years, I have maintained a price-ranked list of 3</a:t>
            </a:r>
            <a:r>
              <a:rPr lang="en-US" baseline="30000" dirty="0"/>
              <a:t>rd</a:t>
            </a:r>
            <a:r>
              <a:rPr lang="en-US" dirty="0"/>
              <a:t> party suppliers of renewable electricity</a:t>
            </a:r>
          </a:p>
        </p:txBody>
      </p:sp>
    </p:spTree>
    <p:extLst>
      <p:ext uri="{BB962C8B-B14F-4D97-AF65-F5344CB8AC3E}">
        <p14:creationId xmlns:p14="http://schemas.microsoft.com/office/powerpoint/2010/main" val="26934323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7" name="Shape 6697"/>
          <p:cNvSpPr>
            <a:spLocks noGrp="1" noRot="1" noChangeAspect="1"/>
          </p:cNvSpPr>
          <p:nvPr>
            <p:ph type="sldImg"/>
          </p:nvPr>
        </p:nvSpPr>
        <p:spPr>
          <a:xfrm>
            <a:off x="2281238" y="525463"/>
            <a:ext cx="4673600" cy="2628900"/>
          </a:xfrm>
          <a:prstGeom prst="rect">
            <a:avLst/>
          </a:prstGeom>
        </p:spPr>
        <p:txBody>
          <a:bodyPr/>
          <a:lstStyle/>
          <a:p>
            <a:endParaRPr/>
          </a:p>
        </p:txBody>
      </p:sp>
      <p:sp>
        <p:nvSpPr>
          <p:cNvPr id="6698" name="Shape 6698"/>
          <p:cNvSpPr>
            <a:spLocks noGrp="1"/>
          </p:cNvSpPr>
          <p:nvPr>
            <p:ph type="body" sz="quarter" idx="1"/>
          </p:nvPr>
        </p:nvSpPr>
        <p:spPr>
          <a:prstGeom prst="rect">
            <a:avLst/>
          </a:prstGeom>
        </p:spPr>
        <p:txBody>
          <a:bodyPr/>
          <a:lstStyle/>
          <a:p>
            <a:pPr>
              <a:defRPr b="1"/>
            </a:pPr>
            <a:r>
              <a:rPr lang="en-US" sz="1400" dirty="0"/>
              <a:t>MAKE YOUR NEXT CAR A PLUG-IN EV!</a:t>
            </a:r>
          </a:p>
          <a:p>
            <a:pPr>
              <a:defRPr b="1"/>
            </a:pPr>
            <a:r>
              <a:rPr lang="en-US" sz="1400" dirty="0"/>
              <a:t>Save money, and stop the world from continued heating that will severely degrade your own, and descendants’ quality of life</a:t>
            </a:r>
          </a:p>
        </p:txBody>
      </p:sp>
    </p:spTree>
    <p:extLst>
      <p:ext uri="{BB962C8B-B14F-4D97-AF65-F5344CB8AC3E}">
        <p14:creationId xmlns:p14="http://schemas.microsoft.com/office/powerpoint/2010/main" val="21647132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sz="1400" b="1" dirty="0"/>
              <a:t>BY 2050:</a:t>
            </a:r>
          </a:p>
          <a:p>
            <a:r>
              <a:rPr lang="en-US" sz="1400" b="1" dirty="0"/>
              <a:t>Highly energy efficient NETZERO building standards will be the norm.</a:t>
            </a:r>
          </a:p>
          <a:p>
            <a:r>
              <a:rPr lang="en-US" sz="1400" b="1" dirty="0"/>
              <a:t>FOSSIL FUELS are almost totally abandoned.  </a:t>
            </a:r>
          </a:p>
          <a:p>
            <a:r>
              <a:rPr lang="en-US" sz="1400" b="1" dirty="0"/>
              <a:t>The world’s electric grids are upgraded for the high electrical loads</a:t>
            </a:r>
          </a:p>
          <a:p>
            <a:r>
              <a:rPr lang="en-US" sz="1400" b="1" dirty="0"/>
              <a:t>GAS STATIONS ARE NON-EXISTENT.   </a:t>
            </a:r>
          </a:p>
          <a:p>
            <a:r>
              <a:rPr lang="en-US" sz="1400" b="1" dirty="0"/>
              <a:t>In Maryland, the 1</a:t>
            </a:r>
            <a:r>
              <a:rPr lang="en-US" sz="1400" b="1" baseline="30000" dirty="0"/>
              <a:t>st</a:t>
            </a:r>
            <a:r>
              <a:rPr lang="en-US" sz="1400" b="1" dirty="0"/>
              <a:t> First US gas station just dumped the pumps &amp; installed EV Chargers </a:t>
            </a:r>
          </a:p>
          <a:p>
            <a:endParaRPr lang="en-US" sz="1400" b="1" dirty="0"/>
          </a:p>
          <a:p>
            <a:r>
              <a:rPr lang="en-US" sz="1400" b="1" dirty="0"/>
              <a:t>Our plastic mess is gone</a:t>
            </a:r>
          </a:p>
          <a:p>
            <a:r>
              <a:rPr lang="en-US" sz="1400" b="1" dirty="0"/>
              <a:t>We are moving to a plant-based healthy diet.</a:t>
            </a:r>
          </a:p>
          <a:p>
            <a:endParaRPr lang="en-US" sz="1400" b="1" dirty="0"/>
          </a:p>
          <a:p>
            <a:r>
              <a:rPr lang="en-US" sz="1400" b="1" dirty="0"/>
              <a:t>We MUST make these changes to save lives.</a:t>
            </a:r>
          </a:p>
          <a:p>
            <a:r>
              <a:rPr lang="en-US" sz="1400" b="1" dirty="0"/>
              <a:t>If we wait, the solutions become ever more costly</a:t>
            </a:r>
          </a:p>
        </p:txBody>
      </p:sp>
    </p:spTree>
    <p:extLst>
      <p:ext uri="{BB962C8B-B14F-4D97-AF65-F5344CB8AC3E}">
        <p14:creationId xmlns:p14="http://schemas.microsoft.com/office/powerpoint/2010/main" val="16439917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8" name="Shape 4058"/>
          <p:cNvSpPr>
            <a:spLocks noGrp="1" noRot="1" noChangeAspect="1"/>
          </p:cNvSpPr>
          <p:nvPr>
            <p:ph type="sldImg"/>
          </p:nvPr>
        </p:nvSpPr>
        <p:spPr>
          <a:xfrm>
            <a:off x="2281238" y="525463"/>
            <a:ext cx="4673600" cy="2628900"/>
          </a:xfrm>
          <a:prstGeom prst="rect">
            <a:avLst/>
          </a:prstGeom>
        </p:spPr>
        <p:txBody>
          <a:bodyPr/>
          <a:lstStyle/>
          <a:p>
            <a:endParaRPr/>
          </a:p>
        </p:txBody>
      </p:sp>
      <p:sp>
        <p:nvSpPr>
          <p:cNvPr id="4059" name="Shape 4059"/>
          <p:cNvSpPr>
            <a:spLocks noGrp="1"/>
          </p:cNvSpPr>
          <p:nvPr>
            <p:ph type="body" sz="quarter" idx="1"/>
          </p:nvPr>
        </p:nvSpPr>
        <p:spPr>
          <a:prstGeom prst="rect">
            <a:avLst/>
          </a:prstGeom>
        </p:spPr>
        <p:txBody>
          <a:bodyPr/>
          <a:lstStyle/>
          <a:p>
            <a:pPr>
              <a:defRPr b="1"/>
            </a:pPr>
            <a:r>
              <a:rPr lang="en-US" dirty="0"/>
              <a:t>ID #6251 - Can be used in noncommercial online and TV broadcasts of your presentation, but not modified.</a:t>
            </a:r>
          </a:p>
          <a:p>
            <a:pPr>
              <a:defRPr sz="1400"/>
            </a:pPr>
            <a:endParaRPr lang="en-US" dirty="0"/>
          </a:p>
          <a:p>
            <a:pPr>
              <a:defRPr sz="1400"/>
            </a:pPr>
            <a:r>
              <a:rPr lang="en-US" dirty="0"/>
              <a:t>Become a part of this movement to speak truth to power. Do it like your world depends on it…</a:t>
            </a:r>
          </a:p>
          <a:p>
            <a:pPr>
              <a:defRPr sz="1400"/>
            </a:pPr>
            <a:endParaRPr lang="en-US" dirty="0"/>
          </a:p>
          <a:p>
            <a:pPr>
              <a:defRPr sz="1200"/>
            </a:pPr>
            <a:r>
              <a:rPr lang="en-US" b="1" dirty="0"/>
              <a:t>DESCRIPTION</a:t>
            </a:r>
            <a:r>
              <a:rPr lang="en-US" dirty="0"/>
              <a:t>: Text slide encouraging the audience to speak truth to power - like your world depends on it</a:t>
            </a:r>
          </a:p>
          <a:p>
            <a:pPr>
              <a:defRPr b="1">
                <a:solidFill>
                  <a:schemeClr val="accent6">
                    <a:satOff val="24555"/>
                    <a:lumOff val="22232"/>
                  </a:schemeClr>
                </a:solidFill>
              </a:defRPr>
            </a:pPr>
            <a:endParaRPr dirty="0"/>
          </a:p>
        </p:txBody>
      </p:sp>
    </p:spTree>
    <p:extLst>
      <p:ext uri="{BB962C8B-B14F-4D97-AF65-F5344CB8AC3E}">
        <p14:creationId xmlns:p14="http://schemas.microsoft.com/office/powerpoint/2010/main" val="34396957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6" name="Shape 4066"/>
          <p:cNvSpPr>
            <a:spLocks noGrp="1" noRot="1" noChangeAspect="1"/>
          </p:cNvSpPr>
          <p:nvPr>
            <p:ph type="sldImg"/>
          </p:nvPr>
        </p:nvSpPr>
        <p:spPr>
          <a:xfrm>
            <a:off x="2281238" y="525463"/>
            <a:ext cx="4673600" cy="2628900"/>
          </a:xfrm>
          <a:prstGeom prst="rect">
            <a:avLst/>
          </a:prstGeom>
        </p:spPr>
        <p:txBody>
          <a:bodyPr/>
          <a:lstStyle/>
          <a:p>
            <a:endParaRPr/>
          </a:p>
        </p:txBody>
      </p:sp>
      <p:sp>
        <p:nvSpPr>
          <p:cNvPr id="4067" name="Shape 4067"/>
          <p:cNvSpPr>
            <a:spLocks noGrp="1"/>
          </p:cNvSpPr>
          <p:nvPr>
            <p:ph type="body" sz="quarter" idx="1"/>
          </p:nvPr>
        </p:nvSpPr>
        <p:spPr>
          <a:prstGeom prst="rect">
            <a:avLst/>
          </a:prstGeom>
        </p:spPr>
        <p:txBody>
          <a:bodyPr/>
          <a:lstStyle/>
          <a:p>
            <a:pPr>
              <a:defRPr b="1"/>
            </a:pPr>
            <a:r>
              <a:rPr lang="en-US" dirty="0"/>
              <a:t>ID #5132 - Can be used in noncommercial online and TV broadcasts of your presentation.</a:t>
            </a:r>
          </a:p>
          <a:p>
            <a:pPr>
              <a:defRPr sz="1400"/>
            </a:pPr>
            <a:endParaRPr lang="en-US" dirty="0"/>
          </a:p>
          <a:p>
            <a:pPr>
              <a:defRPr sz="1400"/>
            </a:pPr>
            <a:r>
              <a:rPr lang="en-US" dirty="0"/>
              <a:t>…because, after all, your world does depend on it. Thank you.</a:t>
            </a:r>
          </a:p>
          <a:p>
            <a:pPr>
              <a:defRPr sz="1400"/>
            </a:pPr>
            <a:endParaRPr lang="en-US" dirty="0"/>
          </a:p>
          <a:p>
            <a:pPr>
              <a:defRPr sz="1200"/>
            </a:pPr>
            <a:r>
              <a:rPr lang="en-US" b="1" dirty="0"/>
              <a:t>DESCRIPTION</a:t>
            </a:r>
            <a:r>
              <a:rPr lang="en-US" dirty="0"/>
              <a:t>: Photo of the Earth with text stating that your world depends on it</a:t>
            </a:r>
          </a:p>
          <a:p>
            <a:pPr>
              <a:defRPr b="1"/>
            </a:pPr>
            <a:endParaRPr dirty="0"/>
          </a:p>
        </p:txBody>
      </p:sp>
    </p:spTree>
    <p:extLst>
      <p:ext uri="{BB962C8B-B14F-4D97-AF65-F5344CB8AC3E}">
        <p14:creationId xmlns:p14="http://schemas.microsoft.com/office/powerpoint/2010/main" val="36761091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4560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Shape 691"/>
          <p:cNvSpPr>
            <a:spLocks noGrp="1" noRot="1" noChangeAspect="1"/>
          </p:cNvSpPr>
          <p:nvPr>
            <p:ph type="sldImg"/>
          </p:nvPr>
        </p:nvSpPr>
        <p:spPr>
          <a:xfrm>
            <a:off x="381000" y="685800"/>
            <a:ext cx="6096000" cy="3429000"/>
          </a:xfrm>
          <a:prstGeom prst="rect">
            <a:avLst/>
          </a:prstGeom>
        </p:spPr>
        <p:txBody>
          <a:bodyPr/>
          <a:lstStyle/>
          <a:p>
            <a:endParaRPr/>
          </a:p>
        </p:txBody>
      </p:sp>
      <p:sp>
        <p:nvSpPr>
          <p:cNvPr id="692" name="Shape 692"/>
          <p:cNvSpPr>
            <a:spLocks noGrp="1"/>
          </p:cNvSpPr>
          <p:nvPr>
            <p:ph type="body" sz="quarter" idx="1"/>
          </p:nvPr>
        </p:nvSpPr>
        <p:spPr>
          <a:prstGeom prst="rect">
            <a:avLst/>
          </a:prstGeom>
        </p:spPr>
        <p:txBody>
          <a:bodyPr/>
          <a:lstStyle/>
          <a:p>
            <a:pPr>
              <a:defRPr b="1"/>
            </a:pPr>
            <a:r>
              <a:rPr lang="en-US" dirty="0"/>
              <a:t>ID #6672 - May be live-streamed, broadcast, and presented in-person, but may not be recorded or modified.</a:t>
            </a:r>
          </a:p>
          <a:p>
            <a:pPr>
              <a:defRPr sz="1400"/>
            </a:pPr>
            <a:endParaRPr lang="en-US" dirty="0"/>
          </a:p>
          <a:p>
            <a:pPr>
              <a:defRPr sz="1400"/>
            </a:pPr>
            <a:r>
              <a:rPr lang="en-US" dirty="0"/>
              <a:t>We're seeing the heat go up all over the world. Miami just had its hottest week ever measured.</a:t>
            </a:r>
          </a:p>
          <a:p>
            <a:pPr>
              <a:defRPr sz="1400"/>
            </a:pPr>
            <a:endParaRPr lang="en-US" dirty="0"/>
          </a:p>
          <a:p>
            <a:pPr>
              <a:defRPr sz="1200"/>
            </a:pPr>
            <a:r>
              <a:rPr lang="en-US" b="1" dirty="0"/>
              <a:t>DESCRIPTION</a:t>
            </a:r>
            <a:r>
              <a:rPr lang="en-US" dirty="0"/>
              <a:t>: Photo of a man pouring water on his face in Miami, Florida on June 29, 2020 with text stating that Miami recorded its hottest week ever</a:t>
            </a:r>
          </a:p>
          <a:p>
            <a:pPr>
              <a:defRPr sz="1200"/>
            </a:pPr>
            <a:endParaRPr lang="en-US" dirty="0"/>
          </a:p>
          <a:p>
            <a:pPr>
              <a:defRPr sz="1200" b="1"/>
            </a:pPr>
            <a:r>
              <a:rPr lang="en-US" dirty="0"/>
              <a:t>ADDITIONAL TALKING POINTS: Increasing levels of heat-trapping greenhouse gases – such as carbon dioxide (CO</a:t>
            </a:r>
            <a:r>
              <a:rPr lang="en-US" baseline="-5999" dirty="0"/>
              <a:t>2</a:t>
            </a:r>
            <a:r>
              <a:rPr lang="en-US" dirty="0"/>
              <a:t>), methane, and nitrous oxide – in the atmosphere are causing global average temperatures to rise.[1*] </a:t>
            </a:r>
          </a:p>
          <a:p>
            <a:pPr marL="148166" indent="-148166">
              <a:buSzPct val="75000"/>
              <a:buChar char="•"/>
              <a:defRPr sz="1200"/>
            </a:pPr>
            <a:r>
              <a:rPr lang="en-US" dirty="0"/>
              <a:t>We can see it happening: Surface temperatures in each of the last three decades have been successively warmer than in any preceding decade since 1850.[1*]</a:t>
            </a:r>
          </a:p>
          <a:p>
            <a:pPr marL="148166" indent="-148166">
              <a:buSzPct val="75000"/>
              <a:buChar char="•"/>
              <a:defRPr sz="1200"/>
            </a:pPr>
            <a:r>
              <a:rPr lang="en-US" dirty="0"/>
              <a:t>In 2019, global average surface temperature (both land and sea) was 0.95 degrees Celsius (1.71 degrees Fahrenheit) above the twentieth-century average, making it the second-hottest year in history.[2*]</a:t>
            </a:r>
          </a:p>
          <a:p>
            <a:pPr marL="148166" indent="-148166">
              <a:buSzPct val="75000"/>
              <a:buChar char="•"/>
              <a:defRPr sz="1200"/>
            </a:pPr>
            <a:r>
              <a:rPr lang="en-US" dirty="0"/>
              <a:t>According to the Intergovernmental Panel on Climate Change (IPCC) and based on multiple independent analyses of measurements, it is virtually certain (99-100 percent confidence) that the lowest level of the atmosphere (the troposphere) all around the world has warmed since the mid-twentieth century.[1*]</a:t>
            </a:r>
          </a:p>
          <a:p>
            <a:pPr>
              <a:defRPr sz="1200" b="1"/>
            </a:pPr>
            <a:endParaRPr lang="en-US" dirty="0"/>
          </a:p>
          <a:p>
            <a:pPr>
              <a:defRPr sz="1200" b="1"/>
            </a:pPr>
            <a:r>
              <a:rPr lang="en-US" dirty="0"/>
              <a:t>Oceans have stored much of the increased energy in our climate system.[1*]</a:t>
            </a:r>
          </a:p>
          <a:p>
            <a:pPr marL="148166" indent="-148166">
              <a:buSzPct val="75000"/>
              <a:buChar char="•"/>
              <a:defRPr sz="1200"/>
            </a:pPr>
            <a:r>
              <a:rPr lang="en-US" dirty="0"/>
              <a:t>Ocean warming accounts for more than 90 percent of the energy accumulated between 1971 and 2010.[1*]</a:t>
            </a:r>
          </a:p>
          <a:p>
            <a:pPr marL="148166" indent="-148166">
              <a:buSzPct val="75000"/>
              <a:buChar char="•"/>
              <a:defRPr sz="1200"/>
            </a:pPr>
            <a:r>
              <a:rPr lang="en-US" dirty="0"/>
              <a:t>This is in contrast to only about 1 percent stored in the atmosphere.[1*]</a:t>
            </a:r>
          </a:p>
          <a:p>
            <a:pPr marL="148166" indent="-148166">
              <a:buSzPct val="75000"/>
              <a:buChar char="•"/>
              <a:defRPr sz="1200"/>
            </a:pPr>
            <a:r>
              <a:rPr lang="en-US" dirty="0"/>
              <a:t>Globally, the ocean has warmed the most in the water closest to the surface, with the upper 75 meters warming 0.11 degrees Celsius per decade from 1971–2010.[1*]</a:t>
            </a:r>
          </a:p>
          <a:p>
            <a:pPr marL="148166" indent="-148166">
              <a:buSzPct val="75000"/>
              <a:buChar char="•"/>
              <a:defRPr sz="1200"/>
            </a:pPr>
            <a:r>
              <a:rPr lang="en-US" dirty="0"/>
              <a:t>In 2019, the amount of heat stored by the oceans was the highest ever recorded [3*]</a:t>
            </a:r>
          </a:p>
          <a:p>
            <a:pPr>
              <a:defRPr sz="1200" b="1"/>
            </a:pPr>
            <a:endParaRPr lang="en-US" dirty="0"/>
          </a:p>
          <a:p>
            <a:pPr>
              <a:defRPr sz="1200" b="1"/>
            </a:pPr>
            <a:r>
              <a:rPr lang="en-US" dirty="0"/>
              <a:t>Heat waves are becoming more frequent in many regions, thanks to human activity.[1*]</a:t>
            </a:r>
          </a:p>
          <a:p>
            <a:pPr marL="148166" indent="-148166">
              <a:buSzPct val="75000"/>
              <a:buChar char="•"/>
              <a:defRPr sz="1200"/>
            </a:pPr>
            <a:r>
              <a:rPr lang="en-US" dirty="0"/>
              <a:t>According to the IPCC, it is likely (66-100 percent confidence) that heat waves are becoming more and more frequent in large parts of Europe, Asia, and Australia and that human activity has made them twice as probable.[1*]</a:t>
            </a:r>
          </a:p>
          <a:p>
            <a:pPr marL="148166" indent="-148166">
              <a:buSzPct val="75000"/>
              <a:buChar char="•"/>
              <a:defRPr sz="1200"/>
            </a:pPr>
            <a:r>
              <a:rPr lang="en-US" dirty="0"/>
              <a:t>IPCC scientists say is very likely (90-100 percent confidence) that heat waves will occur more often and last longer over the twentieth century.[1*]</a:t>
            </a:r>
          </a:p>
          <a:p>
            <a:pPr>
              <a:defRPr sz="1200" b="1"/>
            </a:pPr>
            <a:endParaRPr lang="en-US" dirty="0"/>
          </a:p>
          <a:p>
            <a:pPr>
              <a:defRPr sz="1200" b="1"/>
            </a:pPr>
            <a:r>
              <a:rPr lang="en-US" dirty="0"/>
              <a:t>Temperatures keep rising.[1*]</a:t>
            </a:r>
          </a:p>
          <a:p>
            <a:pPr marL="148166" indent="-148166">
              <a:buSzPct val="75000"/>
              <a:buChar char="•"/>
              <a:defRPr sz="1200"/>
            </a:pPr>
            <a:r>
              <a:rPr lang="en-US" dirty="0"/>
              <a:t>Scientists expect global mean surface temperatures to increase an additional 0.3-0.7 degrees Celsius from 2016–2035.[1*]</a:t>
            </a:r>
          </a:p>
          <a:p>
            <a:pPr marL="148166" indent="-148166">
              <a:buSzPct val="75000"/>
              <a:buChar char="•"/>
              <a:defRPr sz="1200"/>
            </a:pPr>
            <a:r>
              <a:rPr lang="en-US" dirty="0"/>
              <a:t>Scientists expect global surface temperature change will likely exceed 1.5 degrees Celsius between 2081–2100 in all but the most conservative projections.[1*]</a:t>
            </a:r>
          </a:p>
          <a:p>
            <a:pPr>
              <a:defRPr sz="1200" b="1"/>
            </a:pPr>
            <a:endParaRPr lang="en-US" dirty="0"/>
          </a:p>
          <a:p>
            <a:pPr>
              <a:defRPr sz="1200" b="1"/>
            </a:pPr>
            <a:r>
              <a:rPr lang="en-US" dirty="0"/>
              <a:t>REFERENCES</a:t>
            </a:r>
            <a:r>
              <a:rPr lang="en-US" b="0" dirty="0"/>
              <a:t>:</a:t>
            </a:r>
          </a:p>
          <a:p>
            <a:pPr>
              <a:defRPr sz="1200"/>
            </a:pPr>
            <a:r>
              <a:rPr lang="en-US" dirty="0"/>
              <a:t>[1*] Rajendra K. Pachauri et al., “Climate Change 2014: Synthesis Report,” Contribution to the Fifth Assessment Report of the Intergovernmental Panel on Climate Change, Cambridge University Press, Topics 1 and 2 (November 2, 2014): 40-62. https://www.ipcc.ch/site/assets/uploads/2018/05/SYR_AR5_FINAL_full_wcover.pdf</a:t>
            </a:r>
          </a:p>
          <a:p>
            <a:pPr>
              <a:defRPr sz="1200"/>
            </a:pPr>
            <a:r>
              <a:rPr lang="en-US" dirty="0"/>
              <a:t>[2*] Rebecca Lindsey and LuAnn </a:t>
            </a:r>
            <a:r>
              <a:rPr lang="en-US" dirty="0" err="1"/>
              <a:t>Dahlman</a:t>
            </a:r>
            <a:r>
              <a:rPr lang="en-US" dirty="0"/>
              <a:t>, “Climate Change: Global Temperature,” NOAA, January 16, 2020. https://www.climate.gov/news-features/understanding-climate/climate-change-global-temperature</a:t>
            </a:r>
          </a:p>
          <a:p>
            <a:pPr>
              <a:defRPr sz="1200"/>
            </a:pPr>
            <a:r>
              <a:rPr lang="en-US" dirty="0"/>
              <a:t>[3*] NOAA, “2019 was the 2nd hottest year on record for Earth say NOAA, NASA,” January 15, 2020. </a:t>
            </a:r>
            <a:r>
              <a:rPr lang="en-US" u="sng" dirty="0">
                <a:hlinkClick r:id="rId3"/>
              </a:rPr>
              <a:t>https://www.noaa.gov/news/2019-was-2nd-hottest-year-on-record-for-earth-say-noaa-nasa</a:t>
            </a:r>
          </a:p>
          <a:p>
            <a:pPr>
              <a:defRPr sz="1200"/>
            </a:pPr>
            <a:endParaRPr lang="en-US" u="sng" dirty="0">
              <a:hlinkClick r:id="rId3"/>
            </a:endParaRPr>
          </a:p>
          <a:p>
            <a:pPr>
              <a:defRPr sz="1200"/>
            </a:pPr>
            <a:r>
              <a:rPr lang="en-US" b="1" dirty="0"/>
              <a:t>SLIDE SOURCE(S)</a:t>
            </a:r>
            <a:r>
              <a:rPr lang="en-US" dirty="0"/>
              <a:t>: https://www.washingtonpost.com/weather/2020/06/29/miami-hottest-week/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Shape 657"/>
          <p:cNvSpPr>
            <a:spLocks noGrp="1" noRot="1" noChangeAspect="1"/>
          </p:cNvSpPr>
          <p:nvPr>
            <p:ph type="sldImg"/>
          </p:nvPr>
        </p:nvSpPr>
        <p:spPr>
          <a:xfrm>
            <a:off x="381000" y="685800"/>
            <a:ext cx="6096000" cy="3429000"/>
          </a:xfrm>
          <a:prstGeom prst="rect">
            <a:avLst/>
          </a:prstGeom>
        </p:spPr>
        <p:txBody>
          <a:bodyPr/>
          <a:lstStyle/>
          <a:p>
            <a:endParaRPr/>
          </a:p>
        </p:txBody>
      </p:sp>
      <p:sp>
        <p:nvSpPr>
          <p:cNvPr id="658" name="Shape 658"/>
          <p:cNvSpPr>
            <a:spLocks noGrp="1"/>
          </p:cNvSpPr>
          <p:nvPr>
            <p:ph type="body" sz="quarter" idx="1"/>
          </p:nvPr>
        </p:nvSpPr>
        <p:spPr>
          <a:prstGeom prst="rect">
            <a:avLst/>
          </a:prstGeom>
        </p:spPr>
        <p:txBody>
          <a:bodyPr/>
          <a:lstStyle/>
          <a:p>
            <a:pPr>
              <a:defRPr b="1"/>
            </a:pPr>
            <a:r>
              <a:rPr lang="en-US" dirty="0"/>
              <a:t>ID #6204.B - Can be used in noncommercial online and TV broadcasts of your presentation, but not modified.</a:t>
            </a:r>
          </a:p>
          <a:p>
            <a:pPr>
              <a:defRPr sz="1400"/>
            </a:pPr>
            <a:endParaRPr lang="en-US" dirty="0"/>
          </a:p>
          <a:p>
            <a:pPr>
              <a:defRPr sz="1400"/>
            </a:pPr>
            <a:r>
              <a:rPr lang="en-US" dirty="0"/>
              <a:t>Europe had the hottest year ever last year, and all of these countries have set all-time records.</a:t>
            </a:r>
          </a:p>
          <a:p>
            <a:pPr>
              <a:defRPr sz="1400"/>
            </a:pPr>
            <a:endParaRPr lang="en-US" dirty="0"/>
          </a:p>
          <a:p>
            <a:pPr>
              <a:defRPr sz="1200"/>
            </a:pPr>
            <a:r>
              <a:rPr lang="en-US" b="1" dirty="0"/>
              <a:t>DESCRIPTION</a:t>
            </a:r>
            <a:r>
              <a:rPr lang="en-US" dirty="0"/>
              <a:t>: Map indicating the air temperature in Europe on July 25, 2019 with text stating that 2019 was Europe’s hottest year on record and that France, Germany, the Netherlands, the United Kingdom, Belgium, and Luxembourg all broke their all-time high temperature records</a:t>
            </a:r>
          </a:p>
          <a:p>
            <a:pPr>
              <a:defRPr sz="1200"/>
            </a:pPr>
            <a:endParaRPr lang="en-US" dirty="0"/>
          </a:p>
          <a:p>
            <a:pPr>
              <a:defRPr sz="1200" b="1"/>
            </a:pPr>
            <a:r>
              <a:rPr lang="en-US" dirty="0"/>
              <a:t>ADDITIONAL TALKING POINTS: Increasing levels of heat-trapping greenhouse gases – such as carbon dioxide (CO</a:t>
            </a:r>
            <a:r>
              <a:rPr lang="en-US" baseline="-5999" dirty="0"/>
              <a:t>2</a:t>
            </a:r>
            <a:r>
              <a:rPr lang="en-US" dirty="0"/>
              <a:t>), methane, and nitrous oxide – in the atmosphere are causing global average temperatures to rise.[1*] </a:t>
            </a:r>
          </a:p>
          <a:p>
            <a:pPr marL="304800" indent="-152400">
              <a:buSzPct val="100000"/>
              <a:buChar char="•"/>
              <a:defRPr sz="1200"/>
            </a:pPr>
            <a:r>
              <a:rPr lang="en-US" dirty="0"/>
              <a:t>We can see it happening: Surface temperatures in each of the last three decades have been successively warmer than in any preceding decade since 1850.[1*]</a:t>
            </a:r>
          </a:p>
          <a:p>
            <a:pPr marL="304800" indent="-152400">
              <a:buSzPct val="100000"/>
              <a:buChar char="•"/>
              <a:defRPr sz="1200"/>
            </a:pPr>
            <a:r>
              <a:rPr lang="en-US" dirty="0"/>
              <a:t>Between 1880 and 2012, global average temperatures (land and sea temperatures combined) rose 0.85 degrees Celsius (1.5 degrees Fahrenheit).[1*]</a:t>
            </a:r>
          </a:p>
          <a:p>
            <a:pPr marL="304800" indent="-152400">
              <a:buSzPct val="100000"/>
              <a:buChar char="•"/>
              <a:defRPr sz="1200"/>
            </a:pPr>
            <a:r>
              <a:rPr lang="en-US" dirty="0"/>
              <a:t>According to the Intergovernmental Panel on Climate Change (IPCC) and based on multiple independent analyses of measurements, it is virtually certain (99-100 percent confidence) that globally the lowest level of the atmosphere (the troposphere) has warmed since the mid-twentieth century.[1*]</a:t>
            </a:r>
          </a:p>
          <a:p>
            <a:pPr>
              <a:defRPr sz="1200"/>
            </a:pPr>
            <a:endParaRPr lang="en-US" dirty="0"/>
          </a:p>
          <a:p>
            <a:pPr>
              <a:defRPr sz="1200" b="1"/>
            </a:pPr>
            <a:r>
              <a:rPr lang="en-US" dirty="0"/>
              <a:t>Oceans have stored much of the increased energy in our climate system.[1*]</a:t>
            </a:r>
          </a:p>
          <a:p>
            <a:pPr marL="304800" indent="-152400">
              <a:buSzPct val="100000"/>
              <a:buChar char="•"/>
              <a:defRPr sz="1200"/>
            </a:pPr>
            <a:r>
              <a:rPr lang="en-US" dirty="0"/>
              <a:t>Ocean warming accounts for more than 90 percent of the energy accumulated between 1971 and 2010.[1*]</a:t>
            </a:r>
          </a:p>
          <a:p>
            <a:pPr marL="304800" indent="-152400">
              <a:buSzPct val="100000"/>
              <a:buChar char="•"/>
              <a:defRPr sz="1200"/>
            </a:pPr>
            <a:r>
              <a:rPr lang="en-US" dirty="0"/>
              <a:t>This is in contrast to only about 1 percent stored in the atmosphere.[1*]</a:t>
            </a:r>
          </a:p>
          <a:p>
            <a:pPr marL="304800" indent="-152400">
              <a:buSzPct val="100000"/>
              <a:buChar char="•"/>
              <a:defRPr sz="1200"/>
            </a:pPr>
            <a:r>
              <a:rPr lang="en-US" dirty="0"/>
              <a:t>Globally, the ocean has warmed the most in the water closest to the surface, with the upper 75 meters warming 0.11 degrees Celsius per decade from 1971—2010.[1*]</a:t>
            </a:r>
          </a:p>
          <a:p>
            <a:pPr>
              <a:defRPr sz="1200"/>
            </a:pPr>
            <a:endParaRPr lang="en-US" dirty="0"/>
          </a:p>
          <a:p>
            <a:pPr>
              <a:defRPr sz="1200" b="1"/>
            </a:pPr>
            <a:r>
              <a:rPr lang="en-US" dirty="0"/>
              <a:t>Heat waves are becoming more frequent in many regions, thanks to human activity.[1*]</a:t>
            </a:r>
          </a:p>
          <a:p>
            <a:pPr marL="304800" indent="-152400">
              <a:buSzPct val="100000"/>
              <a:buChar char="•"/>
              <a:defRPr sz="1200"/>
            </a:pPr>
            <a:r>
              <a:rPr lang="en-US" dirty="0"/>
              <a:t>According to the IPCC, is it likely (66-100 percent confidence) that heat waves are becoming more and more frequent in large parts of Europe, Asia, and Australia and that human activity has made them twice as probable.[1*]</a:t>
            </a:r>
          </a:p>
          <a:p>
            <a:pPr marL="304800" indent="-152400">
              <a:buSzPct val="100000"/>
              <a:buChar char="•"/>
              <a:defRPr sz="1200"/>
            </a:pPr>
            <a:r>
              <a:rPr lang="en-US" dirty="0"/>
              <a:t>IPCC scientists say is very likely (90-100 percent confidence) that heat waves will occur more often and last longer over the twentieth century.[1*]</a:t>
            </a:r>
          </a:p>
          <a:p>
            <a:pPr>
              <a:defRPr sz="1200"/>
            </a:pPr>
            <a:endParaRPr lang="en-US" dirty="0"/>
          </a:p>
          <a:p>
            <a:pPr>
              <a:defRPr sz="1200" b="1"/>
            </a:pPr>
            <a:r>
              <a:rPr lang="en-US" dirty="0"/>
              <a:t>Temperatures keep rising.[1*]</a:t>
            </a:r>
          </a:p>
          <a:p>
            <a:pPr marL="304800" indent="-152400">
              <a:buSzPct val="100000"/>
              <a:buChar char="•"/>
              <a:defRPr sz="1200"/>
            </a:pPr>
            <a:r>
              <a:rPr lang="en-US" dirty="0"/>
              <a:t>Scientists expect global mean surface temperatures to increase an additional 0.3-0.7 degrees Celsius from 2016—2035.[1*]</a:t>
            </a:r>
          </a:p>
          <a:p>
            <a:pPr marL="304800" indent="-152400">
              <a:buSzPct val="100000"/>
              <a:buChar char="•"/>
              <a:defRPr sz="1200"/>
            </a:pPr>
            <a:r>
              <a:rPr lang="en-US" dirty="0"/>
              <a:t>Scientists expect global surface temperature change will likely exceed 1.5 degrees Celsius between 2081—2100 in all but the most conservative projections.[1*]</a:t>
            </a:r>
          </a:p>
          <a:p>
            <a:pPr>
              <a:defRPr sz="1200"/>
            </a:pPr>
            <a:endParaRPr lang="en-US" dirty="0"/>
          </a:p>
          <a:p>
            <a:pPr>
              <a:defRPr sz="1200"/>
            </a:pPr>
            <a:r>
              <a:rPr lang="en-US" b="1" dirty="0"/>
              <a:t>REFERENCES</a:t>
            </a:r>
            <a:r>
              <a:rPr lang="en-US" dirty="0"/>
              <a:t>:</a:t>
            </a:r>
          </a:p>
          <a:p>
            <a:pPr>
              <a:defRPr sz="1200"/>
            </a:pPr>
            <a:r>
              <a:rPr lang="en-US" dirty="0"/>
              <a:t>[1*] Rajendra K. Pachauri et al., “Climate Change 2014: Synthesis Report,” Contribution to the Fifth Assessment Report of the Intergovernmental Panel on Climate Change, Cambridge University Press, Topics 1 and 2 (November 2, 2014): 40-62. https://www.ipcc.ch/site/assets/uploads/2018/05/SYR_AR5_FINAL_full_wcover.pdf</a:t>
            </a:r>
          </a:p>
          <a:p>
            <a:pPr>
              <a:defRPr sz="1200"/>
            </a:pPr>
            <a:endParaRPr lang="en-US" dirty="0"/>
          </a:p>
          <a:p>
            <a:pPr>
              <a:defRPr sz="1200"/>
            </a:pPr>
            <a:r>
              <a:rPr lang="en-US" b="1" dirty="0"/>
              <a:t>SLIDE SOURCE(S)</a:t>
            </a:r>
            <a:r>
              <a:rPr lang="en-US" dirty="0"/>
              <a:t>: https://earthobservatory.nasa.gov/images/145377/a-second-scorching-heatwave-in-europe?src=eoa-iotd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127"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100" indent="0" algn="ctr">
              <a:spcBef>
                <a:spcPts val="300"/>
              </a:spcBef>
              <a:buSzTx/>
              <a:buNone/>
              <a:defRPr b="1">
                <a:solidFill>
                  <a:srgbClr val="9DA9A9"/>
                </a:solidFill>
              </a:defRPr>
            </a:lvl2pPr>
            <a:lvl3pPr marL="0" indent="292100" algn="ctr">
              <a:buSzTx/>
              <a:buNone/>
              <a:defRPr sz="3000" b="1">
                <a:solidFill>
                  <a:srgbClr val="9DA9A9"/>
                </a:solidFill>
              </a:defRPr>
            </a:lvl3pPr>
            <a:lvl4pPr marL="0" indent="615950" algn="ctr">
              <a:buSzTx/>
              <a:buNone/>
              <a:defRPr sz="3000" b="1">
                <a:solidFill>
                  <a:srgbClr val="9DA9A9"/>
                </a:solidFill>
              </a:defRPr>
            </a:lvl4pPr>
            <a:lvl5pPr marL="0" indent="895350"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145"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800">
                <a:solidFill>
                  <a:srgbClr val="FFFFFF"/>
                </a:solidFill>
              </a:defRPr>
            </a:lvl1pPr>
            <a:lvl2pPr marL="38100" indent="0" algn="ctr">
              <a:spcBef>
                <a:spcPts val="300"/>
              </a:spcBef>
              <a:buSzTx/>
              <a:buNone/>
              <a:defRPr sz="2800" b="1">
                <a:solidFill>
                  <a:srgbClr val="9DA9A9"/>
                </a:solidFill>
              </a:defRPr>
            </a:lvl2pPr>
            <a:lvl3pPr marL="0" indent="292100" algn="ctr">
              <a:buSzTx/>
              <a:buNone/>
              <a:defRPr sz="2800" b="1">
                <a:solidFill>
                  <a:srgbClr val="9DA9A9"/>
                </a:solidFill>
              </a:defRPr>
            </a:lvl3pPr>
            <a:lvl4pPr marL="0" indent="615950" algn="ctr">
              <a:buSzTx/>
              <a:buNone/>
              <a:defRPr sz="2800" b="1">
                <a:solidFill>
                  <a:srgbClr val="9DA9A9"/>
                </a:solidFill>
              </a:defRPr>
            </a:lvl4pPr>
            <a:lvl5pPr marL="0" indent="895350" algn="ctr">
              <a:buSzTx/>
              <a:buNone/>
              <a:defRPr sz="2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736600" y="393700"/>
            <a:ext cx="13754100"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163"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863600" y="596900"/>
            <a:ext cx="14528800" cy="4914900"/>
          </a:xfrm>
          <a:prstGeom prst="rect">
            <a:avLst/>
          </a:prstGeom>
        </p:spPr>
        <p:txBody>
          <a:bodyPr anchor="ctr"/>
          <a:lstStyle>
            <a:lvl1pPr algn="ctr">
              <a:lnSpc>
                <a:spcPts val="5500"/>
              </a:lnSpc>
            </a:lvl1pPr>
          </a:lstStyle>
          <a:p>
            <a:r>
              <a:t>Title Text</a:t>
            </a:r>
          </a:p>
        </p:txBody>
      </p:sp>
      <p:sp>
        <p:nvSpPr>
          <p:cNvPr id="17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100" indent="0" algn="ctr">
              <a:spcBef>
                <a:spcPts val="300"/>
              </a:spcBef>
              <a:buSzTx/>
              <a:buNone/>
              <a:defRPr sz="2400"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857250" y="596900"/>
            <a:ext cx="14541500" cy="1447800"/>
          </a:xfrm>
          <a:prstGeom prst="rect">
            <a:avLst/>
          </a:prstGeom>
        </p:spPr>
        <p:txBody>
          <a:bodyPr/>
          <a:lstStyle>
            <a:lvl1pPr algn="ctr">
              <a:lnSpc>
                <a:spcPts val="5400"/>
              </a:lnSpc>
            </a:lvl1pPr>
          </a:lstStyle>
          <a:p>
            <a:r>
              <a:t>Title Text</a:t>
            </a:r>
          </a:p>
        </p:txBody>
      </p:sp>
      <p:sp>
        <p:nvSpPr>
          <p:cNvPr id="181" name="Body Level One…"/>
          <p:cNvSpPr txBox="1">
            <a:spLocks noGrp="1"/>
          </p:cNvSpPr>
          <p:nvPr>
            <p:ph type="body" sz="quarter" idx="1"/>
          </p:nvPr>
        </p:nvSpPr>
        <p:spPr>
          <a:xfrm>
            <a:off x="850900" y="1955800"/>
            <a:ext cx="14554200" cy="1092200"/>
          </a:xfrm>
          <a:prstGeom prst="rect">
            <a:avLst/>
          </a:prstGeom>
        </p:spPr>
        <p:txBody>
          <a:bodyPr/>
          <a:lstStyle>
            <a:lvl1pPr algn="ctr"/>
            <a:lvl2pPr marL="38100" indent="228600">
              <a:buSzTx/>
              <a:buNone/>
              <a:defRPr sz="3200"/>
            </a:lvl2pPr>
            <a:lvl3pPr marL="0" indent="457200">
              <a:buSzTx/>
              <a:buNone/>
              <a:defRPr sz="3000"/>
            </a:lvl3pPr>
            <a:lvl4pPr marL="0" indent="685800">
              <a:buSzTx/>
              <a:buNone/>
              <a:defRPr sz="2600"/>
            </a:lvl4pPr>
            <a:lvl5pPr marL="0" indent="914400">
              <a:buSzTx/>
              <a:buNone/>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863599" y="596899"/>
            <a:ext cx="14528801" cy="762001"/>
          </a:xfrm>
          <a:prstGeom prst="rect">
            <a:avLst/>
          </a:prstGeom>
        </p:spPr>
        <p:txBody>
          <a:bodyPr/>
          <a:lstStyle>
            <a:lvl1pPr algn="ctr">
              <a:lnSpc>
                <a:spcPts val="5200"/>
              </a:lnSpc>
              <a:spcBef>
                <a:spcPts val="300"/>
              </a:spcBef>
              <a:defRPr sz="4400"/>
            </a:lvl1pPr>
          </a:lstStyle>
          <a:p>
            <a:r>
              <a:t>Title Text</a:t>
            </a:r>
          </a:p>
        </p:txBody>
      </p:sp>
      <p:sp>
        <p:nvSpPr>
          <p:cNvPr id="215" name="Body Level One…"/>
          <p:cNvSpPr txBox="1">
            <a:spLocks noGrp="1"/>
          </p:cNvSpPr>
          <p:nvPr>
            <p:ph type="body" sz="quarter" idx="1"/>
          </p:nvPr>
        </p:nvSpPr>
        <p:spPr>
          <a:xfrm>
            <a:off x="863599" y="1269999"/>
            <a:ext cx="14528801" cy="1016001"/>
          </a:xfrm>
          <a:prstGeom prst="rect">
            <a:avLst/>
          </a:prstGeom>
        </p:spPr>
        <p:txBody>
          <a:bodyPr/>
          <a:lstStyle>
            <a:lvl1pPr algn="ctr"/>
            <a:lvl2pPr marL="38100" indent="228600">
              <a:buSzTx/>
              <a:buNone/>
              <a:defRPr sz="3200" b="1"/>
            </a:lvl2pPr>
            <a:lvl3pPr marL="0" indent="457200">
              <a:buSzTx/>
              <a:buNone/>
              <a:defRPr sz="2800" b="1"/>
            </a:lvl3pPr>
            <a:lvl4pPr marL="0" indent="685800">
              <a:buSzTx/>
              <a:buNone/>
              <a:defRPr sz="2400" b="1"/>
            </a:lvl4pPr>
            <a:lvl5pPr marL="0" indent="914400">
              <a:buSz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2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224"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100" indent="0" algn="ctr">
              <a:spcBef>
                <a:spcPts val="300"/>
              </a:spcBef>
              <a:buSzTx/>
              <a:buNone/>
              <a:defRPr b="1">
                <a:solidFill>
                  <a:srgbClr val="9DA9A9"/>
                </a:solidFill>
              </a:defRPr>
            </a:lvl2pPr>
            <a:lvl3pPr marL="0" indent="292100" algn="ctr">
              <a:buSzTx/>
              <a:buNone/>
              <a:defRPr sz="3000" b="1">
                <a:solidFill>
                  <a:srgbClr val="9DA9A9"/>
                </a:solidFill>
              </a:defRPr>
            </a:lvl3pPr>
            <a:lvl4pPr marL="0" indent="615950" algn="ctr">
              <a:buSzTx/>
              <a:buNone/>
              <a:defRPr sz="3000" b="1">
                <a:solidFill>
                  <a:srgbClr val="9DA9A9"/>
                </a:solidFill>
              </a:defRPr>
            </a:lvl4pPr>
            <a:lvl5pPr marL="0" indent="895350"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Rectangle"/>
          <p:cNvSpPr/>
          <p:nvPr/>
        </p:nvSpPr>
        <p:spPr>
          <a:xfrm>
            <a:off x="8132365" y="-1324"/>
            <a:ext cx="8125355" cy="9146647"/>
          </a:xfrm>
          <a:prstGeom prst="rect">
            <a:avLst/>
          </a:prstGeom>
          <a:solidFill>
            <a:srgbClr val="8DC63F"/>
          </a:solidFill>
          <a:ln w="12700">
            <a:miter lim="400000"/>
          </a:ln>
        </p:spPr>
        <p:txBody>
          <a:bodyPr lIns="33867" tIns="33867" rIns="33867" bIns="33867" anchor="ctr"/>
          <a:lstStyle/>
          <a:p>
            <a:pPr marL="0" marR="0" lvl="0" indent="0" algn="l" defTabSz="457200" rtl="0" eaLnBrk="1" fontAlgn="auto" latinLnBrk="0" hangingPunct="0">
              <a:lnSpc>
                <a:spcPct val="100000"/>
              </a:lnSpc>
              <a:spcBef>
                <a:spcPts val="0"/>
              </a:spcBef>
              <a:spcAft>
                <a:spcPts val="0"/>
              </a:spcAft>
              <a:buClrTx/>
              <a:buSzTx/>
              <a:buFontTx/>
              <a:buNone/>
              <a:tabLst/>
              <a:defRPr sz="3200" b="0" cap="none">
                <a:solidFill>
                  <a:srgbClr val="FFFFFF"/>
                </a:solidFill>
                <a:latin typeface="Helvetica Light"/>
                <a:ea typeface="Helvetica Light"/>
                <a:cs typeface="Helvetica Light"/>
                <a:sym typeface="Helvetica Light"/>
              </a:defRPr>
            </a:pPr>
            <a:endParaRPr kumimoji="0" sz="2133" b="0" i="0" u="none" strike="noStrike" kern="0" cap="none" spc="0" normalizeH="0" baseline="0" noProof="0">
              <a:ln>
                <a:noFill/>
              </a:ln>
              <a:solidFill>
                <a:srgbClr val="FFFFFF"/>
              </a:solidFill>
              <a:effectLst/>
              <a:uLnTx/>
              <a:uFillTx/>
              <a:latin typeface="Helvetica Light"/>
              <a:sym typeface="Helvetica Light"/>
            </a:endParaRPr>
          </a:p>
        </p:txBody>
      </p:sp>
      <p:pic>
        <p:nvPicPr>
          <p:cNvPr id="13" name="TCRP_print_fullcolor_lrg.ai" descr="TCRP_print_fullcolor_lrg.ai"/>
          <p:cNvPicPr>
            <a:picLocks noChangeAspect="1"/>
          </p:cNvPicPr>
          <p:nvPr/>
        </p:nvPicPr>
        <p:blipFill>
          <a:blip r:embed="rId2"/>
          <a:stretch>
            <a:fillRect/>
          </a:stretch>
        </p:blipFill>
        <p:spPr>
          <a:xfrm>
            <a:off x="597511" y="3786841"/>
            <a:ext cx="7027201" cy="1592803"/>
          </a:xfrm>
          <a:prstGeom prst="rect">
            <a:avLst/>
          </a:prstGeom>
          <a:ln w="12700">
            <a:miter lim="400000"/>
          </a:ln>
        </p:spPr>
      </p:pic>
      <p:sp>
        <p:nvSpPr>
          <p:cNvPr id="14" name="Title Text"/>
          <p:cNvSpPr txBox="1">
            <a:spLocks noGrp="1"/>
          </p:cNvSpPr>
          <p:nvPr>
            <p:ph type="title"/>
          </p:nvPr>
        </p:nvSpPr>
        <p:spPr>
          <a:xfrm>
            <a:off x="8780904" y="1920346"/>
            <a:ext cx="6828279" cy="3350905"/>
          </a:xfrm>
          <a:prstGeom prst="rect">
            <a:avLst/>
          </a:prstGeom>
        </p:spPr>
        <p:txBody>
          <a:bodyPr anchor="ctr"/>
          <a:lstStyle>
            <a:lvl1pPr algn="ctr">
              <a:lnSpc>
                <a:spcPct val="80000"/>
              </a:lnSpc>
              <a:defRPr sz="6667" cap="all">
                <a:solidFill>
                  <a:srgbClr val="FFFFFF"/>
                </a:solidFill>
              </a:defRPr>
            </a:lvl1pPr>
          </a:lstStyle>
          <a:p>
            <a:r>
              <a:t>Title Text</a:t>
            </a:r>
          </a:p>
        </p:txBody>
      </p:sp>
      <p:sp>
        <p:nvSpPr>
          <p:cNvPr id="15" name="Body Level One…"/>
          <p:cNvSpPr txBox="1">
            <a:spLocks noGrp="1"/>
          </p:cNvSpPr>
          <p:nvPr>
            <p:ph type="body" sz="quarter" idx="1"/>
          </p:nvPr>
        </p:nvSpPr>
        <p:spPr>
          <a:xfrm>
            <a:off x="8780903" y="7695950"/>
            <a:ext cx="6567179" cy="2896100"/>
          </a:xfrm>
          <a:prstGeom prst="rect">
            <a:avLst/>
          </a:prstGeom>
        </p:spPr>
        <p:txBody>
          <a:bodyPr lIns="50800" tIns="50800" rIns="50800" bIns="50800"/>
          <a:lstStyle>
            <a:lvl1pPr marL="0" indent="0">
              <a:lnSpc>
                <a:spcPct val="70000"/>
              </a:lnSpc>
              <a:buSzTx/>
              <a:buNone/>
              <a:defRPr sz="2533">
                <a:solidFill>
                  <a:srgbClr val="FFFFFF"/>
                </a:solidFill>
                <a:latin typeface="Merriweather-Bold"/>
                <a:ea typeface="Merriweather-Bold"/>
                <a:cs typeface="Merriweather-Bold"/>
                <a:sym typeface="Merriweather-Bold"/>
              </a:defRPr>
            </a:lvl1pPr>
            <a:lvl2pPr marL="0" indent="0">
              <a:lnSpc>
                <a:spcPct val="70000"/>
              </a:lnSpc>
              <a:buSzTx/>
              <a:buNone/>
              <a:defRPr>
                <a:solidFill>
                  <a:srgbClr val="FFFFFF"/>
                </a:solidFill>
              </a:defRPr>
            </a:lvl2pPr>
            <a:lvl3pPr marL="0" indent="0">
              <a:lnSpc>
                <a:spcPct val="70000"/>
              </a:lnSpc>
              <a:buSzTx/>
              <a:buNone/>
              <a:defRPr sz="2533">
                <a:solidFill>
                  <a:srgbClr val="FFFFFF"/>
                </a:solidFill>
              </a:defRPr>
            </a:lvl3pPr>
            <a:lvl4pPr marL="0" indent="0">
              <a:lnSpc>
                <a:spcPct val="70000"/>
              </a:lnSpc>
              <a:buSzTx/>
              <a:buNone/>
              <a:defRPr sz="2533">
                <a:solidFill>
                  <a:srgbClr val="FFFFFF"/>
                </a:solidFill>
                <a:latin typeface="Merriweather-Bold"/>
                <a:ea typeface="Merriweather-Bold"/>
                <a:cs typeface="Merriweather-Bold"/>
                <a:sym typeface="Merriweather-Bold"/>
              </a:defRPr>
            </a:lvl4pPr>
            <a:lvl5pPr marL="0" indent="0">
              <a:lnSpc>
                <a:spcPct val="70000"/>
              </a:lnSpc>
              <a:buSzTx/>
              <a:buNone/>
              <a:defRPr sz="2533">
                <a:solidFill>
                  <a:srgbClr val="FFFFFF"/>
                </a:solidFill>
                <a:latin typeface="Merriweather-Bold"/>
                <a:ea typeface="Merriweather-Bold"/>
                <a:cs typeface="Merriweather-Bold"/>
                <a:sym typeface="Merriweather-Bold"/>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15894483" y="8575378"/>
            <a:ext cx="187551" cy="184666"/>
          </a:xfrm>
          <a:prstGeom prst="rect">
            <a:avLst/>
          </a:prstGeom>
        </p:spPr>
        <p:txBody>
          <a:bodyPr/>
          <a:lstStyle/>
          <a:p>
            <a:pPr marL="0" marR="0" lvl="0" indent="0" algn="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929292"/>
                </a:solidFill>
                <a:effectLst/>
                <a:uLnTx/>
                <a:uFillTx/>
                <a:latin typeface="Arial"/>
                <a:cs typeface="Arial"/>
                <a:sym typeface="Arial"/>
              </a:rPr>
              <a:pPr marL="0" marR="0" lvl="0" indent="0" algn="r" defTabSz="4572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929292"/>
              </a:solidFill>
              <a:effectLst/>
              <a:uLnTx/>
              <a:uFillTx/>
              <a:latin typeface="Arial"/>
              <a:cs typeface="Arial"/>
              <a:sym typeface="Arial"/>
            </a:endParaRPr>
          </a:p>
        </p:txBody>
      </p:sp>
    </p:spTree>
    <p:extLst>
      <p:ext uri="{BB962C8B-B14F-4D97-AF65-F5344CB8AC3E}">
        <p14:creationId xmlns:p14="http://schemas.microsoft.com/office/powerpoint/2010/main" val="92668702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4728489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7886648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736600" y="393700"/>
            <a:ext cx="13754100"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21"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7554015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69216009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97505172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43271887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59267232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9537459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3693692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80669720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8185806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1371236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57250" y="596900"/>
            <a:ext cx="14541500" cy="1447800"/>
          </a:xfrm>
          <a:prstGeom prst="rect">
            <a:avLst/>
          </a:prstGeom>
        </p:spPr>
        <p:txBody>
          <a:bodyPr/>
          <a:lstStyle>
            <a:lvl1pPr algn="ctr">
              <a:lnSpc>
                <a:spcPts val="5400"/>
              </a:lnSpc>
            </a:lvl1pPr>
          </a:lstStyle>
          <a:p>
            <a:r>
              <a:t>Title Text</a:t>
            </a:r>
          </a:p>
        </p:txBody>
      </p:sp>
      <p:sp>
        <p:nvSpPr>
          <p:cNvPr id="30" name="Body Level One…"/>
          <p:cNvSpPr txBox="1">
            <a:spLocks noGrp="1"/>
          </p:cNvSpPr>
          <p:nvPr>
            <p:ph type="body" sz="quarter" idx="1"/>
          </p:nvPr>
        </p:nvSpPr>
        <p:spPr>
          <a:xfrm>
            <a:off x="850900" y="1955800"/>
            <a:ext cx="14554200" cy="1092200"/>
          </a:xfrm>
          <a:prstGeom prst="rect">
            <a:avLst/>
          </a:prstGeom>
        </p:spPr>
        <p:txBody>
          <a:bodyPr/>
          <a:lstStyle>
            <a:lvl1pPr algn="ctr"/>
            <a:lvl2pPr marL="38100" indent="228600">
              <a:buSzTx/>
              <a:buNone/>
              <a:defRPr sz="3200"/>
            </a:lvl2pPr>
            <a:lvl3pPr marL="0" indent="457200">
              <a:buSzTx/>
              <a:buNone/>
              <a:defRPr sz="3000"/>
            </a:lvl3pPr>
            <a:lvl4pPr marL="0" indent="685800">
              <a:buSzTx/>
              <a:buNone/>
              <a:defRPr sz="2600"/>
            </a:lvl4pPr>
            <a:lvl5pPr marL="0" indent="9144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2604239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4146720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4593249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177325401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7420219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158798340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201600474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343652454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150893867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241642298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39" name="Body Level One…"/>
          <p:cNvSpPr txBox="1">
            <a:spLocks noGrp="1"/>
          </p:cNvSpPr>
          <p:nvPr>
            <p:ph type="body" sz="quarter" idx="1"/>
          </p:nvPr>
        </p:nvSpPr>
        <p:spPr>
          <a:xfrm>
            <a:off x="863600" y="1270000"/>
            <a:ext cx="14528800" cy="1016000"/>
          </a:xfrm>
          <a:prstGeom prst="rect">
            <a:avLst/>
          </a:prstGeom>
        </p:spPr>
        <p:txBody>
          <a:bodyPr/>
          <a:lstStyle>
            <a:lvl1pPr algn="ctr"/>
            <a:lvl2pPr marL="38100" indent="228600">
              <a:buSzTx/>
              <a:buNone/>
              <a:defRPr sz="3200" b="1"/>
            </a:lvl2pPr>
            <a:lvl3pPr marL="0" indent="457200">
              <a:buSzTx/>
              <a:buNone/>
              <a:defRPr sz="3000" b="1"/>
            </a:lvl3pPr>
            <a:lvl4pPr marL="0" indent="685800">
              <a:buSzTx/>
              <a:buNone/>
              <a:defRPr sz="2600" b="1"/>
            </a:lvl4pPr>
            <a:lvl5pPr marL="0" indent="9144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41973654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89059186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3803062167"/>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56192456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8577391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589109"/>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736600" y="393700"/>
            <a:ext cx="13754100"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21"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811503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57250" y="596900"/>
            <a:ext cx="14541500" cy="1447800"/>
          </a:xfrm>
          <a:prstGeom prst="rect">
            <a:avLst/>
          </a:prstGeom>
        </p:spPr>
        <p:txBody>
          <a:bodyPr/>
          <a:lstStyle>
            <a:lvl1pPr algn="ctr">
              <a:lnSpc>
                <a:spcPts val="5400"/>
              </a:lnSpc>
            </a:lvl1pPr>
          </a:lstStyle>
          <a:p>
            <a:r>
              <a:t>Title Text</a:t>
            </a:r>
          </a:p>
        </p:txBody>
      </p:sp>
      <p:sp>
        <p:nvSpPr>
          <p:cNvPr id="30" name="Body Level One…"/>
          <p:cNvSpPr txBox="1">
            <a:spLocks noGrp="1"/>
          </p:cNvSpPr>
          <p:nvPr>
            <p:ph type="body" sz="quarter" idx="1"/>
          </p:nvPr>
        </p:nvSpPr>
        <p:spPr>
          <a:xfrm>
            <a:off x="850900" y="1955800"/>
            <a:ext cx="14554200" cy="1092200"/>
          </a:xfrm>
          <a:prstGeom prst="rect">
            <a:avLst/>
          </a:prstGeom>
        </p:spPr>
        <p:txBody>
          <a:bodyPr/>
          <a:lstStyle>
            <a:lvl1pPr algn="ctr"/>
            <a:lvl2pPr marL="38100" indent="228600">
              <a:buSzTx/>
              <a:buNone/>
              <a:defRPr sz="3200"/>
            </a:lvl2pPr>
            <a:lvl3pPr marL="0" indent="457200">
              <a:buSzTx/>
              <a:buNone/>
              <a:defRPr sz="3000"/>
            </a:lvl3pPr>
            <a:lvl4pPr marL="0" indent="685800">
              <a:buSzTx/>
              <a:buNone/>
              <a:defRPr sz="2600"/>
            </a:lvl4pPr>
            <a:lvl5pPr marL="0" indent="9144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84307068"/>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39" name="Body Level One…"/>
          <p:cNvSpPr txBox="1">
            <a:spLocks noGrp="1"/>
          </p:cNvSpPr>
          <p:nvPr>
            <p:ph type="body" sz="quarter" idx="1"/>
          </p:nvPr>
        </p:nvSpPr>
        <p:spPr>
          <a:xfrm>
            <a:off x="863600" y="1270000"/>
            <a:ext cx="14528800" cy="1016000"/>
          </a:xfrm>
          <a:prstGeom prst="rect">
            <a:avLst/>
          </a:prstGeom>
        </p:spPr>
        <p:txBody>
          <a:bodyPr/>
          <a:lstStyle>
            <a:lvl1pPr algn="ctr"/>
            <a:lvl2pPr marL="38100" indent="228600">
              <a:buSzTx/>
              <a:buNone/>
              <a:defRPr sz="3200" b="1"/>
            </a:lvl2pPr>
            <a:lvl3pPr marL="0" indent="457200">
              <a:buSzTx/>
              <a:buNone/>
              <a:defRPr sz="3000" b="1"/>
            </a:lvl3pPr>
            <a:lvl4pPr marL="0" indent="685800">
              <a:buSzTx/>
              <a:buNone/>
              <a:defRPr sz="2600" b="1"/>
            </a:lvl4pPr>
            <a:lvl5pPr marL="0" indent="9144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2669124"/>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63600" y="596900"/>
            <a:ext cx="14528800" cy="4914900"/>
          </a:xfrm>
          <a:prstGeom prst="rect">
            <a:avLst/>
          </a:prstGeom>
        </p:spPr>
        <p:txBody>
          <a:bodyPr anchor="ctr"/>
          <a:lstStyle>
            <a:lvl1pPr marL="286226" indent="-286226">
              <a:lnSpc>
                <a:spcPts val="5500"/>
              </a:lnSpc>
            </a:lvl1pPr>
          </a:lstStyle>
          <a:p>
            <a:r>
              <a:t>Title Text</a:t>
            </a:r>
          </a:p>
        </p:txBody>
      </p:sp>
      <p:sp>
        <p:nvSpPr>
          <p:cNvPr id="48" name="Body Level One…"/>
          <p:cNvSpPr txBox="1">
            <a:spLocks noGrp="1"/>
          </p:cNvSpPr>
          <p:nvPr>
            <p:ph type="body" sz="half" idx="1"/>
          </p:nvPr>
        </p:nvSpPr>
        <p:spPr>
          <a:xfrm>
            <a:off x="1219200" y="5664200"/>
            <a:ext cx="14173200" cy="2870200"/>
          </a:xfrm>
          <a:prstGeom prst="rect">
            <a:avLst/>
          </a:prstGeom>
        </p:spPr>
        <p:txBody>
          <a:bodyPr/>
          <a:lstStyle>
            <a:lvl1pPr>
              <a:lnSpc>
                <a:spcPct val="110000"/>
              </a:lnSpc>
              <a:spcBef>
                <a:spcPts val="1300"/>
              </a:spcBef>
              <a:defRPr sz="3000">
                <a:solidFill>
                  <a:srgbClr val="FFFFFF"/>
                </a:solidFill>
              </a:defRPr>
            </a:lvl1pPr>
            <a:lvl2pPr marL="38100" indent="0">
              <a:spcBef>
                <a:spcPts val="300"/>
              </a:spcBef>
              <a:buSzTx/>
              <a:buNone/>
              <a:defRPr sz="2000" b="1">
                <a:solidFill>
                  <a:srgbClr val="9DA9A9"/>
                </a:solidFill>
              </a:defRPr>
            </a:lvl2pPr>
            <a:lvl3pPr marL="0" indent="292100">
              <a:buSzTx/>
              <a:buNone/>
              <a:defRPr sz="2000" b="1">
                <a:solidFill>
                  <a:srgbClr val="9DA9A9"/>
                </a:solidFill>
              </a:defRPr>
            </a:lvl3pPr>
            <a:lvl4pPr marL="0" indent="615950">
              <a:buSzTx/>
              <a:buNone/>
              <a:defRPr sz="2000" b="1">
                <a:solidFill>
                  <a:srgbClr val="9DA9A9"/>
                </a:solidFill>
              </a:defRPr>
            </a:lvl4pPr>
            <a:lvl5pPr marL="0" indent="895350">
              <a:buSzTx/>
              <a:buNone/>
              <a:defRPr sz="2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531430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2362536"/>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863600" y="596900"/>
            <a:ext cx="14528800" cy="4914900"/>
          </a:xfrm>
          <a:prstGeom prst="rect">
            <a:avLst/>
          </a:prstGeom>
        </p:spPr>
        <p:txBody>
          <a:bodyPr anchor="ctr"/>
          <a:lstStyle>
            <a:lvl1pPr algn="ctr">
              <a:lnSpc>
                <a:spcPts val="5500"/>
              </a:lnSpc>
            </a:lvl1pPr>
          </a:lstStyle>
          <a:p>
            <a:r>
              <a:t>Title Text</a:t>
            </a:r>
          </a:p>
        </p:txBody>
      </p:sp>
      <p:sp>
        <p:nvSpPr>
          <p:cNvPr id="8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100" indent="0" algn="ctr">
              <a:spcBef>
                <a:spcPts val="300"/>
              </a:spcBef>
              <a:buSzTx/>
              <a:buNone/>
              <a:defRPr sz="2400"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7997886"/>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736600" y="393700"/>
            <a:ext cx="13754100" cy="698500"/>
          </a:xfrm>
          <a:prstGeom prst="rect">
            <a:avLst/>
          </a:prstGeom>
          <a:effectLst>
            <a:outerShdw blurRad="38100" dist="38100" dir="5400000" rotWithShape="0">
              <a:srgbClr val="000000">
                <a:alpha val="90000"/>
              </a:srgbClr>
            </a:outerShdw>
          </a:effectLst>
        </p:spPr>
        <p:txBody>
          <a:bodyPr/>
          <a:lstStyle>
            <a:lvl1pPr>
              <a:lnSpc>
                <a:spcPts val="5000"/>
              </a:lnSpc>
              <a:defRPr sz="4200"/>
            </a:lvl1pPr>
          </a:lstStyle>
          <a:p>
            <a:r>
              <a:t>Title Text</a:t>
            </a:r>
          </a:p>
        </p:txBody>
      </p:sp>
      <p:sp>
        <p:nvSpPr>
          <p:cNvPr id="91" name="Body Level One…"/>
          <p:cNvSpPr txBox="1">
            <a:spLocks noGrp="1"/>
          </p:cNvSpPr>
          <p:nvPr>
            <p:ph type="body" sz="quarter" idx="1"/>
          </p:nvPr>
        </p:nvSpPr>
        <p:spPr>
          <a:xfrm>
            <a:off x="736600" y="1016000"/>
            <a:ext cx="13754100" cy="889000"/>
          </a:xfrm>
          <a:prstGeom prst="rect">
            <a:avLst/>
          </a:prstGeom>
          <a:effectLst>
            <a:outerShdw blurRad="38100" dist="38100" dir="5400000" rotWithShape="0">
              <a:srgbClr val="000000">
                <a:alpha val="90000"/>
              </a:srgbClr>
            </a:outerShdw>
          </a:effectLst>
        </p:spPr>
        <p:txBody>
          <a:bodyPr/>
          <a:lstStyle>
            <a:lvl1pPr>
              <a:spcBef>
                <a:spcPts val="1300"/>
              </a:spcBef>
              <a:defRPr sz="2400">
                <a:solidFill>
                  <a:srgbClr val="FFFFFF"/>
                </a:solidFill>
              </a:defRPr>
            </a:lvl1pPr>
            <a:lvl2pPr marL="38100" indent="0">
              <a:buSzTx/>
              <a:buNone/>
              <a:defRPr sz="2400" b="1"/>
            </a:lvl2pPr>
            <a:lvl3pPr marL="0" indent="292100">
              <a:buSzTx/>
              <a:buNone/>
              <a:defRPr sz="2400" b="1"/>
            </a:lvl3pPr>
            <a:lvl4pPr marL="0" indent="615950">
              <a:buSzTx/>
              <a:buNone/>
              <a:defRPr sz="2400" b="1"/>
            </a:lvl4pPr>
            <a:lvl5pPr marL="0" indent="895350">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4699960" y="8679085"/>
            <a:ext cx="182216" cy="172816"/>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665334584"/>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736600" y="393700"/>
            <a:ext cx="13754100" cy="6985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100"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22982525"/>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127"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100" indent="0" algn="ctr">
              <a:spcBef>
                <a:spcPts val="300"/>
              </a:spcBef>
              <a:buSzTx/>
              <a:buNone/>
              <a:defRPr b="1">
                <a:solidFill>
                  <a:srgbClr val="9DA9A9"/>
                </a:solidFill>
              </a:defRPr>
            </a:lvl2pPr>
            <a:lvl3pPr marL="0" indent="292100" algn="ctr">
              <a:buSzTx/>
              <a:buNone/>
              <a:defRPr sz="3000" b="1">
                <a:solidFill>
                  <a:srgbClr val="9DA9A9"/>
                </a:solidFill>
              </a:defRPr>
            </a:lvl3pPr>
            <a:lvl4pPr marL="0" indent="615950" algn="ctr">
              <a:buSzTx/>
              <a:buNone/>
              <a:defRPr sz="3000" b="1">
                <a:solidFill>
                  <a:srgbClr val="9DA9A9"/>
                </a:solidFill>
              </a:defRPr>
            </a:lvl4pPr>
            <a:lvl5pPr marL="0" indent="895350"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0189518"/>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136"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500">
                <a:solidFill>
                  <a:srgbClr val="FFFFFF"/>
                </a:solidFill>
              </a:defRPr>
            </a:lvl1pPr>
            <a:lvl2pPr marL="38100" indent="0" algn="ctr">
              <a:spcBef>
                <a:spcPts val="300"/>
              </a:spcBef>
              <a:buSzTx/>
              <a:buNone/>
              <a:defRPr sz="2800" b="1">
                <a:solidFill>
                  <a:srgbClr val="9DA9A9"/>
                </a:solidFill>
              </a:defRPr>
            </a:lvl2pPr>
            <a:lvl3pPr marL="0" indent="292100" algn="ctr">
              <a:buSzTx/>
              <a:buNone/>
              <a:defRPr sz="2800" b="1">
                <a:solidFill>
                  <a:srgbClr val="9DA9A9"/>
                </a:solidFill>
              </a:defRPr>
            </a:lvl3pPr>
            <a:lvl4pPr marL="0" indent="615950" algn="ctr">
              <a:buSzTx/>
              <a:buNone/>
              <a:defRPr sz="2800" b="1">
                <a:solidFill>
                  <a:srgbClr val="9DA9A9"/>
                </a:solidFill>
              </a:defRPr>
            </a:lvl4pPr>
            <a:lvl5pPr marL="0" indent="895350" algn="ctr">
              <a:buSzTx/>
              <a:buNone/>
              <a:defRPr sz="2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93583744"/>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145"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800">
                <a:solidFill>
                  <a:srgbClr val="FFFFFF"/>
                </a:solidFill>
              </a:defRPr>
            </a:lvl1pPr>
            <a:lvl2pPr marL="38100" indent="0" algn="ctr">
              <a:spcBef>
                <a:spcPts val="300"/>
              </a:spcBef>
              <a:buSzTx/>
              <a:buNone/>
              <a:defRPr sz="2800" b="1">
                <a:solidFill>
                  <a:srgbClr val="9DA9A9"/>
                </a:solidFill>
              </a:defRPr>
            </a:lvl2pPr>
            <a:lvl3pPr marL="0" indent="292100" algn="ctr">
              <a:buSzTx/>
              <a:buNone/>
              <a:defRPr sz="2800" b="1">
                <a:solidFill>
                  <a:srgbClr val="9DA9A9"/>
                </a:solidFill>
              </a:defRPr>
            </a:lvl3pPr>
            <a:lvl4pPr marL="0" indent="615950" algn="ctr">
              <a:buSzTx/>
              <a:buNone/>
              <a:defRPr sz="2800" b="1">
                <a:solidFill>
                  <a:srgbClr val="9DA9A9"/>
                </a:solidFill>
              </a:defRPr>
            </a:lvl4pPr>
            <a:lvl5pPr marL="0" indent="895350" algn="ctr">
              <a:buSzTx/>
              <a:buNone/>
              <a:defRPr sz="2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2905043"/>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154" name="Body Level One…"/>
          <p:cNvSpPr txBox="1">
            <a:spLocks noGrp="1"/>
          </p:cNvSpPr>
          <p:nvPr>
            <p:ph type="body" sz="quarter" idx="1"/>
          </p:nvPr>
        </p:nvSpPr>
        <p:spPr>
          <a:xfrm>
            <a:off x="863600" y="1270000"/>
            <a:ext cx="14528800" cy="1016000"/>
          </a:xfrm>
          <a:prstGeom prst="rect">
            <a:avLst/>
          </a:prstGeom>
        </p:spPr>
        <p:txBody>
          <a:bodyPr/>
          <a:lstStyle>
            <a:lvl1pPr algn="ctr"/>
            <a:lvl2pPr marL="38100" indent="228600">
              <a:buSzTx/>
              <a:buNone/>
              <a:defRPr sz="3200" b="1"/>
            </a:lvl2pPr>
            <a:lvl3pPr marL="0" indent="457200">
              <a:buSzTx/>
              <a:buNone/>
              <a:defRPr sz="3000" b="1"/>
            </a:lvl3pPr>
            <a:lvl4pPr marL="0" indent="685800">
              <a:buSzTx/>
              <a:buNone/>
              <a:defRPr sz="2600" b="1"/>
            </a:lvl4pPr>
            <a:lvl5pPr marL="0" indent="9144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671798"/>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736600" y="393700"/>
            <a:ext cx="13754100"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163"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8054655"/>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5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863600" y="596900"/>
            <a:ext cx="14528800" cy="4914900"/>
          </a:xfrm>
          <a:prstGeom prst="rect">
            <a:avLst/>
          </a:prstGeom>
        </p:spPr>
        <p:txBody>
          <a:bodyPr anchor="ctr"/>
          <a:lstStyle>
            <a:lvl1pPr algn="ctr">
              <a:lnSpc>
                <a:spcPts val="5500"/>
              </a:lnSpc>
            </a:lvl1pPr>
          </a:lstStyle>
          <a:p>
            <a:r>
              <a:t>Title Text</a:t>
            </a:r>
          </a:p>
        </p:txBody>
      </p:sp>
      <p:sp>
        <p:nvSpPr>
          <p:cNvPr id="17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100" indent="0" algn="ctr">
              <a:spcBef>
                <a:spcPts val="300"/>
              </a:spcBef>
              <a:buSzTx/>
              <a:buNone/>
              <a:defRPr sz="2400"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344556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73"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100" indent="0" algn="ctr">
              <a:spcBef>
                <a:spcPts val="300"/>
              </a:spcBef>
              <a:buSzTx/>
              <a:buNone/>
              <a:defRPr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55051046"/>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Centered Image">
    <p:spTree>
      <p:nvGrpSpPr>
        <p:cNvPr id="1" name=""/>
        <p:cNvGrpSpPr/>
        <p:nvPr/>
      </p:nvGrpSpPr>
      <p:grpSpPr>
        <a:xfrm>
          <a:off x="0" y="0"/>
          <a:ext cx="0" cy="0"/>
          <a:chOff x="0" y="0"/>
          <a:chExt cx="0" cy="0"/>
        </a:xfrm>
      </p:grpSpPr>
      <p:sp>
        <p:nvSpPr>
          <p:cNvPr id="196" name="Title Text"/>
          <p:cNvSpPr txBox="1">
            <a:spLocks noGrp="1"/>
          </p:cNvSpPr>
          <p:nvPr>
            <p:ph type="title"/>
          </p:nvPr>
        </p:nvSpPr>
        <p:spPr>
          <a:xfrm>
            <a:off x="736600" y="393700"/>
            <a:ext cx="14782800" cy="698500"/>
          </a:xfrm>
          <a:prstGeom prst="rect">
            <a:avLst/>
          </a:prstGeom>
          <a:effectLst>
            <a:outerShdw blurRad="38100" dist="38100" dir="5400000" rotWithShape="0">
              <a:srgbClr val="000000">
                <a:alpha val="90000"/>
              </a:srgbClr>
            </a:outerShdw>
          </a:effectLst>
        </p:spPr>
        <p:txBody>
          <a:bodyPr/>
          <a:lstStyle>
            <a:lvl1pPr algn="ctr">
              <a:lnSpc>
                <a:spcPts val="5400"/>
              </a:lnSpc>
            </a:lvl1pPr>
          </a:lstStyle>
          <a:p>
            <a:r>
              <a:t>Title Text</a:t>
            </a:r>
          </a:p>
        </p:txBody>
      </p:sp>
      <p:sp>
        <p:nvSpPr>
          <p:cNvPr id="197" name="Body Level One…"/>
          <p:cNvSpPr txBox="1">
            <a:spLocks noGrp="1"/>
          </p:cNvSpPr>
          <p:nvPr>
            <p:ph type="body" sz="quarter" idx="1"/>
          </p:nvPr>
        </p:nvSpPr>
        <p:spPr>
          <a:xfrm>
            <a:off x="736600" y="1079500"/>
            <a:ext cx="14782800" cy="889000"/>
          </a:xfrm>
          <a:prstGeom prst="rect">
            <a:avLst/>
          </a:prstGeom>
          <a:effectLst>
            <a:outerShdw blurRad="38100" dist="38100" dir="5400000" rotWithShape="0">
              <a:srgbClr val="000000">
                <a:alpha val="90000"/>
              </a:srgbClr>
            </a:outerShdw>
          </a:effectLst>
        </p:spPr>
        <p:txBody>
          <a:bodyPr/>
          <a:lstStyle>
            <a:lvl1pPr algn="ctr">
              <a:spcBef>
                <a:spcPts val="1300"/>
              </a:spcBef>
              <a:defRPr sz="2600">
                <a:solidFill>
                  <a:srgbClr val="FFFFFF"/>
                </a:solidFill>
              </a:defRPr>
            </a:lvl1pPr>
            <a:lvl2pPr marL="38100" indent="0" algn="ctr">
              <a:buSzTx/>
              <a:buNone/>
              <a:defRPr sz="2600" b="1"/>
            </a:lvl2pPr>
            <a:lvl3pPr marL="0" indent="292100" algn="ctr">
              <a:buSzTx/>
              <a:buNone/>
              <a:defRPr b="1"/>
            </a:lvl3pPr>
            <a:lvl4pPr marL="0" indent="615950" algn="ctr">
              <a:buSzTx/>
              <a:buNone/>
              <a:defRPr sz="2600" b="1"/>
            </a:lvl4pPr>
            <a:lvl5pPr marL="0" indent="895350" algn="ctr">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2655690"/>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2_Centered Image">
    <p:spTree>
      <p:nvGrpSpPr>
        <p:cNvPr id="1" name=""/>
        <p:cNvGrpSpPr/>
        <p:nvPr/>
      </p:nvGrpSpPr>
      <p:grpSpPr>
        <a:xfrm>
          <a:off x="0" y="0"/>
          <a:ext cx="0" cy="0"/>
          <a:chOff x="0" y="0"/>
          <a:chExt cx="0" cy="0"/>
        </a:xfrm>
      </p:grpSpPr>
      <p:sp>
        <p:nvSpPr>
          <p:cNvPr id="205" name="Title Text"/>
          <p:cNvSpPr txBox="1">
            <a:spLocks noGrp="1"/>
          </p:cNvSpPr>
          <p:nvPr>
            <p:ph type="title"/>
          </p:nvPr>
        </p:nvSpPr>
        <p:spPr>
          <a:xfrm>
            <a:off x="736600" y="393700"/>
            <a:ext cx="14782800" cy="787400"/>
          </a:xfrm>
          <a:prstGeom prst="rect">
            <a:avLst/>
          </a:prstGeom>
          <a:effectLst>
            <a:outerShdw blurRad="38100" dist="38100" dir="5400000" rotWithShape="0">
              <a:srgbClr val="000000">
                <a:alpha val="90000"/>
              </a:srgbClr>
            </a:outerShdw>
          </a:effectLst>
        </p:spPr>
        <p:txBody>
          <a:bodyPr/>
          <a:lstStyle>
            <a:lvl1pPr algn="ctr">
              <a:lnSpc>
                <a:spcPts val="5400"/>
              </a:lnSpc>
            </a:lvl1pPr>
          </a:lstStyle>
          <a:p>
            <a:r>
              <a:t>Title Text</a:t>
            </a:r>
          </a:p>
        </p:txBody>
      </p:sp>
      <p:sp>
        <p:nvSpPr>
          <p:cNvPr id="206" name="Body Level One…"/>
          <p:cNvSpPr txBox="1">
            <a:spLocks noGrp="1"/>
          </p:cNvSpPr>
          <p:nvPr>
            <p:ph type="body" sz="quarter" idx="1"/>
          </p:nvPr>
        </p:nvSpPr>
        <p:spPr>
          <a:xfrm>
            <a:off x="736600" y="1079500"/>
            <a:ext cx="14782800" cy="889000"/>
          </a:xfrm>
          <a:prstGeom prst="rect">
            <a:avLst/>
          </a:prstGeom>
          <a:effectLst>
            <a:outerShdw blurRad="38100" dist="38100" dir="5400000" rotWithShape="0">
              <a:srgbClr val="000000">
                <a:alpha val="90000"/>
              </a:srgbClr>
            </a:outerShdw>
          </a:effectLst>
        </p:spPr>
        <p:txBody>
          <a:bodyPr/>
          <a:lstStyle>
            <a:lvl1pPr algn="ctr">
              <a:spcBef>
                <a:spcPts val="1300"/>
              </a:spcBef>
              <a:defRPr sz="2600">
                <a:solidFill>
                  <a:srgbClr val="FFFFFF"/>
                </a:solidFill>
              </a:defRPr>
            </a:lvl1pPr>
            <a:lvl2pPr marL="38100" indent="0" algn="ctr">
              <a:buSzTx/>
              <a:buNone/>
              <a:defRPr sz="2600" b="1"/>
            </a:lvl2pPr>
            <a:lvl3pPr marL="0" indent="292100" algn="ctr">
              <a:buSzTx/>
              <a:buNone/>
              <a:defRPr b="1"/>
            </a:lvl3pPr>
            <a:lvl4pPr marL="0" indent="615950" algn="ctr">
              <a:buSzTx/>
              <a:buNone/>
              <a:defRPr sz="2600" b="1"/>
            </a:lvl4pPr>
            <a:lvl5pPr marL="0" indent="895350" algn="ctr">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2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680043"/>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6_Centered Quot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215"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500">
                <a:solidFill>
                  <a:srgbClr val="FFFFFF"/>
                </a:solidFill>
              </a:defRPr>
            </a:lvl1pPr>
            <a:lvl2pPr marL="38100" indent="0" algn="ctr">
              <a:spcBef>
                <a:spcPts val="300"/>
              </a:spcBef>
              <a:buSzTx/>
              <a:buNone/>
              <a:defRPr sz="2800" b="1">
                <a:solidFill>
                  <a:srgbClr val="9DA9A9"/>
                </a:solidFill>
              </a:defRPr>
            </a:lvl2pPr>
            <a:lvl3pPr marL="0" indent="292100" algn="ctr">
              <a:buSzTx/>
              <a:buNone/>
              <a:defRPr sz="2800" b="1">
                <a:solidFill>
                  <a:srgbClr val="9DA9A9"/>
                </a:solidFill>
              </a:defRPr>
            </a:lvl3pPr>
            <a:lvl4pPr marL="0" indent="615950" algn="ctr">
              <a:buSzTx/>
              <a:buNone/>
              <a:defRPr sz="2800" b="1">
                <a:solidFill>
                  <a:srgbClr val="9DA9A9"/>
                </a:solidFill>
              </a:defRPr>
            </a:lvl4pPr>
            <a:lvl5pPr marL="0" indent="895350" algn="ctr">
              <a:buSzTx/>
              <a:buNone/>
              <a:defRPr sz="2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2638017"/>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7_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224"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100" indent="0" algn="ctr">
              <a:spcBef>
                <a:spcPts val="300"/>
              </a:spcBef>
              <a:buSzTx/>
              <a:buNone/>
              <a:defRPr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8881208"/>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Quote">
    <p:spTree>
      <p:nvGrpSpPr>
        <p:cNvPr id="1" name=""/>
        <p:cNvGrpSpPr/>
        <p:nvPr/>
      </p:nvGrpSpPr>
      <p:grpSpPr>
        <a:xfrm>
          <a:off x="0" y="0"/>
          <a:ext cx="0" cy="0"/>
          <a:chOff x="0" y="0"/>
          <a:chExt cx="0" cy="0"/>
        </a:xfrm>
      </p:grpSpPr>
      <p:sp>
        <p:nvSpPr>
          <p:cNvPr id="232" name="Title Text"/>
          <p:cNvSpPr txBox="1">
            <a:spLocks noGrp="1"/>
          </p:cNvSpPr>
          <p:nvPr>
            <p:ph type="title"/>
          </p:nvPr>
        </p:nvSpPr>
        <p:spPr>
          <a:xfrm>
            <a:off x="863600" y="596900"/>
            <a:ext cx="14528800" cy="4914900"/>
          </a:xfrm>
          <a:prstGeom prst="rect">
            <a:avLst/>
          </a:prstGeom>
        </p:spPr>
        <p:txBody>
          <a:bodyPr anchor="ctr"/>
          <a:lstStyle>
            <a:lvl1pPr marL="286226" indent="-286226">
              <a:lnSpc>
                <a:spcPts val="5500"/>
              </a:lnSpc>
            </a:lvl1pPr>
          </a:lstStyle>
          <a:p>
            <a:r>
              <a:t>Title Text</a:t>
            </a:r>
          </a:p>
        </p:txBody>
      </p:sp>
      <p:sp>
        <p:nvSpPr>
          <p:cNvPr id="233" name="Body Level One…"/>
          <p:cNvSpPr txBox="1">
            <a:spLocks noGrp="1"/>
          </p:cNvSpPr>
          <p:nvPr>
            <p:ph type="body" sz="half" idx="1"/>
          </p:nvPr>
        </p:nvSpPr>
        <p:spPr>
          <a:xfrm>
            <a:off x="1219200" y="5664200"/>
            <a:ext cx="14173200" cy="2870200"/>
          </a:xfrm>
          <a:prstGeom prst="rect">
            <a:avLst/>
          </a:prstGeom>
        </p:spPr>
        <p:txBody>
          <a:bodyPr/>
          <a:lstStyle>
            <a:lvl1pPr>
              <a:lnSpc>
                <a:spcPct val="110000"/>
              </a:lnSpc>
              <a:spcBef>
                <a:spcPts val="1300"/>
              </a:spcBef>
              <a:defRPr sz="3000">
                <a:solidFill>
                  <a:srgbClr val="FFFFFF"/>
                </a:solidFill>
              </a:defRPr>
            </a:lvl1pPr>
            <a:lvl2pPr marL="38100" indent="0">
              <a:spcBef>
                <a:spcPts val="300"/>
              </a:spcBef>
              <a:buSzTx/>
              <a:buNone/>
              <a:defRPr sz="2000" b="1">
                <a:solidFill>
                  <a:srgbClr val="9DA9A9"/>
                </a:solidFill>
              </a:defRPr>
            </a:lvl2pPr>
            <a:lvl3pPr marL="0" indent="292100">
              <a:buSzTx/>
              <a:buNone/>
              <a:defRPr sz="2000" b="1">
                <a:solidFill>
                  <a:srgbClr val="9DA9A9"/>
                </a:solidFill>
              </a:defRPr>
            </a:lvl3pPr>
            <a:lvl4pPr marL="0" indent="615950">
              <a:buSzTx/>
              <a:buNone/>
              <a:defRPr sz="2000" b="1">
                <a:solidFill>
                  <a:srgbClr val="9DA9A9"/>
                </a:solidFill>
              </a:defRPr>
            </a:lvl4pPr>
            <a:lvl5pPr marL="0" indent="895350">
              <a:buSzTx/>
              <a:buNone/>
              <a:defRPr sz="2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1366134"/>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8_Centered Quote">
    <p:spTree>
      <p:nvGrpSpPr>
        <p:cNvPr id="1" name=""/>
        <p:cNvGrpSpPr/>
        <p:nvPr/>
      </p:nvGrpSpPr>
      <p:grpSpPr>
        <a:xfrm>
          <a:off x="0" y="0"/>
          <a:ext cx="0" cy="0"/>
          <a:chOff x="0" y="0"/>
          <a:chExt cx="0" cy="0"/>
        </a:xfrm>
      </p:grpSpPr>
      <p:sp>
        <p:nvSpPr>
          <p:cNvPr id="241"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24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100" indent="0" algn="ctr">
              <a:spcBef>
                <a:spcPts val="300"/>
              </a:spcBef>
              <a:buSzTx/>
              <a:buNone/>
              <a:defRPr b="1">
                <a:solidFill>
                  <a:srgbClr val="9DA9A9"/>
                </a:solidFill>
              </a:defRPr>
            </a:lvl2pPr>
            <a:lvl3pPr marL="0" indent="292100" algn="ctr">
              <a:buSzTx/>
              <a:buNone/>
              <a:defRPr sz="3000" b="1">
                <a:solidFill>
                  <a:srgbClr val="9DA9A9"/>
                </a:solidFill>
              </a:defRPr>
            </a:lvl3pPr>
            <a:lvl4pPr marL="0" indent="615950" algn="ctr">
              <a:buSzTx/>
              <a:buNone/>
              <a:defRPr sz="3000" b="1">
                <a:solidFill>
                  <a:srgbClr val="9DA9A9"/>
                </a:solidFill>
              </a:defRPr>
            </a:lvl4pPr>
            <a:lvl5pPr marL="0" indent="895350"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7072684"/>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3_Centered Image">
    <p:spTree>
      <p:nvGrpSpPr>
        <p:cNvPr id="1" name=""/>
        <p:cNvGrpSpPr/>
        <p:nvPr/>
      </p:nvGrpSpPr>
      <p:grpSpPr>
        <a:xfrm>
          <a:off x="0" y="0"/>
          <a:ext cx="0" cy="0"/>
          <a:chOff x="0" y="0"/>
          <a:chExt cx="0" cy="0"/>
        </a:xfrm>
      </p:grpSpPr>
      <p:sp>
        <p:nvSpPr>
          <p:cNvPr id="250" name="Title Text"/>
          <p:cNvSpPr txBox="1">
            <a:spLocks noGrp="1"/>
          </p:cNvSpPr>
          <p:nvPr>
            <p:ph type="title"/>
          </p:nvPr>
        </p:nvSpPr>
        <p:spPr>
          <a:xfrm>
            <a:off x="736600" y="393700"/>
            <a:ext cx="14782800" cy="780759"/>
          </a:xfrm>
          <a:prstGeom prst="rect">
            <a:avLst/>
          </a:prstGeom>
          <a:effectLst>
            <a:outerShdw blurRad="38100" dist="38100" dir="5400000" rotWithShape="0">
              <a:srgbClr val="000000">
                <a:alpha val="90000"/>
              </a:srgbClr>
            </a:outerShdw>
          </a:effectLst>
        </p:spPr>
        <p:txBody>
          <a:bodyPr/>
          <a:lstStyle>
            <a:lvl1pPr algn="ctr">
              <a:lnSpc>
                <a:spcPts val="5400"/>
              </a:lnSpc>
            </a:lvl1pPr>
          </a:lstStyle>
          <a:p>
            <a:r>
              <a:t>Title Text</a:t>
            </a:r>
          </a:p>
        </p:txBody>
      </p:sp>
      <p:sp>
        <p:nvSpPr>
          <p:cNvPr id="251" name="Body Level One…"/>
          <p:cNvSpPr txBox="1">
            <a:spLocks noGrp="1"/>
          </p:cNvSpPr>
          <p:nvPr>
            <p:ph type="body" sz="quarter" idx="1"/>
          </p:nvPr>
        </p:nvSpPr>
        <p:spPr>
          <a:xfrm>
            <a:off x="736600" y="1079500"/>
            <a:ext cx="14782800" cy="889000"/>
          </a:xfrm>
          <a:prstGeom prst="rect">
            <a:avLst/>
          </a:prstGeom>
          <a:effectLst>
            <a:outerShdw blurRad="38100" dist="38100" dir="5400000" rotWithShape="0">
              <a:srgbClr val="000000">
                <a:alpha val="90000"/>
              </a:srgbClr>
            </a:outerShdw>
          </a:effectLst>
        </p:spPr>
        <p:txBody>
          <a:bodyPr/>
          <a:lstStyle>
            <a:lvl1pPr algn="ctr">
              <a:spcBef>
                <a:spcPts val="1300"/>
              </a:spcBef>
              <a:defRPr sz="2600">
                <a:solidFill>
                  <a:srgbClr val="FFFFFF"/>
                </a:solidFill>
              </a:defRPr>
            </a:lvl1pPr>
            <a:lvl2pPr marL="38100" indent="0" algn="ctr">
              <a:buSzTx/>
              <a:buNone/>
              <a:defRPr sz="2600" b="1"/>
            </a:lvl2pPr>
            <a:lvl3pPr marL="0" indent="292100" algn="ctr">
              <a:buSzTx/>
              <a:buNone/>
              <a:defRPr b="1"/>
            </a:lvl3pPr>
            <a:lvl4pPr marL="0" indent="615950" algn="ctr">
              <a:buSzTx/>
              <a:buNone/>
              <a:defRPr sz="2600" b="1"/>
            </a:lvl4pPr>
            <a:lvl5pPr marL="0" indent="895350" algn="ctr">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7219197"/>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hoto/Bullets (R)">
    <p:bg>
      <p:bgPr>
        <a:solidFill>
          <a:srgbClr val="FFFFFF"/>
        </a:solidFill>
        <a:effectLst/>
      </p:bgPr>
    </p:bg>
    <p:spTree>
      <p:nvGrpSpPr>
        <p:cNvPr id="1" name=""/>
        <p:cNvGrpSpPr/>
        <p:nvPr/>
      </p:nvGrpSpPr>
      <p:grpSpPr>
        <a:xfrm>
          <a:off x="0" y="0"/>
          <a:ext cx="0" cy="0"/>
          <a:chOff x="0" y="0"/>
          <a:chExt cx="0" cy="0"/>
        </a:xfrm>
      </p:grpSpPr>
      <p:sp>
        <p:nvSpPr>
          <p:cNvPr id="259" name="u3qfwpdgrvy-sugar-bee.jpg"/>
          <p:cNvSpPr>
            <a:spLocks noGrp="1"/>
          </p:cNvSpPr>
          <p:nvPr>
            <p:ph type="pic" idx="13"/>
          </p:nvPr>
        </p:nvSpPr>
        <p:spPr>
          <a:xfrm>
            <a:off x="8694981" y="-1"/>
            <a:ext cx="7569429" cy="9143871"/>
          </a:xfrm>
          <a:prstGeom prst="rect">
            <a:avLst/>
          </a:prstGeom>
        </p:spPr>
        <p:txBody>
          <a:bodyPr lIns="91439" tIns="45719" rIns="91439" bIns="45719"/>
          <a:lstStyle/>
          <a:p>
            <a:endParaRPr/>
          </a:p>
        </p:txBody>
      </p:sp>
      <p:sp>
        <p:nvSpPr>
          <p:cNvPr id="260" name="Body Level One…"/>
          <p:cNvSpPr txBox="1">
            <a:spLocks noGrp="1"/>
          </p:cNvSpPr>
          <p:nvPr>
            <p:ph type="body" sz="half" idx="1"/>
          </p:nvPr>
        </p:nvSpPr>
        <p:spPr>
          <a:xfrm>
            <a:off x="846666" y="2116666"/>
            <a:ext cx="7569466" cy="6520394"/>
          </a:xfrm>
          <a:prstGeom prst="rect">
            <a:avLst/>
          </a:prstGeom>
        </p:spPr>
        <p:txBody>
          <a:bodyPr lIns="0" tIns="0" rIns="0" bIns="0">
            <a:normAutofit/>
          </a:bodyPr>
          <a:lstStyle>
            <a:lvl1pPr marL="332509" indent="-332509" defTabSz="550333">
              <a:spcBef>
                <a:spcPts val="2000"/>
              </a:spcBef>
              <a:buSzPct val="100000"/>
              <a:buChar char="•"/>
              <a:defRPr sz="3600">
                <a:solidFill>
                  <a:srgbClr val="000000"/>
                </a:solidFill>
                <a:latin typeface="Helvetica"/>
                <a:ea typeface="Helvetica"/>
                <a:cs typeface="Helvetica"/>
                <a:sym typeface="Helvetica"/>
              </a:defRPr>
            </a:lvl1pPr>
            <a:lvl2pPr marL="960119" indent="-325119" defTabSz="550333">
              <a:spcBef>
                <a:spcPts val="2000"/>
              </a:spcBef>
              <a:buSzPct val="100000"/>
              <a:buChar char="‣"/>
              <a:defRPr sz="3200" b="1">
                <a:solidFill>
                  <a:srgbClr val="000000"/>
                </a:solidFill>
                <a:latin typeface="Helvetica"/>
                <a:ea typeface="Helvetica"/>
                <a:cs typeface="Helvetica"/>
                <a:sym typeface="Helvetica"/>
              </a:defRPr>
            </a:lvl2pPr>
            <a:lvl3pPr marL="1608666" indent="-338666" defTabSz="550333">
              <a:spcBef>
                <a:spcPts val="2000"/>
              </a:spcBef>
              <a:buSzPct val="100000"/>
              <a:buChar char="-"/>
              <a:defRPr sz="3000" b="1">
                <a:solidFill>
                  <a:srgbClr val="000000"/>
                </a:solidFill>
                <a:latin typeface="Helvetica"/>
                <a:ea typeface="Helvetica"/>
                <a:cs typeface="Helvetica"/>
                <a:sym typeface="Helvetica"/>
              </a:defRPr>
            </a:lvl3pPr>
            <a:lvl4pPr marL="2235200" indent="-330200" defTabSz="550333">
              <a:spcBef>
                <a:spcPts val="2000"/>
              </a:spcBef>
              <a:buSzPct val="100000"/>
              <a:buChar char="•"/>
              <a:defRPr sz="2600" b="1">
                <a:solidFill>
                  <a:srgbClr val="000000"/>
                </a:solidFill>
                <a:latin typeface="Helvetica"/>
                <a:ea typeface="Helvetica"/>
                <a:cs typeface="Helvetica"/>
                <a:sym typeface="Helvetica"/>
              </a:defRPr>
            </a:lvl4pPr>
            <a:lvl5pPr marL="2859314" indent="-319314" defTabSz="550333">
              <a:spcBef>
                <a:spcPts val="2000"/>
              </a:spcBef>
              <a:buSzPct val="100000"/>
              <a:buChar char="‣"/>
              <a:defRPr b="1">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61" name="Title Text"/>
          <p:cNvSpPr txBox="1">
            <a:spLocks noGrp="1"/>
          </p:cNvSpPr>
          <p:nvPr>
            <p:ph type="title"/>
          </p:nvPr>
        </p:nvSpPr>
        <p:spPr>
          <a:xfrm>
            <a:off x="846666" y="846666"/>
            <a:ext cx="7569466" cy="985181"/>
          </a:xfrm>
          <a:prstGeom prst="rect">
            <a:avLst/>
          </a:prstGeom>
        </p:spPr>
        <p:txBody>
          <a:bodyPr lIns="0" tIns="0" rIns="0" bIns="0">
            <a:normAutofit/>
          </a:bodyPr>
          <a:lstStyle>
            <a:lvl1pPr defTabSz="550333">
              <a:lnSpc>
                <a:spcPct val="100000"/>
              </a:lnSpc>
              <a:defRPr sz="6000">
                <a:solidFill>
                  <a:srgbClr val="8DC63F"/>
                </a:solidFill>
                <a:latin typeface="Helvetica"/>
                <a:ea typeface="Helvetica"/>
                <a:cs typeface="Helvetica"/>
                <a:sym typeface="Helvetica"/>
              </a:defRPr>
            </a:lvl1pPr>
          </a:lstStyle>
          <a:p>
            <a:r>
              <a:t>Title Text</a:t>
            </a:r>
          </a:p>
        </p:txBody>
      </p:sp>
      <p:sp>
        <p:nvSpPr>
          <p:cNvPr id="262" name="Object"/>
          <p:cNvSpPr txBox="1">
            <a:spLocks noGrp="1"/>
          </p:cNvSpPr>
          <p:nvPr>
            <p:ph sz="quarter" idx="3"/>
          </p:nvPr>
        </p:nvSpPr>
        <p:spPr>
          <a:xfrm>
            <a:off x="-1" y="-1"/>
            <a:ext cx="16256001" cy="635001"/>
          </a:xfrm>
          <a:prstGeom prst="rect">
            <a:avLst/>
          </a:prstGeom>
        </p:spPr>
        <p:txBody>
          <a:bodyPr lIns="33866" tIns="33866" rIns="33866" bIns="33866" anchor="ctr">
            <a:normAutofit/>
          </a:bodyPr>
          <a:lstStyle/>
          <a:p>
            <a:pPr algn="ctr" defTabSz="550333">
              <a:spcBef>
                <a:spcPts val="0"/>
              </a:spcBef>
              <a:defRPr sz="3600" b="0">
                <a:solidFill>
                  <a:srgbClr val="000000"/>
                </a:solidFill>
                <a:latin typeface="Gill Sans"/>
                <a:ea typeface="Gill Sans"/>
                <a:cs typeface="Gill Sans"/>
                <a:sym typeface="Gill Sans"/>
              </a:defRPr>
            </a:pPr>
            <a:endParaRPr/>
          </a:p>
        </p:txBody>
      </p:sp>
      <p:sp>
        <p:nvSpPr>
          <p:cNvPr id="263" name="Slide Number"/>
          <p:cNvSpPr txBox="1">
            <a:spLocks noGrp="1"/>
          </p:cNvSpPr>
          <p:nvPr>
            <p:ph type="sldNum" sz="quarter" idx="2"/>
          </p:nvPr>
        </p:nvSpPr>
        <p:spPr>
          <a:xfrm>
            <a:off x="15826825" y="157780"/>
            <a:ext cx="306393" cy="309034"/>
          </a:xfrm>
          <a:prstGeom prst="rect">
            <a:avLst/>
          </a:prstGeom>
        </p:spPr>
        <p:txBody>
          <a:bodyPr lIns="33866" tIns="33866" rIns="33866" bIns="33866"/>
          <a:lstStyle>
            <a:lvl1pPr algn="ctr" defTabSz="550333">
              <a:defRPr sz="16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864111302"/>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888341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863600" y="596900"/>
            <a:ext cx="14528800" cy="4914900"/>
          </a:xfrm>
          <a:prstGeom prst="rect">
            <a:avLst/>
          </a:prstGeom>
        </p:spPr>
        <p:txBody>
          <a:bodyPr anchor="ctr"/>
          <a:lstStyle>
            <a:lvl1pPr algn="ctr">
              <a:lnSpc>
                <a:spcPts val="5500"/>
              </a:lnSpc>
            </a:lvl1pPr>
          </a:lstStyle>
          <a:p>
            <a:r>
              <a:t>Title Text</a:t>
            </a:r>
          </a:p>
        </p:txBody>
      </p:sp>
      <p:sp>
        <p:nvSpPr>
          <p:cNvPr id="8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100" indent="0" algn="ctr">
              <a:spcBef>
                <a:spcPts val="300"/>
              </a:spcBef>
              <a:buSzTx/>
              <a:buNone/>
              <a:defRPr sz="2400"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47485427"/>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08145484"/>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84473469"/>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739027975"/>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91690486"/>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672098331"/>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148070175"/>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99981141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00179367"/>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93022613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736600" y="393700"/>
            <a:ext cx="13754100" cy="698500"/>
          </a:xfrm>
          <a:prstGeom prst="rect">
            <a:avLst/>
          </a:prstGeom>
          <a:effectLst>
            <a:outerShdw blurRad="38100" dist="38100" dir="5400000" rotWithShape="0">
              <a:srgbClr val="000000">
                <a:alpha val="90000"/>
              </a:srgbClr>
            </a:outerShdw>
          </a:effectLst>
        </p:spPr>
        <p:txBody>
          <a:bodyPr/>
          <a:lstStyle>
            <a:lvl1pPr>
              <a:lnSpc>
                <a:spcPts val="5000"/>
              </a:lnSpc>
              <a:defRPr sz="4200"/>
            </a:lvl1pPr>
          </a:lstStyle>
          <a:p>
            <a:r>
              <a:t>Title Text</a:t>
            </a:r>
          </a:p>
        </p:txBody>
      </p:sp>
      <p:sp>
        <p:nvSpPr>
          <p:cNvPr id="91" name="Body Level One…"/>
          <p:cNvSpPr txBox="1">
            <a:spLocks noGrp="1"/>
          </p:cNvSpPr>
          <p:nvPr>
            <p:ph type="body" sz="quarter" idx="1"/>
          </p:nvPr>
        </p:nvSpPr>
        <p:spPr>
          <a:xfrm>
            <a:off x="736600" y="1016000"/>
            <a:ext cx="13754100" cy="889000"/>
          </a:xfrm>
          <a:prstGeom prst="rect">
            <a:avLst/>
          </a:prstGeom>
          <a:effectLst>
            <a:outerShdw blurRad="38100" dist="38100" dir="5400000" rotWithShape="0">
              <a:srgbClr val="000000">
                <a:alpha val="90000"/>
              </a:srgbClr>
            </a:outerShdw>
          </a:effectLst>
        </p:spPr>
        <p:txBody>
          <a:bodyPr/>
          <a:lstStyle>
            <a:lvl1pPr>
              <a:spcBef>
                <a:spcPts val="1300"/>
              </a:spcBef>
              <a:defRPr sz="2400">
                <a:solidFill>
                  <a:srgbClr val="FFFFFF"/>
                </a:solidFill>
              </a:defRPr>
            </a:lvl1pPr>
            <a:lvl2pPr marL="38100" indent="0">
              <a:buSzTx/>
              <a:buNone/>
              <a:defRPr sz="2400" b="1"/>
            </a:lvl2pPr>
            <a:lvl3pPr marL="0" indent="292100">
              <a:buSzTx/>
              <a:buNone/>
              <a:defRPr sz="2400" b="1"/>
            </a:lvl3pPr>
            <a:lvl4pPr marL="0" indent="615950">
              <a:buSzTx/>
              <a:buNone/>
              <a:defRPr sz="2400" b="1"/>
            </a:lvl4pPr>
            <a:lvl5pPr marL="0" indent="895350">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4699960" y="8679085"/>
            <a:ext cx="182216" cy="172816"/>
          </a:xfrm>
          <a:prstGeom prst="rect">
            <a:avLst/>
          </a:prstGeom>
        </p:spPr>
        <p:txBody>
          <a:bodyPr anchor="b"/>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55794937"/>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6709584"/>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78818662"/>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6038192"/>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87185971"/>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2560827510"/>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88867474"/>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1299295037"/>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323111412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204454350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736600" y="393700"/>
            <a:ext cx="13754100" cy="6985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100"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475145418"/>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347620238"/>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50962998"/>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288432791"/>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1885570495"/>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445753286"/>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5964228"/>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0" y="8475134"/>
            <a:ext cx="3657600" cy="486833"/>
          </a:xfrm>
          <a:prstGeom prst="rect">
            <a:avLst/>
          </a:prstGeom>
        </p:spPr>
        <p:txBody>
          <a:bodyPr/>
          <a:lstStyle/>
          <a:p>
            <a:fld id="{4F6DF5D2-6F09-4539-A6D4-16F389B6E61D}" type="datetime1">
              <a:rPr lang="en-US" smtClean="0">
                <a:solidFill>
                  <a:prstClr val="black">
                    <a:tint val="75000"/>
                  </a:prstClr>
                </a:solidFill>
              </a:rPr>
              <a:pPr/>
              <a:t>10/10/2020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950849" y="8475134"/>
            <a:ext cx="187551" cy="184666"/>
          </a:xfrm>
          <a:prstGeom prst="rect">
            <a:avLst/>
          </a:prstGeom>
        </p:spPr>
        <p:txBody>
          <a:bodyPr/>
          <a:lstStyle/>
          <a:p>
            <a:fld id="{A04702AD-217A-4700-B907-9A8ADF033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350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image" Target="../media/image4.png"/><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image" Target="../media/image3.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theme" Target="../theme/theme3.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theme" Target="../theme/theme4.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image" Target="../media/image4.png"/><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image" Target="../media/image3.png"/><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9960" y="8674100"/>
            <a:ext cx="182216" cy="172815"/>
          </a:xfrm>
          <a:prstGeom prst="rect">
            <a:avLst/>
          </a:prstGeom>
          <a:ln w="12700">
            <a:miter lim="400000"/>
          </a:ln>
        </p:spPr>
        <p:txBody>
          <a:bodyPr wrap="none" lIns="0" tIns="0" rIns="0" bIns="0">
            <a:spAutoFit/>
          </a:bodyPr>
          <a:lstStyle>
            <a:lvl1pPr algn="r">
              <a:defRPr sz="1200" b="0">
                <a:solidFill>
                  <a:srgbClr val="929292"/>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6" r:id="rId6"/>
    <p:sldLayoutId id="2147483657" r:id="rId7"/>
    <p:sldLayoutId id="2147483658" r:id="rId8"/>
    <p:sldLayoutId id="2147483659" r:id="rId9"/>
    <p:sldLayoutId id="2147483662" r:id="rId10"/>
    <p:sldLayoutId id="2147483664" r:id="rId11"/>
    <p:sldLayoutId id="2147483666" r:id="rId12"/>
    <p:sldLayoutId id="2147483667" r:id="rId13"/>
    <p:sldLayoutId id="2147483668" r:id="rId14"/>
    <p:sldLayoutId id="2147483672" r:id="rId15"/>
    <p:sldLayoutId id="2147483673" r:id="rId16"/>
    <p:sldLayoutId id="2147483759" r:id="rId17"/>
  </p:sldLayoutIdLst>
  <p:transition spd="med"/>
  <p:txStyles>
    <p:titleStyle>
      <a:lvl1pPr marL="0" marR="0" indent="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1pPr>
      <a:lvl2pPr marL="0" marR="0" indent="2286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2pPr>
      <a:lvl3pPr marL="0" marR="0" indent="4572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3pPr>
      <a:lvl4pPr marL="0" marR="0" indent="6858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4pPr>
      <a:lvl5pPr marL="0" marR="0" indent="9144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5pPr>
      <a:lvl6pPr marL="0" marR="0" indent="11430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6pPr>
      <a:lvl7pPr marL="0" marR="0" indent="13716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7pPr>
      <a:lvl8pPr marL="0" marR="0" indent="16002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8pPr>
      <a:lvl9pPr marL="0" marR="0" indent="18288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9pPr>
    </p:titleStyle>
    <p:bodyStyle>
      <a:lvl1pPr marL="0" marR="0" indent="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1pPr>
      <a:lvl2pPr marL="0" marR="0" indent="2286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2pPr>
      <a:lvl3pPr marL="0" marR="0" indent="4572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3pPr>
      <a:lvl4pPr marL="0" marR="0" indent="6858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4pPr>
      <a:lvl5pPr marL="0" marR="0" indent="9144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5pPr>
      <a:lvl6pPr marL="0" marR="0" indent="11430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6pPr>
      <a:lvl7pPr marL="0" marR="0" indent="13716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7pPr>
      <a:lvl8pPr marL="0" marR="0" indent="16002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8pPr>
      <a:lvl9pPr marL="0" marR="0" indent="18288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2286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4572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6858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9144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11430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13716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16002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18288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1344189954"/>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9960" y="8674100"/>
            <a:ext cx="182216" cy="172815"/>
          </a:xfrm>
          <a:prstGeom prst="rect">
            <a:avLst/>
          </a:prstGeom>
          <a:ln w="12700">
            <a:miter lim="400000"/>
          </a:ln>
        </p:spPr>
        <p:txBody>
          <a:bodyPr wrap="none" lIns="0" tIns="0" rIns="0" bIns="0">
            <a:spAutoFit/>
          </a:bodyPr>
          <a:lstStyle>
            <a:lvl1pPr algn="r">
              <a:defRPr b="0">
                <a:solidFill>
                  <a:srgbClr val="929292"/>
                </a:solidFill>
              </a:defRPr>
            </a:lvl1pPr>
          </a:lstStyle>
          <a:p>
            <a:fld id="{86CB4B4D-7CA3-9044-876B-883B54F8677D}" type="slidenum">
              <a:t>‹#›</a:t>
            </a:fld>
            <a:endParaRPr/>
          </a:p>
        </p:txBody>
      </p:sp>
    </p:spTree>
    <p:extLst>
      <p:ext uri="{BB962C8B-B14F-4D97-AF65-F5344CB8AC3E}">
        <p14:creationId xmlns:p14="http://schemas.microsoft.com/office/powerpoint/2010/main" val="1459567977"/>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Lst>
  <p:transition spd="med">
    <p:fade/>
  </p:transition>
  <p:txStyles>
    <p:titleStyle>
      <a:lvl1pPr marL="0" marR="0" indent="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1pPr>
      <a:lvl2pPr marL="0" marR="0" indent="2286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2pPr>
      <a:lvl3pPr marL="0" marR="0" indent="4572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3pPr>
      <a:lvl4pPr marL="0" marR="0" indent="6858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4pPr>
      <a:lvl5pPr marL="0" marR="0" indent="9144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5pPr>
      <a:lvl6pPr marL="0" marR="0" indent="11430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6pPr>
      <a:lvl7pPr marL="0" marR="0" indent="13716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7pPr>
      <a:lvl8pPr marL="0" marR="0" indent="16002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8pPr>
      <a:lvl9pPr marL="0" marR="0" indent="18288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9pPr>
    </p:titleStyle>
    <p:bodyStyle>
      <a:lvl1pPr marL="0" marR="0" indent="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1pPr>
      <a:lvl2pPr marL="0" marR="0" indent="2286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2pPr>
      <a:lvl3pPr marL="0" marR="0" indent="4572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3pPr>
      <a:lvl4pPr marL="0" marR="0" indent="6858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4pPr>
      <a:lvl5pPr marL="0" marR="0" indent="9144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5pPr>
      <a:lvl6pPr marL="0" marR="0" indent="11430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6pPr>
      <a:lvl7pPr marL="0" marR="0" indent="13716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7pPr>
      <a:lvl8pPr marL="0" marR="0" indent="16002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8pPr>
      <a:lvl9pPr marL="0" marR="0" indent="18288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228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457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685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9144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11430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1371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1600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1828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841925333"/>
      </p:ext>
    </p:extLst>
  </p:cSld>
  <p:clrMap bg1="dk1" tx1="lt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video" Target="NULL" TargetMode="External"/><Relationship Id="rId7"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29.png"/><Relationship Id="rId5" Type="http://schemas.microsoft.com/office/2007/relationships/media" Target="../media/media4.mp4"/><Relationship Id="rId10" Type="http://schemas.openxmlformats.org/officeDocument/2006/relationships/image" Target="../media/image28.png"/><Relationship Id="rId4" Type="http://schemas.microsoft.com/office/2007/relationships/media" Target="../media/media3.mp4"/><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17.jpe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5.mp4"/><Relationship Id="rId1" Type="http://schemas.openxmlformats.org/officeDocument/2006/relationships/video" Target="NULL" TargetMode="External"/><Relationship Id="rId5" Type="http://schemas.openxmlformats.org/officeDocument/2006/relationships/image" Target="../media/image38.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chart" Target="../charts/chart7.xml"/></Relationships>
</file>

<file path=ppt/slides/_rels/slide3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7.mp4"/><Relationship Id="rId7" Type="http://schemas.openxmlformats.org/officeDocument/2006/relationships/image" Target="../media/image51.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43.xml"/><Relationship Id="rId5" Type="http://schemas.openxmlformats.org/officeDocument/2006/relationships/slideLayout" Target="../slideLayouts/slideLayout4.xml"/><Relationship Id="rId4" Type="http://schemas.openxmlformats.org/officeDocument/2006/relationships/video" Target="../media/media7.mp4"/></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56.png"/><Relationship Id="rId4"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58.png"/><Relationship Id="rId4"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4.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9.xm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1.xml"/><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2.xml"/><Relationship Id="rId1" Type="http://schemas.openxmlformats.org/officeDocument/2006/relationships/slideLayout" Target="../slideLayouts/slideLayout97.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3.xml"/><Relationship Id="rId1" Type="http://schemas.openxmlformats.org/officeDocument/2006/relationships/slideLayout" Target="../slideLayouts/slideLayout44.xml"/><Relationship Id="rId4" Type="http://schemas.openxmlformats.org/officeDocument/2006/relationships/image" Target="../media/image66.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chart" Target="../charts/chart2.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17.xml"/><Relationship Id="rId5" Type="http://schemas.openxmlformats.org/officeDocument/2006/relationships/image" Target="../media/image68.png"/><Relationship Id="rId4" Type="http://schemas.openxmlformats.org/officeDocument/2006/relationships/hyperlink" Target="http://24hoursofreality.org/"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Rlogo_white.png" descr="CRlogo_white.png">
            <a:extLst>
              <a:ext uri="{FF2B5EF4-FFF2-40B4-BE49-F238E27FC236}">
                <a16:creationId xmlns:a16="http://schemas.microsoft.com/office/drawing/2014/main" id="{407673DD-BFB1-4E4A-9454-B639D15EF706}"/>
              </a:ext>
            </a:extLst>
          </p:cNvPr>
          <p:cNvPicPr>
            <a:picLocks noChangeAspect="1"/>
          </p:cNvPicPr>
          <p:nvPr/>
        </p:nvPicPr>
        <p:blipFill>
          <a:blip r:embed="rId2"/>
          <a:stretch>
            <a:fillRect/>
          </a:stretch>
        </p:blipFill>
        <p:spPr>
          <a:xfrm>
            <a:off x="5629346" y="6435797"/>
            <a:ext cx="4997307" cy="1132142"/>
          </a:xfrm>
          <a:prstGeom prst="rect">
            <a:avLst/>
          </a:prstGeom>
          <a:ln w="12700">
            <a:miter lim="400000"/>
          </a:ln>
        </p:spPr>
      </p:pic>
      <p:sp>
        <p:nvSpPr>
          <p:cNvPr id="5" name="TextBox 4">
            <a:extLst>
              <a:ext uri="{FF2B5EF4-FFF2-40B4-BE49-F238E27FC236}">
                <a16:creationId xmlns:a16="http://schemas.microsoft.com/office/drawing/2014/main" id="{E8034400-9743-472B-AB1E-440140F4D019}"/>
              </a:ext>
            </a:extLst>
          </p:cNvPr>
          <p:cNvSpPr txBox="1"/>
          <p:nvPr/>
        </p:nvSpPr>
        <p:spPr>
          <a:xfrm>
            <a:off x="862148" y="1802675"/>
            <a:ext cx="14531702" cy="4411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FFFFFF"/>
                </a:solidFill>
                <a:effectLst/>
                <a:uFillTx/>
                <a:latin typeface="+mn-lt"/>
                <a:ea typeface="+mn-ea"/>
                <a:cs typeface="+mn-cs"/>
                <a:sym typeface="Arial"/>
              </a:rPr>
              <a:t>Our Town and a 100% Clean Energy Future</a:t>
            </a:r>
          </a:p>
          <a:p>
            <a:pPr marL="0" marR="0" indent="0" algn="ctr" defTabSz="457200" rtl="0" fontAlgn="auto" latinLnBrk="0" hangingPunct="0">
              <a:lnSpc>
                <a:spcPct val="100000"/>
              </a:lnSpc>
              <a:spcBef>
                <a:spcPts val="0"/>
              </a:spcBef>
              <a:spcAft>
                <a:spcPts val="0"/>
              </a:spcAft>
              <a:buClrTx/>
              <a:buSzTx/>
              <a:buFontTx/>
              <a:buNone/>
              <a:tabLst/>
            </a:pPr>
            <a:endParaRPr lang="en-US" sz="3600" dirty="0"/>
          </a:p>
          <a:p>
            <a:pPr marL="0" marR="0" indent="0" algn="ctr" defTabSz="4572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FFFFFF"/>
                </a:solidFill>
                <a:effectLst/>
                <a:uFillTx/>
                <a:latin typeface="+mn-lt"/>
                <a:ea typeface="+mn-ea"/>
                <a:cs typeface="+mn-cs"/>
                <a:sym typeface="Arial"/>
              </a:rPr>
              <a:t>Pat and Steve Miller</a:t>
            </a:r>
          </a:p>
          <a:p>
            <a:pPr marL="0" marR="0" indent="0" algn="ctr" defTabSz="457200" rtl="0" fontAlgn="auto" latinLnBrk="0" hangingPunct="0">
              <a:lnSpc>
                <a:spcPct val="100000"/>
              </a:lnSpc>
              <a:spcBef>
                <a:spcPts val="0"/>
              </a:spcBef>
              <a:spcAft>
                <a:spcPts val="0"/>
              </a:spcAft>
              <a:buClrTx/>
              <a:buSzTx/>
              <a:buFontTx/>
              <a:buNone/>
              <a:tabLst/>
            </a:pPr>
            <a:endParaRPr lang="en-US" sz="3600" dirty="0"/>
          </a:p>
          <a:p>
            <a:pPr marL="0" marR="0" indent="0" algn="ctr" defTabSz="457200" rtl="0" fontAlgn="auto" latinLnBrk="0" hangingPunct="0">
              <a:lnSpc>
                <a:spcPct val="100000"/>
              </a:lnSpc>
              <a:spcBef>
                <a:spcPts val="0"/>
              </a:spcBef>
              <a:spcAft>
                <a:spcPts val="0"/>
              </a:spcAft>
              <a:buClrTx/>
              <a:buSzTx/>
              <a:buFontTx/>
              <a:buNone/>
              <a:tabLst/>
            </a:pPr>
            <a:endParaRPr kumimoji="0" lang="en-US" sz="3600" b="1" i="0" u="none" strike="noStrike" cap="none" spc="0" normalizeH="0" baseline="0" dirty="0">
              <a:ln>
                <a:noFill/>
              </a:ln>
              <a:solidFill>
                <a:srgbClr val="FFFFFF"/>
              </a:solidFill>
              <a:effectLst/>
              <a:uFillTx/>
              <a:latin typeface="+mn-lt"/>
              <a:ea typeface="+mn-ea"/>
              <a:cs typeface="+mn-cs"/>
              <a:sym typeface="Arial"/>
            </a:endParaRPr>
          </a:p>
          <a:p>
            <a:pPr marL="0" marR="0" indent="0" algn="ctr" defTabSz="457200" rtl="0" fontAlgn="auto" latinLnBrk="0" hangingPunct="0">
              <a:lnSpc>
                <a:spcPct val="100000"/>
              </a:lnSpc>
              <a:spcBef>
                <a:spcPts val="0"/>
              </a:spcBef>
              <a:spcAft>
                <a:spcPts val="0"/>
              </a:spcAft>
              <a:buClrTx/>
              <a:buSzTx/>
              <a:buFontTx/>
              <a:buNone/>
              <a:tabLst/>
            </a:pPr>
            <a:endParaRPr kumimoji="0" lang="en-US" sz="3600" b="1" i="0" u="none" strike="noStrike" cap="none" spc="0" normalizeH="0" baseline="0" dirty="0">
              <a:ln>
                <a:noFill/>
              </a:ln>
              <a:solidFill>
                <a:srgbClr val="FFFFFF"/>
              </a:solidFill>
              <a:effectLst/>
              <a:uFillTx/>
              <a:latin typeface="+mn-lt"/>
              <a:ea typeface="+mn-ea"/>
              <a:cs typeface="+mn-cs"/>
              <a:sym typeface="Arial"/>
            </a:endParaRPr>
          </a:p>
          <a:p>
            <a:pPr marL="0" marR="0" indent="0" algn="ctr" defTabSz="457200" rtl="0" fontAlgn="auto" latinLnBrk="0" hangingPunct="0">
              <a:lnSpc>
                <a:spcPct val="100000"/>
              </a:lnSpc>
              <a:spcBef>
                <a:spcPts val="0"/>
              </a:spcBef>
              <a:spcAft>
                <a:spcPts val="0"/>
              </a:spcAft>
              <a:buClrTx/>
              <a:buSzTx/>
              <a:buFontTx/>
              <a:buNone/>
              <a:tabLst/>
            </a:pPr>
            <a:r>
              <a:rPr lang="en-US" sz="4400" dirty="0"/>
              <a:t>24 Hours of Reality</a:t>
            </a:r>
            <a:endParaRPr kumimoji="0" lang="en-US" sz="4400" b="1" i="0" u="none" strike="noStrike" cap="none" spc="0" normalizeH="0" baseline="0" dirty="0">
              <a:ln>
                <a:noFill/>
              </a:ln>
              <a:solidFill>
                <a:srgbClr val="FFFFFF"/>
              </a:solidFill>
              <a:effectLst/>
              <a:uFillTx/>
              <a:latin typeface="+mn-lt"/>
              <a:ea typeface="+mn-ea"/>
              <a:cs typeface="+mn-cs"/>
              <a:sym typeface="Arial"/>
            </a:endParaRPr>
          </a:p>
        </p:txBody>
      </p:sp>
    </p:spTree>
    <p:extLst>
      <p:ext uri="{BB962C8B-B14F-4D97-AF65-F5344CB8AC3E}">
        <p14:creationId xmlns:p14="http://schemas.microsoft.com/office/powerpoint/2010/main" val="19091439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Miami, Florida"/>
          <p:cNvSpPr txBox="1">
            <a:spLocks noGrp="1"/>
          </p:cNvSpPr>
          <p:nvPr>
            <p:ph type="title"/>
          </p:nvPr>
        </p:nvSpPr>
        <p:spPr>
          <a:xfrm>
            <a:off x="736600" y="393700"/>
            <a:ext cx="4947773" cy="774700"/>
          </a:xfrm>
          <a:prstGeom prst="rect">
            <a:avLst/>
          </a:prstGeom>
        </p:spPr>
        <p:txBody>
          <a:bodyPr/>
          <a:lstStyle/>
          <a:p>
            <a:r>
              <a:t>Miami, Florida</a:t>
            </a:r>
          </a:p>
        </p:txBody>
      </p:sp>
      <p:sp>
        <p:nvSpPr>
          <p:cNvPr id="687" name="June 29, 2020"/>
          <p:cNvSpPr txBox="1">
            <a:spLocks noGrp="1"/>
          </p:cNvSpPr>
          <p:nvPr>
            <p:ph type="body" sz="quarter" idx="1"/>
          </p:nvPr>
        </p:nvSpPr>
        <p:spPr>
          <a:xfrm>
            <a:off x="736600" y="1079500"/>
            <a:ext cx="4947773" cy="762000"/>
          </a:xfrm>
          <a:prstGeom prst="rect">
            <a:avLst/>
          </a:prstGeom>
        </p:spPr>
        <p:txBody>
          <a:bodyPr/>
          <a:lstStyle/>
          <a:p>
            <a:r>
              <a:t>June 29, 2020</a:t>
            </a:r>
          </a:p>
        </p:txBody>
      </p:sp>
      <p:sp>
        <p:nvSpPr>
          <p:cNvPr id="688" name="© 2020 AP Photo/Wilfredo Lee"/>
          <p:cNvSpPr txBox="1"/>
          <p:nvPr/>
        </p:nvSpPr>
        <p:spPr>
          <a:xfrm>
            <a:off x="914400" y="8686800"/>
            <a:ext cx="7042150" cy="235962"/>
          </a:xfrm>
          <a:prstGeom prst="rect">
            <a:avLst/>
          </a:prstGeom>
          <a:ln w="12700">
            <a:miter lim="400000"/>
          </a:ln>
          <a:effectLst>
            <a:outerShdw blurRad="25400" dist="25400" dir="5400000" rotWithShape="0">
              <a:srgbClr val="000000">
                <a:alpha val="9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solidFill>
                  <a:srgbClr val="FFFFFF">
                    <a:alpha val="70000"/>
                  </a:srgbClr>
                </a:solidFill>
              </a:defRPr>
            </a:lvl1pPr>
          </a:lstStyle>
          <a:p>
            <a:r>
              <a:rPr>
                <a:solidFill>
                  <a:srgbClr val="FFFFFF">
                    <a:alpha val="50000"/>
                  </a:srgbClr>
                </a:solidFill>
              </a:rPr>
              <a:t>© 2020 AP Photo/Wilfredo Lee</a:t>
            </a:r>
          </a:p>
        </p:txBody>
      </p:sp>
      <p:sp>
        <p:nvSpPr>
          <p:cNvPr id="689" name="Miami recorded its hottest week ever."/>
          <p:cNvSpPr txBox="1"/>
          <p:nvPr/>
        </p:nvSpPr>
        <p:spPr>
          <a:xfrm>
            <a:off x="736600" y="3196247"/>
            <a:ext cx="8489287" cy="3334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defRPr sz="7000"/>
            </a:lvl1pPr>
          </a:lstStyle>
          <a:p>
            <a:r>
              <a:rPr dirty="0"/>
              <a:t>Miami </a:t>
            </a:r>
            <a:r>
              <a:rPr lang="en-US" dirty="0"/>
              <a:t>just </a:t>
            </a:r>
            <a:r>
              <a:rPr dirty="0"/>
              <a:t>recorded its</a:t>
            </a:r>
            <a:r>
              <a:rPr lang="en-US" dirty="0"/>
              <a:t> </a:t>
            </a:r>
            <a:r>
              <a:rPr dirty="0"/>
              <a:t>hottest </a:t>
            </a:r>
            <a:endParaRPr lang="en-US" dirty="0"/>
          </a:p>
          <a:p>
            <a:r>
              <a:rPr dirty="0"/>
              <a:t>week ever.</a:t>
            </a:r>
          </a:p>
        </p:txBody>
      </p:sp>
      <p:pic>
        <p:nvPicPr>
          <p:cNvPr id="690" name="AP_20181721908331_cropped.jpg" descr="AP_20181721908331_cropped.jpg"/>
          <p:cNvPicPr>
            <a:picLocks noChangeAspect="1"/>
          </p:cNvPicPr>
          <p:nvPr/>
        </p:nvPicPr>
        <p:blipFill>
          <a:blip r:embed="rId3"/>
          <a:stretch>
            <a:fillRect/>
          </a:stretch>
        </p:blipFill>
        <p:spPr>
          <a:xfrm>
            <a:off x="9753600" y="0"/>
            <a:ext cx="6502400" cy="9144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40"/>
                                  </p:iterate>
                                  <p:childTnLst>
                                    <p:set>
                                      <p:cBhvr>
                                        <p:cTn id="6" fill="hold"/>
                                        <p:tgtEl>
                                          <p:spTgt spid="689">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9" grpId="0" autoUpdateAnimBg="0"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 name="europe_geos5_2019206_lrg_cropped.png" descr="europe_geos5_2019206_lrg_cropped.pn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644" name="Data: NASA"/>
          <p:cNvSpPr txBox="1"/>
          <p:nvPr/>
        </p:nvSpPr>
        <p:spPr>
          <a:xfrm>
            <a:off x="914400" y="8686800"/>
            <a:ext cx="7156179" cy="223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solidFill>
                  <a:srgbClr val="5D6464"/>
                </a:solidFill>
              </a:defRPr>
            </a:lvl1pPr>
          </a:lstStyle>
          <a:p>
            <a:r>
              <a:rPr dirty="0"/>
              <a:t>Data: NASA</a:t>
            </a:r>
          </a:p>
        </p:txBody>
      </p:sp>
      <p:sp>
        <p:nvSpPr>
          <p:cNvPr id="645" name="Rectangle"/>
          <p:cNvSpPr/>
          <p:nvPr/>
        </p:nvSpPr>
        <p:spPr>
          <a:xfrm>
            <a:off x="-1" y="0"/>
            <a:ext cx="16256001" cy="2159001"/>
          </a:xfrm>
          <a:prstGeom prst="rect">
            <a:avLst/>
          </a:prstGeom>
          <a:gradFill>
            <a:gsLst>
              <a:gs pos="0">
                <a:srgbClr val="000000">
                  <a:alpha val="9917"/>
                </a:srgbClr>
              </a:gs>
              <a:gs pos="100000">
                <a:srgbClr val="000000">
                  <a:alpha val="0"/>
                </a:srgbClr>
              </a:gs>
            </a:gsLst>
            <a:lin ang="5400000"/>
          </a:gradFill>
          <a:ln w="25400">
            <a:miter lim="400000"/>
          </a:ln>
        </p:spPr>
        <p:txBody>
          <a:bodyPr lIns="38100" tIns="38100" rIns="38100" bIns="38100"/>
          <a:lstStyle/>
          <a:p>
            <a:endParaRPr/>
          </a:p>
        </p:txBody>
      </p:sp>
      <p:sp>
        <p:nvSpPr>
          <p:cNvPr id="646" name="Temperatures in Europe"/>
          <p:cNvSpPr txBox="1">
            <a:spLocks noGrp="1"/>
          </p:cNvSpPr>
          <p:nvPr>
            <p:ph type="title"/>
          </p:nvPr>
        </p:nvSpPr>
        <p:spPr>
          <a:prstGeom prst="rect">
            <a:avLst/>
          </a:prstGeom>
        </p:spPr>
        <p:txBody>
          <a:bodyPr/>
          <a:lstStyle/>
          <a:p>
            <a:r>
              <a:t>Temperatures in Europe</a:t>
            </a:r>
          </a:p>
        </p:txBody>
      </p:sp>
      <p:sp>
        <p:nvSpPr>
          <p:cNvPr id="647" name="July 25, 2019"/>
          <p:cNvSpPr txBox="1">
            <a:spLocks noGrp="1"/>
          </p:cNvSpPr>
          <p:nvPr>
            <p:ph type="body" sz="quarter" idx="1"/>
          </p:nvPr>
        </p:nvSpPr>
        <p:spPr>
          <a:prstGeom prst="rect">
            <a:avLst/>
          </a:prstGeom>
        </p:spPr>
        <p:txBody>
          <a:bodyPr/>
          <a:lstStyle/>
          <a:p>
            <a:r>
              <a:t>July 25, 2019</a:t>
            </a:r>
          </a:p>
        </p:txBody>
      </p:sp>
      <p:grpSp>
        <p:nvGrpSpPr>
          <p:cNvPr id="654" name="Group"/>
          <p:cNvGrpSpPr/>
          <p:nvPr/>
        </p:nvGrpSpPr>
        <p:grpSpPr>
          <a:xfrm>
            <a:off x="10174487" y="7434485"/>
            <a:ext cx="5586213" cy="1270001"/>
            <a:chOff x="0" y="0"/>
            <a:chExt cx="5586212" cy="1270000"/>
          </a:xfrm>
        </p:grpSpPr>
        <p:sp>
          <p:nvSpPr>
            <p:cNvPr id="648" name="Rectangle"/>
            <p:cNvSpPr/>
            <p:nvPr/>
          </p:nvSpPr>
          <p:spPr>
            <a:xfrm>
              <a:off x="0" y="0"/>
              <a:ext cx="5586213" cy="1270000"/>
            </a:xfrm>
            <a:prstGeom prst="rect">
              <a:avLst/>
            </a:prstGeom>
            <a:solidFill>
              <a:srgbClr val="FFFFFF"/>
            </a:solidFill>
            <a:ln w="25400" cap="flat">
              <a:noFill/>
              <a:miter lim="400000"/>
            </a:ln>
            <a:effectLst>
              <a:outerShdw blurRad="38100" dist="38100" dir="5400000" rotWithShape="0">
                <a:srgbClr val="000000">
                  <a:alpha val="69841"/>
                </a:srgbClr>
              </a:outerShdw>
            </a:effectLst>
          </p:spPr>
          <p:txBody>
            <a:bodyPr wrap="square" lIns="38100" tIns="38100" rIns="38100" bIns="38100" numCol="1" anchor="t">
              <a:noAutofit/>
            </a:bodyPr>
            <a:lstStyle/>
            <a:p>
              <a:endParaRPr/>
            </a:p>
          </p:txBody>
        </p:sp>
        <p:sp>
          <p:nvSpPr>
            <p:cNvPr id="649" name="Air Temperature (°F)"/>
            <p:cNvSpPr txBox="1"/>
            <p:nvPr/>
          </p:nvSpPr>
          <p:spPr>
            <a:xfrm>
              <a:off x="1211165" y="0"/>
              <a:ext cx="3163882" cy="4595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2500">
                  <a:solidFill>
                    <a:srgbClr val="5D6464"/>
                  </a:solidFill>
                </a:defRPr>
              </a:lvl1pPr>
            </a:lstStyle>
            <a:p>
              <a:r>
                <a:t>Air Temperature (°F)</a:t>
              </a:r>
            </a:p>
          </p:txBody>
        </p:sp>
        <p:pic>
          <p:nvPicPr>
            <p:cNvPr id="650" name="Screen Shot 2019-07-31 at 10.57.43 AM.png" descr="Screen Shot 2019-07-31 at 10.57.43 AM.png"/>
            <p:cNvPicPr>
              <a:picLocks/>
            </p:cNvPicPr>
            <p:nvPr/>
          </p:nvPicPr>
          <p:blipFill>
            <a:blip r:embed="rId4"/>
            <a:stretch>
              <a:fillRect/>
            </a:stretch>
          </p:blipFill>
          <p:spPr>
            <a:xfrm>
              <a:off x="237851" y="484656"/>
              <a:ext cx="5110511" cy="300688"/>
            </a:xfrm>
            <a:prstGeom prst="rect">
              <a:avLst/>
            </a:prstGeom>
            <a:ln w="12700" cap="flat">
              <a:noFill/>
              <a:miter lim="400000"/>
            </a:ln>
            <a:effectLst/>
          </p:spPr>
        </p:pic>
        <p:sp>
          <p:nvSpPr>
            <p:cNvPr id="651" name="≤77°"/>
            <p:cNvSpPr txBox="1"/>
            <p:nvPr/>
          </p:nvSpPr>
          <p:spPr>
            <a:xfrm>
              <a:off x="20333" y="785343"/>
              <a:ext cx="690154" cy="4226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2200">
                  <a:solidFill>
                    <a:srgbClr val="5D6464"/>
                  </a:solidFill>
                </a:defRPr>
              </a:lvl1pPr>
            </a:lstStyle>
            <a:p>
              <a:r>
                <a:t>≤77°</a:t>
              </a:r>
            </a:p>
          </p:txBody>
        </p:sp>
        <p:sp>
          <p:nvSpPr>
            <p:cNvPr id="652" name="≥113°"/>
            <p:cNvSpPr txBox="1"/>
            <p:nvPr/>
          </p:nvSpPr>
          <p:spPr>
            <a:xfrm>
              <a:off x="4756086" y="785343"/>
              <a:ext cx="830127" cy="4226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2200">
                  <a:solidFill>
                    <a:srgbClr val="5D6464"/>
                  </a:solidFill>
                </a:defRPr>
              </a:lvl1pPr>
            </a:lstStyle>
            <a:p>
              <a:r>
                <a:t>≥113°</a:t>
              </a:r>
            </a:p>
          </p:txBody>
        </p:sp>
        <p:sp>
          <p:nvSpPr>
            <p:cNvPr id="653" name="95°"/>
            <p:cNvSpPr txBox="1"/>
            <p:nvPr/>
          </p:nvSpPr>
          <p:spPr>
            <a:xfrm>
              <a:off x="2524700" y="785343"/>
              <a:ext cx="536812" cy="4226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2200">
                  <a:solidFill>
                    <a:srgbClr val="5D6464"/>
                  </a:solidFill>
                </a:defRPr>
              </a:lvl1pPr>
            </a:lstStyle>
            <a:p>
              <a:r>
                <a:t>95°</a:t>
              </a:r>
            </a:p>
          </p:txBody>
        </p:sp>
      </p:grpSp>
      <p:sp>
        <p:nvSpPr>
          <p:cNvPr id="655" name="Rectangle"/>
          <p:cNvSpPr/>
          <p:nvPr/>
        </p:nvSpPr>
        <p:spPr>
          <a:xfrm>
            <a:off x="8947761" y="781050"/>
            <a:ext cx="6812939" cy="3372578"/>
          </a:xfrm>
          <a:prstGeom prst="rect">
            <a:avLst/>
          </a:prstGeom>
          <a:solidFill>
            <a:srgbClr val="000000">
              <a:alpha val="69745"/>
            </a:srgbClr>
          </a:solidFill>
          <a:ln w="25400">
            <a:miter lim="400000"/>
          </a:ln>
        </p:spPr>
        <p:txBody>
          <a:bodyPr lIns="38100" tIns="38100" rIns="38100" bIns="38100"/>
          <a:lstStyle/>
          <a:p>
            <a:endParaRPr/>
          </a:p>
        </p:txBody>
      </p:sp>
      <p:sp>
        <p:nvSpPr>
          <p:cNvPr id="656" name="2019 was Europe’s hottest year on record. France, Germany, the Netherlands, the UK, Belgium and Luxembourg all broke their all-time high temperature records."/>
          <p:cNvSpPr txBox="1"/>
          <p:nvPr/>
        </p:nvSpPr>
        <p:spPr>
          <a:xfrm>
            <a:off x="9059556" y="800216"/>
            <a:ext cx="6589348" cy="3334246"/>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3500"/>
            </a:lvl1pPr>
          </a:lstStyle>
          <a:p>
            <a:r>
              <a:rPr dirty="0">
                <a:effectLst>
                  <a:outerShdw blurRad="38100" dist="38100" dir="5400000" algn="tl" rotWithShape="0">
                    <a:prstClr val="black">
                      <a:alpha val="97000"/>
                    </a:prstClr>
                  </a:outerShdw>
                </a:effectLst>
              </a:rPr>
              <a:t>2019 was Europe’s hottest year on record. France, Germany, the Netherlands, the UK, Belgium and Luxembourg all broke their all-time high temperature records.</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655"/>
                                        </p:tgtEl>
                                        <p:attrNameLst>
                                          <p:attrName>style.visibility</p:attrName>
                                        </p:attrNameLst>
                                      </p:cBhvr>
                                      <p:to>
                                        <p:strVal val="visible"/>
                                      </p:to>
                                    </p:set>
                                    <p:animEffect transition="in" filter="fade">
                                      <p:cBhvr>
                                        <p:cTn id="7" dur="1000"/>
                                        <p:tgtEl>
                                          <p:spTgt spid="655"/>
                                        </p:tgtEl>
                                      </p:cBhvr>
                                    </p:animEffect>
                                  </p:childTnLst>
                                </p:cTn>
                              </p:par>
                              <p:par>
                                <p:cTn id="8" presetID="1" presetClass="entr" presetSubtype="0" fill="hold" grpId="0" nodeType="withEffect">
                                  <p:stCondLst>
                                    <p:cond delay="400"/>
                                  </p:stCondLst>
                                  <p:iterate type="lt">
                                    <p:tmAbs val="20"/>
                                  </p:iterate>
                                  <p:childTnLst>
                                    <p:set>
                                      <p:cBhvr>
                                        <p:cTn id="9" fill="hold"/>
                                        <p:tgtEl>
                                          <p:spTgt spid="656">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 grpId="0" animBg="1" advAuto="0"/>
      <p:bldP spid="656" grpId="0" autoUpdateAnimBg="0"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 name="e0500339.jpg" descr="e0500339.jpg"/>
          <p:cNvPicPr>
            <a:picLocks noChangeAspect="1"/>
          </p:cNvPicPr>
          <p:nvPr/>
        </p:nvPicPr>
        <p:blipFill>
          <a:blip r:embed="rId3"/>
          <a:srcRect t="16821" b="15535"/>
          <a:stretch>
            <a:fillRect/>
          </a:stretch>
        </p:blipFill>
        <p:spPr>
          <a:xfrm>
            <a:off x="2922417" y="53776"/>
            <a:ext cx="10411143" cy="9036481"/>
          </a:xfrm>
          <a:prstGeom prst="rect">
            <a:avLst/>
          </a:prstGeom>
          <a:ln w="12700">
            <a:miter lim="400000"/>
          </a:ln>
        </p:spPr>
      </p:pic>
      <p:sp>
        <p:nvSpPr>
          <p:cNvPr id="720" name="93% of the extra Heat…"/>
          <p:cNvSpPr txBox="1"/>
          <p:nvPr/>
        </p:nvSpPr>
        <p:spPr>
          <a:xfrm>
            <a:off x="3903286" y="2585616"/>
            <a:ext cx="8449428" cy="4488408"/>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ts val="6600"/>
              </a:lnSpc>
              <a:spcBef>
                <a:spcPts val="300"/>
              </a:spcBef>
              <a:defRPr sz="5500">
                <a:solidFill>
                  <a:srgbClr val="FF2600"/>
                </a:solidFill>
              </a:defRPr>
            </a:pPr>
            <a:r>
              <a:rPr dirty="0">
                <a:effectLst>
                  <a:outerShdw blurRad="38100" dist="38100" dir="5400000" algn="tl" rotWithShape="0">
                    <a:prstClr val="black">
                      <a:alpha val="97000"/>
                    </a:prstClr>
                  </a:outerShdw>
                </a:effectLst>
              </a:rPr>
              <a:t>93% </a:t>
            </a:r>
            <a:r>
              <a:rPr dirty="0">
                <a:solidFill>
                  <a:srgbClr val="FFFFFF"/>
                </a:solidFill>
                <a:effectLst>
                  <a:outerShdw blurRad="38100" dist="38100" dir="5400000" algn="tl" rotWithShape="0">
                    <a:prstClr val="black">
                      <a:alpha val="97000"/>
                    </a:prstClr>
                  </a:outerShdw>
                </a:effectLst>
              </a:rPr>
              <a:t>of the extra</a:t>
            </a:r>
            <a:r>
              <a:rPr dirty="0">
                <a:effectLst>
                  <a:outerShdw blurRad="38100" dist="38100" dir="5400000" algn="tl" rotWithShape="0">
                    <a:prstClr val="black">
                      <a:alpha val="97000"/>
                    </a:prstClr>
                  </a:outerShdw>
                </a:effectLst>
              </a:rPr>
              <a:t> Heat </a:t>
            </a:r>
          </a:p>
          <a:p>
            <a:pPr algn="ctr">
              <a:lnSpc>
                <a:spcPts val="6600"/>
              </a:lnSpc>
              <a:spcBef>
                <a:spcPts val="300"/>
              </a:spcBef>
              <a:defRPr sz="5500"/>
            </a:pPr>
            <a:r>
              <a:rPr dirty="0">
                <a:effectLst>
                  <a:outerShdw blurRad="38100" dist="38100" dir="5400000" algn="tl" rotWithShape="0">
                    <a:prstClr val="black">
                      <a:alpha val="97000"/>
                    </a:prstClr>
                  </a:outerShdw>
                </a:effectLst>
              </a:rPr>
              <a:t>trapped by manmade </a:t>
            </a:r>
          </a:p>
          <a:p>
            <a:pPr algn="ctr">
              <a:lnSpc>
                <a:spcPts val="6600"/>
              </a:lnSpc>
              <a:spcBef>
                <a:spcPts val="300"/>
              </a:spcBef>
              <a:defRPr sz="5500"/>
            </a:pPr>
            <a:r>
              <a:rPr dirty="0">
                <a:effectLst>
                  <a:outerShdw blurRad="38100" dist="38100" dir="5400000" algn="tl" rotWithShape="0">
                    <a:prstClr val="black">
                      <a:alpha val="97000"/>
                    </a:prstClr>
                  </a:outerShdw>
                </a:effectLst>
              </a:rPr>
              <a:t>global warming pollution</a:t>
            </a:r>
          </a:p>
          <a:p>
            <a:pPr algn="ctr">
              <a:lnSpc>
                <a:spcPts val="6600"/>
              </a:lnSpc>
              <a:spcBef>
                <a:spcPts val="300"/>
              </a:spcBef>
              <a:defRPr sz="5500"/>
            </a:pPr>
            <a:r>
              <a:rPr dirty="0">
                <a:effectLst>
                  <a:outerShdw blurRad="38100" dist="38100" dir="5400000" algn="tl" rotWithShape="0">
                    <a:prstClr val="black">
                      <a:alpha val="97000"/>
                    </a:prstClr>
                  </a:outerShdw>
                </a:effectLst>
              </a:rPr>
              <a:t>goes into the </a:t>
            </a:r>
          </a:p>
          <a:p>
            <a:pPr algn="ctr">
              <a:lnSpc>
                <a:spcPts val="6600"/>
              </a:lnSpc>
              <a:spcBef>
                <a:spcPts val="300"/>
              </a:spcBef>
              <a:defRPr sz="5500">
                <a:solidFill>
                  <a:srgbClr val="FF2600"/>
                </a:solidFill>
              </a:defRPr>
            </a:pPr>
            <a:r>
              <a:rPr dirty="0">
                <a:effectLst>
                  <a:outerShdw blurRad="38100" dist="38100" dir="5400000" algn="tl" rotWithShape="0">
                    <a:prstClr val="black">
                      <a:alpha val="97000"/>
                    </a:prstClr>
                  </a:outerShdw>
                </a:effectLst>
              </a:rPr>
              <a:t>Ocean</a:t>
            </a:r>
          </a:p>
        </p:txBody>
      </p:sp>
      <p:sp>
        <p:nvSpPr>
          <p:cNvPr id="721" name="© Tom Van Sant/Geosphere Project, Santa Monica/Science Photo Library"/>
          <p:cNvSpPr txBox="1"/>
          <p:nvPr/>
        </p:nvSpPr>
        <p:spPr>
          <a:xfrm>
            <a:off x="914400" y="8686800"/>
            <a:ext cx="10700317"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lvl1pPr>
          </a:lstStyle>
          <a:p>
            <a:r>
              <a:rPr dirty="0">
                <a:solidFill>
                  <a:srgbClr val="FFFFFF">
                    <a:alpha val="50000"/>
                  </a:srgbClr>
                </a:solidFill>
              </a:rPr>
              <a:t>© Tom Van Sant/Geosphere Project, Santa Monica/Science Photo Library</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30"/>
                                  </p:iterate>
                                  <p:childTnLst>
                                    <p:set>
                                      <p:cBhvr>
                                        <p:cTn id="6" fill="hold"/>
                                        <p:tgtEl>
                                          <p:spTgt spid="720">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autoUpdateAnimBg="0"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5" name="2D Line Chart"/>
          <p:cNvGraphicFramePr/>
          <p:nvPr>
            <p:extLst>
              <p:ext uri="{D42A27DB-BD31-4B8C-83A1-F6EECF244321}">
                <p14:modId xmlns:p14="http://schemas.microsoft.com/office/powerpoint/2010/main" val="2661195068"/>
              </p:ext>
            </p:extLst>
          </p:nvPr>
        </p:nvGraphicFramePr>
        <p:xfrm>
          <a:off x="1479837" y="1262068"/>
          <a:ext cx="14292072" cy="7308991"/>
        </p:xfrm>
        <a:graphic>
          <a:graphicData uri="http://schemas.openxmlformats.org/drawingml/2006/chart">
            <c:chart xmlns:c="http://schemas.openxmlformats.org/drawingml/2006/chart" xmlns:r="http://schemas.openxmlformats.org/officeDocument/2006/relationships" r:id="rId3"/>
          </a:graphicData>
        </a:graphic>
      </p:graphicFrame>
      <p:sp>
        <p:nvSpPr>
          <p:cNvPr id="726" name="Ocean Temperatures Set a New Record in 2019"/>
          <p:cNvSpPr txBox="1">
            <a:spLocks noGrp="1"/>
          </p:cNvSpPr>
          <p:nvPr>
            <p:ph type="title"/>
          </p:nvPr>
        </p:nvSpPr>
        <p:spPr>
          <a:xfrm>
            <a:off x="2272186" y="596900"/>
            <a:ext cx="13192317" cy="762000"/>
          </a:xfrm>
          <a:prstGeom prst="rect">
            <a:avLst/>
          </a:prstGeom>
        </p:spPr>
        <p:txBody>
          <a:bodyPr/>
          <a:lstStyle/>
          <a:p>
            <a:r>
              <a:t>Ocean Temperatures Set a New Record in 2019</a:t>
            </a:r>
          </a:p>
        </p:txBody>
      </p:sp>
      <p:sp>
        <p:nvSpPr>
          <p:cNvPr id="727" name="Change in Heat Content (Upper 2,000 m)…"/>
          <p:cNvSpPr txBox="1"/>
          <p:nvPr/>
        </p:nvSpPr>
        <p:spPr>
          <a:xfrm rot="16200000">
            <a:off x="-2106055" y="4426762"/>
            <a:ext cx="6182923" cy="8278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ctr">
              <a:defRPr sz="2500"/>
            </a:pPr>
            <a:r>
              <a:t>Change in Heat Content (Upper 2,000 m)</a:t>
            </a:r>
          </a:p>
          <a:p>
            <a:pPr algn="ctr">
              <a:defRPr sz="2500"/>
            </a:pPr>
            <a:r>
              <a:t>Relative to 1981-2010 Avg. (ZJ)</a:t>
            </a:r>
          </a:p>
        </p:txBody>
      </p:sp>
      <p:grpSp>
        <p:nvGrpSpPr>
          <p:cNvPr id="808" name="Group"/>
          <p:cNvGrpSpPr/>
          <p:nvPr/>
        </p:nvGrpSpPr>
        <p:grpSpPr>
          <a:xfrm>
            <a:off x="2296596" y="1816616"/>
            <a:ext cx="12938641" cy="5873610"/>
            <a:chOff x="0" y="0"/>
            <a:chExt cx="12938640" cy="5873609"/>
          </a:xfrm>
        </p:grpSpPr>
        <p:sp>
          <p:nvSpPr>
            <p:cNvPr id="728" name="Rectangle"/>
            <p:cNvSpPr/>
            <p:nvPr/>
          </p:nvSpPr>
          <p:spPr>
            <a:xfrm>
              <a:off x="0" y="2980366"/>
              <a:ext cx="131268" cy="289324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29" name="Rectangle"/>
            <p:cNvSpPr/>
            <p:nvPr/>
          </p:nvSpPr>
          <p:spPr>
            <a:xfrm>
              <a:off x="162118" y="2980365"/>
              <a:ext cx="131268" cy="2837922"/>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30" name="Rectangle"/>
            <p:cNvSpPr/>
            <p:nvPr/>
          </p:nvSpPr>
          <p:spPr>
            <a:xfrm>
              <a:off x="324237" y="2980365"/>
              <a:ext cx="131268" cy="2467985"/>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31" name="Rectangle"/>
            <p:cNvSpPr/>
            <p:nvPr/>
          </p:nvSpPr>
          <p:spPr>
            <a:xfrm>
              <a:off x="486356" y="2980365"/>
              <a:ext cx="131268" cy="2285952"/>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32" name="Rectangle"/>
            <p:cNvSpPr/>
            <p:nvPr/>
          </p:nvSpPr>
          <p:spPr>
            <a:xfrm>
              <a:off x="648474" y="2980365"/>
              <a:ext cx="131268" cy="230900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33" name="Rectangle"/>
            <p:cNvSpPr/>
            <p:nvPr/>
          </p:nvSpPr>
          <p:spPr>
            <a:xfrm>
              <a:off x="810593" y="2980365"/>
              <a:ext cx="131268" cy="2292715"/>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34" name="Rectangle"/>
            <p:cNvSpPr/>
            <p:nvPr/>
          </p:nvSpPr>
          <p:spPr>
            <a:xfrm>
              <a:off x="972711" y="2980365"/>
              <a:ext cx="131268" cy="241563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35" name="Rectangle"/>
            <p:cNvSpPr/>
            <p:nvPr/>
          </p:nvSpPr>
          <p:spPr>
            <a:xfrm>
              <a:off x="1134830" y="2980365"/>
              <a:ext cx="131268" cy="222847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36" name="Rectangle"/>
            <p:cNvSpPr/>
            <p:nvPr/>
          </p:nvSpPr>
          <p:spPr>
            <a:xfrm>
              <a:off x="1296949" y="2980365"/>
              <a:ext cx="131268" cy="2227958"/>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37" name="Rectangle"/>
            <p:cNvSpPr/>
            <p:nvPr/>
          </p:nvSpPr>
          <p:spPr>
            <a:xfrm>
              <a:off x="1459067" y="2980365"/>
              <a:ext cx="131269" cy="241265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38" name="Rectangle"/>
            <p:cNvSpPr/>
            <p:nvPr/>
          </p:nvSpPr>
          <p:spPr>
            <a:xfrm>
              <a:off x="1621186" y="2980365"/>
              <a:ext cx="131268" cy="276612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39" name="Rectangle"/>
            <p:cNvSpPr/>
            <p:nvPr/>
          </p:nvSpPr>
          <p:spPr>
            <a:xfrm>
              <a:off x="1783305" y="2980365"/>
              <a:ext cx="131268" cy="242001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40" name="Rectangle"/>
            <p:cNvSpPr/>
            <p:nvPr/>
          </p:nvSpPr>
          <p:spPr>
            <a:xfrm>
              <a:off x="1945423" y="2980365"/>
              <a:ext cx="131269" cy="2491550"/>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41" name="Rectangle"/>
            <p:cNvSpPr/>
            <p:nvPr/>
          </p:nvSpPr>
          <p:spPr>
            <a:xfrm>
              <a:off x="2107542" y="2980365"/>
              <a:ext cx="131268" cy="2275170"/>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42" name="Rectangle"/>
            <p:cNvSpPr/>
            <p:nvPr/>
          </p:nvSpPr>
          <p:spPr>
            <a:xfrm>
              <a:off x="2269661" y="2980365"/>
              <a:ext cx="131268" cy="185127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43" name="Rectangle"/>
            <p:cNvSpPr/>
            <p:nvPr/>
          </p:nvSpPr>
          <p:spPr>
            <a:xfrm>
              <a:off x="2431779" y="2980365"/>
              <a:ext cx="131269" cy="2235185"/>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44" name="Rectangle"/>
            <p:cNvSpPr/>
            <p:nvPr/>
          </p:nvSpPr>
          <p:spPr>
            <a:xfrm>
              <a:off x="2593898" y="2980365"/>
              <a:ext cx="131268" cy="214630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45" name="Rectangle"/>
            <p:cNvSpPr/>
            <p:nvPr/>
          </p:nvSpPr>
          <p:spPr>
            <a:xfrm>
              <a:off x="2756017" y="2980365"/>
              <a:ext cx="131268" cy="2211257"/>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46" name="Rectangle"/>
            <p:cNvSpPr/>
            <p:nvPr/>
          </p:nvSpPr>
          <p:spPr>
            <a:xfrm>
              <a:off x="2918135" y="2980365"/>
              <a:ext cx="131268" cy="1468092"/>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47" name="Rectangle"/>
            <p:cNvSpPr/>
            <p:nvPr/>
          </p:nvSpPr>
          <p:spPr>
            <a:xfrm>
              <a:off x="3080254" y="2980365"/>
              <a:ext cx="131268" cy="1825792"/>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48" name="Rectangle"/>
            <p:cNvSpPr/>
            <p:nvPr/>
          </p:nvSpPr>
          <p:spPr>
            <a:xfrm>
              <a:off x="3242372" y="2980365"/>
              <a:ext cx="131269" cy="1632398"/>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49" name="Rectangle"/>
            <p:cNvSpPr/>
            <p:nvPr/>
          </p:nvSpPr>
          <p:spPr>
            <a:xfrm>
              <a:off x="3404491" y="2980365"/>
              <a:ext cx="131269" cy="143604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50" name="Rectangle"/>
            <p:cNvSpPr/>
            <p:nvPr/>
          </p:nvSpPr>
          <p:spPr>
            <a:xfrm>
              <a:off x="3566610" y="2980365"/>
              <a:ext cx="131268" cy="1176455"/>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51" name="Rectangle"/>
            <p:cNvSpPr/>
            <p:nvPr/>
          </p:nvSpPr>
          <p:spPr>
            <a:xfrm>
              <a:off x="3728728" y="2980365"/>
              <a:ext cx="131269" cy="1291466"/>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52" name="Rectangle"/>
            <p:cNvSpPr/>
            <p:nvPr/>
          </p:nvSpPr>
          <p:spPr>
            <a:xfrm>
              <a:off x="3890847" y="2980365"/>
              <a:ext cx="131269" cy="172806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53" name="Rectangle"/>
            <p:cNvSpPr/>
            <p:nvPr/>
          </p:nvSpPr>
          <p:spPr>
            <a:xfrm>
              <a:off x="4052966" y="2980365"/>
              <a:ext cx="131268" cy="1646222"/>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54" name="Rectangle"/>
            <p:cNvSpPr/>
            <p:nvPr/>
          </p:nvSpPr>
          <p:spPr>
            <a:xfrm>
              <a:off x="4215084" y="2980365"/>
              <a:ext cx="131268" cy="138119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55" name="Rectangle"/>
            <p:cNvSpPr/>
            <p:nvPr/>
          </p:nvSpPr>
          <p:spPr>
            <a:xfrm>
              <a:off x="4377203" y="2980365"/>
              <a:ext cx="131268" cy="141737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56" name="Rectangle"/>
            <p:cNvSpPr/>
            <p:nvPr/>
          </p:nvSpPr>
          <p:spPr>
            <a:xfrm>
              <a:off x="4539322" y="2980365"/>
              <a:ext cx="131268" cy="167615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57" name="Rectangle"/>
            <p:cNvSpPr/>
            <p:nvPr/>
          </p:nvSpPr>
          <p:spPr>
            <a:xfrm>
              <a:off x="4701440" y="2980365"/>
              <a:ext cx="131269" cy="1693649"/>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58" name="Rectangle"/>
            <p:cNvSpPr/>
            <p:nvPr/>
          </p:nvSpPr>
          <p:spPr>
            <a:xfrm>
              <a:off x="4863559" y="2980365"/>
              <a:ext cx="131268" cy="185567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59" name="Rectangle"/>
            <p:cNvSpPr/>
            <p:nvPr/>
          </p:nvSpPr>
          <p:spPr>
            <a:xfrm>
              <a:off x="5025677" y="2980365"/>
              <a:ext cx="131268" cy="151899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60" name="Rectangle"/>
            <p:cNvSpPr/>
            <p:nvPr/>
          </p:nvSpPr>
          <p:spPr>
            <a:xfrm>
              <a:off x="5187796" y="2980365"/>
              <a:ext cx="131268" cy="1507432"/>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61" name="Rectangle"/>
            <p:cNvSpPr/>
            <p:nvPr/>
          </p:nvSpPr>
          <p:spPr>
            <a:xfrm>
              <a:off x="5349915" y="2980365"/>
              <a:ext cx="131268" cy="148737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62" name="Rectangle"/>
            <p:cNvSpPr/>
            <p:nvPr/>
          </p:nvSpPr>
          <p:spPr>
            <a:xfrm>
              <a:off x="5512034" y="2980365"/>
              <a:ext cx="131268" cy="111975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63" name="Rectangle"/>
            <p:cNvSpPr/>
            <p:nvPr/>
          </p:nvSpPr>
          <p:spPr>
            <a:xfrm>
              <a:off x="5674152" y="2980365"/>
              <a:ext cx="131268" cy="107743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64" name="Rectangle"/>
            <p:cNvSpPr/>
            <p:nvPr/>
          </p:nvSpPr>
          <p:spPr>
            <a:xfrm>
              <a:off x="5836271" y="2980365"/>
              <a:ext cx="131268" cy="128741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65" name="Rectangle"/>
            <p:cNvSpPr/>
            <p:nvPr/>
          </p:nvSpPr>
          <p:spPr>
            <a:xfrm>
              <a:off x="5998390" y="2980365"/>
              <a:ext cx="131268" cy="1156859"/>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66" name="Rectangle"/>
            <p:cNvSpPr/>
            <p:nvPr/>
          </p:nvSpPr>
          <p:spPr>
            <a:xfrm>
              <a:off x="6160508" y="2980365"/>
              <a:ext cx="131269" cy="1038789"/>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67" name="Rectangle"/>
            <p:cNvSpPr/>
            <p:nvPr/>
          </p:nvSpPr>
          <p:spPr>
            <a:xfrm>
              <a:off x="6322627" y="2980365"/>
              <a:ext cx="131268" cy="119489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68" name="Rectangle"/>
            <p:cNvSpPr/>
            <p:nvPr/>
          </p:nvSpPr>
          <p:spPr>
            <a:xfrm>
              <a:off x="6484745" y="2980365"/>
              <a:ext cx="131268" cy="1126366"/>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69" name="Rectangle"/>
            <p:cNvSpPr/>
            <p:nvPr/>
          </p:nvSpPr>
          <p:spPr>
            <a:xfrm>
              <a:off x="6646864" y="2980365"/>
              <a:ext cx="131269" cy="111770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70" name="Rectangle"/>
            <p:cNvSpPr/>
            <p:nvPr/>
          </p:nvSpPr>
          <p:spPr>
            <a:xfrm>
              <a:off x="6808983" y="2980365"/>
              <a:ext cx="131268" cy="1167442"/>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71" name="Rectangle"/>
            <p:cNvSpPr/>
            <p:nvPr/>
          </p:nvSpPr>
          <p:spPr>
            <a:xfrm>
              <a:off x="6971102" y="2980365"/>
              <a:ext cx="131268" cy="1288605"/>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72" name="Rectangle"/>
            <p:cNvSpPr/>
            <p:nvPr/>
          </p:nvSpPr>
          <p:spPr>
            <a:xfrm>
              <a:off x="7133221" y="2980365"/>
              <a:ext cx="131268" cy="1437747"/>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73" name="Rectangle"/>
            <p:cNvSpPr/>
            <p:nvPr/>
          </p:nvSpPr>
          <p:spPr>
            <a:xfrm>
              <a:off x="7295339" y="2980365"/>
              <a:ext cx="131268" cy="121265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74" name="Rectangle"/>
            <p:cNvSpPr/>
            <p:nvPr/>
          </p:nvSpPr>
          <p:spPr>
            <a:xfrm>
              <a:off x="7457457" y="2980365"/>
              <a:ext cx="131269" cy="798200"/>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75" name="Rectangle"/>
            <p:cNvSpPr/>
            <p:nvPr/>
          </p:nvSpPr>
          <p:spPr>
            <a:xfrm>
              <a:off x="7619576" y="2980365"/>
              <a:ext cx="131268" cy="798200"/>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76" name="Rectangle"/>
            <p:cNvSpPr/>
            <p:nvPr/>
          </p:nvSpPr>
          <p:spPr>
            <a:xfrm>
              <a:off x="7781695" y="2980365"/>
              <a:ext cx="131268" cy="854788"/>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77" name="Rectangle"/>
            <p:cNvSpPr/>
            <p:nvPr/>
          </p:nvSpPr>
          <p:spPr>
            <a:xfrm>
              <a:off x="7943813" y="2980365"/>
              <a:ext cx="131268" cy="95182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78" name="Rectangle"/>
            <p:cNvSpPr/>
            <p:nvPr/>
          </p:nvSpPr>
          <p:spPr>
            <a:xfrm>
              <a:off x="8105932" y="2980365"/>
              <a:ext cx="131268" cy="98519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79" name="Rectangle"/>
            <p:cNvSpPr/>
            <p:nvPr/>
          </p:nvSpPr>
          <p:spPr>
            <a:xfrm>
              <a:off x="8268051" y="2980365"/>
              <a:ext cx="131268" cy="537188"/>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80" name="Rectangle"/>
            <p:cNvSpPr/>
            <p:nvPr/>
          </p:nvSpPr>
          <p:spPr>
            <a:xfrm>
              <a:off x="8430169" y="2980365"/>
              <a:ext cx="131269" cy="431107"/>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81" name="Rectangle"/>
            <p:cNvSpPr/>
            <p:nvPr/>
          </p:nvSpPr>
          <p:spPr>
            <a:xfrm>
              <a:off x="8592288" y="2980365"/>
              <a:ext cx="131268" cy="33964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82" name="Rectangle"/>
            <p:cNvSpPr/>
            <p:nvPr/>
          </p:nvSpPr>
          <p:spPr>
            <a:xfrm>
              <a:off x="8754406" y="2980365"/>
              <a:ext cx="131268" cy="232835"/>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83" name="Rectangle"/>
            <p:cNvSpPr/>
            <p:nvPr/>
          </p:nvSpPr>
          <p:spPr>
            <a:xfrm>
              <a:off x="8916525" y="2980365"/>
              <a:ext cx="131268" cy="35965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84" name="Rectangle"/>
            <p:cNvSpPr/>
            <p:nvPr/>
          </p:nvSpPr>
          <p:spPr>
            <a:xfrm>
              <a:off x="9078644" y="2951113"/>
              <a:ext cx="131268" cy="22904"/>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85" name="Rectangle"/>
            <p:cNvSpPr/>
            <p:nvPr/>
          </p:nvSpPr>
          <p:spPr>
            <a:xfrm>
              <a:off x="9240763" y="2962357"/>
              <a:ext cx="131268" cy="11659"/>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86" name="Rectangle"/>
            <p:cNvSpPr/>
            <p:nvPr/>
          </p:nvSpPr>
          <p:spPr>
            <a:xfrm>
              <a:off x="9402881" y="2739214"/>
              <a:ext cx="131269" cy="234802"/>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87" name="Rectangle"/>
            <p:cNvSpPr/>
            <p:nvPr/>
          </p:nvSpPr>
          <p:spPr>
            <a:xfrm>
              <a:off x="9564999" y="2570609"/>
              <a:ext cx="131269" cy="403408"/>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88" name="Rectangle"/>
            <p:cNvSpPr/>
            <p:nvPr/>
          </p:nvSpPr>
          <p:spPr>
            <a:xfrm>
              <a:off x="9727118" y="2798117"/>
              <a:ext cx="131268" cy="175900"/>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89" name="Rectangle"/>
            <p:cNvSpPr/>
            <p:nvPr/>
          </p:nvSpPr>
          <p:spPr>
            <a:xfrm>
              <a:off x="9889237" y="2670572"/>
              <a:ext cx="131268" cy="303445"/>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90" name="Rectangle"/>
            <p:cNvSpPr/>
            <p:nvPr/>
          </p:nvSpPr>
          <p:spPr>
            <a:xfrm>
              <a:off x="10051356" y="2308985"/>
              <a:ext cx="131268" cy="665031"/>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91" name="Rectangle"/>
            <p:cNvSpPr/>
            <p:nvPr/>
          </p:nvSpPr>
          <p:spPr>
            <a:xfrm>
              <a:off x="10213474" y="1976834"/>
              <a:ext cx="131268" cy="997183"/>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92" name="Rectangle"/>
            <p:cNvSpPr/>
            <p:nvPr/>
          </p:nvSpPr>
          <p:spPr>
            <a:xfrm>
              <a:off x="10375593" y="1950210"/>
              <a:ext cx="131268" cy="1023806"/>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93" name="Rectangle"/>
            <p:cNvSpPr/>
            <p:nvPr/>
          </p:nvSpPr>
          <p:spPr>
            <a:xfrm>
              <a:off x="10537711" y="1798124"/>
              <a:ext cx="131269" cy="1175892"/>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94" name="Rectangle"/>
            <p:cNvSpPr/>
            <p:nvPr/>
          </p:nvSpPr>
          <p:spPr>
            <a:xfrm>
              <a:off x="10699830" y="1500882"/>
              <a:ext cx="131268" cy="1473135"/>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95" name="Rectangle"/>
            <p:cNvSpPr/>
            <p:nvPr/>
          </p:nvSpPr>
          <p:spPr>
            <a:xfrm>
              <a:off x="10861950" y="1704015"/>
              <a:ext cx="131268" cy="1270001"/>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96" name="Rectangle"/>
            <p:cNvSpPr/>
            <p:nvPr/>
          </p:nvSpPr>
          <p:spPr>
            <a:xfrm>
              <a:off x="11024067" y="1509315"/>
              <a:ext cx="131268" cy="1464702"/>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97" name="Rectangle"/>
            <p:cNvSpPr/>
            <p:nvPr/>
          </p:nvSpPr>
          <p:spPr>
            <a:xfrm>
              <a:off x="11186186" y="1303436"/>
              <a:ext cx="131269" cy="1670580"/>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98" name="Rectangle"/>
            <p:cNvSpPr/>
            <p:nvPr/>
          </p:nvSpPr>
          <p:spPr>
            <a:xfrm>
              <a:off x="11348304" y="1361016"/>
              <a:ext cx="131269" cy="1613000"/>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99" name="Rectangle"/>
            <p:cNvSpPr/>
            <p:nvPr/>
          </p:nvSpPr>
          <p:spPr>
            <a:xfrm>
              <a:off x="11510424" y="1210121"/>
              <a:ext cx="131268" cy="1763895"/>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800" name="Rectangle"/>
            <p:cNvSpPr/>
            <p:nvPr/>
          </p:nvSpPr>
          <p:spPr>
            <a:xfrm>
              <a:off x="11672542" y="1053603"/>
              <a:ext cx="131268" cy="1920413"/>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dirty="0"/>
            </a:p>
          </p:txBody>
        </p:sp>
        <p:sp>
          <p:nvSpPr>
            <p:cNvPr id="801" name="Rectangle"/>
            <p:cNvSpPr/>
            <p:nvPr/>
          </p:nvSpPr>
          <p:spPr>
            <a:xfrm>
              <a:off x="11834662" y="877160"/>
              <a:ext cx="131268" cy="2096856"/>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802" name="Rectangle"/>
            <p:cNvSpPr/>
            <p:nvPr/>
          </p:nvSpPr>
          <p:spPr>
            <a:xfrm>
              <a:off x="11996780" y="789384"/>
              <a:ext cx="131268" cy="2180399"/>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803" name="Rectangle"/>
            <p:cNvSpPr/>
            <p:nvPr/>
          </p:nvSpPr>
          <p:spPr>
            <a:xfrm>
              <a:off x="12158898" y="556385"/>
              <a:ext cx="131268" cy="2417631"/>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804" name="Rectangle"/>
            <p:cNvSpPr/>
            <p:nvPr/>
          </p:nvSpPr>
          <p:spPr>
            <a:xfrm>
              <a:off x="12321017" y="634933"/>
              <a:ext cx="131268" cy="2339083"/>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805" name="Rectangle"/>
            <p:cNvSpPr/>
            <p:nvPr/>
          </p:nvSpPr>
          <p:spPr>
            <a:xfrm>
              <a:off x="12483135" y="465583"/>
              <a:ext cx="131268" cy="2508433"/>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806" name="Rectangle"/>
            <p:cNvSpPr/>
            <p:nvPr/>
          </p:nvSpPr>
          <p:spPr>
            <a:xfrm>
              <a:off x="12645255" y="324891"/>
              <a:ext cx="131268" cy="2649125"/>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807" name="Rectangle"/>
            <p:cNvSpPr/>
            <p:nvPr/>
          </p:nvSpPr>
          <p:spPr>
            <a:xfrm>
              <a:off x="12807373" y="0"/>
              <a:ext cx="131268" cy="2974016"/>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grpSp>
      <p:sp>
        <p:nvSpPr>
          <p:cNvPr id="809" name="Line"/>
          <p:cNvSpPr/>
          <p:nvPr/>
        </p:nvSpPr>
        <p:spPr>
          <a:xfrm flipV="1">
            <a:off x="15314066" y="1640191"/>
            <a:ext cx="0" cy="3155622"/>
          </a:xfrm>
          <a:prstGeom prst="line">
            <a:avLst/>
          </a:prstGeom>
          <a:ln w="88900">
            <a:solidFill>
              <a:srgbClr val="FF2600"/>
            </a:solidFill>
            <a:prstDash val="sysDot"/>
            <a:miter lim="400000"/>
          </a:ln>
        </p:spPr>
        <p:txBody>
          <a:bodyPr lIns="0" tIns="0" rIns="0" bIns="0"/>
          <a:lstStyle/>
          <a:p>
            <a:endParaRPr/>
          </a:p>
        </p:txBody>
      </p:sp>
      <p:grpSp>
        <p:nvGrpSpPr>
          <p:cNvPr id="812" name="Group"/>
          <p:cNvGrpSpPr/>
          <p:nvPr/>
        </p:nvGrpSpPr>
        <p:grpSpPr>
          <a:xfrm>
            <a:off x="5017562" y="1576043"/>
            <a:ext cx="10225749" cy="595062"/>
            <a:chOff x="30765" y="50295"/>
            <a:chExt cx="10225747" cy="595060"/>
          </a:xfrm>
        </p:grpSpPr>
        <p:sp>
          <p:nvSpPr>
            <p:cNvPr id="810" name="2020 is likely to set a new record again."/>
            <p:cNvSpPr txBox="1"/>
            <p:nvPr/>
          </p:nvSpPr>
          <p:spPr>
            <a:xfrm>
              <a:off x="30765" y="50295"/>
              <a:ext cx="9437931" cy="595060"/>
            </a:xfrm>
            <a:prstGeom prst="rect">
              <a:avLst/>
            </a:prstGeom>
            <a:noFill/>
            <a:ln w="12700" cap="flat">
              <a:noFill/>
              <a:miter lim="400000"/>
            </a:ln>
            <a:effectLst>
              <a:outerShdw blurRad="38100" dist="38100" dir="5400000" rotWithShape="0">
                <a:srgbClr val="000000">
                  <a:alpha val="6982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defRPr sz="3500"/>
              </a:lvl1pPr>
            </a:lstStyle>
            <a:p>
              <a:r>
                <a:rPr dirty="0"/>
                <a:t>2020 is likely to set a new record again.</a:t>
              </a:r>
            </a:p>
          </p:txBody>
        </p:sp>
        <p:sp>
          <p:nvSpPr>
            <p:cNvPr id="811" name="Line"/>
            <p:cNvSpPr/>
            <p:nvPr/>
          </p:nvSpPr>
          <p:spPr>
            <a:xfrm>
              <a:off x="9437930" y="294256"/>
              <a:ext cx="818582" cy="1"/>
            </a:xfrm>
            <a:prstGeom prst="line">
              <a:avLst/>
            </a:prstGeom>
            <a:noFill/>
            <a:ln w="38100" cap="flat">
              <a:solidFill>
                <a:srgbClr val="FFFFFF"/>
              </a:solidFill>
              <a:prstDash val="solid"/>
              <a:miter lim="400000"/>
            </a:ln>
            <a:effectLst>
              <a:outerShdw blurRad="25400" dist="25400" dir="5400000" rotWithShape="0">
                <a:srgbClr val="000000">
                  <a:alpha val="69827"/>
                </a:srgbClr>
              </a:outerShdw>
            </a:effectLst>
          </p:spPr>
          <p:txBody>
            <a:bodyPr wrap="square" lIns="0" tIns="0" rIns="0" bIns="0" numCol="1" anchor="t">
              <a:noAutofit/>
            </a:bodyPr>
            <a:lstStyle/>
            <a:p>
              <a:endParaRPr/>
            </a:p>
          </p:txBody>
        </p:sp>
      </p:grpSp>
      <p:sp>
        <p:nvSpPr>
          <p:cNvPr id="813" name="Data: Cheng, L. J., and J. Zhu, 2018: “2017 was the warmest year on record for the global ocean,” Advances in Atmospheric Sciences, 34(3)"/>
          <p:cNvSpPr txBox="1"/>
          <p:nvPr/>
        </p:nvSpPr>
        <p:spPr>
          <a:xfrm>
            <a:off x="914400" y="8686800"/>
            <a:ext cx="10399156"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lvl1pPr>
          </a:lstStyle>
          <a:p>
            <a:r>
              <a:rPr dirty="0">
                <a:solidFill>
                  <a:srgbClr val="FFFFFF">
                    <a:alpha val="50000"/>
                  </a:srgbClr>
                </a:solidFill>
              </a:rPr>
              <a:t>Data: Cheng, L. J., and J. Zhu, 2018: “2017 was the warmest year on record for the global ocean,” </a:t>
            </a:r>
            <a:r>
              <a:rPr i="1" dirty="0">
                <a:solidFill>
                  <a:srgbClr val="FFFFFF">
                    <a:alpha val="50000"/>
                  </a:srgbClr>
                </a:solidFill>
              </a:rPr>
              <a:t>Advances in Atmospheric Sciences</a:t>
            </a:r>
            <a:r>
              <a:rPr dirty="0">
                <a:solidFill>
                  <a:srgbClr val="FFFFFF">
                    <a:alpha val="50000"/>
                  </a:srgbClr>
                </a:solidFill>
              </a:rPr>
              <a:t>, 34(3)</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808"/>
                                        </p:tgtEl>
                                        <p:attrNameLst>
                                          <p:attrName>style.visibility</p:attrName>
                                        </p:attrNameLst>
                                      </p:cBhvr>
                                      <p:to>
                                        <p:strVal val="visible"/>
                                      </p:to>
                                    </p:set>
                                    <p:animEffect transition="in" filter="wipe(left)">
                                      <p:cBhvr>
                                        <p:cTn id="7" dur="1000"/>
                                        <p:tgtEl>
                                          <p:spTgt spid="8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p:tmAbs val="0"/>
                                  </p:iterate>
                                  <p:childTnLst>
                                    <p:set>
                                      <p:cBhvr>
                                        <p:cTn id="11" fill="hold"/>
                                        <p:tgtEl>
                                          <p:spTgt spid="809"/>
                                        </p:tgtEl>
                                        <p:attrNameLst>
                                          <p:attrName>style.visibility</p:attrName>
                                        </p:attrNameLst>
                                      </p:cBhvr>
                                      <p:to>
                                        <p:strVal val="visible"/>
                                      </p:to>
                                    </p:set>
                                    <p:animEffect transition="in" filter="wipe(down)">
                                      <p:cBhvr>
                                        <p:cTn id="12" dur="700"/>
                                        <p:tgtEl>
                                          <p:spTgt spid="809"/>
                                        </p:tgtEl>
                                      </p:cBhvr>
                                    </p:animEffect>
                                  </p:childTnLst>
                                </p:cTn>
                              </p:par>
                            </p:childTnLst>
                          </p:cTn>
                        </p:par>
                        <p:par>
                          <p:cTn id="13" fill="hold">
                            <p:stCondLst>
                              <p:cond delay="700"/>
                            </p:stCondLst>
                            <p:childTnLst>
                              <p:par>
                                <p:cTn id="14" presetID="22" presetClass="entr" presetSubtype="8" fill="hold" grpId="0" nodeType="afterEffect">
                                  <p:stCondLst>
                                    <p:cond delay="200"/>
                                  </p:stCondLst>
                                  <p:iterate>
                                    <p:tmAbs val="0"/>
                                  </p:iterate>
                                  <p:childTnLst>
                                    <p:set>
                                      <p:cBhvr>
                                        <p:cTn id="15" fill="hold"/>
                                        <p:tgtEl>
                                          <p:spTgt spid="812"/>
                                        </p:tgtEl>
                                        <p:attrNameLst>
                                          <p:attrName>style.visibility</p:attrName>
                                        </p:attrNameLst>
                                      </p:cBhvr>
                                      <p:to>
                                        <p:strVal val="visible"/>
                                      </p:to>
                                    </p:set>
                                    <p:animEffect transition="in" filter="wipe(left)">
                                      <p:cBhvr>
                                        <p:cTn id="16" dur="1000"/>
                                        <p:tgtEl>
                                          <p:spTgt spid="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 grpId="0" animBg="1" advAuto="0"/>
      <p:bldP spid="809" grpId="0" animBg="1" advAuto="0"/>
      <p:bldP spid="812"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Rectangle"/>
          <p:cNvSpPr/>
          <p:nvPr/>
        </p:nvSpPr>
        <p:spPr>
          <a:xfrm>
            <a:off x="2363787" y="469900"/>
            <a:ext cx="5461001" cy="3860800"/>
          </a:xfrm>
          <a:prstGeom prst="rect">
            <a:avLst/>
          </a:prstGeom>
          <a:solidFill>
            <a:srgbClr val="005698"/>
          </a:solidFill>
          <a:ln w="38100">
            <a:solidFill>
              <a:srgbClr val="1E73BA"/>
            </a:solidFill>
            <a:miter lim="400000"/>
          </a:ln>
        </p:spPr>
        <p:txBody>
          <a:bodyPr lIns="38100" tIns="38100" rIns="38100" bIns="38100"/>
          <a:lstStyle/>
          <a:p>
            <a:endParaRPr/>
          </a:p>
        </p:txBody>
      </p:sp>
      <p:sp>
        <p:nvSpPr>
          <p:cNvPr id="857" name="Evaporation"/>
          <p:cNvSpPr txBox="1"/>
          <p:nvPr/>
        </p:nvSpPr>
        <p:spPr>
          <a:xfrm>
            <a:off x="3968484" y="708421"/>
            <a:ext cx="2265227" cy="470137"/>
          </a:xfrm>
          <a:prstGeom prst="rect">
            <a:avLst/>
          </a:prstGeom>
          <a:ln w="12700">
            <a:miter lim="400000"/>
          </a:ln>
          <a:effectLst>
            <a:outerShdw blurRad="63500" dist="38100" dir="5400000" rotWithShape="0">
              <a:srgbClr val="000000">
                <a:alpha val="9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spAutoFit/>
          </a:bodyPr>
          <a:lstStyle>
            <a:lvl1pPr algn="ctr">
              <a:defRPr sz="3000">
                <a:solidFill>
                  <a:srgbClr val="7EBFFF"/>
                </a:solidFill>
              </a:defRPr>
            </a:lvl1pPr>
          </a:lstStyle>
          <a:p>
            <a:r>
              <a:t>Evaporation</a:t>
            </a:r>
          </a:p>
        </p:txBody>
      </p:sp>
      <p:sp>
        <p:nvSpPr>
          <p:cNvPr id="858" name="Rectangle"/>
          <p:cNvSpPr/>
          <p:nvPr/>
        </p:nvSpPr>
        <p:spPr>
          <a:xfrm>
            <a:off x="8432800" y="469900"/>
            <a:ext cx="5461000" cy="3860800"/>
          </a:xfrm>
          <a:prstGeom prst="rect">
            <a:avLst/>
          </a:prstGeom>
          <a:solidFill>
            <a:srgbClr val="005698"/>
          </a:solidFill>
          <a:ln w="38100">
            <a:solidFill>
              <a:srgbClr val="1E73BA"/>
            </a:solidFill>
            <a:miter lim="400000"/>
          </a:ln>
        </p:spPr>
        <p:txBody>
          <a:bodyPr lIns="38100" tIns="38100" rIns="38100" bIns="38100"/>
          <a:lstStyle/>
          <a:p>
            <a:endParaRPr/>
          </a:p>
        </p:txBody>
      </p:sp>
      <p:sp>
        <p:nvSpPr>
          <p:cNvPr id="859" name="Precipitation"/>
          <p:cNvSpPr txBox="1"/>
          <p:nvPr/>
        </p:nvSpPr>
        <p:spPr>
          <a:xfrm>
            <a:off x="10129032" y="708421"/>
            <a:ext cx="2371081" cy="470137"/>
          </a:xfrm>
          <a:prstGeom prst="rect">
            <a:avLst/>
          </a:prstGeom>
          <a:ln w="12700">
            <a:miter lim="400000"/>
          </a:ln>
          <a:effectLst>
            <a:outerShdw blurRad="63500" dist="38100" dir="5400000" rotWithShape="0">
              <a:srgbClr val="000000">
                <a:alpha val="9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spAutoFit/>
          </a:bodyPr>
          <a:lstStyle>
            <a:lvl1pPr algn="ctr">
              <a:defRPr sz="3000">
                <a:solidFill>
                  <a:srgbClr val="7EBFFF"/>
                </a:solidFill>
              </a:defRPr>
            </a:lvl1pPr>
          </a:lstStyle>
          <a:p>
            <a:r>
              <a:t>Precipitation</a:t>
            </a:r>
          </a:p>
        </p:txBody>
      </p:sp>
      <p:sp>
        <p:nvSpPr>
          <p:cNvPr id="860" name="Rectangle"/>
          <p:cNvSpPr/>
          <p:nvPr/>
        </p:nvSpPr>
        <p:spPr>
          <a:xfrm>
            <a:off x="5397500" y="5080000"/>
            <a:ext cx="5473700" cy="3860800"/>
          </a:xfrm>
          <a:prstGeom prst="rect">
            <a:avLst/>
          </a:prstGeom>
          <a:solidFill>
            <a:srgbClr val="005698"/>
          </a:solidFill>
          <a:ln w="38100">
            <a:solidFill>
              <a:srgbClr val="1E73BA"/>
            </a:solidFill>
            <a:miter lim="400000"/>
          </a:ln>
        </p:spPr>
        <p:txBody>
          <a:bodyPr lIns="38100" tIns="38100" rIns="38100" bIns="38100"/>
          <a:lstStyle/>
          <a:p>
            <a:endParaRPr/>
          </a:p>
        </p:txBody>
      </p:sp>
      <p:sp>
        <p:nvSpPr>
          <p:cNvPr id="861" name="Water Returns to the Sea"/>
          <p:cNvSpPr txBox="1"/>
          <p:nvPr/>
        </p:nvSpPr>
        <p:spPr>
          <a:xfrm>
            <a:off x="4528010" y="8267700"/>
            <a:ext cx="7213601" cy="470136"/>
          </a:xfrm>
          <a:prstGeom prst="rect">
            <a:avLst/>
          </a:prstGeom>
          <a:ln w="12700">
            <a:miter lim="400000"/>
          </a:ln>
          <a:effectLst>
            <a:outerShdw blurRad="63500" dist="38100" dir="5400000" rotWithShape="0">
              <a:srgbClr val="000000">
                <a:alpha val="9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a:defRPr sz="3000">
                <a:solidFill>
                  <a:srgbClr val="7EBFFF"/>
                </a:solidFill>
              </a:defRPr>
            </a:lvl1pPr>
          </a:lstStyle>
          <a:p>
            <a:r>
              <a:t>Water Returns to the Sea</a:t>
            </a:r>
          </a:p>
        </p:txBody>
      </p:sp>
      <p:grpSp>
        <p:nvGrpSpPr>
          <p:cNvPr id="865" name="Group"/>
          <p:cNvGrpSpPr/>
          <p:nvPr/>
        </p:nvGrpSpPr>
        <p:grpSpPr>
          <a:xfrm>
            <a:off x="10317965" y="3351826"/>
            <a:ext cx="1507413" cy="4277825"/>
            <a:chOff x="0" y="0"/>
            <a:chExt cx="1507411" cy="4277823"/>
          </a:xfrm>
        </p:grpSpPr>
        <p:sp>
          <p:nvSpPr>
            <p:cNvPr id="862" name="Line"/>
            <p:cNvSpPr/>
            <p:nvPr/>
          </p:nvSpPr>
          <p:spPr>
            <a:xfrm rot="5605886">
              <a:off x="-772790" y="1514104"/>
              <a:ext cx="3643676" cy="647701"/>
            </a:xfrm>
            <a:custGeom>
              <a:avLst/>
              <a:gdLst/>
              <a:ahLst/>
              <a:cxnLst>
                <a:cxn ang="0">
                  <a:pos x="wd2" y="hd2"/>
                </a:cxn>
                <a:cxn ang="5400000">
                  <a:pos x="wd2" y="hd2"/>
                </a:cxn>
                <a:cxn ang="10800000">
                  <a:pos x="wd2" y="hd2"/>
                </a:cxn>
                <a:cxn ang="16200000">
                  <a:pos x="wd2" y="hd2"/>
                </a:cxn>
              </a:cxnLst>
              <a:rect l="0" t="0" r="r" b="b"/>
              <a:pathLst>
                <a:path w="21600" h="20327" extrusionOk="0">
                  <a:moveTo>
                    <a:pt x="0" y="11374"/>
                  </a:moveTo>
                  <a:cubicBezTo>
                    <a:pt x="0" y="11374"/>
                    <a:pt x="4250" y="-1273"/>
                    <a:pt x="10550" y="105"/>
                  </a:cubicBezTo>
                  <a:cubicBezTo>
                    <a:pt x="16850" y="1483"/>
                    <a:pt x="21600" y="20327"/>
                    <a:pt x="21600" y="20327"/>
                  </a:cubicBezTo>
                </a:path>
              </a:pathLst>
            </a:custGeom>
            <a:noFill/>
            <a:ln w="254000" cap="flat">
              <a:solidFill>
                <a:srgbClr val="009388">
                  <a:alpha val="70000"/>
                </a:srgbClr>
              </a:solidFill>
              <a:prstDash val="solid"/>
              <a:miter lim="400000"/>
            </a:ln>
            <a:effectLst/>
          </p:spPr>
          <p:txBody>
            <a:bodyPr wrap="square" lIns="25400" tIns="25400" rIns="25400" bIns="25400" numCol="1" anchor="t">
              <a:noAutofit/>
            </a:bodyPr>
            <a:lstStyle/>
            <a:p>
              <a:pPr>
                <a:defRPr sz="1800"/>
              </a:pPr>
              <a:endParaRPr/>
            </a:p>
          </p:txBody>
        </p:sp>
        <p:sp>
          <p:nvSpPr>
            <p:cNvPr id="863" name="Line"/>
            <p:cNvSpPr/>
            <p:nvPr/>
          </p:nvSpPr>
          <p:spPr>
            <a:xfrm rot="5725886">
              <a:off x="-690935" y="1594965"/>
              <a:ext cx="3499361" cy="568657"/>
            </a:xfrm>
            <a:custGeom>
              <a:avLst/>
              <a:gdLst/>
              <a:ahLst/>
              <a:cxnLst>
                <a:cxn ang="0">
                  <a:pos x="wd2" y="hd2"/>
                </a:cxn>
                <a:cxn ang="5400000">
                  <a:pos x="wd2" y="hd2"/>
                </a:cxn>
                <a:cxn ang="10800000">
                  <a:pos x="wd2" y="hd2"/>
                </a:cxn>
                <a:cxn ang="16200000">
                  <a:pos x="wd2" y="hd2"/>
                </a:cxn>
              </a:cxnLst>
              <a:rect l="0" t="0" r="r" b="b"/>
              <a:pathLst>
                <a:path w="21600" h="20573" extrusionOk="0">
                  <a:moveTo>
                    <a:pt x="0" y="12854"/>
                  </a:moveTo>
                  <a:cubicBezTo>
                    <a:pt x="0" y="12854"/>
                    <a:pt x="3946" y="-1027"/>
                    <a:pt x="10534" y="61"/>
                  </a:cubicBezTo>
                  <a:cubicBezTo>
                    <a:pt x="17109" y="1147"/>
                    <a:pt x="21600" y="20573"/>
                    <a:pt x="21600" y="20573"/>
                  </a:cubicBezTo>
                </a:path>
              </a:pathLst>
            </a:custGeom>
            <a:noFill/>
            <a:ln w="114300" cap="rnd">
              <a:solidFill>
                <a:srgbClr val="3DB3AA"/>
              </a:solidFill>
              <a:custDash>
                <a:ds d="100000" sp="200000"/>
              </a:custDash>
              <a:miter lim="400000"/>
            </a:ln>
            <a:effectLst/>
          </p:spPr>
          <p:txBody>
            <a:bodyPr wrap="square" lIns="25400" tIns="25400" rIns="25400" bIns="25400" numCol="1" anchor="t">
              <a:noAutofit/>
            </a:bodyPr>
            <a:lstStyle/>
            <a:p>
              <a:pPr>
                <a:defRPr sz="1800"/>
              </a:pPr>
              <a:endParaRPr/>
            </a:p>
          </p:txBody>
        </p:sp>
        <p:sp>
          <p:nvSpPr>
            <p:cNvPr id="864" name="Triangle"/>
            <p:cNvSpPr/>
            <p:nvPr/>
          </p:nvSpPr>
          <p:spPr>
            <a:xfrm rot="13200000">
              <a:off x="122015" y="3558907"/>
              <a:ext cx="596901" cy="5969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009388">
                <a:alpha val="70000"/>
              </a:srgbClr>
            </a:solidFill>
            <a:ln w="25400" cap="flat">
              <a:noFill/>
              <a:miter lim="400000"/>
            </a:ln>
            <a:effectLst/>
          </p:spPr>
          <p:txBody>
            <a:bodyPr wrap="square" lIns="38100" tIns="38100" rIns="38100" bIns="38100" numCol="1" anchor="t">
              <a:noAutofit/>
            </a:bodyPr>
            <a:lstStyle/>
            <a:p>
              <a:endParaRPr/>
            </a:p>
          </p:txBody>
        </p:sp>
      </p:grpSp>
      <p:pic>
        <p:nvPicPr>
          <p:cNvPr id="3" name="961-Precipitation">
            <a:hlinkClick r:id="" action="ppaction://media"/>
            <a:extLst>
              <a:ext uri="{FF2B5EF4-FFF2-40B4-BE49-F238E27FC236}">
                <a16:creationId xmlns:a16="http://schemas.microsoft.com/office/drawing/2014/main" id="{64C9A719-DF27-446F-AFC3-17D89C96356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788679" y="1346200"/>
            <a:ext cx="4796119" cy="2717800"/>
          </a:xfrm>
          <a:prstGeom prst="rect">
            <a:avLst/>
          </a:prstGeom>
          <a:ln w="38100">
            <a:solidFill>
              <a:srgbClr val="9DA9A9"/>
            </a:solidFill>
          </a:ln>
          <a:effectLst>
            <a:outerShdw blurRad="63500" dist="38100" dir="5400000" algn="tl" rotWithShape="0">
              <a:prstClr val="black">
                <a:alpha val="90000"/>
              </a:prstClr>
            </a:outerShdw>
          </a:effectLst>
        </p:spPr>
      </p:pic>
      <p:grpSp>
        <p:nvGrpSpPr>
          <p:cNvPr id="870" name="Group"/>
          <p:cNvGrpSpPr/>
          <p:nvPr/>
        </p:nvGrpSpPr>
        <p:grpSpPr>
          <a:xfrm>
            <a:off x="6210300" y="1033078"/>
            <a:ext cx="4478290" cy="1134609"/>
            <a:chOff x="0" y="0"/>
            <a:chExt cx="4478289" cy="1134607"/>
          </a:xfrm>
        </p:grpSpPr>
        <p:sp>
          <p:nvSpPr>
            <p:cNvPr id="867" name="Line"/>
            <p:cNvSpPr/>
            <p:nvPr/>
          </p:nvSpPr>
          <p:spPr>
            <a:xfrm>
              <a:off x="0" y="8718"/>
              <a:ext cx="3822700" cy="52982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4172" y="0"/>
                    <a:pt x="10968" y="0"/>
                  </a:cubicBezTo>
                  <a:cubicBezTo>
                    <a:pt x="17394" y="0"/>
                    <a:pt x="21600" y="21600"/>
                    <a:pt x="21600" y="21600"/>
                  </a:cubicBezTo>
                </a:path>
              </a:pathLst>
            </a:custGeom>
            <a:noFill/>
            <a:ln w="254000" cap="flat">
              <a:solidFill>
                <a:srgbClr val="009388">
                  <a:alpha val="70000"/>
                </a:srgbClr>
              </a:solidFill>
              <a:prstDash val="solid"/>
              <a:miter lim="400000"/>
            </a:ln>
            <a:effectLst/>
          </p:spPr>
          <p:txBody>
            <a:bodyPr wrap="square" lIns="25400" tIns="25400" rIns="25400" bIns="25400" numCol="1" anchor="t">
              <a:noAutofit/>
            </a:bodyPr>
            <a:lstStyle/>
            <a:p>
              <a:pPr>
                <a:defRPr sz="1800"/>
              </a:pPr>
              <a:endParaRPr/>
            </a:p>
          </p:txBody>
        </p:sp>
        <p:sp>
          <p:nvSpPr>
            <p:cNvPr id="868" name="Line"/>
            <p:cNvSpPr/>
            <p:nvPr/>
          </p:nvSpPr>
          <p:spPr>
            <a:xfrm>
              <a:off x="88900" y="-1"/>
              <a:ext cx="3732610" cy="538548"/>
            </a:xfrm>
            <a:custGeom>
              <a:avLst/>
              <a:gdLst/>
              <a:ahLst/>
              <a:cxnLst>
                <a:cxn ang="0">
                  <a:pos x="wd2" y="hd2"/>
                </a:cxn>
                <a:cxn ang="5400000">
                  <a:pos x="wd2" y="hd2"/>
                </a:cxn>
                <a:cxn ang="10800000">
                  <a:pos x="wd2" y="hd2"/>
                </a:cxn>
                <a:cxn ang="16200000">
                  <a:pos x="wd2" y="hd2"/>
                </a:cxn>
              </a:cxnLst>
              <a:rect l="0" t="0" r="r" b="b"/>
              <a:pathLst>
                <a:path w="21600" h="19939" extrusionOk="0">
                  <a:moveTo>
                    <a:pt x="0" y="17735"/>
                  </a:moveTo>
                  <a:cubicBezTo>
                    <a:pt x="0" y="17735"/>
                    <a:pt x="4410" y="1866"/>
                    <a:pt x="10473" y="102"/>
                  </a:cubicBezTo>
                  <a:cubicBezTo>
                    <a:pt x="16536" y="-1661"/>
                    <a:pt x="21600" y="19939"/>
                    <a:pt x="21600" y="19939"/>
                  </a:cubicBezTo>
                </a:path>
              </a:pathLst>
            </a:custGeom>
            <a:noFill/>
            <a:ln w="114300" cap="rnd">
              <a:solidFill>
                <a:srgbClr val="3DB3AA"/>
              </a:solidFill>
              <a:custDash>
                <a:ds d="100000" sp="200000"/>
              </a:custDash>
              <a:miter lim="400000"/>
            </a:ln>
            <a:effectLst/>
          </p:spPr>
          <p:txBody>
            <a:bodyPr wrap="square" lIns="25400" tIns="25400" rIns="25400" bIns="25400" numCol="1" anchor="t">
              <a:noAutofit/>
            </a:bodyPr>
            <a:lstStyle/>
            <a:p>
              <a:pPr>
                <a:defRPr sz="1800"/>
              </a:pPr>
              <a:endParaRPr/>
            </a:p>
          </p:txBody>
        </p:sp>
        <p:sp>
          <p:nvSpPr>
            <p:cNvPr id="869" name="Triangle"/>
            <p:cNvSpPr/>
            <p:nvPr/>
          </p:nvSpPr>
          <p:spPr>
            <a:xfrm rot="7533801">
              <a:off x="3763479" y="419797"/>
              <a:ext cx="596901" cy="5969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009388">
                <a:alpha val="70000"/>
              </a:srgbClr>
            </a:solidFill>
            <a:ln w="25400" cap="flat">
              <a:noFill/>
              <a:miter lim="400000"/>
            </a:ln>
            <a:effectLst/>
          </p:spPr>
          <p:txBody>
            <a:bodyPr wrap="square" lIns="38100" tIns="38100" rIns="38100" bIns="38100" numCol="1" anchor="t">
              <a:noAutofit/>
            </a:bodyPr>
            <a:lstStyle/>
            <a:p>
              <a:endParaRPr/>
            </a:p>
          </p:txBody>
        </p:sp>
      </p:grpSp>
      <p:pic>
        <p:nvPicPr>
          <p:cNvPr id="2" name="961-Evaporation">
            <a:hlinkClick r:id="" action="ppaction://media"/>
            <a:extLst>
              <a:ext uri="{FF2B5EF4-FFF2-40B4-BE49-F238E27FC236}">
                <a16:creationId xmlns:a16="http://schemas.microsoft.com/office/drawing/2014/main" id="{29762219-65C4-4BE7-A19F-A3AC457899B6}"/>
              </a:ext>
            </a:extLst>
          </p:cNvPr>
          <p:cNvPicPr>
            <a:picLocks noChangeAspect="1"/>
          </p:cNvPicPr>
          <p:nvPr>
            <a:videoFile r:link="rId3"/>
            <p:extLst>
              <p:ext uri="{DAA4B4D4-6D71-4841-9C94-3DE7FCFB9230}">
                <p14:media xmlns:p14="http://schemas.microsoft.com/office/powerpoint/2010/main" r:embed="rId4">
                  <p14:trim end="896"/>
                </p14:media>
              </p:ext>
            </p:extLst>
          </p:nvPr>
        </p:nvPicPr>
        <p:blipFill>
          <a:blip r:embed="rId10"/>
          <a:stretch>
            <a:fillRect/>
          </a:stretch>
        </p:blipFill>
        <p:spPr>
          <a:xfrm>
            <a:off x="2705169" y="1361876"/>
            <a:ext cx="4775201" cy="2705948"/>
          </a:xfrm>
          <a:prstGeom prst="rect">
            <a:avLst/>
          </a:prstGeom>
          <a:ln w="38100">
            <a:solidFill>
              <a:srgbClr val="9DA9A9"/>
            </a:solidFill>
          </a:ln>
          <a:effectLst>
            <a:outerShdw blurRad="63500" dist="38100" dir="5400000" algn="tl" rotWithShape="0">
              <a:prstClr val="black">
                <a:alpha val="90000"/>
              </a:prstClr>
            </a:outerShdw>
          </a:effectLst>
        </p:spPr>
      </p:pic>
      <p:grpSp>
        <p:nvGrpSpPr>
          <p:cNvPr id="875" name="Group"/>
          <p:cNvGrpSpPr/>
          <p:nvPr/>
        </p:nvGrpSpPr>
        <p:grpSpPr>
          <a:xfrm rot="8940000">
            <a:off x="4493105" y="3559566"/>
            <a:ext cx="1505981" cy="4269706"/>
            <a:chOff x="0" y="0"/>
            <a:chExt cx="1505980" cy="4269705"/>
          </a:xfrm>
        </p:grpSpPr>
        <p:sp>
          <p:nvSpPr>
            <p:cNvPr id="872" name="Line"/>
            <p:cNvSpPr/>
            <p:nvPr/>
          </p:nvSpPr>
          <p:spPr>
            <a:xfrm rot="5605886">
              <a:off x="-784436" y="1514104"/>
              <a:ext cx="3643675" cy="647701"/>
            </a:xfrm>
            <a:custGeom>
              <a:avLst/>
              <a:gdLst/>
              <a:ahLst/>
              <a:cxnLst>
                <a:cxn ang="0">
                  <a:pos x="wd2" y="hd2"/>
                </a:cxn>
                <a:cxn ang="5400000">
                  <a:pos x="wd2" y="hd2"/>
                </a:cxn>
                <a:cxn ang="10800000">
                  <a:pos x="wd2" y="hd2"/>
                </a:cxn>
                <a:cxn ang="16200000">
                  <a:pos x="wd2" y="hd2"/>
                </a:cxn>
              </a:cxnLst>
              <a:rect l="0" t="0" r="r" b="b"/>
              <a:pathLst>
                <a:path w="21600" h="20327" extrusionOk="0">
                  <a:moveTo>
                    <a:pt x="0" y="11374"/>
                  </a:moveTo>
                  <a:cubicBezTo>
                    <a:pt x="0" y="11374"/>
                    <a:pt x="4250" y="-1273"/>
                    <a:pt x="10550" y="105"/>
                  </a:cubicBezTo>
                  <a:cubicBezTo>
                    <a:pt x="16850" y="1483"/>
                    <a:pt x="21600" y="20327"/>
                    <a:pt x="21600" y="20327"/>
                  </a:cubicBezTo>
                </a:path>
              </a:pathLst>
            </a:custGeom>
            <a:noFill/>
            <a:ln w="254000" cap="flat">
              <a:solidFill>
                <a:srgbClr val="009388">
                  <a:alpha val="70000"/>
                </a:srgbClr>
              </a:solidFill>
              <a:prstDash val="solid"/>
              <a:miter lim="400000"/>
            </a:ln>
            <a:effectLst/>
          </p:spPr>
          <p:txBody>
            <a:bodyPr wrap="square" lIns="25400" tIns="25400" rIns="25400" bIns="25400" numCol="1" anchor="t">
              <a:noAutofit/>
            </a:bodyPr>
            <a:lstStyle/>
            <a:p>
              <a:pPr>
                <a:defRPr sz="1800"/>
              </a:pPr>
              <a:endParaRPr/>
            </a:p>
          </p:txBody>
        </p:sp>
        <p:sp>
          <p:nvSpPr>
            <p:cNvPr id="873" name="Line"/>
            <p:cNvSpPr/>
            <p:nvPr/>
          </p:nvSpPr>
          <p:spPr>
            <a:xfrm rot="5725886">
              <a:off x="-692366" y="1593702"/>
              <a:ext cx="3499360" cy="568657"/>
            </a:xfrm>
            <a:custGeom>
              <a:avLst/>
              <a:gdLst/>
              <a:ahLst/>
              <a:cxnLst>
                <a:cxn ang="0">
                  <a:pos x="wd2" y="hd2"/>
                </a:cxn>
                <a:cxn ang="5400000">
                  <a:pos x="wd2" y="hd2"/>
                </a:cxn>
                <a:cxn ang="10800000">
                  <a:pos x="wd2" y="hd2"/>
                </a:cxn>
                <a:cxn ang="16200000">
                  <a:pos x="wd2" y="hd2"/>
                </a:cxn>
              </a:cxnLst>
              <a:rect l="0" t="0" r="r" b="b"/>
              <a:pathLst>
                <a:path w="21600" h="20573" extrusionOk="0">
                  <a:moveTo>
                    <a:pt x="0" y="12854"/>
                  </a:moveTo>
                  <a:cubicBezTo>
                    <a:pt x="0" y="12854"/>
                    <a:pt x="3946" y="-1027"/>
                    <a:pt x="10534" y="61"/>
                  </a:cubicBezTo>
                  <a:cubicBezTo>
                    <a:pt x="17109" y="1147"/>
                    <a:pt x="21600" y="20573"/>
                    <a:pt x="21600" y="20573"/>
                  </a:cubicBezTo>
                </a:path>
              </a:pathLst>
            </a:custGeom>
            <a:noFill/>
            <a:ln w="114300" cap="rnd">
              <a:solidFill>
                <a:srgbClr val="3DB3AA"/>
              </a:solidFill>
              <a:custDash>
                <a:ds d="100000" sp="200000"/>
              </a:custDash>
              <a:miter lim="400000"/>
            </a:ln>
            <a:effectLst/>
          </p:spPr>
          <p:txBody>
            <a:bodyPr wrap="square" lIns="25400" tIns="25400" rIns="25400" bIns="25400" numCol="1" anchor="t">
              <a:noAutofit/>
            </a:bodyPr>
            <a:lstStyle/>
            <a:p>
              <a:pPr>
                <a:defRPr sz="1800"/>
              </a:pPr>
              <a:endParaRPr/>
            </a:p>
          </p:txBody>
        </p:sp>
        <p:sp>
          <p:nvSpPr>
            <p:cNvPr id="874" name="Triangle"/>
            <p:cNvSpPr/>
            <p:nvPr/>
          </p:nvSpPr>
          <p:spPr>
            <a:xfrm rot="13200000">
              <a:off x="122015" y="3550789"/>
              <a:ext cx="596901" cy="5969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009388">
                <a:alpha val="70000"/>
              </a:srgbClr>
            </a:solidFill>
            <a:ln w="25400" cap="flat">
              <a:noFill/>
              <a:miter lim="400000"/>
            </a:ln>
            <a:effectLst/>
          </p:spPr>
          <p:txBody>
            <a:bodyPr wrap="square" lIns="38100" tIns="38100" rIns="38100" bIns="38100" numCol="1" anchor="t">
              <a:noAutofit/>
            </a:bodyPr>
            <a:lstStyle/>
            <a:p>
              <a:endParaRPr/>
            </a:p>
          </p:txBody>
        </p:sp>
      </p:grpSp>
      <p:pic>
        <p:nvPicPr>
          <p:cNvPr id="4" name="961-Rivers">
            <a:hlinkClick r:id="" action="ppaction://media"/>
            <a:extLst>
              <a:ext uri="{FF2B5EF4-FFF2-40B4-BE49-F238E27FC236}">
                <a16:creationId xmlns:a16="http://schemas.microsoft.com/office/drawing/2014/main" id="{147BC171-E852-4F9D-8C2C-C181A1D1FADE}"/>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5756554" y="5359400"/>
            <a:ext cx="4773706" cy="2705100"/>
          </a:xfrm>
          <a:prstGeom prst="rect">
            <a:avLst/>
          </a:prstGeom>
          <a:ln w="38100">
            <a:solidFill>
              <a:srgbClr val="9DA9A9"/>
            </a:solidFill>
          </a:ln>
          <a:effectLst>
            <a:outerShdw blurRad="63500" dist="38100" dir="5400000" algn="tl" rotWithShape="0">
              <a:prstClr val="black">
                <a:alpha val="90000"/>
              </a:prstClr>
            </a:outerShdw>
          </a:effectLst>
        </p:spPr>
      </p:pic>
      <p:grpSp>
        <p:nvGrpSpPr>
          <p:cNvPr id="879" name="Group"/>
          <p:cNvGrpSpPr/>
          <p:nvPr/>
        </p:nvGrpSpPr>
        <p:grpSpPr>
          <a:xfrm>
            <a:off x="6553200" y="3556000"/>
            <a:ext cx="3136900" cy="2095500"/>
            <a:chOff x="0" y="0"/>
            <a:chExt cx="3136900" cy="2095500"/>
          </a:xfrm>
        </p:grpSpPr>
        <p:sp>
          <p:nvSpPr>
            <p:cNvPr id="877" name="Oval"/>
            <p:cNvSpPr/>
            <p:nvPr/>
          </p:nvSpPr>
          <p:spPr>
            <a:xfrm>
              <a:off x="0" y="0"/>
              <a:ext cx="3136900" cy="2095500"/>
            </a:xfrm>
            <a:prstGeom prst="ellipse">
              <a:avLst/>
            </a:prstGeom>
            <a:solidFill>
              <a:srgbClr val="5D6464"/>
            </a:solidFill>
            <a:ln w="38100" cap="flat">
              <a:solidFill>
                <a:srgbClr val="9DA9A9"/>
              </a:solidFill>
              <a:prstDash val="solid"/>
              <a:miter lim="400000"/>
            </a:ln>
            <a:effectLst/>
          </p:spPr>
          <p:txBody>
            <a:bodyPr wrap="square" lIns="38100" tIns="38100" rIns="38100" bIns="38100" numCol="1" anchor="t">
              <a:noAutofit/>
            </a:bodyPr>
            <a:lstStyle/>
            <a:p>
              <a:endParaRPr/>
            </a:p>
          </p:txBody>
        </p:sp>
        <p:sp>
          <p:nvSpPr>
            <p:cNvPr id="878" name="The…"/>
            <p:cNvSpPr txBox="1"/>
            <p:nvPr/>
          </p:nvSpPr>
          <p:spPr>
            <a:xfrm>
              <a:off x="256190" y="330200"/>
              <a:ext cx="2637831" cy="1447205"/>
            </a:xfrm>
            <a:prstGeom prst="rect">
              <a:avLst/>
            </a:prstGeom>
            <a:noFill/>
            <a:ln w="12700" cap="flat">
              <a:noFill/>
              <a:miter lim="400000"/>
            </a:ln>
            <a:effectLst>
              <a:outerShdw blurRad="63500" dist="38100" dir="5400000" rotWithShape="0">
                <a:srgbClr val="000000">
                  <a:alpha val="9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t">
              <a:spAutoFit/>
            </a:bodyPr>
            <a:lstStyle/>
            <a:p>
              <a:pPr algn="ctr">
                <a:defRPr sz="3200">
                  <a:solidFill>
                    <a:srgbClr val="7EBFFF"/>
                  </a:solidFill>
                </a:defRPr>
              </a:pPr>
              <a:r>
                <a:rPr dirty="0"/>
                <a:t>The</a:t>
              </a:r>
            </a:p>
            <a:p>
              <a:pPr algn="ctr">
                <a:defRPr sz="3200">
                  <a:solidFill>
                    <a:srgbClr val="7EBFFF"/>
                  </a:solidFill>
                </a:defRPr>
              </a:pPr>
              <a:r>
                <a:rPr dirty="0"/>
                <a:t>Hydrological </a:t>
              </a:r>
            </a:p>
            <a:p>
              <a:pPr algn="ctr">
                <a:defRPr sz="3200">
                  <a:solidFill>
                    <a:srgbClr val="7EBFFF"/>
                  </a:solidFill>
                </a:defRPr>
              </a:pPr>
              <a:r>
                <a:rPr dirty="0"/>
                <a:t>Cycle</a:t>
              </a:r>
            </a:p>
          </p:txBody>
        </p:sp>
      </p:grpSp>
      <p:sp>
        <p:nvSpPr>
          <p:cNvPr id="880" name="Sources: Oak Ridge National Laboratory, U.S. Dept. of Energy; © Getty Images; © Pond5"/>
          <p:cNvSpPr/>
          <p:nvPr/>
        </p:nvSpPr>
        <p:spPr>
          <a:xfrm>
            <a:off x="914400" y="8503920"/>
            <a:ext cx="3404394" cy="42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lvl1pPr>
          </a:lstStyle>
          <a:p>
            <a:r>
              <a:rPr dirty="0">
                <a:solidFill>
                  <a:srgbClr val="FFFFFF">
                    <a:alpha val="50000"/>
                  </a:srgbClr>
                </a:solidFill>
              </a:rPr>
              <a:t>Sources: Oak Ridge National Laboratory, U.S. Dept. of Energy; © Getty Images; © Pond5</a:t>
            </a:r>
          </a:p>
        </p:txBody>
      </p:sp>
    </p:spTree>
    <p:extLst>
      <p:ext uri="{BB962C8B-B14F-4D97-AF65-F5344CB8AC3E}">
        <p14:creationId xmlns:p14="http://schemas.microsoft.com/office/powerpoint/2010/main" val="2048546819"/>
      </p:ext>
    </p:extLst>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856"/>
                                        </p:tgtEl>
                                        <p:attrNameLst>
                                          <p:attrName>style.visibility</p:attrName>
                                        </p:attrNameLst>
                                      </p:cBhvr>
                                      <p:to>
                                        <p:strVal val="visible"/>
                                      </p:to>
                                    </p:set>
                                    <p:anim calcmode="lin" valueType="num">
                                      <p:cBhvr>
                                        <p:cTn id="7" dur="500" fill="hold"/>
                                        <p:tgtEl>
                                          <p:spTgt spid="856"/>
                                        </p:tgtEl>
                                        <p:attrNameLst>
                                          <p:attrName>ppt_w</p:attrName>
                                        </p:attrNameLst>
                                      </p:cBhvr>
                                      <p:tavLst>
                                        <p:tav tm="0">
                                          <p:val>
                                            <p:fltVal val="0"/>
                                          </p:val>
                                        </p:tav>
                                        <p:tav tm="100000">
                                          <p:val>
                                            <p:strVal val="#ppt_w"/>
                                          </p:val>
                                        </p:tav>
                                      </p:tavLst>
                                    </p:anim>
                                    <p:anim calcmode="lin" valueType="num">
                                      <p:cBhvr>
                                        <p:cTn id="8" dur="500" fill="hold"/>
                                        <p:tgtEl>
                                          <p:spTgt spid="856"/>
                                        </p:tgtEl>
                                        <p:attrNameLst>
                                          <p:attrName>ppt_h</p:attrName>
                                        </p:attrNameLst>
                                      </p:cBhvr>
                                      <p:tavLst>
                                        <p:tav tm="0">
                                          <p:val>
                                            <p:fltVal val="0"/>
                                          </p:val>
                                        </p:tav>
                                        <p:tav tm="100000">
                                          <p:val>
                                            <p:strVal val="#ppt_h"/>
                                          </p:val>
                                        </p:tav>
                                      </p:tavLst>
                                    </p:anim>
                                  </p:childTnLst>
                                </p:cTn>
                              </p:par>
                              <p:par>
                                <p:cTn id="9" presetID="10" presetClass="entr" fill="hold" grpId="0" nodeType="withEffect">
                                  <p:stCondLst>
                                    <p:cond delay="0"/>
                                  </p:stCondLst>
                                  <p:iterate>
                                    <p:tmAbs val="0"/>
                                  </p:iterate>
                                  <p:childTnLst>
                                    <p:set>
                                      <p:cBhvr>
                                        <p:cTn id="10" fill="hold"/>
                                        <p:tgtEl>
                                          <p:spTgt spid="857"/>
                                        </p:tgtEl>
                                        <p:attrNameLst>
                                          <p:attrName>style.visibility</p:attrName>
                                        </p:attrNameLst>
                                      </p:cBhvr>
                                      <p:to>
                                        <p:strVal val="visible"/>
                                      </p:to>
                                    </p:set>
                                    <p:animEffect transition="in" filter="fade">
                                      <p:cBhvr>
                                        <p:cTn id="11" dur="500"/>
                                        <p:tgtEl>
                                          <p:spTgt spid="857"/>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11116" fill="hold"/>
                                        <p:tgtEl>
                                          <p:spTgt spid="2"/>
                                        </p:tgtEl>
                                      </p:cBhvr>
                                    </p:cmd>
                                  </p:childTnLst>
                                </p:cTn>
                              </p:par>
                              <p:par>
                                <p:cTn id="18" presetID="22" presetClass="entr" presetSubtype="8" fill="hold" grpId="0" nodeType="withEffect">
                                  <p:stCondLst>
                                    <p:cond delay="500"/>
                                  </p:stCondLst>
                                  <p:iterate>
                                    <p:tmAbs val="0"/>
                                  </p:iterate>
                                  <p:childTnLst>
                                    <p:set>
                                      <p:cBhvr>
                                        <p:cTn id="19" fill="hold"/>
                                        <p:tgtEl>
                                          <p:spTgt spid="870"/>
                                        </p:tgtEl>
                                        <p:attrNameLst>
                                          <p:attrName>style.visibility</p:attrName>
                                        </p:attrNameLst>
                                      </p:cBhvr>
                                      <p:to>
                                        <p:strVal val="visible"/>
                                      </p:to>
                                    </p:set>
                                    <p:animEffect transition="in" filter="wipe(left)">
                                      <p:cBhvr>
                                        <p:cTn id="20" dur="500"/>
                                        <p:tgtEl>
                                          <p:spTgt spid="870"/>
                                        </p:tgtEl>
                                      </p:cBhvr>
                                    </p:animEffect>
                                  </p:childTnLst>
                                </p:cTn>
                              </p:par>
                              <p:par>
                                <p:cTn id="21" presetID="23" presetClass="entr" presetSubtype="16" fill="hold" grpId="0" nodeType="withEffect">
                                  <p:stCondLst>
                                    <p:cond delay="1000"/>
                                  </p:stCondLst>
                                  <p:iterate>
                                    <p:tmAbs val="0"/>
                                  </p:iterate>
                                  <p:childTnLst>
                                    <p:set>
                                      <p:cBhvr>
                                        <p:cTn id="22" fill="hold"/>
                                        <p:tgtEl>
                                          <p:spTgt spid="858"/>
                                        </p:tgtEl>
                                        <p:attrNameLst>
                                          <p:attrName>style.visibility</p:attrName>
                                        </p:attrNameLst>
                                      </p:cBhvr>
                                      <p:to>
                                        <p:strVal val="visible"/>
                                      </p:to>
                                    </p:set>
                                    <p:anim calcmode="lin" valueType="num">
                                      <p:cBhvr>
                                        <p:cTn id="23" dur="500" fill="hold"/>
                                        <p:tgtEl>
                                          <p:spTgt spid="858"/>
                                        </p:tgtEl>
                                        <p:attrNameLst>
                                          <p:attrName>ppt_w</p:attrName>
                                        </p:attrNameLst>
                                      </p:cBhvr>
                                      <p:tavLst>
                                        <p:tav tm="0">
                                          <p:val>
                                            <p:fltVal val="0"/>
                                          </p:val>
                                        </p:tav>
                                        <p:tav tm="100000">
                                          <p:val>
                                            <p:strVal val="#ppt_w"/>
                                          </p:val>
                                        </p:tav>
                                      </p:tavLst>
                                    </p:anim>
                                    <p:anim calcmode="lin" valueType="num">
                                      <p:cBhvr>
                                        <p:cTn id="24" dur="500" fill="hold"/>
                                        <p:tgtEl>
                                          <p:spTgt spid="858"/>
                                        </p:tgtEl>
                                        <p:attrNameLst>
                                          <p:attrName>ppt_h</p:attrName>
                                        </p:attrNameLst>
                                      </p:cBhvr>
                                      <p:tavLst>
                                        <p:tav tm="0">
                                          <p:val>
                                            <p:fltVal val="0"/>
                                          </p:val>
                                        </p:tav>
                                        <p:tav tm="100000">
                                          <p:val>
                                            <p:strVal val="#ppt_h"/>
                                          </p:val>
                                        </p:tav>
                                      </p:tavLst>
                                    </p:anim>
                                  </p:childTnLst>
                                </p:cTn>
                              </p:par>
                              <p:par>
                                <p:cTn id="25" presetID="10" presetClass="entr" fill="hold" grpId="0" nodeType="withEffect">
                                  <p:stCondLst>
                                    <p:cond delay="1000"/>
                                  </p:stCondLst>
                                  <p:iterate>
                                    <p:tmAbs val="0"/>
                                  </p:iterate>
                                  <p:childTnLst>
                                    <p:set>
                                      <p:cBhvr>
                                        <p:cTn id="26" fill="hold"/>
                                        <p:tgtEl>
                                          <p:spTgt spid="859"/>
                                        </p:tgtEl>
                                        <p:attrNameLst>
                                          <p:attrName>style.visibility</p:attrName>
                                        </p:attrNameLst>
                                      </p:cBhvr>
                                      <p:to>
                                        <p:strVal val="visible"/>
                                      </p:to>
                                    </p:set>
                                    <p:animEffect transition="in" filter="fade">
                                      <p:cBhvr>
                                        <p:cTn id="27" dur="500"/>
                                        <p:tgtEl>
                                          <p:spTgt spid="859"/>
                                        </p:tgtEl>
                                      </p:cBhvr>
                                    </p:animEffect>
                                  </p:childTnLst>
                                </p:cTn>
                              </p:par>
                              <p:par>
                                <p:cTn id="28" presetID="1" presetClass="entr" presetSubtype="0" fill="hold" nodeType="withEffect">
                                  <p:stCondLst>
                                    <p:cond delay="1750"/>
                                  </p:stCondLst>
                                  <p:childTnLst>
                                    <p:set>
                                      <p:cBhvr>
                                        <p:cTn id="29" dur="1" fill="hold">
                                          <p:stCondLst>
                                            <p:cond delay="0"/>
                                          </p:stCondLst>
                                        </p:cTn>
                                        <p:tgtEl>
                                          <p:spTgt spid="3"/>
                                        </p:tgtEl>
                                        <p:attrNameLst>
                                          <p:attrName>style.visibility</p:attrName>
                                        </p:attrNameLst>
                                      </p:cBhvr>
                                      <p:to>
                                        <p:strVal val="visible"/>
                                      </p:to>
                                    </p:set>
                                  </p:childTnLst>
                                </p:cTn>
                              </p:par>
                              <p:par>
                                <p:cTn id="30" presetID="1" presetClass="mediacall" presetSubtype="0" fill="hold" nodeType="withEffect">
                                  <p:stCondLst>
                                    <p:cond delay="2000"/>
                                  </p:stCondLst>
                                  <p:childTnLst>
                                    <p:cmd type="call" cmd="playFrom(0.0)">
                                      <p:cBhvr>
                                        <p:cTn id="31" dur="12145" fill="hold"/>
                                        <p:tgtEl>
                                          <p:spTgt spid="3"/>
                                        </p:tgtEl>
                                      </p:cBhvr>
                                    </p:cmd>
                                  </p:childTnLst>
                                </p:cTn>
                              </p:par>
                              <p:par>
                                <p:cTn id="32" presetID="22" presetClass="entr" presetSubtype="1" fill="hold" grpId="0" nodeType="withEffect">
                                  <p:stCondLst>
                                    <p:cond delay="2250"/>
                                  </p:stCondLst>
                                  <p:iterate>
                                    <p:tmAbs val="0"/>
                                  </p:iterate>
                                  <p:childTnLst>
                                    <p:set>
                                      <p:cBhvr>
                                        <p:cTn id="33" fill="hold"/>
                                        <p:tgtEl>
                                          <p:spTgt spid="865"/>
                                        </p:tgtEl>
                                        <p:attrNameLst>
                                          <p:attrName>style.visibility</p:attrName>
                                        </p:attrNameLst>
                                      </p:cBhvr>
                                      <p:to>
                                        <p:strVal val="visible"/>
                                      </p:to>
                                    </p:set>
                                    <p:animEffect transition="in" filter="wipe(up)">
                                      <p:cBhvr>
                                        <p:cTn id="34" dur="500"/>
                                        <p:tgtEl>
                                          <p:spTgt spid="865"/>
                                        </p:tgtEl>
                                      </p:cBhvr>
                                    </p:animEffect>
                                  </p:childTnLst>
                                </p:cTn>
                              </p:par>
                              <p:par>
                                <p:cTn id="35" presetID="23" presetClass="entr" presetSubtype="16" fill="hold" grpId="0" nodeType="withEffect">
                                  <p:stCondLst>
                                    <p:cond delay="2750"/>
                                  </p:stCondLst>
                                  <p:iterate>
                                    <p:tmAbs val="0"/>
                                  </p:iterate>
                                  <p:childTnLst>
                                    <p:set>
                                      <p:cBhvr>
                                        <p:cTn id="36" fill="hold"/>
                                        <p:tgtEl>
                                          <p:spTgt spid="860"/>
                                        </p:tgtEl>
                                        <p:attrNameLst>
                                          <p:attrName>style.visibility</p:attrName>
                                        </p:attrNameLst>
                                      </p:cBhvr>
                                      <p:to>
                                        <p:strVal val="visible"/>
                                      </p:to>
                                    </p:set>
                                    <p:anim calcmode="lin" valueType="num">
                                      <p:cBhvr>
                                        <p:cTn id="37" dur="500" fill="hold"/>
                                        <p:tgtEl>
                                          <p:spTgt spid="860"/>
                                        </p:tgtEl>
                                        <p:attrNameLst>
                                          <p:attrName>ppt_w</p:attrName>
                                        </p:attrNameLst>
                                      </p:cBhvr>
                                      <p:tavLst>
                                        <p:tav tm="0">
                                          <p:val>
                                            <p:fltVal val="0"/>
                                          </p:val>
                                        </p:tav>
                                        <p:tav tm="100000">
                                          <p:val>
                                            <p:strVal val="#ppt_w"/>
                                          </p:val>
                                        </p:tav>
                                      </p:tavLst>
                                    </p:anim>
                                    <p:anim calcmode="lin" valueType="num">
                                      <p:cBhvr>
                                        <p:cTn id="38" dur="500" fill="hold"/>
                                        <p:tgtEl>
                                          <p:spTgt spid="860"/>
                                        </p:tgtEl>
                                        <p:attrNameLst>
                                          <p:attrName>ppt_h</p:attrName>
                                        </p:attrNameLst>
                                      </p:cBhvr>
                                      <p:tavLst>
                                        <p:tav tm="0">
                                          <p:val>
                                            <p:fltVal val="0"/>
                                          </p:val>
                                        </p:tav>
                                        <p:tav tm="100000">
                                          <p:val>
                                            <p:strVal val="#ppt_h"/>
                                          </p:val>
                                        </p:tav>
                                      </p:tavLst>
                                    </p:anim>
                                  </p:childTnLst>
                                </p:cTn>
                              </p:par>
                              <p:par>
                                <p:cTn id="39" presetID="10" presetClass="entr" fill="hold" grpId="0" nodeType="withEffect">
                                  <p:stCondLst>
                                    <p:cond delay="3000"/>
                                  </p:stCondLst>
                                  <p:iterate>
                                    <p:tmAbs val="0"/>
                                  </p:iterate>
                                  <p:childTnLst>
                                    <p:set>
                                      <p:cBhvr>
                                        <p:cTn id="40" fill="hold"/>
                                        <p:tgtEl>
                                          <p:spTgt spid="861"/>
                                        </p:tgtEl>
                                        <p:attrNameLst>
                                          <p:attrName>style.visibility</p:attrName>
                                        </p:attrNameLst>
                                      </p:cBhvr>
                                      <p:to>
                                        <p:strVal val="visible"/>
                                      </p:to>
                                    </p:set>
                                    <p:animEffect transition="in" filter="fade">
                                      <p:cBhvr>
                                        <p:cTn id="41" dur="500"/>
                                        <p:tgtEl>
                                          <p:spTgt spid="861"/>
                                        </p:tgtEl>
                                      </p:cBhvr>
                                    </p:animEffect>
                                  </p:childTnLst>
                                </p:cTn>
                              </p:par>
                              <p:par>
                                <p:cTn id="42" presetID="1" presetClass="entr" presetSubtype="0" fill="hold" nodeType="withEffect">
                                  <p:stCondLst>
                                    <p:cond delay="3000"/>
                                  </p:stCondLst>
                                  <p:childTnLst>
                                    <p:set>
                                      <p:cBhvr>
                                        <p:cTn id="43" dur="1" fill="hold">
                                          <p:stCondLst>
                                            <p:cond delay="0"/>
                                          </p:stCondLst>
                                        </p:cTn>
                                        <p:tgtEl>
                                          <p:spTgt spid="4"/>
                                        </p:tgtEl>
                                        <p:attrNameLst>
                                          <p:attrName>style.visibility</p:attrName>
                                        </p:attrNameLst>
                                      </p:cBhvr>
                                      <p:to>
                                        <p:strVal val="visible"/>
                                      </p:to>
                                    </p:set>
                                  </p:childTnLst>
                                </p:cTn>
                              </p:par>
                              <p:par>
                                <p:cTn id="44" presetID="1" presetClass="mediacall" presetSubtype="0" fill="hold" nodeType="withEffect">
                                  <p:stCondLst>
                                    <p:cond delay="3000"/>
                                  </p:stCondLst>
                                  <p:childTnLst>
                                    <p:cmd type="call" cmd="playFrom(0.0)">
                                      <p:cBhvr>
                                        <p:cTn id="45" dur="11111" fill="hold"/>
                                        <p:tgtEl>
                                          <p:spTgt spid="4"/>
                                        </p:tgtEl>
                                      </p:cBhvr>
                                    </p:cmd>
                                  </p:childTnLst>
                                </p:cTn>
                              </p:par>
                              <p:par>
                                <p:cTn id="46" presetID="18" presetClass="entr" presetSubtype="9" fill="hold" grpId="0" nodeType="withEffect">
                                  <p:stCondLst>
                                    <p:cond delay="3500"/>
                                  </p:stCondLst>
                                  <p:iterate>
                                    <p:tmAbs val="0"/>
                                  </p:iterate>
                                  <p:childTnLst>
                                    <p:set>
                                      <p:cBhvr>
                                        <p:cTn id="47" fill="hold"/>
                                        <p:tgtEl>
                                          <p:spTgt spid="875"/>
                                        </p:tgtEl>
                                        <p:attrNameLst>
                                          <p:attrName>style.visibility</p:attrName>
                                        </p:attrNameLst>
                                      </p:cBhvr>
                                      <p:to>
                                        <p:strVal val="visible"/>
                                      </p:to>
                                    </p:set>
                                    <p:animEffect transition="in" filter="strips(upLeft)">
                                      <p:cBhvr>
                                        <p:cTn id="48" dur="500"/>
                                        <p:tgtEl>
                                          <p:spTgt spid="87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2"/>
                </p:tgtEl>
              </p:cMediaNode>
            </p:video>
            <p:video>
              <p:cMediaNode vol="80000">
                <p:cTn id="50" fill="hold" display="0">
                  <p:stCondLst>
                    <p:cond delay="indefinite"/>
                  </p:stCondLst>
                </p:cTn>
                <p:tgtEl>
                  <p:spTgt spid="3"/>
                </p:tgtEl>
              </p:cMediaNode>
            </p:video>
            <p:video>
              <p:cMediaNode vol="80000">
                <p:cTn id="51" fill="hold" display="0">
                  <p:stCondLst>
                    <p:cond delay="indefinite"/>
                  </p:stCondLst>
                </p:cTn>
                <p:tgtEl>
                  <p:spTgt spid="4"/>
                </p:tgtEl>
              </p:cMediaNode>
            </p:video>
          </p:childTnLst>
        </p:cTn>
      </p:par>
    </p:tnLst>
    <p:bldLst>
      <p:bldP spid="856" grpId="0" animBg="1" advAuto="0"/>
      <p:bldP spid="857" grpId="0" animBg="1" advAuto="0"/>
      <p:bldP spid="858" grpId="0" animBg="1" advAuto="0"/>
      <p:bldP spid="859" grpId="0" animBg="1" advAuto="0"/>
      <p:bldP spid="860" grpId="0" animBg="1" advAuto="0"/>
      <p:bldP spid="861" grpId="0" animBg="1" advAuto="0"/>
      <p:bldP spid="865" grpId="0" animBg="1" advAuto="0"/>
      <p:bldP spid="870" grpId="0" animBg="1" advAuto="0"/>
      <p:bldP spid="875"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1" name="Group"/>
          <p:cNvGrpSpPr/>
          <p:nvPr/>
        </p:nvGrpSpPr>
        <p:grpSpPr>
          <a:xfrm>
            <a:off x="0" y="0"/>
            <a:ext cx="16256000" cy="9144000"/>
            <a:chOff x="0" y="0"/>
            <a:chExt cx="16256000" cy="9144000"/>
          </a:xfrm>
        </p:grpSpPr>
        <p:pic>
          <p:nvPicPr>
            <p:cNvPr id="1165" name="harvey_crw_2017235_lrg_cropped.png" descr="harvey_crw_2017235_lrg_cropped.png"/>
            <p:cNvPicPr>
              <a:picLocks noChangeAspect="1"/>
            </p:cNvPicPr>
            <p:nvPr/>
          </p:nvPicPr>
          <p:blipFill>
            <a:blip r:embed="rId3"/>
            <a:stretch>
              <a:fillRect/>
            </a:stretch>
          </p:blipFill>
          <p:spPr>
            <a:xfrm>
              <a:off x="0" y="0"/>
              <a:ext cx="16256000" cy="9144000"/>
            </a:xfrm>
            <a:prstGeom prst="rect">
              <a:avLst/>
            </a:prstGeom>
            <a:ln w="12700" cap="flat">
              <a:noFill/>
              <a:miter lim="400000"/>
            </a:ln>
            <a:effectLst/>
          </p:spPr>
        </p:pic>
        <p:grpSp>
          <p:nvGrpSpPr>
            <p:cNvPr id="1180" name="Group"/>
            <p:cNvGrpSpPr/>
            <p:nvPr/>
          </p:nvGrpSpPr>
          <p:grpSpPr>
            <a:xfrm>
              <a:off x="640506" y="171371"/>
              <a:ext cx="14945957" cy="8808212"/>
              <a:chOff x="69006" y="0"/>
              <a:chExt cx="14945955" cy="8808211"/>
            </a:xfrm>
          </p:grpSpPr>
          <p:sp>
            <p:nvSpPr>
              <p:cNvPr id="1166" name="Texas"/>
              <p:cNvSpPr txBox="1"/>
              <p:nvPr/>
            </p:nvSpPr>
            <p:spPr>
              <a:xfrm>
                <a:off x="69006" y="254996"/>
                <a:ext cx="967235" cy="447229"/>
              </a:xfrm>
              <a:prstGeom prst="rect">
                <a:avLst/>
              </a:prstGeom>
              <a:noFill/>
              <a:ln w="12700" cap="flat">
                <a:noFill/>
                <a:miter lim="400000"/>
              </a:ln>
              <a:effectLst>
                <a:outerShdw blurRad="25400" dist="25400" dir="54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2400" i="1"/>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400" b="1" i="1" u="none" strike="noStrike" kern="0" cap="none" spc="0" normalizeH="0" baseline="0" noProof="0">
                    <a:ln>
                      <a:noFill/>
                    </a:ln>
                    <a:solidFill>
                      <a:srgbClr val="FFFFFF"/>
                    </a:solidFill>
                    <a:effectLst/>
                    <a:uLnTx/>
                    <a:uFillTx/>
                    <a:latin typeface="Arial"/>
                    <a:cs typeface="Arial"/>
                    <a:sym typeface="Arial"/>
                  </a:rPr>
                  <a:t>Texas</a:t>
                </a:r>
              </a:p>
            </p:txBody>
          </p:sp>
          <p:sp>
            <p:nvSpPr>
              <p:cNvPr id="1167" name="Louisiana"/>
              <p:cNvSpPr txBox="1"/>
              <p:nvPr/>
            </p:nvSpPr>
            <p:spPr>
              <a:xfrm>
                <a:off x="3320206" y="0"/>
                <a:ext cx="1536949" cy="447229"/>
              </a:xfrm>
              <a:prstGeom prst="rect">
                <a:avLst/>
              </a:prstGeom>
              <a:noFill/>
              <a:ln w="12700" cap="flat">
                <a:noFill/>
                <a:miter lim="400000"/>
              </a:ln>
              <a:effectLst>
                <a:outerShdw blurRad="25400" dist="25400" dir="54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2400" i="1"/>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400" b="1" i="1" u="none" strike="noStrike" kern="0" cap="none" spc="0" normalizeH="0" baseline="0" noProof="0">
                    <a:ln>
                      <a:noFill/>
                    </a:ln>
                    <a:solidFill>
                      <a:srgbClr val="FFFFFF"/>
                    </a:solidFill>
                    <a:effectLst/>
                    <a:uLnTx/>
                    <a:uFillTx/>
                    <a:latin typeface="Arial"/>
                    <a:cs typeface="Arial"/>
                    <a:sym typeface="Arial"/>
                  </a:rPr>
                  <a:t>Louisiana</a:t>
                </a:r>
              </a:p>
            </p:txBody>
          </p:sp>
          <p:sp>
            <p:nvSpPr>
              <p:cNvPr id="1168" name="Florida"/>
              <p:cNvSpPr txBox="1"/>
              <p:nvPr/>
            </p:nvSpPr>
            <p:spPr>
              <a:xfrm>
                <a:off x="11351387" y="1197983"/>
                <a:ext cx="1130351" cy="447230"/>
              </a:xfrm>
              <a:prstGeom prst="rect">
                <a:avLst/>
              </a:prstGeom>
              <a:noFill/>
              <a:ln w="12700" cap="flat">
                <a:noFill/>
                <a:miter lim="400000"/>
              </a:ln>
              <a:effectLst>
                <a:outerShdw blurRad="25400" dist="25400" dir="54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2400" i="1"/>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400" b="1" i="1" u="none" strike="noStrike" kern="0" cap="none" spc="0" normalizeH="0" baseline="0" noProof="0">
                    <a:ln>
                      <a:noFill/>
                    </a:ln>
                    <a:solidFill>
                      <a:srgbClr val="FFFFFF"/>
                    </a:solidFill>
                    <a:effectLst/>
                    <a:uLnTx/>
                    <a:uFillTx/>
                    <a:latin typeface="Arial"/>
                    <a:cs typeface="Arial"/>
                    <a:sym typeface="Arial"/>
                  </a:rPr>
                  <a:t>Florida</a:t>
                </a:r>
              </a:p>
            </p:txBody>
          </p:sp>
          <p:sp>
            <p:nvSpPr>
              <p:cNvPr id="1169" name="Cuba"/>
              <p:cNvSpPr txBox="1"/>
              <p:nvPr/>
            </p:nvSpPr>
            <p:spPr>
              <a:xfrm>
                <a:off x="13109889" y="5991411"/>
                <a:ext cx="876301" cy="447230"/>
              </a:xfrm>
              <a:prstGeom prst="rect">
                <a:avLst/>
              </a:prstGeom>
              <a:noFill/>
              <a:ln w="12700" cap="flat">
                <a:noFill/>
                <a:miter lim="400000"/>
              </a:ln>
              <a:effectLst>
                <a:outerShdw blurRad="25400" dist="25400" dir="54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2400" i="1"/>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400" b="1" i="1" u="none" strike="noStrike" kern="0" cap="none" spc="0" normalizeH="0" baseline="0" noProof="0">
                    <a:ln>
                      <a:noFill/>
                    </a:ln>
                    <a:solidFill>
                      <a:srgbClr val="FFFFFF"/>
                    </a:solidFill>
                    <a:effectLst/>
                    <a:uLnTx/>
                    <a:uFillTx/>
                    <a:latin typeface="Arial"/>
                    <a:cs typeface="Arial"/>
                    <a:sym typeface="Arial"/>
                  </a:rPr>
                  <a:t>Cuba</a:t>
                </a:r>
              </a:p>
            </p:txBody>
          </p:sp>
          <p:sp>
            <p:nvSpPr>
              <p:cNvPr id="1170" name="Mexico (Yucatán)"/>
              <p:cNvSpPr txBox="1"/>
              <p:nvPr/>
            </p:nvSpPr>
            <p:spPr>
              <a:xfrm>
                <a:off x="6490536" y="8005382"/>
                <a:ext cx="1491705" cy="802830"/>
              </a:xfrm>
              <a:prstGeom prst="rect">
                <a:avLst/>
              </a:prstGeom>
              <a:noFill/>
              <a:ln w="12700" cap="flat">
                <a:noFill/>
                <a:miter lim="400000"/>
              </a:ln>
              <a:effectLst>
                <a:outerShdw blurRad="25400" dist="25400" dir="54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2400" i="1"/>
                </a:pPr>
                <a:r>
                  <a:rPr kumimoji="0" sz="2400" b="1" i="1" u="none" strike="noStrike" kern="0" cap="none" spc="0" normalizeH="0" baseline="0" noProof="0">
                    <a:ln>
                      <a:noFill/>
                    </a:ln>
                    <a:solidFill>
                      <a:srgbClr val="FFFFFF"/>
                    </a:solidFill>
                    <a:effectLst/>
                    <a:uLnTx/>
                    <a:uFillTx/>
                    <a:latin typeface="Arial"/>
                    <a:cs typeface="Arial"/>
                    <a:sym typeface="Arial"/>
                  </a:rPr>
                  <a:t>Mexico</a:t>
                </a:r>
                <a:br>
                  <a:rPr kumimoji="0" sz="2400" b="1" i="1" u="none" strike="noStrike" kern="0" cap="none" spc="0" normalizeH="0" baseline="0" noProof="0">
                    <a:ln>
                      <a:noFill/>
                    </a:ln>
                    <a:solidFill>
                      <a:srgbClr val="FFFFFF"/>
                    </a:solidFill>
                    <a:effectLst/>
                    <a:uLnTx/>
                    <a:uFillTx/>
                    <a:latin typeface="Arial"/>
                    <a:cs typeface="Arial"/>
                    <a:sym typeface="Arial"/>
                  </a:rPr>
                </a:br>
                <a:r>
                  <a:rPr kumimoji="0" sz="2400" b="1" i="1" u="none" strike="noStrike" kern="0" cap="none" spc="0" normalizeH="0" baseline="0" noProof="0">
                    <a:ln>
                      <a:noFill/>
                    </a:ln>
                    <a:solidFill>
                      <a:srgbClr val="FFFFFF"/>
                    </a:solidFill>
                    <a:effectLst/>
                    <a:uLnTx/>
                    <a:uFillTx/>
                    <a:latin typeface="Arial"/>
                    <a:cs typeface="Arial"/>
                    <a:sym typeface="Arial"/>
                  </a:rPr>
                  <a:t>(Yucatán)</a:t>
                </a:r>
              </a:p>
            </p:txBody>
          </p:sp>
          <p:sp>
            <p:nvSpPr>
              <p:cNvPr id="1171" name="Houston"/>
              <p:cNvSpPr txBox="1"/>
              <p:nvPr/>
            </p:nvSpPr>
            <p:spPr>
              <a:xfrm>
                <a:off x="825500" y="676824"/>
                <a:ext cx="1144191" cy="3853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a:solidFill>
                      <a:srgbClr val="3A3F3F"/>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000" b="1" i="0" u="none" strike="noStrike" kern="0" cap="none" spc="0" normalizeH="0" baseline="0" noProof="0" dirty="0">
                    <a:ln>
                      <a:noFill/>
                    </a:ln>
                    <a:solidFill>
                      <a:srgbClr val="3A3F3F"/>
                    </a:solidFill>
                    <a:effectLst/>
                    <a:uLnTx/>
                    <a:uFillTx/>
                    <a:latin typeface="Arial"/>
                    <a:cs typeface="Arial"/>
                    <a:sym typeface="Arial"/>
                  </a:rPr>
                  <a:t>Houston</a:t>
                </a:r>
              </a:p>
            </p:txBody>
          </p:sp>
          <p:grpSp>
            <p:nvGrpSpPr>
              <p:cNvPr id="1179" name="Group"/>
              <p:cNvGrpSpPr/>
              <p:nvPr/>
            </p:nvGrpSpPr>
            <p:grpSpPr>
              <a:xfrm>
                <a:off x="8498317" y="7107056"/>
                <a:ext cx="6516646" cy="1210841"/>
                <a:chOff x="-160367" y="0"/>
                <a:chExt cx="6516644" cy="1210840"/>
              </a:xfrm>
            </p:grpSpPr>
            <p:sp>
              <p:nvSpPr>
                <p:cNvPr id="1172" name="Rectangle"/>
                <p:cNvSpPr/>
                <p:nvPr/>
              </p:nvSpPr>
              <p:spPr>
                <a:xfrm>
                  <a:off x="-160368" y="0"/>
                  <a:ext cx="6516646" cy="1210841"/>
                </a:xfrm>
                <a:prstGeom prst="rect">
                  <a:avLst/>
                </a:prstGeom>
                <a:solidFill>
                  <a:srgbClr val="FFFFFF"/>
                </a:solidFill>
                <a:ln w="25400" cap="flat">
                  <a:noFill/>
                  <a:miter lim="400000"/>
                </a:ln>
                <a:effectLst>
                  <a:outerShdw blurRad="38100" dist="38100" dir="5400000" rotWithShape="0">
                    <a:srgbClr val="000000">
                      <a:alpha val="70000"/>
                    </a:srgbClr>
                  </a:outerShdw>
                </a:effectLst>
              </p:spPr>
              <p:txBody>
                <a:bodyPr wrap="square" lIns="38100" tIns="38100" rIns="38100" bIns="3810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1173" name="Sea Surface Temperature August 23, 2017 (° C)"/>
                <p:cNvSpPr txBox="1"/>
                <p:nvPr/>
              </p:nvSpPr>
              <p:spPr>
                <a:xfrm>
                  <a:off x="-48945" y="0"/>
                  <a:ext cx="6312943" cy="422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2200">
                      <a:solidFill>
                        <a:srgbClr val="3A3F3F"/>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200" b="1" i="0" u="none" strike="noStrike" kern="0" cap="none" spc="0" normalizeH="0" baseline="0" noProof="0">
                      <a:ln>
                        <a:noFill/>
                      </a:ln>
                      <a:solidFill>
                        <a:srgbClr val="3A3F3F"/>
                      </a:solidFill>
                      <a:effectLst/>
                      <a:uLnTx/>
                      <a:uFillTx/>
                      <a:latin typeface="Arial"/>
                      <a:cs typeface="Arial"/>
                      <a:sym typeface="Arial"/>
                    </a:rPr>
                    <a:t>Sea Surface Temperature August 23, 2017 (° C)</a:t>
                  </a:r>
                </a:p>
              </p:txBody>
            </p:sp>
            <p:pic>
              <p:nvPicPr>
                <p:cNvPr id="1174" name="Screen Shot 2017-09-06 at 3.04.41 PM.png" descr="Screen Shot 2017-09-06 at 3.04.41 PM.png"/>
                <p:cNvPicPr>
                  <a:picLocks/>
                </p:cNvPicPr>
                <p:nvPr/>
              </p:nvPicPr>
              <p:blipFill>
                <a:blip r:embed="rId4"/>
                <a:srcRect l="8738" t="38150" r="8738" b="49573"/>
                <a:stretch>
                  <a:fillRect/>
                </a:stretch>
              </p:blipFill>
              <p:spPr>
                <a:xfrm>
                  <a:off x="245565" y="422659"/>
                  <a:ext cx="5703759" cy="365687"/>
                </a:xfrm>
                <a:prstGeom prst="rect">
                  <a:avLst/>
                </a:prstGeom>
                <a:ln w="12700" cap="flat">
                  <a:noFill/>
                  <a:miter lim="400000"/>
                </a:ln>
                <a:effectLst/>
              </p:spPr>
            </p:pic>
            <p:sp>
              <p:nvSpPr>
                <p:cNvPr id="1175" name="26°"/>
                <p:cNvSpPr txBox="1"/>
                <p:nvPr/>
              </p:nvSpPr>
              <p:spPr>
                <a:xfrm>
                  <a:off x="111257" y="762447"/>
                  <a:ext cx="498402" cy="3853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a:solidFill>
                        <a:srgbClr val="3A3F3F"/>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000" b="1" i="0" u="none" strike="noStrike" kern="0" cap="none" spc="0" normalizeH="0" baseline="0" noProof="0">
                      <a:ln>
                        <a:noFill/>
                      </a:ln>
                      <a:solidFill>
                        <a:srgbClr val="3A3F3F"/>
                      </a:solidFill>
                      <a:effectLst/>
                      <a:uLnTx/>
                      <a:uFillTx/>
                      <a:latin typeface="Arial"/>
                      <a:cs typeface="Arial"/>
                      <a:sym typeface="Arial"/>
                    </a:rPr>
                    <a:t>26°</a:t>
                  </a:r>
                </a:p>
              </p:txBody>
            </p:sp>
            <p:sp>
              <p:nvSpPr>
                <p:cNvPr id="1176" name="28°"/>
                <p:cNvSpPr txBox="1"/>
                <p:nvPr/>
              </p:nvSpPr>
              <p:spPr>
                <a:xfrm>
                  <a:off x="1964874" y="762447"/>
                  <a:ext cx="498402" cy="3853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a:solidFill>
                        <a:srgbClr val="3A3F3F"/>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000" b="1" i="0" u="none" strike="noStrike" kern="0" cap="none" spc="0" normalizeH="0" baseline="0" noProof="0">
                      <a:ln>
                        <a:noFill/>
                      </a:ln>
                      <a:solidFill>
                        <a:srgbClr val="3A3F3F"/>
                      </a:solidFill>
                      <a:effectLst/>
                      <a:uLnTx/>
                      <a:uFillTx/>
                      <a:latin typeface="Arial"/>
                      <a:cs typeface="Arial"/>
                      <a:sym typeface="Arial"/>
                    </a:rPr>
                    <a:t>28°</a:t>
                  </a:r>
                </a:p>
              </p:txBody>
            </p:sp>
            <p:sp>
              <p:nvSpPr>
                <p:cNvPr id="1177" name="30°"/>
                <p:cNvSpPr txBox="1"/>
                <p:nvPr/>
              </p:nvSpPr>
              <p:spPr>
                <a:xfrm>
                  <a:off x="3818491" y="762447"/>
                  <a:ext cx="498402" cy="3853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a:solidFill>
                        <a:srgbClr val="3A3F3F"/>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000" b="1" i="0" u="none" strike="noStrike" kern="0" cap="none" spc="0" normalizeH="0" baseline="0" noProof="0">
                      <a:ln>
                        <a:noFill/>
                      </a:ln>
                      <a:solidFill>
                        <a:srgbClr val="3A3F3F"/>
                      </a:solidFill>
                      <a:effectLst/>
                      <a:uLnTx/>
                      <a:uFillTx/>
                      <a:latin typeface="Arial"/>
                      <a:cs typeface="Arial"/>
                      <a:sym typeface="Arial"/>
                    </a:rPr>
                    <a:t>30°</a:t>
                  </a:r>
                </a:p>
              </p:txBody>
            </p:sp>
            <p:sp>
              <p:nvSpPr>
                <p:cNvPr id="1178" name="32°"/>
                <p:cNvSpPr txBox="1"/>
                <p:nvPr/>
              </p:nvSpPr>
              <p:spPr>
                <a:xfrm>
                  <a:off x="5672108" y="762447"/>
                  <a:ext cx="498402" cy="3853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a:solidFill>
                        <a:srgbClr val="3A3F3F"/>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000" b="1" i="0" u="none" strike="noStrike" kern="0" cap="none" spc="0" normalizeH="0" baseline="0" noProof="0">
                      <a:ln>
                        <a:noFill/>
                      </a:ln>
                      <a:solidFill>
                        <a:srgbClr val="3A3F3F"/>
                      </a:solidFill>
                      <a:effectLst/>
                      <a:uLnTx/>
                      <a:uFillTx/>
                      <a:latin typeface="Arial"/>
                      <a:cs typeface="Arial"/>
                      <a:sym typeface="Arial"/>
                    </a:rPr>
                    <a:t>32°</a:t>
                  </a:r>
                </a:p>
              </p:txBody>
            </p:sp>
          </p:grpSp>
        </p:grpSp>
      </p:grpSp>
      <p:sp>
        <p:nvSpPr>
          <p:cNvPr id="1182" name="Rectangle"/>
          <p:cNvSpPr/>
          <p:nvPr/>
        </p:nvSpPr>
        <p:spPr>
          <a:xfrm>
            <a:off x="3839738" y="3383826"/>
            <a:ext cx="8530911" cy="2608500"/>
          </a:xfrm>
          <a:prstGeom prst="rect">
            <a:avLst/>
          </a:prstGeom>
          <a:solidFill>
            <a:srgbClr val="000000">
              <a:alpha val="50000"/>
            </a:srgbClr>
          </a:solidFill>
          <a:ln w="25400">
            <a:miter lim="400000"/>
          </a:ln>
        </p:spPr>
        <p:txBody>
          <a:bodyPr lIns="38100" tIns="38100" rIns="38100" bIns="38100"/>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1183" name="Hurricane Harvey crossed waters in the Gulf of Mexico that were up to  7° F (4° C) hotter than normal, up to 200 meters deep."/>
          <p:cNvSpPr txBox="1"/>
          <p:nvPr/>
        </p:nvSpPr>
        <p:spPr>
          <a:xfrm>
            <a:off x="4000937" y="3405674"/>
            <a:ext cx="8208514" cy="256480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4000"/>
            </a:pPr>
            <a:r>
              <a:rPr kumimoji="0" sz="4000" b="1" i="0" u="none" strike="noStrike" kern="0" cap="none" spc="0" normalizeH="0" baseline="0" noProof="0" dirty="0">
                <a:ln>
                  <a:noFill/>
                </a:ln>
                <a:solidFill>
                  <a:srgbClr val="FFFFFF"/>
                </a:solidFill>
                <a:effectLst>
                  <a:outerShdw blurRad="50800" dist="38100" dir="2700000" algn="tl" rotWithShape="0">
                    <a:prstClr val="black">
                      <a:alpha val="80000"/>
                    </a:prstClr>
                  </a:outerShdw>
                </a:effectLst>
                <a:uLnTx/>
                <a:uFillTx/>
                <a:latin typeface="Arial"/>
                <a:cs typeface="Arial"/>
                <a:sym typeface="Arial"/>
              </a:rPr>
              <a:t>Hurricane Harvey crossed waters in the Gulf of Mexico that were up to  </a:t>
            </a:r>
            <a:r>
              <a:rPr kumimoji="0" sz="4000" b="1" i="0" u="none" strike="noStrike" kern="0" cap="none" spc="0" normalizeH="0" baseline="0" noProof="0" dirty="0">
                <a:ln>
                  <a:noFill/>
                </a:ln>
                <a:solidFill>
                  <a:srgbClr val="FF2600"/>
                </a:solidFill>
                <a:effectLst>
                  <a:outerShdw blurRad="50800" dist="38100" dir="2700000" algn="tl" rotWithShape="0">
                    <a:prstClr val="black">
                      <a:alpha val="80000"/>
                    </a:prstClr>
                  </a:outerShdw>
                </a:effectLst>
                <a:uLnTx/>
                <a:uFillTx/>
                <a:latin typeface="Arial"/>
                <a:cs typeface="Arial"/>
                <a:sym typeface="Arial"/>
              </a:rPr>
              <a:t>7° F </a:t>
            </a:r>
            <a:r>
              <a:rPr kumimoji="0" sz="4000" b="1" i="0" u="none" strike="noStrike" kern="0" cap="none" spc="0" normalizeH="0" baseline="0" noProof="0" dirty="0">
                <a:ln>
                  <a:noFill/>
                </a:ln>
                <a:solidFill>
                  <a:srgbClr val="FFFFFF"/>
                </a:solidFill>
                <a:effectLst>
                  <a:outerShdw blurRad="50800" dist="38100" dir="2700000" algn="tl" rotWithShape="0">
                    <a:prstClr val="black">
                      <a:alpha val="80000"/>
                    </a:prstClr>
                  </a:outerShdw>
                </a:effectLst>
                <a:uLnTx/>
                <a:uFillTx/>
                <a:latin typeface="Arial"/>
                <a:cs typeface="Arial"/>
                <a:sym typeface="Arial"/>
              </a:rPr>
              <a:t>(4° C)</a:t>
            </a:r>
            <a:r>
              <a:rPr kumimoji="0" sz="4000" b="1" i="0" u="none" strike="noStrike" kern="0" cap="none" spc="0" normalizeH="0" baseline="0" noProof="0" dirty="0">
                <a:ln>
                  <a:noFill/>
                </a:ln>
                <a:solidFill>
                  <a:srgbClr val="FF2600"/>
                </a:solidFill>
                <a:effectLst>
                  <a:outerShdw blurRad="50800" dist="38100" dir="2700000" algn="tl" rotWithShape="0">
                    <a:prstClr val="black">
                      <a:alpha val="80000"/>
                    </a:prstClr>
                  </a:outerShdw>
                </a:effectLst>
                <a:uLnTx/>
                <a:uFillTx/>
                <a:latin typeface="Arial"/>
                <a:cs typeface="Arial"/>
                <a:sym typeface="Arial"/>
              </a:rPr>
              <a:t> hotter</a:t>
            </a:r>
            <a:r>
              <a:rPr kumimoji="0" sz="4000" b="1" i="0" u="none" strike="noStrike" kern="0" cap="none" spc="0" normalizeH="0" baseline="0" noProof="0" dirty="0">
                <a:ln>
                  <a:noFill/>
                </a:ln>
                <a:solidFill>
                  <a:srgbClr val="FFFFFF"/>
                </a:solidFill>
                <a:effectLst>
                  <a:outerShdw blurRad="50800" dist="38100" dir="2700000" algn="tl" rotWithShape="0">
                    <a:prstClr val="black">
                      <a:alpha val="80000"/>
                    </a:prstClr>
                  </a:outerShdw>
                </a:effectLst>
                <a:uLnTx/>
                <a:uFillTx/>
                <a:latin typeface="Arial"/>
                <a:cs typeface="Arial"/>
                <a:sym typeface="Arial"/>
              </a:rPr>
              <a:t> than normal, up to 200 meters deep.</a:t>
            </a:r>
          </a:p>
        </p:txBody>
      </p:sp>
      <p:sp>
        <p:nvSpPr>
          <p:cNvPr id="1184" name="Line"/>
          <p:cNvSpPr/>
          <p:nvPr/>
        </p:nvSpPr>
        <p:spPr>
          <a:xfrm>
            <a:off x="435573" y="1776495"/>
            <a:ext cx="4165325" cy="64516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034" y="21183"/>
                </a:lnTo>
                <a:lnTo>
                  <a:pt x="21075" y="20355"/>
                </a:lnTo>
                <a:lnTo>
                  <a:pt x="19936" y="16602"/>
                </a:lnTo>
                <a:lnTo>
                  <a:pt x="16509" y="13286"/>
                </a:lnTo>
                <a:lnTo>
                  <a:pt x="15152" y="12424"/>
                </a:lnTo>
                <a:lnTo>
                  <a:pt x="12344" y="11075"/>
                </a:lnTo>
                <a:lnTo>
                  <a:pt x="9035" y="9131"/>
                </a:lnTo>
                <a:lnTo>
                  <a:pt x="6447" y="6871"/>
                </a:lnTo>
                <a:lnTo>
                  <a:pt x="4543" y="4647"/>
                </a:lnTo>
                <a:lnTo>
                  <a:pt x="2524" y="3256"/>
                </a:lnTo>
                <a:lnTo>
                  <a:pt x="1558" y="1632"/>
                </a:lnTo>
                <a:lnTo>
                  <a:pt x="1235" y="617"/>
                </a:lnTo>
                <a:lnTo>
                  <a:pt x="0" y="0"/>
                </a:lnTo>
              </a:path>
            </a:pathLst>
          </a:custGeom>
          <a:ln w="76200" cap="rnd">
            <a:solidFill>
              <a:srgbClr val="FF1314"/>
            </a:solidFill>
            <a:custDash>
              <a:ds d="100000" sp="200000"/>
            </a:custDash>
          </a:ln>
          <a:effectLst>
            <a:outerShdw blurRad="25400" dist="25400" dir="5400000" rotWithShape="0">
              <a:srgbClr val="000000">
                <a:alpha val="70000"/>
              </a:srgbClr>
            </a:outerShdw>
          </a:effectLst>
        </p:spPr>
        <p:txBody>
          <a:bodyPr lIns="0" tIns="0" rIns="0" bIns="0"/>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1185" name="Line"/>
          <p:cNvSpPr/>
          <p:nvPr/>
        </p:nvSpPr>
        <p:spPr>
          <a:xfrm>
            <a:off x="387459" y="1620581"/>
            <a:ext cx="265377" cy="155915"/>
          </a:xfrm>
          <a:custGeom>
            <a:avLst/>
            <a:gdLst/>
            <a:ahLst/>
            <a:cxnLst>
              <a:cxn ang="0">
                <a:pos x="wd2" y="hd2"/>
              </a:cxn>
              <a:cxn ang="5400000">
                <a:pos x="wd2" y="hd2"/>
              </a:cxn>
              <a:cxn ang="10800000">
                <a:pos x="wd2" y="hd2"/>
              </a:cxn>
              <a:cxn ang="16200000">
                <a:pos x="wd2" y="hd2"/>
              </a:cxn>
            </a:cxnLst>
            <a:rect l="0" t="0" r="r" b="b"/>
            <a:pathLst>
              <a:path w="21600" h="21600" extrusionOk="0">
                <a:moveTo>
                  <a:pt x="3916" y="21600"/>
                </a:moveTo>
                <a:lnTo>
                  <a:pt x="21600" y="0"/>
                </a:lnTo>
                <a:lnTo>
                  <a:pt x="0" y="10376"/>
                </a:lnTo>
              </a:path>
            </a:pathLst>
          </a:custGeom>
          <a:ln w="76200" cap="rnd">
            <a:solidFill>
              <a:srgbClr val="FF1314"/>
            </a:solidFill>
            <a:custDash>
              <a:ds d="100000" sp="200000"/>
            </a:custDash>
          </a:ln>
          <a:effectLst>
            <a:outerShdw blurRad="25400" dist="25400" dir="5400000" rotWithShape="0">
              <a:srgbClr val="000000">
                <a:alpha val="70000"/>
              </a:srgbClr>
            </a:outerShdw>
          </a:effectLst>
        </p:spPr>
        <p:txBody>
          <a:bodyPr lIns="0" tIns="0" rIns="0" bIns="0"/>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1186" name="Line"/>
          <p:cNvSpPr/>
          <p:nvPr/>
        </p:nvSpPr>
        <p:spPr>
          <a:xfrm>
            <a:off x="395926" y="233109"/>
            <a:ext cx="3385677" cy="2363659"/>
          </a:xfrm>
          <a:custGeom>
            <a:avLst/>
            <a:gdLst/>
            <a:ahLst/>
            <a:cxnLst>
              <a:cxn ang="0">
                <a:pos x="wd2" y="hd2"/>
              </a:cxn>
              <a:cxn ang="5400000">
                <a:pos x="wd2" y="hd2"/>
              </a:cxn>
              <a:cxn ang="10800000">
                <a:pos x="wd2" y="hd2"/>
              </a:cxn>
              <a:cxn ang="16200000">
                <a:pos x="wd2" y="hd2"/>
              </a:cxn>
            </a:cxnLst>
            <a:rect l="0" t="0" r="r" b="b"/>
            <a:pathLst>
              <a:path w="21600" h="21600" extrusionOk="0">
                <a:moveTo>
                  <a:pt x="0" y="13364"/>
                </a:moveTo>
                <a:lnTo>
                  <a:pt x="1366" y="15042"/>
                </a:lnTo>
                <a:lnTo>
                  <a:pt x="3243" y="14929"/>
                </a:lnTo>
                <a:lnTo>
                  <a:pt x="5333" y="16551"/>
                </a:lnTo>
                <a:lnTo>
                  <a:pt x="6200" y="17523"/>
                </a:lnTo>
                <a:lnTo>
                  <a:pt x="6741" y="17959"/>
                </a:lnTo>
                <a:lnTo>
                  <a:pt x="8118" y="18653"/>
                </a:lnTo>
                <a:lnTo>
                  <a:pt x="9584" y="18623"/>
                </a:lnTo>
                <a:lnTo>
                  <a:pt x="11435" y="20846"/>
                </a:lnTo>
                <a:lnTo>
                  <a:pt x="14000" y="21600"/>
                </a:lnTo>
                <a:lnTo>
                  <a:pt x="16346" y="19216"/>
                </a:lnTo>
                <a:lnTo>
                  <a:pt x="16249" y="12815"/>
                </a:lnTo>
                <a:lnTo>
                  <a:pt x="19561" y="14373"/>
                </a:lnTo>
                <a:lnTo>
                  <a:pt x="20455" y="8183"/>
                </a:lnTo>
                <a:lnTo>
                  <a:pt x="20678" y="2564"/>
                </a:lnTo>
                <a:lnTo>
                  <a:pt x="21600" y="0"/>
                </a:lnTo>
              </a:path>
            </a:pathLst>
          </a:custGeom>
          <a:ln w="76200" cap="rnd">
            <a:solidFill>
              <a:srgbClr val="FF1314"/>
            </a:solidFill>
            <a:custDash>
              <a:ds d="100000" sp="200000"/>
            </a:custDash>
          </a:ln>
          <a:effectLst>
            <a:outerShdw blurRad="25400" dist="25400" dir="5400000" rotWithShape="0">
              <a:srgbClr val="000000">
                <a:alpha val="70000"/>
              </a:srgbClr>
            </a:outerShdw>
          </a:effectLst>
        </p:spPr>
        <p:txBody>
          <a:bodyPr lIns="0" tIns="0" rIns="0" bIns="0"/>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1187" name="Path of Harvey August 23 – 30"/>
          <p:cNvSpPr txBox="1"/>
          <p:nvPr/>
        </p:nvSpPr>
        <p:spPr>
          <a:xfrm>
            <a:off x="1492081" y="6714209"/>
            <a:ext cx="2522064" cy="790961"/>
          </a:xfrm>
          <a:prstGeom prst="rect">
            <a:avLst/>
          </a:prstGeom>
          <a:ln w="12700">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2500"/>
            </a:pPr>
            <a:r>
              <a:rPr kumimoji="0" sz="2500" b="1" i="0" u="none" strike="noStrike" kern="0" cap="none" spc="0" normalizeH="0" baseline="0" noProof="0">
                <a:ln>
                  <a:noFill/>
                </a:ln>
                <a:solidFill>
                  <a:srgbClr val="FFFFFF"/>
                </a:solidFill>
                <a:effectLst/>
                <a:uLnTx/>
                <a:uFillTx/>
                <a:latin typeface="Arial"/>
                <a:cs typeface="Arial"/>
                <a:sym typeface="Arial"/>
              </a:rPr>
              <a:t>Path of Harvey </a:t>
            </a:r>
            <a:r>
              <a:rPr kumimoji="0" sz="2200" b="1" i="0" u="none" strike="noStrike" kern="0" cap="none" spc="0" normalizeH="0" baseline="0" noProof="0">
                <a:ln>
                  <a:noFill/>
                </a:ln>
                <a:solidFill>
                  <a:srgbClr val="FFFFFF"/>
                </a:solidFill>
                <a:effectLst/>
                <a:uLnTx/>
                <a:uFillTx/>
                <a:latin typeface="Arial"/>
                <a:cs typeface="Arial"/>
                <a:sym typeface="Arial"/>
              </a:rPr>
              <a:t>August 23 – 30</a:t>
            </a:r>
          </a:p>
        </p:txBody>
      </p:sp>
      <p:sp>
        <p:nvSpPr>
          <p:cNvPr id="1188" name="Source: 2017 NASA Earth Observatory"/>
          <p:cNvSpPr txBox="1"/>
          <p:nvPr/>
        </p:nvSpPr>
        <p:spPr>
          <a:xfrm>
            <a:off x="914400" y="8686800"/>
            <a:ext cx="10104793" cy="223615"/>
          </a:xfrm>
          <a:prstGeom prst="rect">
            <a:avLst/>
          </a:prstGeom>
          <a:ln w="12700">
            <a:miter lim="400000"/>
          </a:ln>
          <a:effectLst>
            <a:outerShdw blurRad="50800" dist="127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FFFFFF"/>
                </a:solidFill>
                <a:effectLst/>
                <a:uLnTx/>
                <a:uFillTx/>
                <a:latin typeface="Arial"/>
                <a:cs typeface="Arial"/>
                <a:sym typeface="Arial"/>
              </a:rPr>
              <a:t>Source: 2017 NASA Earth Observatory</a:t>
            </a: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300"/>
                                  </p:stCondLst>
                                  <p:iterate>
                                    <p:tmAbs val="0"/>
                                  </p:iterate>
                                  <p:childTnLst>
                                    <p:set>
                                      <p:cBhvr>
                                        <p:cTn id="6" fill="hold"/>
                                        <p:tgtEl>
                                          <p:spTgt spid="1184"/>
                                        </p:tgtEl>
                                        <p:attrNameLst>
                                          <p:attrName>style.visibility</p:attrName>
                                        </p:attrNameLst>
                                      </p:cBhvr>
                                      <p:to>
                                        <p:strVal val="visible"/>
                                      </p:to>
                                    </p:set>
                                    <p:animEffect transition="in" filter="wipe(down)">
                                      <p:cBhvr>
                                        <p:cTn id="7" dur="1500"/>
                                        <p:tgtEl>
                                          <p:spTgt spid="1184"/>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187"/>
                                        </p:tgtEl>
                                        <p:attrNameLst>
                                          <p:attrName>style.visibility</p:attrName>
                                        </p:attrNameLst>
                                      </p:cBhvr>
                                      <p:to>
                                        <p:strVal val="visible"/>
                                      </p:to>
                                    </p:set>
                                    <p:animEffect transition="in" filter="fade">
                                      <p:cBhvr>
                                        <p:cTn id="10" dur="500"/>
                                        <p:tgtEl>
                                          <p:spTgt spid="1187"/>
                                        </p:tgtEl>
                                      </p:cBhvr>
                                    </p:animEffect>
                                  </p:childTnLst>
                                </p:cTn>
                              </p:par>
                              <p:par>
                                <p:cTn id="11" presetID="22" presetClass="entr" presetSubtype="4" fill="hold" grpId="0" nodeType="withEffect">
                                  <p:stCondLst>
                                    <p:cond delay="1400"/>
                                  </p:stCondLst>
                                  <p:iterate>
                                    <p:tmAbs val="0"/>
                                  </p:iterate>
                                  <p:childTnLst>
                                    <p:set>
                                      <p:cBhvr>
                                        <p:cTn id="12" fill="hold"/>
                                        <p:tgtEl>
                                          <p:spTgt spid="1185"/>
                                        </p:tgtEl>
                                        <p:attrNameLst>
                                          <p:attrName>style.visibility</p:attrName>
                                        </p:attrNameLst>
                                      </p:cBhvr>
                                      <p:to>
                                        <p:strVal val="visible"/>
                                      </p:to>
                                    </p:set>
                                    <p:animEffect transition="in" filter="wipe(down)">
                                      <p:cBhvr>
                                        <p:cTn id="13" dur="900"/>
                                        <p:tgtEl>
                                          <p:spTgt spid="1185"/>
                                        </p:tgtEl>
                                      </p:cBhvr>
                                    </p:animEffect>
                                  </p:childTnLst>
                                </p:cTn>
                              </p:par>
                              <p:par>
                                <p:cTn id="14" presetID="22" presetClass="entr" presetSubtype="8" fill="hold" grpId="0" nodeType="withEffect">
                                  <p:stCondLst>
                                    <p:cond delay="2300"/>
                                  </p:stCondLst>
                                  <p:iterate>
                                    <p:tmAbs val="0"/>
                                  </p:iterate>
                                  <p:childTnLst>
                                    <p:set>
                                      <p:cBhvr>
                                        <p:cTn id="15" fill="hold"/>
                                        <p:tgtEl>
                                          <p:spTgt spid="1186"/>
                                        </p:tgtEl>
                                        <p:attrNameLst>
                                          <p:attrName>style.visibility</p:attrName>
                                        </p:attrNameLst>
                                      </p:cBhvr>
                                      <p:to>
                                        <p:strVal val="visible"/>
                                      </p:to>
                                    </p:set>
                                    <p:animEffect transition="in" filter="wipe(left)">
                                      <p:cBhvr>
                                        <p:cTn id="16" dur="1200"/>
                                        <p:tgtEl>
                                          <p:spTgt spid="1186"/>
                                        </p:tgtEl>
                                      </p:cBhvr>
                                    </p:animEffect>
                                  </p:childTnLst>
                                </p:cTn>
                              </p:par>
                            </p:childTnLst>
                          </p:cTn>
                        </p:par>
                        <p:par>
                          <p:cTn id="17" fill="hold">
                            <p:stCondLst>
                              <p:cond delay="3500"/>
                            </p:stCondLst>
                            <p:childTnLst>
                              <p:par>
                                <p:cTn id="18" presetID="10" presetClass="entr" presetSubtype="0" fill="hold" grpId="0" nodeType="afterEffect">
                                  <p:stCondLst>
                                    <p:cond delay="500"/>
                                  </p:stCondLst>
                                  <p:childTnLst>
                                    <p:set>
                                      <p:cBhvr>
                                        <p:cTn id="19" dur="1" fill="hold">
                                          <p:stCondLst>
                                            <p:cond delay="0"/>
                                          </p:stCondLst>
                                        </p:cTn>
                                        <p:tgtEl>
                                          <p:spTgt spid="1182"/>
                                        </p:tgtEl>
                                        <p:attrNameLst>
                                          <p:attrName>style.visibility</p:attrName>
                                        </p:attrNameLst>
                                      </p:cBhvr>
                                      <p:to>
                                        <p:strVal val="visible"/>
                                      </p:to>
                                    </p:set>
                                    <p:animEffect transition="in" filter="fade">
                                      <p:cBhvr>
                                        <p:cTn id="20" dur="1000"/>
                                        <p:tgtEl>
                                          <p:spTgt spid="1182"/>
                                        </p:tgtEl>
                                      </p:cBhvr>
                                    </p:animEffect>
                                  </p:childTnLst>
                                </p:cTn>
                              </p:par>
                              <p:par>
                                <p:cTn id="21" presetID="1" presetClass="entr" presetSubtype="0" fill="hold" grpId="0" nodeType="withEffect">
                                  <p:stCondLst>
                                    <p:cond delay="900"/>
                                  </p:stCondLst>
                                  <p:iterate type="lt">
                                    <p:tmAbs val="20"/>
                                  </p:iterate>
                                  <p:childTnLst>
                                    <p:set>
                                      <p:cBhvr>
                                        <p:cTn id="22" fill="hold"/>
                                        <p:tgtEl>
                                          <p:spTgt spid="1183">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2" grpId="0" animBg="1" advAuto="0"/>
      <p:bldP spid="1183" grpId="0" autoUpdateAnimBg="0"/>
      <p:bldP spid="1184" grpId="0" animBg="1" advAuto="0"/>
      <p:bldP spid="1185" grpId="0" animBg="1" advAuto="0"/>
      <p:bldP spid="1186" grpId="0" animBg="1" advAuto="0"/>
      <p:bldP spid="1187"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 name="AP_20135426090158_cropped.jpg" descr="AP_20135426090158_cropped.jp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982" name="Catbalogan City, Philippines"/>
          <p:cNvSpPr txBox="1">
            <a:spLocks noGrp="1"/>
          </p:cNvSpPr>
          <p:nvPr>
            <p:ph type="title"/>
          </p:nvPr>
        </p:nvSpPr>
        <p:spPr>
          <a:prstGeom prst="rect">
            <a:avLst/>
          </a:prstGeom>
        </p:spPr>
        <p:txBody>
          <a:bodyPr/>
          <a:lstStyle/>
          <a:p>
            <a:r>
              <a:t>Catbalogan City, Philippines</a:t>
            </a:r>
          </a:p>
        </p:txBody>
      </p:sp>
      <p:sp>
        <p:nvSpPr>
          <p:cNvPr id="983" name="May 14, 2020"/>
          <p:cNvSpPr txBox="1">
            <a:spLocks noGrp="1"/>
          </p:cNvSpPr>
          <p:nvPr>
            <p:ph type="body" sz="quarter" idx="1"/>
          </p:nvPr>
        </p:nvSpPr>
        <p:spPr>
          <a:prstGeom prst="rect">
            <a:avLst/>
          </a:prstGeom>
        </p:spPr>
        <p:txBody>
          <a:bodyPr/>
          <a:lstStyle/>
          <a:p>
            <a:r>
              <a:t>May 14, 2020</a:t>
            </a:r>
          </a:p>
        </p:txBody>
      </p:sp>
      <p:sp>
        <p:nvSpPr>
          <p:cNvPr id="984" name="Photo © 2020 AP Photo/Simvale Sayat"/>
          <p:cNvSpPr txBox="1"/>
          <p:nvPr/>
        </p:nvSpPr>
        <p:spPr>
          <a:xfrm>
            <a:off x="914400" y="8686800"/>
            <a:ext cx="4194565" cy="235962"/>
          </a:xfrm>
          <a:prstGeom prst="rect">
            <a:avLst/>
          </a:prstGeom>
          <a:ln w="12700">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solidFill>
                  <a:srgbClr val="FFFFFF">
                    <a:alpha val="60460"/>
                  </a:srgbClr>
                </a:solidFill>
              </a:defRPr>
            </a:lvl1pPr>
          </a:lstStyle>
          <a:p>
            <a:r>
              <a:rPr dirty="0">
                <a:solidFill>
                  <a:srgbClr val="FFFFFF">
                    <a:alpha val="90000"/>
                  </a:srgbClr>
                </a:solidFill>
              </a:rPr>
              <a:t>Photo © 2020 AP Photo/</a:t>
            </a:r>
            <a:r>
              <a:rPr dirty="0" err="1">
                <a:solidFill>
                  <a:srgbClr val="FFFFFF">
                    <a:alpha val="90000"/>
                  </a:srgbClr>
                </a:solidFill>
              </a:rPr>
              <a:t>Simvale</a:t>
            </a:r>
            <a:r>
              <a:rPr dirty="0">
                <a:solidFill>
                  <a:srgbClr val="FFFFFF">
                    <a:alpha val="90000"/>
                  </a:srgbClr>
                </a:solidFill>
              </a:rPr>
              <a:t> </a:t>
            </a:r>
            <a:r>
              <a:rPr dirty="0" err="1">
                <a:solidFill>
                  <a:srgbClr val="FFFFFF">
                    <a:alpha val="90000"/>
                  </a:srgbClr>
                </a:solidFill>
              </a:rPr>
              <a:t>Sayat</a:t>
            </a:r>
            <a:endParaRPr dirty="0">
              <a:solidFill>
                <a:srgbClr val="FFFFFF">
                  <a:alpha val="90000"/>
                </a:srgbClr>
              </a:solidFill>
            </a:endParaRPr>
          </a:p>
        </p:txBody>
      </p:sp>
      <p:sp>
        <p:nvSpPr>
          <p:cNvPr id="985" name="Rectangle"/>
          <p:cNvSpPr/>
          <p:nvPr/>
        </p:nvSpPr>
        <p:spPr>
          <a:xfrm>
            <a:off x="-1" y="5886586"/>
            <a:ext cx="5065056" cy="1679779"/>
          </a:xfrm>
          <a:prstGeom prst="rect">
            <a:avLst/>
          </a:prstGeom>
          <a:solidFill>
            <a:srgbClr val="000000">
              <a:alpha val="70209"/>
            </a:srgbClr>
          </a:solidFill>
          <a:ln w="25400">
            <a:miter lim="400000"/>
          </a:ln>
        </p:spPr>
        <p:txBody>
          <a:bodyPr lIns="38100" tIns="38100" rIns="38100" bIns="38100"/>
          <a:lstStyle/>
          <a:p>
            <a:endParaRPr/>
          </a:p>
        </p:txBody>
      </p:sp>
      <p:sp>
        <p:nvSpPr>
          <p:cNvPr id="986" name="At least 578,000 people were affected by Typhoon Vongfong."/>
          <p:cNvSpPr txBox="1"/>
          <p:nvPr/>
        </p:nvSpPr>
        <p:spPr>
          <a:xfrm>
            <a:off x="571500" y="5982681"/>
            <a:ext cx="4373051" cy="1487587"/>
          </a:xfrm>
          <a:prstGeom prst="rect">
            <a:avLst/>
          </a:prstGeom>
          <a:ln w="12700">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lvl1pPr>
          </a:lstStyle>
          <a:p>
            <a:r>
              <a:rPr dirty="0"/>
              <a:t>At least 578,000 people were affected by Typhoon </a:t>
            </a:r>
            <a:r>
              <a:rPr dirty="0" err="1"/>
              <a:t>Vongfong</a:t>
            </a:r>
            <a:r>
              <a:rPr dirty="0"/>
              <a:t>.</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iterate>
                                    <p:tmAbs val="0"/>
                                  </p:iterate>
                                  <p:childTnLst>
                                    <p:set>
                                      <p:cBhvr>
                                        <p:cTn id="6" fill="hold"/>
                                        <p:tgtEl>
                                          <p:spTgt spid="985"/>
                                        </p:tgtEl>
                                        <p:attrNameLst>
                                          <p:attrName>style.visibility</p:attrName>
                                        </p:attrNameLst>
                                      </p:cBhvr>
                                      <p:to>
                                        <p:strVal val="visible"/>
                                      </p:to>
                                    </p:set>
                                    <p:animEffect transition="in" filter="wipe(left)">
                                      <p:cBhvr>
                                        <p:cTn id="7" dur="700"/>
                                        <p:tgtEl>
                                          <p:spTgt spid="985"/>
                                        </p:tgtEl>
                                      </p:cBhvr>
                                    </p:animEffect>
                                  </p:childTnLst>
                                </p:cTn>
                              </p:par>
                              <p:par>
                                <p:cTn id="8" presetID="10" presetClass="entr" fill="hold" grpId="0" nodeType="withEffect">
                                  <p:stCondLst>
                                    <p:cond delay="700"/>
                                  </p:stCondLst>
                                  <p:iterate>
                                    <p:tmAbs val="0"/>
                                  </p:iterate>
                                  <p:childTnLst>
                                    <p:set>
                                      <p:cBhvr>
                                        <p:cTn id="9" fill="hold"/>
                                        <p:tgtEl>
                                          <p:spTgt spid="986"/>
                                        </p:tgtEl>
                                        <p:attrNameLst>
                                          <p:attrName>style.visibility</p:attrName>
                                        </p:attrNameLst>
                                      </p:cBhvr>
                                      <p:to>
                                        <p:strVal val="visible"/>
                                      </p:to>
                                    </p:set>
                                    <p:animEffect transition="in" filter="fade">
                                      <p:cBhvr>
                                        <p:cTn id="10" dur="700"/>
                                        <p:tgtEl>
                                          <p:spTgt spid="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 grpId="0" animBg="1" advAuto="0"/>
      <p:bldP spid="986"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0" name="U664 &amp; U400 The Mothership-small.jpg" descr="U664 &amp; U400 The Mothership-small.jpg"/>
          <p:cNvPicPr>
            <a:picLocks noChangeAspect="1"/>
          </p:cNvPicPr>
          <p:nvPr/>
        </p:nvPicPr>
        <p:blipFill>
          <a:blip r:embed="rId3"/>
          <a:stretch>
            <a:fillRect/>
          </a:stretch>
        </p:blipFill>
        <p:spPr>
          <a:xfrm>
            <a:off x="0" y="482600"/>
            <a:ext cx="16256000" cy="8159505"/>
          </a:xfrm>
          <a:prstGeom prst="rect">
            <a:avLst/>
          </a:prstGeom>
          <a:ln w="12700">
            <a:miter lim="400000"/>
          </a:ln>
        </p:spPr>
      </p:pic>
      <p:sp>
        <p:nvSpPr>
          <p:cNvPr id="1191" name="© 2010 Sean R. Heavey"/>
          <p:cNvSpPr txBox="1"/>
          <p:nvPr/>
        </p:nvSpPr>
        <p:spPr>
          <a:xfrm>
            <a:off x="914400" y="8686800"/>
            <a:ext cx="1734449"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b">
            <a:spAutoFit/>
          </a:bodyPr>
          <a:lstStyle>
            <a:lvl1pPr>
              <a:defRPr sz="1200"/>
            </a:lvl1pPr>
          </a:lstStyle>
          <a:p>
            <a:r>
              <a:rPr dirty="0">
                <a:solidFill>
                  <a:srgbClr val="FFFFFF">
                    <a:alpha val="50000"/>
                  </a:srgbClr>
                </a:solidFill>
              </a:rPr>
              <a:t>© 2010 Sean R. </a:t>
            </a:r>
            <a:r>
              <a:rPr dirty="0" err="1">
                <a:solidFill>
                  <a:srgbClr val="FFFFFF">
                    <a:alpha val="50000"/>
                  </a:srgbClr>
                </a:solidFill>
              </a:rPr>
              <a:t>Heavey</a:t>
            </a:r>
            <a:endParaRPr dirty="0">
              <a:solidFill>
                <a:srgbClr val="FFFFFF">
                  <a:alpha val="50000"/>
                </a:srgbClr>
              </a:solidFil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the gravest effects of all attacks on the environment…"/>
          <p:cNvSpPr txBox="1">
            <a:spLocks noGrp="1"/>
          </p:cNvSpPr>
          <p:nvPr>
            <p:ph type="title"/>
          </p:nvPr>
        </p:nvSpPr>
        <p:spPr>
          <a:prstGeom prst="rect">
            <a:avLst/>
          </a:prstGeom>
        </p:spPr>
        <p:txBody>
          <a:bodyPr/>
          <a:lstStyle/>
          <a:p>
            <a:pPr>
              <a:lnSpc>
                <a:spcPts val="8500"/>
              </a:lnSpc>
              <a:defRPr sz="7000"/>
            </a:pPr>
            <a:r>
              <a:t>“…the</a:t>
            </a:r>
            <a:r>
              <a:rPr>
                <a:solidFill>
                  <a:srgbClr val="FF1314"/>
                </a:solidFill>
              </a:rPr>
              <a:t> gravest effects </a:t>
            </a:r>
            <a:r>
              <a:t>of all</a:t>
            </a:r>
            <a:r>
              <a:rPr>
                <a:solidFill>
                  <a:srgbClr val="FF1314"/>
                </a:solidFill>
              </a:rPr>
              <a:t> </a:t>
            </a:r>
            <a:r>
              <a:t>attacks on the environment</a:t>
            </a:r>
            <a:r>
              <a:rPr>
                <a:solidFill>
                  <a:srgbClr val="FF1314"/>
                </a:solidFill>
              </a:rPr>
              <a:t> </a:t>
            </a:r>
          </a:p>
          <a:p>
            <a:pPr>
              <a:lnSpc>
                <a:spcPts val="8500"/>
              </a:lnSpc>
              <a:defRPr sz="7000"/>
            </a:pPr>
            <a:r>
              <a:rPr>
                <a:solidFill>
                  <a:srgbClr val="FF1314"/>
                </a:solidFill>
              </a:rPr>
              <a:t>are suffered by the poorest.”</a:t>
            </a:r>
          </a:p>
        </p:txBody>
      </p:sp>
      <p:sp>
        <p:nvSpPr>
          <p:cNvPr id="1081" name="Encyclical Letter of  His Holiness, Pope Francis On Care for our Common Home…"/>
          <p:cNvSpPr txBox="1">
            <a:spLocks noGrp="1"/>
          </p:cNvSpPr>
          <p:nvPr>
            <p:ph type="body" sz="half" idx="1"/>
          </p:nvPr>
        </p:nvSpPr>
        <p:spPr>
          <a:prstGeom prst="rect">
            <a:avLst/>
          </a:prstGeom>
        </p:spPr>
        <p:txBody>
          <a:bodyPr/>
          <a:lstStyle/>
          <a:p>
            <a:r>
              <a:t>Encyclical Letter of </a:t>
            </a:r>
            <a:br/>
            <a:r>
              <a:rPr>
                <a:solidFill>
                  <a:srgbClr val="FF2600"/>
                </a:solidFill>
              </a:rPr>
              <a:t>His Holiness, Pope Francis</a:t>
            </a:r>
            <a:br/>
            <a:r>
              <a:t>On Care for our Common Home</a:t>
            </a:r>
          </a:p>
          <a:p>
            <a:pPr lvl="1"/>
            <a:r>
              <a:t>June 18, 2015</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50"/>
                                  </p:iterate>
                                  <p:childTnLst>
                                    <p:set>
                                      <p:cBhvr>
                                        <p:cTn id="6" fill="hold"/>
                                        <p:tgtEl>
                                          <p:spTgt spid="1080">
                                            <p:txEl>
                                              <p:charRg st="4294967295" end="4294967295"/>
                                            </p:txEl>
                                          </p:spTgt>
                                        </p:tgtEl>
                                        <p:attrNameLst>
                                          <p:attrName>style.visibility</p:attrName>
                                        </p:attrNameLst>
                                      </p:cBhvr>
                                      <p:to>
                                        <p:strVal val="visible"/>
                                      </p:to>
                                    </p:set>
                                  </p:childTnLst>
                                </p:cTn>
                              </p:par>
                            </p:childTnLst>
                          </p:cTn>
                        </p:par>
                        <p:par>
                          <p:cTn id="7" fill="hold">
                            <p:stCondLst>
                              <p:cond delay="3550"/>
                            </p:stCondLst>
                            <p:childTnLst>
                              <p:par>
                                <p:cTn id="8" presetID="10" presetClass="entr" fill="hold" grpId="0" nodeType="afterEffect">
                                  <p:stCondLst>
                                    <p:cond delay="500"/>
                                  </p:stCondLst>
                                  <p:iterate>
                                    <p:tmAbs val="0"/>
                                  </p:iterate>
                                  <p:childTnLst>
                                    <p:set>
                                      <p:cBhvr>
                                        <p:cTn id="9" fill="hold"/>
                                        <p:tgtEl>
                                          <p:spTgt spid="1081"/>
                                        </p:tgtEl>
                                        <p:attrNameLst>
                                          <p:attrName>style.visibility</p:attrName>
                                        </p:attrNameLst>
                                      </p:cBhvr>
                                      <p:to>
                                        <p:strVal val="visible"/>
                                      </p:to>
                                    </p:set>
                                    <p:animEffect transition="in" filter="fade">
                                      <p:cBhvr>
                                        <p:cTn id="10" dur="1000"/>
                                        <p:tgtEl>
                                          <p:spTgt spid="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0" grpId="0" autoUpdateAnimBg="0" advAuto="0"/>
      <p:bldP spid="1081"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 name="PPC_Logo.jpg" descr="PPC_Logo.jpg"/>
          <p:cNvPicPr>
            <a:picLocks noChangeAspect="1"/>
          </p:cNvPicPr>
          <p:nvPr/>
        </p:nvPicPr>
        <p:blipFill>
          <a:blip r:embed="rId3"/>
          <a:stretch>
            <a:fillRect/>
          </a:stretch>
        </p:blipFill>
        <p:spPr>
          <a:xfrm>
            <a:off x="5087692" y="1334011"/>
            <a:ext cx="6080616" cy="2747267"/>
          </a:xfrm>
          <a:prstGeom prst="rect">
            <a:avLst/>
          </a:prstGeom>
          <a:ln w="12700">
            <a:miter lim="400000"/>
          </a:ln>
        </p:spPr>
      </p:pic>
      <p:sp>
        <p:nvSpPr>
          <p:cNvPr id="1086" name="The Poor People’s Campaign lists  “ecological devastation”  as one of the primary “evils.”"/>
          <p:cNvSpPr txBox="1"/>
          <p:nvPr/>
        </p:nvSpPr>
        <p:spPr>
          <a:xfrm>
            <a:off x="1847225" y="5104416"/>
            <a:ext cx="12561550" cy="2705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ctr">
              <a:defRPr sz="6000"/>
            </a:pPr>
            <a:r>
              <a:t>The Poor People’s Campaign lists </a:t>
            </a:r>
            <a:br/>
            <a:r>
              <a:rPr>
                <a:solidFill>
                  <a:srgbClr val="FF1314"/>
                </a:solidFill>
              </a:rPr>
              <a:t>“ecological devastation”</a:t>
            </a:r>
            <a:r>
              <a:t> </a:t>
            </a:r>
            <a:br/>
            <a:r>
              <a:t>as one of the primary “evils.”</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423334"/>
            <a:ext cx="15056000" cy="219517"/>
          </a:xfrm>
        </p:spPr>
        <p:txBody>
          <a:bodyPr>
            <a:normAutofit fontScale="90000"/>
          </a:bodyPr>
          <a:lstStyle/>
          <a:p>
            <a:r>
              <a:rPr lang="en-US" dirty="0"/>
              <a:t> </a:t>
            </a:r>
          </a:p>
        </p:txBody>
      </p:sp>
      <p:sp>
        <p:nvSpPr>
          <p:cNvPr id="3" name="Text Placeholder 2"/>
          <p:cNvSpPr>
            <a:spLocks noGrp="1"/>
          </p:cNvSpPr>
          <p:nvPr>
            <p:ph type="body" idx="1"/>
          </p:nvPr>
        </p:nvSpPr>
        <p:spPr>
          <a:xfrm>
            <a:off x="754667" y="533092"/>
            <a:ext cx="14901333" cy="7325206"/>
          </a:xfrm>
        </p:spPr>
        <p:txBody>
          <a:bodyPr/>
          <a:lstStyle/>
          <a:p>
            <a:pPr marL="16934" indent="0">
              <a:buNone/>
            </a:pPr>
            <a:r>
              <a:rPr lang="en-US" dirty="0"/>
              <a:t> </a:t>
            </a:r>
          </a:p>
        </p:txBody>
      </p:sp>
      <p:pic>
        <p:nvPicPr>
          <p:cNvPr id="4" name="TCRP_print_fullcolor_lrg.ai" descr="TCRP_print_fullcolor_lrg.ai"/>
          <p:cNvPicPr>
            <a:picLocks noChangeAspect="1"/>
          </p:cNvPicPr>
          <p:nvPr/>
        </p:nvPicPr>
        <p:blipFill>
          <a:blip r:embed="rId3"/>
          <a:stretch>
            <a:fillRect/>
          </a:stretch>
        </p:blipFill>
        <p:spPr>
          <a:xfrm>
            <a:off x="1974371" y="3928462"/>
            <a:ext cx="5585815" cy="1266095"/>
          </a:xfrm>
          <a:prstGeom prst="rect">
            <a:avLst/>
          </a:prstGeom>
          <a:ln w="12700">
            <a:miter lim="400000"/>
          </a:ln>
        </p:spPr>
      </p:pic>
      <p:sp>
        <p:nvSpPr>
          <p:cNvPr id="5" name="TextBox 4"/>
          <p:cNvSpPr txBox="1"/>
          <p:nvPr/>
        </p:nvSpPr>
        <p:spPr>
          <a:xfrm>
            <a:off x="8863873" y="4309194"/>
            <a:ext cx="4079783" cy="7455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7" tIns="33867" rIns="33867" bIns="33867" numCol="1" spcCol="38100" rtlCol="0" anchor="ctr">
            <a:spAutoFit/>
          </a:bodyPr>
          <a:lstStyle/>
          <a:p>
            <a:pPr marL="0" marR="0" lvl="0" indent="0" algn="ctr" defTabSz="550361"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EBCD1B"/>
                </a:solidFill>
                <a:effectLst/>
                <a:uLnTx/>
                <a:uFillTx/>
                <a:latin typeface="Helvetica"/>
                <a:cs typeface="Helvetica"/>
                <a:sym typeface="Helvetica"/>
              </a:rPr>
              <a:t>Sierra Club</a:t>
            </a:r>
          </a:p>
        </p:txBody>
      </p:sp>
      <p:pic>
        <p:nvPicPr>
          <p:cNvPr id="6" name="Picture 5">
            <a:extLst>
              <a:ext uri="{FF2B5EF4-FFF2-40B4-BE49-F238E27FC236}">
                <a16:creationId xmlns:a16="http://schemas.microsoft.com/office/drawing/2014/main" id="{2D4FFDC1-B1DE-451E-BDA9-6EF32CAFAA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23596" y="3219855"/>
            <a:ext cx="2704290" cy="2704290"/>
          </a:xfrm>
          <a:prstGeom prst="rect">
            <a:avLst/>
          </a:prstGeom>
        </p:spPr>
      </p:pic>
      <p:sp>
        <p:nvSpPr>
          <p:cNvPr id="7" name="TextBox 6"/>
          <p:cNvSpPr txBox="1"/>
          <p:nvPr/>
        </p:nvSpPr>
        <p:spPr>
          <a:xfrm>
            <a:off x="1974371" y="5191123"/>
            <a:ext cx="5326656" cy="560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7" tIns="33867" rIns="33867" bIns="33867" numCol="1" spcCol="38100" rtlCol="0" anchor="ctr">
            <a:spAutoFit/>
          </a:bodyPr>
          <a:lstStyle/>
          <a:p>
            <a:pPr marL="0" marR="0" lvl="0" indent="0" algn="ctr" defTabSz="550361" rtl="0" eaLnBrk="1" fontAlgn="auto" latinLnBrk="0" hangingPunct="0">
              <a:lnSpc>
                <a:spcPct val="100000"/>
              </a:lnSpc>
              <a:spcBef>
                <a:spcPts val="0"/>
              </a:spcBef>
              <a:spcAft>
                <a:spcPts val="0"/>
              </a:spcAft>
              <a:buClrTx/>
              <a:buSzTx/>
              <a:buFontTx/>
              <a:buNone/>
              <a:tabLst/>
              <a:defRPr/>
            </a:pPr>
            <a:r>
              <a:rPr kumimoji="0" lang="en-US" sz="3200" b="1" i="0" u="none" strike="noStrike" kern="0" cap="all" spc="0" normalizeH="0" baseline="0" noProof="0" dirty="0">
                <a:ln>
                  <a:noFill/>
                </a:ln>
                <a:solidFill>
                  <a:srgbClr val="8DC63F"/>
                </a:solidFill>
                <a:effectLst/>
                <a:uLnTx/>
                <a:uFillTx/>
                <a:latin typeface="Helvetica"/>
                <a:cs typeface="Helvetica"/>
                <a:sym typeface="Helvetica"/>
              </a:rPr>
              <a:t>100% </a:t>
            </a:r>
            <a:r>
              <a:rPr kumimoji="0" lang="en-US" sz="2800" b="1" i="0" u="none" strike="noStrike" kern="0" cap="none" spc="0" normalizeH="0" baseline="0" noProof="0" dirty="0">
                <a:ln>
                  <a:noFill/>
                </a:ln>
                <a:solidFill>
                  <a:srgbClr val="8DC63F"/>
                </a:solidFill>
                <a:effectLst/>
                <a:uLnTx/>
                <a:uFillTx/>
                <a:latin typeface="Helvetica"/>
                <a:cs typeface="Helvetica"/>
                <a:sym typeface="Helvetica"/>
              </a:rPr>
              <a:t>Committed</a:t>
            </a:r>
          </a:p>
        </p:txBody>
      </p:sp>
      <p:pic>
        <p:nvPicPr>
          <p:cNvPr id="8" name="Picture 7" descr="C:\Users\Pat\AppData\Local\Microsoft\Windows Live Mail\WLMDSS.tmp\WLMFE5C.tmp\logo-clean-energy.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2397" y="828450"/>
            <a:ext cx="3261535" cy="2704290"/>
          </a:xfrm>
          <a:prstGeom prst="rect">
            <a:avLst/>
          </a:prstGeom>
          <a:noFill/>
          <a:ln>
            <a:noFill/>
          </a:ln>
        </p:spPr>
      </p:pic>
      <p:sp>
        <p:nvSpPr>
          <p:cNvPr id="9" name="TextBox 8"/>
          <p:cNvSpPr txBox="1"/>
          <p:nvPr/>
        </p:nvSpPr>
        <p:spPr>
          <a:xfrm>
            <a:off x="1393828" y="6576656"/>
            <a:ext cx="13623010"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DCDEE0">
                    <a:lumMod val="10000"/>
                  </a:srgbClr>
                </a:solidFill>
                <a:effectLst/>
                <a:uLnTx/>
                <a:uFillTx/>
                <a:latin typeface="Helvetica"/>
                <a:cs typeface="Helvetica"/>
                <a:sym typeface="Helvetica"/>
              </a:rPr>
              <a:t>Our mission is to leave a legacy of a livable world for our children and grandchildren.</a:t>
            </a:r>
          </a:p>
        </p:txBody>
      </p:sp>
    </p:spTree>
    <p:extLst>
      <p:ext uri="{BB962C8B-B14F-4D97-AF65-F5344CB8AC3E}">
        <p14:creationId xmlns:p14="http://schemas.microsoft.com/office/powerpoint/2010/main" val="330461977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5" name="AP_20048661465960_cropped.jpg" descr="AP_20048661465960_cropped.jp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1236" name="Savannah, Tennessee"/>
          <p:cNvSpPr txBox="1">
            <a:spLocks noGrp="1"/>
          </p:cNvSpPr>
          <p:nvPr>
            <p:ph type="title"/>
          </p:nvPr>
        </p:nvSpPr>
        <p:spPr>
          <a:prstGeom prst="rect">
            <a:avLst/>
          </a:prstGeom>
        </p:spPr>
        <p:txBody>
          <a:bodyPr/>
          <a:lstStyle/>
          <a:p>
            <a:r>
              <a:t>Savannah, Tennessee</a:t>
            </a:r>
          </a:p>
        </p:txBody>
      </p:sp>
      <p:sp>
        <p:nvSpPr>
          <p:cNvPr id="1237" name="February 15, 2020"/>
          <p:cNvSpPr txBox="1">
            <a:spLocks noGrp="1"/>
          </p:cNvSpPr>
          <p:nvPr>
            <p:ph type="body" sz="quarter" idx="1"/>
          </p:nvPr>
        </p:nvSpPr>
        <p:spPr>
          <a:prstGeom prst="rect">
            <a:avLst/>
          </a:prstGeom>
        </p:spPr>
        <p:txBody>
          <a:bodyPr/>
          <a:lstStyle/>
          <a:p>
            <a:r>
              <a:t>February 15, 2020</a:t>
            </a:r>
          </a:p>
        </p:txBody>
      </p:sp>
      <p:sp>
        <p:nvSpPr>
          <p:cNvPr id="1238" name="Photo © 2020 AP Photo/ AP PROVIDES ACCESS TO THIS PUBLICLY DISTRIBUTED HANDOUT PHOTO PROVIDED BY HARDIN COUNTY FIRE DEPARTMENT, SAVANNAH, TENN. MANDATORY CREDIT."/>
          <p:cNvSpPr txBox="1"/>
          <p:nvPr/>
        </p:nvSpPr>
        <p:spPr>
          <a:xfrm>
            <a:off x="914400" y="8686800"/>
            <a:ext cx="4895571"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b">
            <a:spAutoFit/>
          </a:bodyPr>
          <a:lstStyle>
            <a:lvl1pPr>
              <a:defRPr sz="1200"/>
            </a:lvl1pPr>
          </a:lstStyle>
          <a:p>
            <a:r>
              <a:rPr dirty="0">
                <a:solidFill>
                  <a:srgbClr val="FFFFFF">
                    <a:alpha val="90000"/>
                  </a:srgbClr>
                </a:solidFill>
                <a:effectLst>
                  <a:outerShdw blurRad="50800" dist="38100" dir="2700000" algn="tl" rotWithShape="0">
                    <a:prstClr val="black">
                      <a:alpha val="70000"/>
                    </a:prstClr>
                  </a:outerShdw>
                </a:effectLst>
              </a:rPr>
              <a:t>Photo © 2020 </a:t>
            </a:r>
            <a:r>
              <a:rPr lang="en-US" dirty="0">
                <a:solidFill>
                  <a:srgbClr val="FFFFFF">
                    <a:alpha val="90000"/>
                  </a:srgbClr>
                </a:solidFill>
                <a:effectLst>
                  <a:outerShdw blurRad="50800" dist="38100" dir="2700000" algn="tl" rotWithShape="0">
                    <a:prstClr val="black">
                      <a:alpha val="70000"/>
                    </a:prstClr>
                  </a:outerShdw>
                </a:effectLst>
              </a:rPr>
              <a:t>Melvin Martin/Hardin County Fire Department via AP</a:t>
            </a:r>
            <a:endParaRPr dirty="0">
              <a:solidFill>
                <a:srgbClr val="FFFFFF">
                  <a:alpha val="90000"/>
                </a:srgbClr>
              </a:solidFill>
              <a:effectLst>
                <a:outerShdw blurRad="50800" dist="38100" dir="2700000" algn="tl" rotWithShape="0">
                  <a:prstClr val="black">
                    <a:alpha val="70000"/>
                  </a:prstClr>
                </a:outerShdw>
              </a:effectLst>
            </a:endParaRPr>
          </a:p>
        </p:txBody>
      </p:sp>
      <p:sp>
        <p:nvSpPr>
          <p:cNvPr id="1239" name="Rectangle"/>
          <p:cNvSpPr/>
          <p:nvPr/>
        </p:nvSpPr>
        <p:spPr>
          <a:xfrm>
            <a:off x="-1" y="6140586"/>
            <a:ext cx="5426906" cy="2111577"/>
          </a:xfrm>
          <a:prstGeom prst="rect">
            <a:avLst/>
          </a:prstGeom>
          <a:solidFill>
            <a:srgbClr val="000000">
              <a:alpha val="50404"/>
            </a:srgbClr>
          </a:solidFill>
          <a:ln w="25400">
            <a:miter lim="400000"/>
          </a:ln>
        </p:spPr>
        <p:txBody>
          <a:bodyPr lIns="38100" tIns="38100" rIns="38100" bIns="38100"/>
          <a:lstStyle/>
          <a:p>
            <a:endParaRPr/>
          </a:p>
        </p:txBody>
      </p:sp>
      <p:sp>
        <p:nvSpPr>
          <p:cNvPr id="1240" name="Torrential rains caused severe flooding in parts of Tennessee and Mississippi in February."/>
          <p:cNvSpPr txBox="1"/>
          <p:nvPr/>
        </p:nvSpPr>
        <p:spPr>
          <a:xfrm>
            <a:off x="571500" y="6221749"/>
            <a:ext cx="4702954" cy="1949252"/>
          </a:xfrm>
          <a:prstGeom prst="rect">
            <a:avLst/>
          </a:prstGeom>
          <a:ln w="12700">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lvl1pPr>
          </a:lstStyle>
          <a:p>
            <a:r>
              <a:rPr dirty="0"/>
              <a:t>Torrential rains caused severe flooding in parts of Tennessee and Mississippi in February.</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iterate>
                                    <p:tmAbs val="0"/>
                                  </p:iterate>
                                  <p:childTnLst>
                                    <p:set>
                                      <p:cBhvr>
                                        <p:cTn id="6" fill="hold"/>
                                        <p:tgtEl>
                                          <p:spTgt spid="1239"/>
                                        </p:tgtEl>
                                        <p:attrNameLst>
                                          <p:attrName>style.visibility</p:attrName>
                                        </p:attrNameLst>
                                      </p:cBhvr>
                                      <p:to>
                                        <p:strVal val="visible"/>
                                      </p:to>
                                    </p:set>
                                    <p:animEffect transition="in" filter="wipe(left)">
                                      <p:cBhvr>
                                        <p:cTn id="7" dur="700"/>
                                        <p:tgtEl>
                                          <p:spTgt spid="1239"/>
                                        </p:tgtEl>
                                      </p:cBhvr>
                                    </p:animEffect>
                                  </p:childTnLst>
                                </p:cTn>
                              </p:par>
                              <p:par>
                                <p:cTn id="8" presetID="10" presetClass="entr" fill="hold" grpId="0" nodeType="withEffect">
                                  <p:stCondLst>
                                    <p:cond delay="700"/>
                                  </p:stCondLst>
                                  <p:iterate>
                                    <p:tmAbs val="0"/>
                                  </p:iterate>
                                  <p:childTnLst>
                                    <p:set>
                                      <p:cBhvr>
                                        <p:cTn id="9" fill="hold"/>
                                        <p:tgtEl>
                                          <p:spTgt spid="1240"/>
                                        </p:tgtEl>
                                        <p:attrNameLst>
                                          <p:attrName>style.visibility</p:attrName>
                                        </p:attrNameLst>
                                      </p:cBhvr>
                                      <p:to>
                                        <p:strVal val="visible"/>
                                      </p:to>
                                    </p:set>
                                    <p:animEffect transition="in" filter="fade">
                                      <p:cBhvr>
                                        <p:cTn id="10" dur="700"/>
                                        <p:tgtEl>
                                          <p:spTgt spid="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 grpId="0" animBg="1" advAuto="0"/>
      <p:bldP spid="1240"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7" name="AP_19171541374415_cropped.jpg" descr="AP_19171541374415_cropped.jp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1288" name="Photo © 2019 AP Photo/Matt Rourke"/>
          <p:cNvSpPr txBox="1"/>
          <p:nvPr/>
        </p:nvSpPr>
        <p:spPr>
          <a:xfrm>
            <a:off x="914400" y="8686800"/>
            <a:ext cx="7156179" cy="235962"/>
          </a:xfrm>
          <a:prstGeom prst="rect">
            <a:avLst/>
          </a:prstGeom>
          <a:ln w="12700">
            <a:miter lim="400000"/>
          </a:ln>
          <a:effectLst>
            <a:outerShdw blurRad="38100" dist="127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lvl1pPr>
          </a:lstStyle>
          <a:p>
            <a:r>
              <a:rPr dirty="0">
                <a:effectLst>
                  <a:outerShdw blurRad="38100" dist="38100" dir="2700000" algn="tl" rotWithShape="0">
                    <a:prstClr val="black">
                      <a:alpha val="70000"/>
                    </a:prstClr>
                  </a:outerShdw>
                </a:effectLst>
              </a:rPr>
              <a:t>Photo © 2019 AP Photo/Matt Rourke</a:t>
            </a:r>
          </a:p>
        </p:txBody>
      </p:sp>
      <p:sp>
        <p:nvSpPr>
          <p:cNvPr id="1289" name="Rectangle"/>
          <p:cNvSpPr/>
          <p:nvPr/>
        </p:nvSpPr>
        <p:spPr>
          <a:xfrm>
            <a:off x="0" y="-1"/>
            <a:ext cx="16256001" cy="2159001"/>
          </a:xfrm>
          <a:prstGeom prst="rect">
            <a:avLst/>
          </a:prstGeom>
          <a:gradFill>
            <a:gsLst>
              <a:gs pos="0">
                <a:srgbClr val="000000">
                  <a:alpha val="11910"/>
                </a:srgbClr>
              </a:gs>
              <a:gs pos="100000">
                <a:srgbClr val="000000">
                  <a:alpha val="0"/>
                </a:srgbClr>
              </a:gs>
            </a:gsLst>
            <a:lin ang="5400000"/>
          </a:gradFill>
          <a:ln w="25400">
            <a:miter lim="400000"/>
          </a:ln>
        </p:spPr>
        <p:txBody>
          <a:bodyPr lIns="38100" tIns="38100" rIns="38100" bIns="38100"/>
          <a:lstStyle/>
          <a:p>
            <a:endParaRPr/>
          </a:p>
        </p:txBody>
      </p:sp>
      <p:sp>
        <p:nvSpPr>
          <p:cNvPr id="1290" name="Westville, New Jersey"/>
          <p:cNvSpPr txBox="1">
            <a:spLocks noGrp="1"/>
          </p:cNvSpPr>
          <p:nvPr>
            <p:ph type="title"/>
          </p:nvPr>
        </p:nvSpPr>
        <p:spPr>
          <a:prstGeom prst="rect">
            <a:avLst/>
          </a:prstGeom>
        </p:spPr>
        <p:txBody>
          <a:bodyPr/>
          <a:lstStyle/>
          <a:p>
            <a:r>
              <a:t>Westville, New Jersey</a:t>
            </a:r>
          </a:p>
        </p:txBody>
      </p:sp>
      <p:sp>
        <p:nvSpPr>
          <p:cNvPr id="1291" name="June 20, 2019"/>
          <p:cNvSpPr txBox="1">
            <a:spLocks noGrp="1"/>
          </p:cNvSpPr>
          <p:nvPr>
            <p:ph type="body" sz="quarter" idx="1"/>
          </p:nvPr>
        </p:nvSpPr>
        <p:spPr>
          <a:prstGeom prst="rect">
            <a:avLst/>
          </a:prstGeom>
        </p:spPr>
        <p:txBody>
          <a:bodyPr/>
          <a:lstStyle/>
          <a:p>
            <a:r>
              <a:t>June 20, 2019</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 name="U.S. Counties Most Vulnerable to Disaster"/>
          <p:cNvSpPr txBox="1">
            <a:spLocks noGrp="1"/>
          </p:cNvSpPr>
          <p:nvPr>
            <p:ph type="title"/>
          </p:nvPr>
        </p:nvSpPr>
        <p:spPr>
          <a:prstGeom prst="rect">
            <a:avLst/>
          </a:prstGeom>
        </p:spPr>
        <p:txBody>
          <a:bodyPr/>
          <a:lstStyle/>
          <a:p>
            <a:r>
              <a:t>U.S. Counties Most Vulnerable to Disaster</a:t>
            </a:r>
          </a:p>
        </p:txBody>
      </p:sp>
      <p:sp>
        <p:nvSpPr>
          <p:cNvPr id="1305" name="Data: U.S. CDC"/>
          <p:cNvSpPr txBox="1"/>
          <p:nvPr/>
        </p:nvSpPr>
        <p:spPr>
          <a:xfrm>
            <a:off x="914400" y="8686800"/>
            <a:ext cx="7156179"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solidFill>
                  <a:srgbClr val="5D6464"/>
                </a:solidFill>
              </a:defRPr>
            </a:lvl1pPr>
          </a:lstStyle>
          <a:p>
            <a:r>
              <a:rPr dirty="0">
                <a:solidFill>
                  <a:schemeClr val="tx1">
                    <a:alpha val="50000"/>
                  </a:schemeClr>
                </a:solidFill>
              </a:rPr>
              <a:t>Data: U.S. CDC</a:t>
            </a:r>
          </a:p>
        </p:txBody>
      </p:sp>
      <p:grpSp>
        <p:nvGrpSpPr>
          <p:cNvPr id="1317" name="Group"/>
          <p:cNvGrpSpPr/>
          <p:nvPr/>
        </p:nvGrpSpPr>
        <p:grpSpPr>
          <a:xfrm>
            <a:off x="571500" y="1974676"/>
            <a:ext cx="15091024" cy="525265"/>
            <a:chOff x="0" y="0"/>
            <a:chExt cx="15091023" cy="525264"/>
          </a:xfrm>
        </p:grpSpPr>
        <p:sp>
          <p:nvSpPr>
            <p:cNvPr id="1306" name="Rectangle"/>
            <p:cNvSpPr/>
            <p:nvPr/>
          </p:nvSpPr>
          <p:spPr>
            <a:xfrm>
              <a:off x="0" y="0"/>
              <a:ext cx="2984500" cy="52526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1307" name="Rectangle"/>
            <p:cNvSpPr/>
            <p:nvPr/>
          </p:nvSpPr>
          <p:spPr>
            <a:xfrm>
              <a:off x="3026630" y="0"/>
              <a:ext cx="2984501" cy="52526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1308" name="Rectangle"/>
            <p:cNvSpPr/>
            <p:nvPr/>
          </p:nvSpPr>
          <p:spPr>
            <a:xfrm>
              <a:off x="6053261" y="0"/>
              <a:ext cx="2984501" cy="52526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1309" name="Rectangle"/>
            <p:cNvSpPr/>
            <p:nvPr/>
          </p:nvSpPr>
          <p:spPr>
            <a:xfrm>
              <a:off x="9079892" y="0"/>
              <a:ext cx="2984501" cy="52526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1310" name="Rectangle"/>
            <p:cNvSpPr/>
            <p:nvPr/>
          </p:nvSpPr>
          <p:spPr>
            <a:xfrm>
              <a:off x="12106523" y="0"/>
              <a:ext cx="2984501" cy="52526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grpSp>
          <p:nvGrpSpPr>
            <p:cNvPr id="1316" name="Group"/>
            <p:cNvGrpSpPr/>
            <p:nvPr/>
          </p:nvGrpSpPr>
          <p:grpSpPr>
            <a:xfrm>
              <a:off x="461112" y="0"/>
              <a:ext cx="14168799" cy="525265"/>
              <a:chOff x="0" y="0"/>
              <a:chExt cx="14168797" cy="525264"/>
            </a:xfrm>
          </p:grpSpPr>
          <p:sp>
            <p:nvSpPr>
              <p:cNvPr id="1311" name="Brooks, TX"/>
              <p:cNvSpPr txBox="1"/>
              <p:nvPr/>
            </p:nvSpPr>
            <p:spPr>
              <a:xfrm>
                <a:off x="-1" y="4328"/>
                <a:ext cx="2125528" cy="520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defRPr sz="3000"/>
                </a:lvl1pPr>
              </a:lstStyle>
              <a:p>
                <a:r>
                  <a:t>Brooks, TX</a:t>
                </a:r>
              </a:p>
            </p:txBody>
          </p:sp>
          <p:sp>
            <p:nvSpPr>
              <p:cNvPr id="1312" name="Dimmit, TX"/>
              <p:cNvSpPr txBox="1"/>
              <p:nvPr/>
            </p:nvSpPr>
            <p:spPr>
              <a:xfrm>
                <a:off x="3037327" y="0"/>
                <a:ext cx="2104133" cy="5209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defRPr sz="3000"/>
                </a:lvl1pPr>
              </a:lstStyle>
              <a:p>
                <a:r>
                  <a:t>Dimmit, TX</a:t>
                </a:r>
              </a:p>
            </p:txBody>
          </p:sp>
          <p:sp>
            <p:nvSpPr>
              <p:cNvPr id="1313" name="Duval, TX"/>
              <p:cNvSpPr txBox="1"/>
              <p:nvPr/>
            </p:nvSpPr>
            <p:spPr>
              <a:xfrm>
                <a:off x="6170197" y="4328"/>
                <a:ext cx="1850381" cy="520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defRPr sz="3000"/>
                </a:lvl1pPr>
              </a:lstStyle>
              <a:p>
                <a:r>
                  <a:t>Duval, TX</a:t>
                </a:r>
              </a:p>
            </p:txBody>
          </p:sp>
          <p:sp>
            <p:nvSpPr>
              <p:cNvPr id="1314" name="Luna, NM"/>
              <p:cNvSpPr txBox="1"/>
              <p:nvPr/>
            </p:nvSpPr>
            <p:spPr>
              <a:xfrm>
                <a:off x="9228348" y="0"/>
                <a:ext cx="1828615" cy="5209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defRPr sz="3000"/>
                </a:lvl1pPr>
              </a:lstStyle>
              <a:p>
                <a:r>
                  <a:t>Luna, NM</a:t>
                </a:r>
              </a:p>
            </p:txBody>
          </p:sp>
          <p:sp>
            <p:nvSpPr>
              <p:cNvPr id="1315" name="Zavala, TX"/>
              <p:cNvSpPr txBox="1"/>
              <p:nvPr/>
            </p:nvSpPr>
            <p:spPr>
              <a:xfrm>
                <a:off x="12169774" y="4328"/>
                <a:ext cx="1999024" cy="520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defRPr sz="3000"/>
                </a:lvl1pPr>
              </a:lstStyle>
              <a:p>
                <a:r>
                  <a:t>Zavala, TX</a:t>
                </a:r>
              </a:p>
            </p:txBody>
          </p:sp>
        </p:grpSp>
      </p:grpSp>
      <p:grpSp>
        <p:nvGrpSpPr>
          <p:cNvPr id="1329" name="Group"/>
          <p:cNvGrpSpPr/>
          <p:nvPr/>
        </p:nvGrpSpPr>
        <p:grpSpPr>
          <a:xfrm>
            <a:off x="571500" y="2792886"/>
            <a:ext cx="15091024" cy="525265"/>
            <a:chOff x="0" y="0"/>
            <a:chExt cx="15091023" cy="525264"/>
          </a:xfrm>
        </p:grpSpPr>
        <p:sp>
          <p:nvSpPr>
            <p:cNvPr id="1318" name="Rectangle"/>
            <p:cNvSpPr/>
            <p:nvPr/>
          </p:nvSpPr>
          <p:spPr>
            <a:xfrm>
              <a:off x="0" y="0"/>
              <a:ext cx="2984500" cy="52526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1319" name="Rectangle"/>
            <p:cNvSpPr/>
            <p:nvPr/>
          </p:nvSpPr>
          <p:spPr>
            <a:xfrm>
              <a:off x="3026630" y="0"/>
              <a:ext cx="2984501" cy="52526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1320" name="Rectangle"/>
            <p:cNvSpPr/>
            <p:nvPr/>
          </p:nvSpPr>
          <p:spPr>
            <a:xfrm>
              <a:off x="6053261" y="0"/>
              <a:ext cx="2984501" cy="52526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1321" name="Rectangle"/>
            <p:cNvSpPr/>
            <p:nvPr/>
          </p:nvSpPr>
          <p:spPr>
            <a:xfrm>
              <a:off x="9079892" y="0"/>
              <a:ext cx="2984501" cy="52526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1322" name="Rectangle"/>
            <p:cNvSpPr/>
            <p:nvPr/>
          </p:nvSpPr>
          <p:spPr>
            <a:xfrm>
              <a:off x="12106523" y="0"/>
              <a:ext cx="2984501" cy="52526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grpSp>
          <p:nvGrpSpPr>
            <p:cNvPr id="1328" name="Group"/>
            <p:cNvGrpSpPr/>
            <p:nvPr/>
          </p:nvGrpSpPr>
          <p:grpSpPr>
            <a:xfrm>
              <a:off x="450880" y="0"/>
              <a:ext cx="14496314" cy="525265"/>
              <a:chOff x="0" y="0"/>
              <a:chExt cx="14496312" cy="525264"/>
            </a:xfrm>
          </p:grpSpPr>
          <p:sp>
            <p:nvSpPr>
              <p:cNvPr id="1323" name="Cibola, NM"/>
              <p:cNvSpPr txBox="1"/>
              <p:nvPr/>
            </p:nvSpPr>
            <p:spPr>
              <a:xfrm>
                <a:off x="-1" y="4328"/>
                <a:ext cx="2082739" cy="520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defRPr sz="3000"/>
                </a:lvl1pPr>
              </a:lstStyle>
              <a:p>
                <a:r>
                  <a:t>Cibola, NM</a:t>
                </a:r>
              </a:p>
            </p:txBody>
          </p:sp>
          <p:sp>
            <p:nvSpPr>
              <p:cNvPr id="1324" name="Presidio, TX"/>
              <p:cNvSpPr txBox="1"/>
              <p:nvPr/>
            </p:nvSpPr>
            <p:spPr>
              <a:xfrm>
                <a:off x="2909893" y="4328"/>
                <a:ext cx="2316213" cy="520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defRPr sz="3000"/>
                </a:lvl1pPr>
              </a:lstStyle>
              <a:p>
                <a:r>
                  <a:t>Presidio, TX</a:t>
                </a:r>
              </a:p>
            </p:txBody>
          </p:sp>
          <p:sp>
            <p:nvSpPr>
              <p:cNvPr id="1325" name="Imperial, CA"/>
              <p:cNvSpPr txBox="1"/>
              <p:nvPr/>
            </p:nvSpPr>
            <p:spPr>
              <a:xfrm>
                <a:off x="5936908" y="4328"/>
                <a:ext cx="2337422" cy="520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defRPr sz="3000"/>
                </a:lvl1pPr>
              </a:lstStyle>
              <a:p>
                <a:r>
                  <a:t>Imperial, CA</a:t>
                </a:r>
              </a:p>
            </p:txBody>
          </p:sp>
          <p:sp>
            <p:nvSpPr>
              <p:cNvPr id="1326" name="Evangeline, LA"/>
              <p:cNvSpPr txBox="1"/>
              <p:nvPr/>
            </p:nvSpPr>
            <p:spPr>
              <a:xfrm>
                <a:off x="8698520" y="4328"/>
                <a:ext cx="2845483" cy="520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defRPr sz="3000"/>
                </a:lvl1pPr>
              </a:lstStyle>
              <a:p>
                <a:r>
                  <a:t>Evangeline, LA</a:t>
                </a:r>
              </a:p>
            </p:txBody>
          </p:sp>
          <p:sp>
            <p:nvSpPr>
              <p:cNvPr id="1327" name="Culberson, TX"/>
              <p:cNvSpPr txBox="1"/>
              <p:nvPr/>
            </p:nvSpPr>
            <p:spPr>
              <a:xfrm>
                <a:off x="11799472" y="0"/>
                <a:ext cx="2696841" cy="5209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defRPr sz="3000"/>
                </a:lvl1pPr>
              </a:lstStyle>
              <a:p>
                <a:r>
                  <a:t>Culberson, TX</a:t>
                </a:r>
              </a:p>
            </p:txBody>
          </p:sp>
        </p:grpSp>
      </p:grpSp>
      <p:sp>
        <p:nvSpPr>
          <p:cNvPr id="1330" name="The population in the 10 U.S. counties rated most vulnerable to disasters by the Centers for Disease Control and Prevention is 81% minority, on average."/>
          <p:cNvSpPr txBox="1"/>
          <p:nvPr/>
        </p:nvSpPr>
        <p:spPr>
          <a:xfrm>
            <a:off x="922598" y="3920408"/>
            <a:ext cx="14410804" cy="3329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5500"/>
            </a:pPr>
            <a:r>
              <a:t>The population in the 10 U.S. counties rated most vulnerable to disasters by the Centers for Disease Control and Prevention is </a:t>
            </a:r>
            <a:r>
              <a:rPr>
                <a:solidFill>
                  <a:srgbClr val="FF2600"/>
                </a:solidFill>
              </a:rPr>
              <a:t>81% minority,</a:t>
            </a:r>
            <a:r>
              <a:t> on average.</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1317"/>
                                        </p:tgtEl>
                                        <p:attrNameLst>
                                          <p:attrName>style.visibility</p:attrName>
                                        </p:attrNameLst>
                                      </p:cBhvr>
                                      <p:to>
                                        <p:strVal val="visible"/>
                                      </p:to>
                                    </p:set>
                                    <p:animEffect transition="in" filter="wipe(left)">
                                      <p:cBhvr>
                                        <p:cTn id="7" dur="1250"/>
                                        <p:tgtEl>
                                          <p:spTgt spid="1317"/>
                                        </p:tgtEl>
                                      </p:cBhvr>
                                    </p:animEffect>
                                  </p:childTnLst>
                                </p:cTn>
                              </p:par>
                            </p:childTnLst>
                          </p:cTn>
                        </p:par>
                        <p:par>
                          <p:cTn id="8" fill="hold">
                            <p:stCondLst>
                              <p:cond delay="1250"/>
                            </p:stCondLst>
                            <p:childTnLst>
                              <p:par>
                                <p:cTn id="9" presetID="22" presetClass="entr" presetSubtype="8" fill="hold" grpId="0" nodeType="afterEffect">
                                  <p:stCondLst>
                                    <p:cond delay="0"/>
                                  </p:stCondLst>
                                  <p:iterate>
                                    <p:tmAbs val="0"/>
                                  </p:iterate>
                                  <p:childTnLst>
                                    <p:set>
                                      <p:cBhvr>
                                        <p:cTn id="10" fill="hold"/>
                                        <p:tgtEl>
                                          <p:spTgt spid="1329"/>
                                        </p:tgtEl>
                                        <p:attrNameLst>
                                          <p:attrName>style.visibility</p:attrName>
                                        </p:attrNameLst>
                                      </p:cBhvr>
                                      <p:to>
                                        <p:strVal val="visible"/>
                                      </p:to>
                                    </p:set>
                                    <p:animEffect transition="in" filter="wipe(left)">
                                      <p:cBhvr>
                                        <p:cTn id="11" dur="1250"/>
                                        <p:tgtEl>
                                          <p:spTgt spid="132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type="lt">
                                    <p:tmAbs val="20"/>
                                  </p:iterate>
                                  <p:childTnLst>
                                    <p:set>
                                      <p:cBhvr>
                                        <p:cTn id="15" fill="hold"/>
                                        <p:tgtEl>
                                          <p:spTgt spid="1330">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7" grpId="0" animBg="1" advAuto="0"/>
      <p:bldP spid="1329" grpId="0" animBg="1" advAuto="0"/>
      <p:bldP spid="1330" grpId="0" autoUpdateAnimBg="0"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 name="Data: U.S. Department of Agriculture"/>
          <p:cNvSpPr txBox="1"/>
          <p:nvPr/>
        </p:nvSpPr>
        <p:spPr>
          <a:xfrm>
            <a:off x="914400" y="8686800"/>
            <a:ext cx="475620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lvl1pPr>
          </a:lstStyle>
          <a:p>
            <a:r>
              <a:rPr>
                <a:solidFill>
                  <a:srgbClr val="FFFFFF">
                    <a:alpha val="50000"/>
                  </a:srgbClr>
                </a:solidFill>
              </a:rPr>
              <a:t>Data: U.S. Department of Agriculture</a:t>
            </a:r>
          </a:p>
        </p:txBody>
      </p:sp>
      <p:sp>
        <p:nvSpPr>
          <p:cNvPr id="1335" name="U.S. farmers were prevented from planting on 20 million acres in 2019, mainly due to heavy rainfall and flooding."/>
          <p:cNvSpPr txBox="1"/>
          <p:nvPr/>
        </p:nvSpPr>
        <p:spPr>
          <a:xfrm>
            <a:off x="363769" y="3200372"/>
            <a:ext cx="15528462" cy="2743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6100"/>
            </a:pPr>
            <a:r>
              <a:t>U.S. farmers were prevented from planting on </a:t>
            </a:r>
            <a:r>
              <a:rPr>
                <a:solidFill>
                  <a:srgbClr val="FF2600"/>
                </a:solidFill>
              </a:rPr>
              <a:t>20 million acres</a:t>
            </a:r>
            <a:r>
              <a:t> in 2019, mainly due to heavy rainfall and flooding.</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9" name="GettyImages-1143147515_cropped.jpg" descr="GettyImages-1143147515_cropped.jp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1360" name="© 2019 Johannes Eisele/AFP/Getty Images"/>
          <p:cNvSpPr txBox="1"/>
          <p:nvPr/>
        </p:nvSpPr>
        <p:spPr>
          <a:xfrm>
            <a:off x="914400" y="8686800"/>
            <a:ext cx="4756202" cy="223615"/>
          </a:xfrm>
          <a:prstGeom prst="rect">
            <a:avLst/>
          </a:prstGeom>
          <a:ln w="12700">
            <a:miter lim="400000"/>
          </a:ln>
          <a:effectLst>
            <a:outerShdw blurRad="38100"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lvl1pPr>
          </a:lstStyle>
          <a:p>
            <a:r>
              <a:rPr dirty="0"/>
              <a:t>© 2019 Johannes Eisele/AFP/Getty Images</a:t>
            </a:r>
          </a:p>
        </p:txBody>
      </p:sp>
      <p:sp>
        <p:nvSpPr>
          <p:cNvPr id="1361" name="Orchard, Nebraska"/>
          <p:cNvSpPr txBox="1">
            <a:spLocks noGrp="1"/>
          </p:cNvSpPr>
          <p:nvPr>
            <p:ph type="title"/>
          </p:nvPr>
        </p:nvSpPr>
        <p:spPr>
          <a:prstGeom prst="rect">
            <a:avLst/>
          </a:prstGeom>
        </p:spPr>
        <p:txBody>
          <a:bodyPr/>
          <a:lstStyle/>
          <a:p>
            <a:r>
              <a:t>Orchard, Nebraska</a:t>
            </a:r>
          </a:p>
        </p:txBody>
      </p:sp>
      <p:sp>
        <p:nvSpPr>
          <p:cNvPr id="1362" name="May 5, 2019"/>
          <p:cNvSpPr txBox="1">
            <a:spLocks noGrp="1"/>
          </p:cNvSpPr>
          <p:nvPr>
            <p:ph type="body" sz="quarter" idx="1"/>
          </p:nvPr>
        </p:nvSpPr>
        <p:spPr>
          <a:prstGeom prst="rect">
            <a:avLst/>
          </a:prstGeom>
        </p:spPr>
        <p:txBody>
          <a:bodyPr/>
          <a:lstStyle/>
          <a:p>
            <a:r>
              <a:t>May 5, 2019</a:t>
            </a:r>
          </a:p>
        </p:txBody>
      </p:sp>
      <p:sp>
        <p:nvSpPr>
          <p:cNvPr id="1363" name="Rectangle"/>
          <p:cNvSpPr/>
          <p:nvPr/>
        </p:nvSpPr>
        <p:spPr>
          <a:xfrm>
            <a:off x="9814554" y="5763777"/>
            <a:ext cx="6441446" cy="1976797"/>
          </a:xfrm>
          <a:prstGeom prst="rect">
            <a:avLst/>
          </a:prstGeom>
          <a:solidFill>
            <a:srgbClr val="000000">
              <a:alpha val="60000"/>
            </a:srgbClr>
          </a:solidFill>
          <a:ln w="25400">
            <a:miter lim="400000"/>
          </a:ln>
        </p:spPr>
        <p:txBody>
          <a:bodyPr lIns="38100" tIns="38100" rIns="38100" bIns="38100"/>
          <a:lstStyle/>
          <a:p>
            <a:endParaRPr/>
          </a:p>
        </p:txBody>
      </p:sp>
      <p:sp>
        <p:nvSpPr>
          <p:cNvPr id="1364" name="The U.S. spring 2019 flooding caused $20 billion in damages, including $6.4 billion in federal crop insurance payouts."/>
          <p:cNvSpPr txBox="1"/>
          <p:nvPr/>
        </p:nvSpPr>
        <p:spPr>
          <a:xfrm>
            <a:off x="9986036" y="5777550"/>
            <a:ext cx="5766327" cy="1949252"/>
          </a:xfrm>
          <a:prstGeom prst="rect">
            <a:avLst/>
          </a:prstGeom>
          <a:ln w="12700">
            <a:miter lim="400000"/>
          </a:ln>
          <a:effectLst>
            <a:outerShdw blurRad="25400" dist="25400" dir="5400000" rotWithShape="0">
              <a:srgbClr val="000000">
                <a:alpha val="6990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lvl1pPr>
          </a:lstStyle>
          <a:p>
            <a:r>
              <a:rPr dirty="0"/>
              <a:t>The U.S. spring 2019 flooding caused $20 billion in damages, including $6.4 billion in federal crop insurance payouts.</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200"/>
                                  </p:stCondLst>
                                  <p:iterate>
                                    <p:tmAbs val="0"/>
                                  </p:iterate>
                                  <p:childTnLst>
                                    <p:set>
                                      <p:cBhvr>
                                        <p:cTn id="6" fill="hold"/>
                                        <p:tgtEl>
                                          <p:spTgt spid="1363"/>
                                        </p:tgtEl>
                                        <p:attrNameLst>
                                          <p:attrName>style.visibility</p:attrName>
                                        </p:attrNameLst>
                                      </p:cBhvr>
                                      <p:to>
                                        <p:strVal val="visible"/>
                                      </p:to>
                                    </p:set>
                                    <p:animEffect transition="in" filter="wipe(right)">
                                      <p:cBhvr>
                                        <p:cTn id="7" dur="700"/>
                                        <p:tgtEl>
                                          <p:spTgt spid="1363"/>
                                        </p:tgtEl>
                                      </p:cBhvr>
                                    </p:animEffect>
                                  </p:childTnLst>
                                </p:cTn>
                              </p:par>
                              <p:par>
                                <p:cTn id="8" presetID="10" presetClass="entr" fill="hold" grpId="0" nodeType="withEffect">
                                  <p:stCondLst>
                                    <p:cond delay="600"/>
                                  </p:stCondLst>
                                  <p:iterate>
                                    <p:tmAbs val="0"/>
                                  </p:iterate>
                                  <p:childTnLst>
                                    <p:set>
                                      <p:cBhvr>
                                        <p:cTn id="9" fill="hold"/>
                                        <p:tgtEl>
                                          <p:spTgt spid="1364"/>
                                        </p:tgtEl>
                                        <p:attrNameLst>
                                          <p:attrName>style.visibility</p:attrName>
                                        </p:attrNameLst>
                                      </p:cBhvr>
                                      <p:to>
                                        <p:strVal val="visible"/>
                                      </p:to>
                                    </p:set>
                                    <p:animEffect transition="in" filter="fade">
                                      <p:cBhvr>
                                        <p:cTn id="10" dur="700"/>
                                        <p:tgtEl>
                                          <p:spTgt spid="1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3" grpId="0" animBg="1" advAuto="0"/>
      <p:bldP spid="1364"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688-EvaporationIT">
            <a:hlinkClick r:id="" action="ppaction://media"/>
            <a:extLst>
              <a:ext uri="{FF2B5EF4-FFF2-40B4-BE49-F238E27FC236}">
                <a16:creationId xmlns:a16="http://schemas.microsoft.com/office/drawing/2014/main" id="{4C1EA348-C429-4008-89ED-EABAC34C92D0}"/>
              </a:ext>
            </a:extLst>
          </p:cNvPr>
          <p:cNvPicPr>
            <a:picLocks noChangeAspect="1"/>
          </p:cNvPicPr>
          <p:nvPr>
            <a:videoFile r:link="rId1"/>
            <p:extLst>
              <p:ext uri="{DAA4B4D4-6D71-4841-9C94-3DE7FCFB9230}">
                <p14:media xmlns:p14="http://schemas.microsoft.com/office/powerpoint/2010/main" r:embed="rId2">
                  <p14:trim end="1"/>
                </p14:media>
              </p:ext>
            </p:extLst>
          </p:nvPr>
        </p:nvPicPr>
        <p:blipFill>
          <a:blip r:embed="rId5"/>
          <a:stretch>
            <a:fillRect/>
          </a:stretch>
        </p:blipFill>
        <p:spPr>
          <a:xfrm>
            <a:off x="0" y="0"/>
            <a:ext cx="16256000" cy="9144000"/>
          </a:xfrm>
          <a:prstGeom prst="rect">
            <a:avLst/>
          </a:prstGeom>
        </p:spPr>
      </p:pic>
      <p:sp>
        <p:nvSpPr>
          <p:cNvPr id="2545" name="The same extra heat that evaporates more water from the ocean, causing bigger downpours and floods…"/>
          <p:cNvSpPr txBox="1">
            <a:spLocks noGrp="1"/>
          </p:cNvSpPr>
          <p:nvPr>
            <p:ph type="title"/>
          </p:nvPr>
        </p:nvSpPr>
        <p:spPr>
          <a:xfrm>
            <a:off x="628291" y="596900"/>
            <a:ext cx="14999418" cy="1524120"/>
          </a:xfrm>
          <a:prstGeom prst="rect">
            <a:avLst/>
          </a:prstGeom>
        </p:spPr>
        <p:txBody>
          <a:bodyPr/>
          <a:lstStyle/>
          <a:p>
            <a:r>
              <a:t>The same extra heat that evaporates more water from the ocean, causing bigger downpours and floods…</a:t>
            </a:r>
          </a:p>
        </p:txBody>
      </p:sp>
      <p:sp>
        <p:nvSpPr>
          <p:cNvPr id="2546" name="An Inconvenient Truth © 2006 by Paramount Classics, a Division of Paramount Pictures. All Rights Reserved."/>
          <p:cNvSpPr txBox="1"/>
          <p:nvPr/>
        </p:nvSpPr>
        <p:spPr>
          <a:xfrm>
            <a:off x="914400" y="8686800"/>
            <a:ext cx="8043869"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b">
            <a:spAutoFit/>
          </a:bodyPr>
          <a:lstStyle>
            <a:lvl1pPr>
              <a:defRPr sz="1200"/>
            </a:lvl1pPr>
          </a:lstStyle>
          <a:p>
            <a:r>
              <a:rPr dirty="0">
                <a:solidFill>
                  <a:srgbClr val="FFFFFF">
                    <a:alpha val="80000"/>
                  </a:srgbClr>
                </a:solidFill>
              </a:rPr>
              <a:t>An Inconvenient Truth © 2006 by Paramount Classics, a Division of Paramount Pictures. All Rights Reserved.</a:t>
            </a:r>
          </a:p>
        </p:txBody>
      </p:sp>
      <p:sp>
        <p:nvSpPr>
          <p:cNvPr id="2547" name="…pulls moisture even more quickly from the soil, causing longer and deeper droughts."/>
          <p:cNvSpPr txBox="1"/>
          <p:nvPr/>
        </p:nvSpPr>
        <p:spPr>
          <a:xfrm>
            <a:off x="701218" y="7270396"/>
            <a:ext cx="14853564" cy="14037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ctr">
              <a:lnSpc>
                <a:spcPts val="5400"/>
              </a:lnSpc>
              <a:defRPr sz="4500"/>
            </a:lvl1pPr>
          </a:lstStyle>
          <a:p>
            <a:r>
              <a:t>…pulls moisture even more quickly from the soil, causing longer and deeper droughts.</a:t>
            </a:r>
          </a:p>
        </p:txBody>
      </p:sp>
    </p:spTree>
    <p:extLst>
      <p:ext uri="{BB962C8B-B14F-4D97-AF65-F5344CB8AC3E}">
        <p14:creationId xmlns:p14="http://schemas.microsoft.com/office/powerpoint/2010/main" val="4098985814"/>
      </p:ext>
    </p:extLst>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83" fill="hold"/>
                                        <p:tgtEl>
                                          <p:spTgt spid="2"/>
                                        </p:tgtEl>
                                      </p:cBhvr>
                                    </p:cmd>
                                  </p:childTnLst>
                                </p:cTn>
                              </p:par>
                              <p:par>
                                <p:cTn id="7" presetID="10" presetClass="entr" fill="hold" grpId="0" nodeType="withEffect">
                                  <p:stCondLst>
                                    <p:cond delay="7250"/>
                                  </p:stCondLst>
                                  <p:iterate>
                                    <p:tmAbs val="0"/>
                                  </p:iterate>
                                  <p:childTnLst>
                                    <p:set>
                                      <p:cBhvr>
                                        <p:cTn id="8" fill="hold"/>
                                        <p:tgtEl>
                                          <p:spTgt spid="2547"/>
                                        </p:tgtEl>
                                        <p:attrNameLst>
                                          <p:attrName>style.visibility</p:attrName>
                                        </p:attrNameLst>
                                      </p:cBhvr>
                                      <p:to>
                                        <p:strVal val="visible"/>
                                      </p:to>
                                    </p:set>
                                    <p:animEffect transition="in" filter="fade">
                                      <p:cBhvr>
                                        <p:cTn id="9" dur="1000"/>
                                        <p:tgtEl>
                                          <p:spTgt spid="254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2547"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7" name="GettyImages-1217771981_cropped.jpg" descr="GettyImages-1217771981_cropped.jp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2558" name="Krakow am See, Poland"/>
          <p:cNvSpPr txBox="1">
            <a:spLocks noGrp="1"/>
          </p:cNvSpPr>
          <p:nvPr>
            <p:ph type="title"/>
          </p:nvPr>
        </p:nvSpPr>
        <p:spPr>
          <a:prstGeom prst="rect">
            <a:avLst/>
          </a:prstGeom>
        </p:spPr>
        <p:txBody>
          <a:bodyPr/>
          <a:lstStyle/>
          <a:p>
            <a:r>
              <a:t>Krakow am See, Poland</a:t>
            </a:r>
          </a:p>
        </p:txBody>
      </p:sp>
      <p:sp>
        <p:nvSpPr>
          <p:cNvPr id="2559" name="June 3, 2020"/>
          <p:cNvSpPr txBox="1">
            <a:spLocks noGrp="1"/>
          </p:cNvSpPr>
          <p:nvPr>
            <p:ph type="body" sz="quarter" idx="1"/>
          </p:nvPr>
        </p:nvSpPr>
        <p:spPr>
          <a:prstGeom prst="rect">
            <a:avLst/>
          </a:prstGeom>
        </p:spPr>
        <p:txBody>
          <a:bodyPr/>
          <a:lstStyle/>
          <a:p>
            <a:r>
              <a:t>June 3, 2020</a:t>
            </a:r>
          </a:p>
        </p:txBody>
      </p:sp>
      <p:sp>
        <p:nvSpPr>
          <p:cNvPr id="2560" name="Photo © 2009 Joe Armao/The AGE/Fairfax Media via Getty Images via Getty Images"/>
          <p:cNvSpPr txBox="1"/>
          <p:nvPr/>
        </p:nvSpPr>
        <p:spPr>
          <a:xfrm>
            <a:off x="914400" y="8686800"/>
            <a:ext cx="6879753" cy="235962"/>
          </a:xfrm>
          <a:prstGeom prst="rect">
            <a:avLst/>
          </a:prstGeom>
          <a:ln w="12700">
            <a:miter lim="400000"/>
          </a:ln>
          <a:effectLst>
            <a:outerShdw blurRad="38100" dist="25400" dir="5400000" rotWithShape="0">
              <a:srgbClr val="000000">
                <a:alpha val="7003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solidFill>
                  <a:srgbClr val="FFFFFF">
                    <a:alpha val="69741"/>
                  </a:srgbClr>
                </a:solidFill>
              </a:defRPr>
            </a:lvl1pPr>
          </a:lstStyle>
          <a:p>
            <a:r>
              <a:rPr dirty="0">
                <a:solidFill>
                  <a:srgbClr val="FFFFFF"/>
                </a:solidFill>
                <a:effectLst>
                  <a:outerShdw blurRad="50800" dist="38100" dir="13500000" algn="br" rotWithShape="0">
                    <a:prstClr val="black">
                      <a:alpha val="40000"/>
                    </a:prstClr>
                  </a:outerShdw>
                </a:effectLst>
              </a:rPr>
              <a:t>Photo © 2009 Joe </a:t>
            </a:r>
            <a:r>
              <a:rPr dirty="0" err="1">
                <a:solidFill>
                  <a:srgbClr val="FFFFFF"/>
                </a:solidFill>
                <a:effectLst>
                  <a:outerShdw blurRad="50800" dist="38100" dir="13500000" algn="br" rotWithShape="0">
                    <a:prstClr val="black">
                      <a:alpha val="40000"/>
                    </a:prstClr>
                  </a:outerShdw>
                </a:effectLst>
              </a:rPr>
              <a:t>Armao</a:t>
            </a:r>
            <a:r>
              <a:rPr dirty="0">
                <a:solidFill>
                  <a:srgbClr val="FFFFFF"/>
                </a:solidFill>
                <a:effectLst>
                  <a:outerShdw blurRad="50800" dist="38100" dir="13500000" algn="br" rotWithShape="0">
                    <a:prstClr val="black">
                      <a:alpha val="40000"/>
                    </a:prstClr>
                  </a:outerShdw>
                </a:effectLst>
              </a:rPr>
              <a:t>/The AGE/Fairfax Media via Getty Images via Getty Images</a:t>
            </a:r>
          </a:p>
        </p:txBody>
      </p:sp>
      <p:sp>
        <p:nvSpPr>
          <p:cNvPr id="2561" name="Rectangle"/>
          <p:cNvSpPr/>
          <p:nvPr/>
        </p:nvSpPr>
        <p:spPr>
          <a:xfrm>
            <a:off x="0" y="5355892"/>
            <a:ext cx="5431192" cy="2432175"/>
          </a:xfrm>
          <a:prstGeom prst="rect">
            <a:avLst/>
          </a:prstGeom>
          <a:solidFill>
            <a:srgbClr val="000000">
              <a:alpha val="69745"/>
            </a:srgbClr>
          </a:solidFill>
          <a:ln w="25400">
            <a:miter lim="400000"/>
          </a:ln>
        </p:spPr>
        <p:txBody>
          <a:bodyPr lIns="38100" tIns="38100" rIns="38100" bIns="38100"/>
          <a:lstStyle/>
          <a:p>
            <a:endParaRPr/>
          </a:p>
        </p:txBody>
      </p:sp>
      <p:sp>
        <p:nvSpPr>
          <p:cNvPr id="2562" name="In parts of Poland and Romania, the drought  is the worst in a century. In the Czech Republic it’s the worst in 500 years."/>
          <p:cNvSpPr txBox="1"/>
          <p:nvPr/>
        </p:nvSpPr>
        <p:spPr>
          <a:xfrm>
            <a:off x="571500" y="5355892"/>
            <a:ext cx="4859692" cy="2410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3000"/>
            </a:pPr>
            <a:r>
              <a:rPr dirty="0"/>
              <a:t>In parts of Poland and Romania, the drought </a:t>
            </a:r>
            <a:br>
              <a:rPr dirty="0"/>
            </a:br>
            <a:r>
              <a:rPr dirty="0"/>
              <a:t>is the worst in a century. In the Czech Republic it’s the worst in 500 years.</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561"/>
                                        </p:tgtEl>
                                        <p:attrNameLst>
                                          <p:attrName>style.visibility</p:attrName>
                                        </p:attrNameLst>
                                      </p:cBhvr>
                                      <p:to>
                                        <p:strVal val="visible"/>
                                      </p:to>
                                    </p:set>
                                    <p:animEffect transition="in" filter="wipe(left)">
                                      <p:cBhvr>
                                        <p:cTn id="7" dur="700"/>
                                        <p:tgtEl>
                                          <p:spTgt spid="2561"/>
                                        </p:tgtEl>
                                      </p:cBhvr>
                                    </p:animEffect>
                                  </p:childTnLst>
                                </p:cTn>
                              </p:par>
                              <p:par>
                                <p:cTn id="8" presetID="10" presetClass="entr" fill="hold" grpId="0" nodeType="withEffect">
                                  <p:stCondLst>
                                    <p:cond delay="400"/>
                                  </p:stCondLst>
                                  <p:iterate>
                                    <p:tmAbs val="0"/>
                                  </p:iterate>
                                  <p:childTnLst>
                                    <p:set>
                                      <p:cBhvr>
                                        <p:cTn id="9" fill="hold"/>
                                        <p:tgtEl>
                                          <p:spTgt spid="2562"/>
                                        </p:tgtEl>
                                        <p:attrNameLst>
                                          <p:attrName>style.visibility</p:attrName>
                                        </p:attrNameLst>
                                      </p:cBhvr>
                                      <p:to>
                                        <p:strVal val="visible"/>
                                      </p:to>
                                    </p:set>
                                    <p:animEffect transition="in" filter="fade">
                                      <p:cBhvr>
                                        <p:cTn id="10" dur="700"/>
                                        <p:tgtEl>
                                          <p:spTgt spid="2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 grpId="0" animBg="1" advAuto="0"/>
      <p:bldP spid="2562"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 name="2D Area Chart"/>
          <p:cNvGraphicFramePr/>
          <p:nvPr/>
        </p:nvGraphicFramePr>
        <p:xfrm>
          <a:off x="1307592" y="1005840"/>
          <a:ext cx="13414248" cy="7507730"/>
        </p:xfrm>
        <a:graphic>
          <a:graphicData uri="http://schemas.openxmlformats.org/drawingml/2006/chart">
            <c:chart xmlns:c="http://schemas.openxmlformats.org/drawingml/2006/chart" xmlns:r="http://schemas.openxmlformats.org/officeDocument/2006/relationships" r:id="rId3"/>
          </a:graphicData>
        </a:graphic>
      </p:graphicFrame>
      <p:sp>
        <p:nvSpPr>
          <p:cNvPr id="208" name="Hotter Years Typically Have More Fires"/>
          <p:cNvSpPr txBox="1">
            <a:spLocks noGrp="1"/>
          </p:cNvSpPr>
          <p:nvPr>
            <p:ph type="title"/>
          </p:nvPr>
        </p:nvSpPr>
        <p:spPr>
          <a:prstGeom prst="rect">
            <a:avLst/>
          </a:prstGeom>
        </p:spPr>
        <p:txBody>
          <a:bodyPr/>
          <a:lstStyle/>
          <a:p>
            <a:r>
              <a:t>Hotter Years Typically Have More Fires</a:t>
            </a:r>
          </a:p>
        </p:txBody>
      </p:sp>
      <p:sp>
        <p:nvSpPr>
          <p:cNvPr id="209" name="Western U.S. Large Fires and May – September Temperatures"/>
          <p:cNvSpPr txBox="1">
            <a:spLocks noGrp="1"/>
          </p:cNvSpPr>
          <p:nvPr>
            <p:ph type="body" sz="quarter" idx="1"/>
          </p:nvPr>
        </p:nvSpPr>
        <p:spPr>
          <a:xfrm>
            <a:off x="2218958" y="1346200"/>
            <a:ext cx="12104159" cy="573373"/>
          </a:xfrm>
          <a:prstGeom prst="rect">
            <a:avLst/>
          </a:prstGeom>
          <a:effectLst>
            <a:outerShdw blurRad="38100" dist="38100" dir="5400000" rotWithShape="0">
              <a:srgbClr val="000000">
                <a:alpha val="70000"/>
              </a:srgbClr>
            </a:outerShdw>
          </a:effectLst>
        </p:spPr>
        <p:txBody>
          <a:bodyPr/>
          <a:lstStyle/>
          <a:p>
            <a:r>
              <a:t>Western U.S. Large Fires and May – September Temperatures</a:t>
            </a:r>
          </a:p>
        </p:txBody>
      </p:sp>
      <p:grpSp>
        <p:nvGrpSpPr>
          <p:cNvPr id="215" name="Group"/>
          <p:cNvGrpSpPr/>
          <p:nvPr/>
        </p:nvGrpSpPr>
        <p:grpSpPr>
          <a:xfrm>
            <a:off x="14646854" y="3160438"/>
            <a:ext cx="1270001" cy="5814521"/>
            <a:chOff x="0" y="0"/>
            <a:chExt cx="1270000" cy="5814519"/>
          </a:xfrm>
        </p:grpSpPr>
        <p:sp>
          <p:nvSpPr>
            <p:cNvPr id="210" name="150"/>
            <p:cNvSpPr/>
            <p:nvPr/>
          </p:nvSpPr>
          <p:spPr>
            <a:xfrm>
              <a:off x="0" y="0"/>
              <a:ext cx="1270000"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defRPr sz="2500"/>
              </a:lvl1pPr>
            </a:lstStyle>
            <a:p>
              <a:r>
                <a:t>150</a:t>
              </a:r>
            </a:p>
          </p:txBody>
        </p:sp>
        <p:sp>
          <p:nvSpPr>
            <p:cNvPr id="211" name="100"/>
            <p:cNvSpPr/>
            <p:nvPr/>
          </p:nvSpPr>
          <p:spPr>
            <a:xfrm>
              <a:off x="0" y="1514839"/>
              <a:ext cx="1270000"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defRPr sz="2500"/>
              </a:lvl1pPr>
            </a:lstStyle>
            <a:p>
              <a:r>
                <a:t>100</a:t>
              </a:r>
            </a:p>
          </p:txBody>
        </p:sp>
        <p:sp>
          <p:nvSpPr>
            <p:cNvPr id="212" name="50"/>
            <p:cNvSpPr/>
            <p:nvPr/>
          </p:nvSpPr>
          <p:spPr>
            <a:xfrm>
              <a:off x="0" y="3029679"/>
              <a:ext cx="1270000"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defRPr sz="2500"/>
              </a:lvl1pPr>
            </a:lstStyle>
            <a:p>
              <a:r>
                <a:t>50</a:t>
              </a:r>
            </a:p>
          </p:txBody>
        </p:sp>
        <p:sp>
          <p:nvSpPr>
            <p:cNvPr id="213" name="Number of Large Fires"/>
            <p:cNvSpPr/>
            <p:nvPr/>
          </p:nvSpPr>
          <p:spPr>
            <a:xfrm rot="5402941">
              <a:off x="-860954" y="2525724"/>
              <a:ext cx="409972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ctr">
                <a:defRPr sz="2500"/>
              </a:lvl1pPr>
            </a:lstStyle>
            <a:p>
              <a:r>
                <a:t>Number of Large Fires </a:t>
              </a:r>
            </a:p>
          </p:txBody>
        </p:sp>
        <p:sp>
          <p:nvSpPr>
            <p:cNvPr id="214" name="0"/>
            <p:cNvSpPr/>
            <p:nvPr/>
          </p:nvSpPr>
          <p:spPr>
            <a:xfrm>
              <a:off x="0" y="4544519"/>
              <a:ext cx="1270000"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defRPr sz="2500"/>
              </a:lvl1pPr>
            </a:lstStyle>
            <a:p>
              <a:r>
                <a:t>0</a:t>
              </a:r>
            </a:p>
          </p:txBody>
        </p:sp>
      </p:grpSp>
      <p:sp>
        <p:nvSpPr>
          <p:cNvPr id="216" name="Average Temperature (°F)"/>
          <p:cNvSpPr txBox="1"/>
          <p:nvPr/>
        </p:nvSpPr>
        <p:spPr>
          <a:xfrm rot="16200000">
            <a:off x="-1340812" y="4458781"/>
            <a:ext cx="4233337" cy="4087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ctr">
              <a:defRPr sz="2500"/>
            </a:lvl1pPr>
          </a:lstStyle>
          <a:p>
            <a:r>
              <a:t>Average Temperature (°F)</a:t>
            </a:r>
          </a:p>
        </p:txBody>
      </p:sp>
      <p:sp>
        <p:nvSpPr>
          <p:cNvPr id="217" name="Shape"/>
          <p:cNvSpPr/>
          <p:nvPr/>
        </p:nvSpPr>
        <p:spPr>
          <a:xfrm>
            <a:off x="2236339" y="1723801"/>
            <a:ext cx="11896490" cy="6223855"/>
          </a:xfrm>
          <a:custGeom>
            <a:avLst/>
            <a:gdLst/>
            <a:ahLst/>
            <a:cxnLst>
              <a:cxn ang="0">
                <a:pos x="wd2" y="hd2"/>
              </a:cxn>
              <a:cxn ang="5400000">
                <a:pos x="wd2" y="hd2"/>
              </a:cxn>
              <a:cxn ang="10800000">
                <a:pos x="wd2" y="hd2"/>
              </a:cxn>
              <a:cxn ang="16200000">
                <a:pos x="wd2" y="hd2"/>
              </a:cxn>
            </a:cxnLst>
            <a:rect l="0" t="0" r="r" b="b"/>
            <a:pathLst>
              <a:path w="21600" h="21600" extrusionOk="0">
                <a:moveTo>
                  <a:pt x="0" y="21580"/>
                </a:moveTo>
                <a:lnTo>
                  <a:pt x="0" y="13327"/>
                </a:lnTo>
                <a:lnTo>
                  <a:pt x="594" y="6336"/>
                </a:lnTo>
                <a:lnTo>
                  <a:pt x="1172" y="13923"/>
                </a:lnTo>
                <a:lnTo>
                  <a:pt x="1734" y="12799"/>
                </a:lnTo>
                <a:lnTo>
                  <a:pt x="2313" y="9282"/>
                </a:lnTo>
                <a:lnTo>
                  <a:pt x="3477" y="10907"/>
                </a:lnTo>
                <a:lnTo>
                  <a:pt x="4052" y="7903"/>
                </a:lnTo>
                <a:lnTo>
                  <a:pt x="4639" y="5885"/>
                </a:lnTo>
                <a:lnTo>
                  <a:pt x="5248" y="8972"/>
                </a:lnTo>
                <a:lnTo>
                  <a:pt x="5840" y="6176"/>
                </a:lnTo>
                <a:lnTo>
                  <a:pt x="6411" y="10499"/>
                </a:lnTo>
                <a:lnTo>
                  <a:pt x="7030" y="5538"/>
                </a:lnTo>
                <a:lnTo>
                  <a:pt x="7556" y="14744"/>
                </a:lnTo>
                <a:lnTo>
                  <a:pt x="8046" y="3562"/>
                </a:lnTo>
                <a:lnTo>
                  <a:pt x="8156" y="1770"/>
                </a:lnTo>
                <a:lnTo>
                  <a:pt x="8745" y="11953"/>
                </a:lnTo>
                <a:lnTo>
                  <a:pt x="9321" y="6736"/>
                </a:lnTo>
                <a:lnTo>
                  <a:pt x="9915" y="5125"/>
                </a:lnTo>
                <a:lnTo>
                  <a:pt x="10535" y="7523"/>
                </a:lnTo>
                <a:lnTo>
                  <a:pt x="11051" y="12651"/>
                </a:lnTo>
                <a:lnTo>
                  <a:pt x="11653" y="4320"/>
                </a:lnTo>
                <a:lnTo>
                  <a:pt x="12271" y="342"/>
                </a:lnTo>
                <a:lnTo>
                  <a:pt x="12823" y="5177"/>
                </a:lnTo>
                <a:lnTo>
                  <a:pt x="13450" y="0"/>
                </a:lnTo>
                <a:lnTo>
                  <a:pt x="13985" y="7787"/>
                </a:lnTo>
                <a:lnTo>
                  <a:pt x="14557" y="8558"/>
                </a:lnTo>
                <a:lnTo>
                  <a:pt x="15160" y="1310"/>
                </a:lnTo>
                <a:lnTo>
                  <a:pt x="15786" y="1739"/>
                </a:lnTo>
                <a:lnTo>
                  <a:pt x="16326" y="6738"/>
                </a:lnTo>
                <a:lnTo>
                  <a:pt x="16940" y="3405"/>
                </a:lnTo>
                <a:lnTo>
                  <a:pt x="17488" y="12021"/>
                </a:lnTo>
                <a:lnTo>
                  <a:pt x="18064" y="9775"/>
                </a:lnTo>
                <a:lnTo>
                  <a:pt x="18657" y="1692"/>
                </a:lnTo>
                <a:lnTo>
                  <a:pt x="19273" y="1712"/>
                </a:lnTo>
                <a:lnTo>
                  <a:pt x="19837" y="2841"/>
                </a:lnTo>
                <a:lnTo>
                  <a:pt x="20431" y="1268"/>
                </a:lnTo>
                <a:lnTo>
                  <a:pt x="20986" y="4369"/>
                </a:lnTo>
                <a:lnTo>
                  <a:pt x="21537" y="351"/>
                </a:lnTo>
                <a:lnTo>
                  <a:pt x="21600" y="263"/>
                </a:lnTo>
                <a:lnTo>
                  <a:pt x="21600" y="21600"/>
                </a:lnTo>
                <a:lnTo>
                  <a:pt x="0" y="21580"/>
                </a:lnTo>
                <a:close/>
              </a:path>
            </a:pathLst>
          </a:custGeom>
          <a:solidFill>
            <a:srgbClr val="E78E0C"/>
          </a:solidFill>
          <a:ln w="19050">
            <a:solidFill>
              <a:srgbClr val="E78E0C"/>
            </a:solidFill>
            <a:miter lim="400000"/>
          </a:ln>
          <a:effectLst>
            <a:outerShdw blurRad="76200" dist="25400" dir="16200000" rotWithShape="0">
              <a:srgbClr val="000000">
                <a:alpha val="30115"/>
              </a:srgbClr>
            </a:outerShdw>
          </a:effectLst>
        </p:spPr>
        <p:txBody>
          <a:bodyPr lIns="0" tIns="0" rIns="0" bIns="0"/>
          <a:lstStyle/>
          <a:p>
            <a:endParaRPr/>
          </a:p>
        </p:txBody>
      </p:sp>
      <p:sp>
        <p:nvSpPr>
          <p:cNvPr id="218" name="Shape"/>
          <p:cNvSpPr/>
          <p:nvPr/>
        </p:nvSpPr>
        <p:spPr>
          <a:xfrm>
            <a:off x="2238252" y="3176295"/>
            <a:ext cx="11887372" cy="4771972"/>
          </a:xfrm>
          <a:custGeom>
            <a:avLst/>
            <a:gdLst/>
            <a:ahLst/>
            <a:cxnLst>
              <a:cxn ang="0">
                <a:pos x="wd2" y="hd2"/>
              </a:cxn>
              <a:cxn ang="5400000">
                <a:pos x="wd2" y="hd2"/>
              </a:cxn>
              <a:cxn ang="10800000">
                <a:pos x="wd2" y="hd2"/>
              </a:cxn>
              <a:cxn ang="16200000">
                <a:pos x="wd2" y="hd2"/>
              </a:cxn>
            </a:cxnLst>
            <a:rect l="0" t="0" r="r" b="b"/>
            <a:pathLst>
              <a:path w="21600" h="21600" extrusionOk="0">
                <a:moveTo>
                  <a:pt x="0" y="21598"/>
                </a:moveTo>
                <a:lnTo>
                  <a:pt x="0" y="17219"/>
                </a:lnTo>
                <a:lnTo>
                  <a:pt x="599" y="16702"/>
                </a:lnTo>
                <a:lnTo>
                  <a:pt x="1203" y="20627"/>
                </a:lnTo>
                <a:lnTo>
                  <a:pt x="1794" y="20937"/>
                </a:lnTo>
                <a:lnTo>
                  <a:pt x="2361" y="19566"/>
                </a:lnTo>
                <a:lnTo>
                  <a:pt x="2988" y="13517"/>
                </a:lnTo>
                <a:lnTo>
                  <a:pt x="3532" y="14088"/>
                </a:lnTo>
                <a:lnTo>
                  <a:pt x="4113" y="5528"/>
                </a:lnTo>
                <a:lnTo>
                  <a:pt x="4693" y="6472"/>
                </a:lnTo>
                <a:lnTo>
                  <a:pt x="5245" y="10770"/>
                </a:lnTo>
                <a:lnTo>
                  <a:pt x="5839" y="14894"/>
                </a:lnTo>
                <a:lnTo>
                  <a:pt x="6405" y="17676"/>
                </a:lnTo>
                <a:lnTo>
                  <a:pt x="7009" y="13597"/>
                </a:lnTo>
                <a:lnTo>
                  <a:pt x="7631" y="17470"/>
                </a:lnTo>
                <a:lnTo>
                  <a:pt x="8194" y="1475"/>
                </a:lnTo>
                <a:lnTo>
                  <a:pt x="8745" y="14896"/>
                </a:lnTo>
                <a:lnTo>
                  <a:pt x="9376" y="7377"/>
                </a:lnTo>
                <a:lnTo>
                  <a:pt x="9942" y="19212"/>
                </a:lnTo>
                <a:lnTo>
                  <a:pt x="10528" y="17258"/>
                </a:lnTo>
                <a:lnTo>
                  <a:pt x="11130" y="11625"/>
                </a:lnTo>
                <a:lnTo>
                  <a:pt x="11678" y="3148"/>
                </a:lnTo>
                <a:lnTo>
                  <a:pt x="12282" y="11304"/>
                </a:lnTo>
                <a:lnTo>
                  <a:pt x="12872" y="6410"/>
                </a:lnTo>
                <a:lnTo>
                  <a:pt x="13449" y="1632"/>
                </a:lnTo>
                <a:lnTo>
                  <a:pt x="14011" y="14297"/>
                </a:lnTo>
                <a:lnTo>
                  <a:pt x="14593" y="9515"/>
                </a:lnTo>
                <a:lnTo>
                  <a:pt x="15187" y="0"/>
                </a:lnTo>
                <a:lnTo>
                  <a:pt x="15779" y="2229"/>
                </a:lnTo>
                <a:lnTo>
                  <a:pt x="16348" y="4668"/>
                </a:lnTo>
                <a:lnTo>
                  <a:pt x="16929" y="9645"/>
                </a:lnTo>
                <a:lnTo>
                  <a:pt x="17513" y="14430"/>
                </a:lnTo>
                <a:lnTo>
                  <a:pt x="18138" y="8053"/>
                </a:lnTo>
                <a:lnTo>
                  <a:pt x="18688" y="1812"/>
                </a:lnTo>
                <a:lnTo>
                  <a:pt x="19267" y="11292"/>
                </a:lnTo>
                <a:lnTo>
                  <a:pt x="19841" y="12959"/>
                </a:lnTo>
                <a:lnTo>
                  <a:pt x="20428" y="2883"/>
                </a:lnTo>
                <a:lnTo>
                  <a:pt x="20999" y="7236"/>
                </a:lnTo>
                <a:lnTo>
                  <a:pt x="21600" y="143"/>
                </a:lnTo>
                <a:lnTo>
                  <a:pt x="21600" y="21600"/>
                </a:lnTo>
                <a:lnTo>
                  <a:pt x="0" y="21598"/>
                </a:lnTo>
                <a:close/>
              </a:path>
            </a:pathLst>
          </a:custGeom>
          <a:solidFill>
            <a:srgbClr val="FF2600"/>
          </a:solidFill>
          <a:ln w="19050">
            <a:solidFill>
              <a:srgbClr val="FF2600"/>
            </a:solidFill>
            <a:miter lim="400000"/>
          </a:ln>
          <a:effectLst>
            <a:outerShdw blurRad="76200" dist="25400" dir="16200000" rotWithShape="0">
              <a:srgbClr val="000000">
                <a:alpha val="30115"/>
              </a:srgbClr>
            </a:outerShdw>
          </a:effectLst>
        </p:spPr>
        <p:txBody>
          <a:bodyPr lIns="0" tIns="0" rIns="0" bIns="0"/>
          <a:lstStyle/>
          <a:p>
            <a:endParaRPr/>
          </a:p>
        </p:txBody>
      </p:sp>
      <p:sp>
        <p:nvSpPr>
          <p:cNvPr id="219" name="Temperature"/>
          <p:cNvSpPr txBox="1"/>
          <p:nvPr/>
        </p:nvSpPr>
        <p:spPr>
          <a:xfrm>
            <a:off x="2535866" y="2761342"/>
            <a:ext cx="2545954" cy="558206"/>
          </a:xfrm>
          <a:prstGeom prst="rect">
            <a:avLst/>
          </a:prstGeom>
          <a:ln w="12700">
            <a:miter lim="400000"/>
          </a:ln>
          <a:effectLst>
            <a:outerShdw blurRad="38100" dist="38100" dir="5400000" rotWithShape="0">
              <a:srgbClr val="000000">
                <a:alpha val="6989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200"/>
            </a:lvl1pPr>
          </a:lstStyle>
          <a:p>
            <a:r>
              <a:t>Temperature</a:t>
            </a:r>
          </a:p>
        </p:txBody>
      </p:sp>
      <p:sp>
        <p:nvSpPr>
          <p:cNvPr id="220" name="Fires"/>
          <p:cNvSpPr txBox="1"/>
          <p:nvPr/>
        </p:nvSpPr>
        <p:spPr>
          <a:xfrm>
            <a:off x="11990461" y="6877346"/>
            <a:ext cx="1085652" cy="558206"/>
          </a:xfrm>
          <a:prstGeom prst="rect">
            <a:avLst/>
          </a:prstGeom>
          <a:ln w="12700">
            <a:miter lim="400000"/>
          </a:ln>
          <a:effectLst>
            <a:outerShdw blurRad="38100" dist="38100" dir="5400000" rotWithShape="0">
              <a:srgbClr val="000000">
                <a:alpha val="6989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200"/>
            </a:lvl1pPr>
          </a:lstStyle>
          <a:p>
            <a:r>
              <a:t>Fires</a:t>
            </a:r>
          </a:p>
        </p:txBody>
      </p:sp>
      <p:sp>
        <p:nvSpPr>
          <p:cNvPr id="221" name="Data: Westerling, et al.; Climate Central, “The Age of Western Wildfires,” Fig. 9, September, 2012 - Updated 2016"/>
          <p:cNvSpPr txBox="1"/>
          <p:nvPr/>
        </p:nvSpPr>
        <p:spPr>
          <a:xfrm>
            <a:off x="914400" y="8686800"/>
            <a:ext cx="8784647"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spAutoFit/>
          </a:bodyPr>
          <a:lstStyle>
            <a:lvl1pPr>
              <a:defRPr sz="1200"/>
            </a:lvl1pPr>
          </a:lstStyle>
          <a:p>
            <a:r>
              <a:rPr lang="en-US" dirty="0">
                <a:solidFill>
                  <a:srgbClr val="FFFFFF">
                    <a:alpha val="50000"/>
                  </a:srgbClr>
                </a:solidFill>
              </a:rPr>
              <a:t>Data: </a:t>
            </a:r>
            <a:r>
              <a:rPr lang="en-US" dirty="0" err="1">
                <a:solidFill>
                  <a:srgbClr val="FFFFFF">
                    <a:alpha val="50000"/>
                  </a:srgbClr>
                </a:solidFill>
              </a:rPr>
              <a:t>Westerling</a:t>
            </a:r>
            <a:r>
              <a:rPr lang="en-US" dirty="0">
                <a:solidFill>
                  <a:srgbClr val="FFFFFF">
                    <a:alpha val="50000"/>
                  </a:srgbClr>
                </a:solidFill>
              </a:rPr>
              <a:t>, et al.; Climate Central, “The Age of Western Wildfires,” Fig. 9, September, 2012 - Updated 2016</a:t>
            </a:r>
          </a:p>
        </p:txBody>
      </p:sp>
      <p:sp>
        <p:nvSpPr>
          <p:cNvPr id="17" name="TextBox 136">
            <a:extLst>
              <a:ext uri="{FF2B5EF4-FFF2-40B4-BE49-F238E27FC236}">
                <a16:creationId xmlns:a16="http://schemas.microsoft.com/office/drawing/2014/main" id="{8C8E1A6B-DC6A-460A-ACA8-DB0B232A94E8}"/>
              </a:ext>
            </a:extLst>
          </p:cNvPr>
          <p:cNvSpPr txBox="1"/>
          <p:nvPr/>
        </p:nvSpPr>
        <p:spPr>
          <a:xfrm>
            <a:off x="13988374" y="8103097"/>
            <a:ext cx="67469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Arial"/>
              </a:rPr>
              <a:t>2018</a:t>
            </a: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700"/>
                                        <p:tgtEl>
                                          <p:spTgt spid="216"/>
                                        </p:tgtEl>
                                      </p:cBhvr>
                                    </p:animEffect>
                                  </p:childTnLst>
                                </p:cTn>
                              </p:par>
                            </p:childTnLst>
                          </p:cTn>
                        </p:par>
                        <p:par>
                          <p:cTn id="8" fill="hold">
                            <p:stCondLst>
                              <p:cond delay="700"/>
                            </p:stCondLst>
                            <p:childTnLst>
                              <p:par>
                                <p:cTn id="9" presetID="22" presetClass="entr" presetSubtype="8" fill="hold" grpId="0" nodeType="afterEffect">
                                  <p:stCondLst>
                                    <p:cond delay="0"/>
                                  </p:stCondLst>
                                  <p:iterate>
                                    <p:tmAbs val="0"/>
                                  </p:iterate>
                                  <p:childTnLst>
                                    <p:set>
                                      <p:cBhvr>
                                        <p:cTn id="10" fill="hold"/>
                                        <p:tgtEl>
                                          <p:spTgt spid="217"/>
                                        </p:tgtEl>
                                        <p:attrNameLst>
                                          <p:attrName>style.visibility</p:attrName>
                                        </p:attrNameLst>
                                      </p:cBhvr>
                                      <p:to>
                                        <p:strVal val="visible"/>
                                      </p:to>
                                    </p:set>
                                    <p:animEffect transition="in" filter="wipe(left)">
                                      <p:cBhvr>
                                        <p:cTn id="11" dur="1000"/>
                                        <p:tgtEl>
                                          <p:spTgt spid="217"/>
                                        </p:tgtEl>
                                      </p:cBhvr>
                                    </p:animEffect>
                                  </p:childTnLst>
                                </p:cTn>
                              </p:par>
                              <p:par>
                                <p:cTn id="12" presetID="10" presetClass="entr" presetSubtype="0" fill="hold" grpId="0" nodeType="withEffect">
                                  <p:stCondLst>
                                    <p:cond delay="300"/>
                                  </p:stCondLst>
                                  <p:childTnLst>
                                    <p:set>
                                      <p:cBhvr>
                                        <p:cTn id="13" dur="1" fill="hold">
                                          <p:stCondLst>
                                            <p:cond delay="0"/>
                                          </p:stCondLst>
                                        </p:cTn>
                                        <p:tgtEl>
                                          <p:spTgt spid="219"/>
                                        </p:tgtEl>
                                        <p:attrNameLst>
                                          <p:attrName>style.visibility</p:attrName>
                                        </p:attrNameLst>
                                      </p:cBhvr>
                                      <p:to>
                                        <p:strVal val="visible"/>
                                      </p:to>
                                    </p:set>
                                    <p:animEffect transition="in" filter="fade">
                                      <p:cBhvr>
                                        <p:cTn id="14" dur="700"/>
                                        <p:tgtEl>
                                          <p:spTgt spid="219"/>
                                        </p:tgtEl>
                                      </p:cBhvr>
                                    </p:animEffect>
                                  </p:childTnLst>
                                </p:cTn>
                              </p:par>
                            </p:childTnLst>
                          </p:cTn>
                        </p:par>
                        <p:par>
                          <p:cTn id="15" fill="hold">
                            <p:stCondLst>
                              <p:cond delay="1700"/>
                            </p:stCondLst>
                            <p:childTnLst>
                              <p:par>
                                <p:cTn id="16" presetID="10" presetClass="entr" presetSubtype="0" fill="hold" grpId="0" nodeType="afterEffect">
                                  <p:stCondLst>
                                    <p:cond delay="200"/>
                                  </p:stCondLst>
                                  <p:childTnLst>
                                    <p:set>
                                      <p:cBhvr>
                                        <p:cTn id="17" dur="1" fill="hold">
                                          <p:stCondLst>
                                            <p:cond delay="0"/>
                                          </p:stCondLst>
                                        </p:cTn>
                                        <p:tgtEl>
                                          <p:spTgt spid="215"/>
                                        </p:tgtEl>
                                        <p:attrNameLst>
                                          <p:attrName>style.visibility</p:attrName>
                                        </p:attrNameLst>
                                      </p:cBhvr>
                                      <p:to>
                                        <p:strVal val="visible"/>
                                      </p:to>
                                    </p:set>
                                    <p:animEffect transition="in" filter="fade">
                                      <p:cBhvr>
                                        <p:cTn id="18" dur="700"/>
                                        <p:tgtEl>
                                          <p:spTgt spid="215"/>
                                        </p:tgtEl>
                                      </p:cBhvr>
                                    </p:animEffect>
                                  </p:childTnLst>
                                </p:cTn>
                              </p:par>
                            </p:childTnLst>
                          </p:cTn>
                        </p:par>
                        <p:par>
                          <p:cTn id="19" fill="hold">
                            <p:stCondLst>
                              <p:cond delay="2600"/>
                            </p:stCondLst>
                            <p:childTnLst>
                              <p:par>
                                <p:cTn id="20" presetID="22" presetClass="entr" presetSubtype="8" fill="hold" grpId="0" nodeType="afterEffect">
                                  <p:stCondLst>
                                    <p:cond delay="0"/>
                                  </p:stCondLst>
                                  <p:iterate>
                                    <p:tmAbs val="0"/>
                                  </p:iterate>
                                  <p:childTnLst>
                                    <p:set>
                                      <p:cBhvr>
                                        <p:cTn id="21" fill="hold"/>
                                        <p:tgtEl>
                                          <p:spTgt spid="218"/>
                                        </p:tgtEl>
                                        <p:attrNameLst>
                                          <p:attrName>style.visibility</p:attrName>
                                        </p:attrNameLst>
                                      </p:cBhvr>
                                      <p:to>
                                        <p:strVal val="visible"/>
                                      </p:to>
                                    </p:set>
                                    <p:animEffect transition="in" filter="wipe(left)">
                                      <p:cBhvr>
                                        <p:cTn id="22" dur="1000"/>
                                        <p:tgtEl>
                                          <p:spTgt spid="218"/>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220"/>
                                        </p:tgtEl>
                                        <p:attrNameLst>
                                          <p:attrName>style.visibility</p:attrName>
                                        </p:attrNameLst>
                                      </p:cBhvr>
                                      <p:to>
                                        <p:strVal val="visible"/>
                                      </p:to>
                                    </p:set>
                                    <p:animEffect transition="in" filter="fade">
                                      <p:cBhvr>
                                        <p:cTn id="25" dur="7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advAuto="0"/>
      <p:bldP spid="216" grpId="0" animBg="1" advAuto="0"/>
      <p:bldP spid="217" grpId="0" animBg="1" advAuto="0"/>
      <p:bldP spid="218" grpId="0" animBg="1" advAuto="0"/>
      <p:bldP spid="219" grpId="0" animBg="1" advAuto="0"/>
      <p:bldP spid="220"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2" name="gettyimages-1221271748-594x594.jpg" descr="gettyimages-1221271748-594x594.jpg"/>
          <p:cNvPicPr>
            <a:picLocks noChangeAspect="1"/>
          </p:cNvPicPr>
          <p:nvPr/>
        </p:nvPicPr>
        <p:blipFill>
          <a:blip r:embed="rId3"/>
          <a:stretch>
            <a:fillRect/>
          </a:stretch>
        </p:blipFill>
        <p:spPr>
          <a:xfrm>
            <a:off x="-1" y="-846667"/>
            <a:ext cx="16256001" cy="10837334"/>
          </a:xfrm>
          <a:prstGeom prst="rect">
            <a:avLst/>
          </a:prstGeom>
          <a:ln w="12700">
            <a:miter lim="400000"/>
          </a:ln>
        </p:spPr>
      </p:pic>
      <p:sp>
        <p:nvSpPr>
          <p:cNvPr id="1913" name="Tucson, Arizona"/>
          <p:cNvSpPr txBox="1">
            <a:spLocks noGrp="1"/>
          </p:cNvSpPr>
          <p:nvPr>
            <p:ph type="title"/>
          </p:nvPr>
        </p:nvSpPr>
        <p:spPr>
          <a:prstGeom prst="rect">
            <a:avLst/>
          </a:prstGeom>
        </p:spPr>
        <p:txBody>
          <a:bodyPr/>
          <a:lstStyle/>
          <a:p>
            <a:r>
              <a:t>Tucson, Arizona</a:t>
            </a:r>
          </a:p>
        </p:txBody>
      </p:sp>
      <p:sp>
        <p:nvSpPr>
          <p:cNvPr id="1914" name="June 19, 2020"/>
          <p:cNvSpPr txBox="1">
            <a:spLocks noGrp="1"/>
          </p:cNvSpPr>
          <p:nvPr>
            <p:ph type="body" sz="quarter" idx="1"/>
          </p:nvPr>
        </p:nvSpPr>
        <p:spPr>
          <a:prstGeom prst="rect">
            <a:avLst/>
          </a:prstGeom>
        </p:spPr>
        <p:txBody>
          <a:bodyPr/>
          <a:lstStyle/>
          <a:p>
            <a:r>
              <a:t>June 19, 2020</a:t>
            </a:r>
          </a:p>
        </p:txBody>
      </p:sp>
      <p:sp>
        <p:nvSpPr>
          <p:cNvPr id="1915" name="Photo © 2020 Jacob Snow/Icon Sportswire via Getty Images"/>
          <p:cNvSpPr txBox="1"/>
          <p:nvPr/>
        </p:nvSpPr>
        <p:spPr>
          <a:xfrm>
            <a:off x="914400" y="8686800"/>
            <a:ext cx="5182237" cy="235962"/>
          </a:xfrm>
          <a:prstGeom prst="rect">
            <a:avLst/>
          </a:prstGeom>
          <a:ln w="12700">
            <a:miter lim="400000"/>
          </a:ln>
          <a:effectLst>
            <a:outerShdw blurRad="25400" dist="25400" dir="5400000" rotWithShape="0">
              <a:srgbClr val="000000">
                <a:alpha val="9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solidFill>
                  <a:srgbClr val="FFFFFF">
                    <a:alpha val="69542"/>
                  </a:srgbClr>
                </a:solidFill>
              </a:defRPr>
            </a:lvl1pPr>
          </a:lstStyle>
          <a:p>
            <a:r>
              <a:rPr dirty="0">
                <a:solidFill>
                  <a:srgbClr val="FFFFFF">
                    <a:alpha val="90000"/>
                  </a:srgbClr>
                </a:solidFill>
              </a:rPr>
              <a:t>Photo © 2020 Jacob Snow/Icon </a:t>
            </a:r>
            <a:r>
              <a:rPr dirty="0" err="1">
                <a:solidFill>
                  <a:srgbClr val="FFFFFF">
                    <a:alpha val="90000"/>
                  </a:srgbClr>
                </a:solidFill>
              </a:rPr>
              <a:t>Sportswire</a:t>
            </a:r>
            <a:r>
              <a:rPr dirty="0">
                <a:solidFill>
                  <a:srgbClr val="FFFFFF">
                    <a:alpha val="90000"/>
                  </a:srgbClr>
                </a:solidFill>
              </a:rPr>
              <a:t> via Getty Images</a:t>
            </a:r>
          </a:p>
        </p:txBody>
      </p:sp>
      <p:sp>
        <p:nvSpPr>
          <p:cNvPr id="1916" name="Rectangle"/>
          <p:cNvSpPr/>
          <p:nvPr/>
        </p:nvSpPr>
        <p:spPr>
          <a:xfrm>
            <a:off x="10463509" y="5707438"/>
            <a:ext cx="5792491" cy="1656167"/>
          </a:xfrm>
          <a:prstGeom prst="rect">
            <a:avLst/>
          </a:prstGeom>
          <a:solidFill>
            <a:srgbClr val="000000">
              <a:alpha val="69719"/>
            </a:srgbClr>
          </a:solidFill>
          <a:ln w="25400">
            <a:miter lim="400000"/>
          </a:ln>
        </p:spPr>
        <p:txBody>
          <a:bodyPr lIns="38100" tIns="38100" rIns="38100" bIns="38100"/>
          <a:lstStyle/>
          <a:p>
            <a:endParaRPr/>
          </a:p>
        </p:txBody>
      </p:sp>
      <p:sp>
        <p:nvSpPr>
          <p:cNvPr id="1917" name="Wildfires have already burned hundreds of square miles in Arizona this year."/>
          <p:cNvSpPr txBox="1"/>
          <p:nvPr/>
        </p:nvSpPr>
        <p:spPr>
          <a:xfrm>
            <a:off x="10640465" y="5791728"/>
            <a:ext cx="5077616" cy="1487587"/>
          </a:xfrm>
          <a:prstGeom prst="rect">
            <a:avLst/>
          </a:prstGeom>
          <a:ln w="12700">
            <a:miter lim="400000"/>
          </a:ln>
          <a:effectLst>
            <a:outerShdw blurRad="38100" dist="38100" dir="5400000" rotWithShape="0">
              <a:srgbClr val="000000">
                <a:alpha val="7046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lvl1pPr>
          </a:lstStyle>
          <a:p>
            <a:r>
              <a:rPr dirty="0"/>
              <a:t>Wildfires have already burned hundreds of square miles in Arizona this year.</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1916"/>
                                        </p:tgtEl>
                                        <p:attrNameLst>
                                          <p:attrName>style.visibility</p:attrName>
                                        </p:attrNameLst>
                                      </p:cBhvr>
                                      <p:to>
                                        <p:strVal val="visible"/>
                                      </p:to>
                                    </p:set>
                                    <p:animEffect transition="in" filter="wipe(right)">
                                      <p:cBhvr>
                                        <p:cTn id="7" dur="700"/>
                                        <p:tgtEl>
                                          <p:spTgt spid="1916"/>
                                        </p:tgtEl>
                                      </p:cBhvr>
                                    </p:animEffect>
                                  </p:childTnLst>
                                </p:cTn>
                              </p:par>
                              <p:par>
                                <p:cTn id="8" presetID="10" presetClass="entr" fill="hold" grpId="0" nodeType="withEffect">
                                  <p:stCondLst>
                                    <p:cond delay="400"/>
                                  </p:stCondLst>
                                  <p:iterate>
                                    <p:tmAbs val="0"/>
                                  </p:iterate>
                                  <p:childTnLst>
                                    <p:set>
                                      <p:cBhvr>
                                        <p:cTn id="9" fill="hold"/>
                                        <p:tgtEl>
                                          <p:spTgt spid="1917"/>
                                        </p:tgtEl>
                                        <p:attrNameLst>
                                          <p:attrName>style.visibility</p:attrName>
                                        </p:attrNameLst>
                                      </p:cBhvr>
                                      <p:to>
                                        <p:strVal val="visible"/>
                                      </p:to>
                                    </p:set>
                                    <p:animEffect transition="in" filter="fade">
                                      <p:cBhvr>
                                        <p:cTn id="10" dur="700"/>
                                        <p:tgtEl>
                                          <p:spTgt spid="1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6" grpId="0" animBg="1" advAuto="0"/>
      <p:bldP spid="1917"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0" name="AP_19297501546969_cropped.jpg" descr="AP_19297501546969_cropped.jp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1931" name="Kincade Fire, Jimtown, California"/>
          <p:cNvSpPr txBox="1">
            <a:spLocks noGrp="1"/>
          </p:cNvSpPr>
          <p:nvPr>
            <p:ph type="title"/>
          </p:nvPr>
        </p:nvSpPr>
        <p:spPr>
          <a:prstGeom prst="rect">
            <a:avLst/>
          </a:prstGeom>
        </p:spPr>
        <p:txBody>
          <a:bodyPr/>
          <a:lstStyle/>
          <a:p>
            <a:r>
              <a:t>Kincade Fire, Jimtown, California</a:t>
            </a:r>
          </a:p>
        </p:txBody>
      </p:sp>
      <p:sp>
        <p:nvSpPr>
          <p:cNvPr id="1932" name="October 24, 2019"/>
          <p:cNvSpPr txBox="1">
            <a:spLocks noGrp="1"/>
          </p:cNvSpPr>
          <p:nvPr>
            <p:ph type="body" sz="quarter" idx="1"/>
          </p:nvPr>
        </p:nvSpPr>
        <p:spPr>
          <a:prstGeom prst="rect">
            <a:avLst/>
          </a:prstGeom>
        </p:spPr>
        <p:txBody>
          <a:bodyPr/>
          <a:lstStyle/>
          <a:p>
            <a:r>
              <a:t>October 24, 2019</a:t>
            </a:r>
          </a:p>
        </p:txBody>
      </p:sp>
      <p:sp>
        <p:nvSpPr>
          <p:cNvPr id="1933" name="Photo © 2019 AP Photo/Noah Berger"/>
          <p:cNvSpPr txBox="1"/>
          <p:nvPr/>
        </p:nvSpPr>
        <p:spPr>
          <a:xfrm>
            <a:off x="914400" y="8686800"/>
            <a:ext cx="5739753"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lvl1pPr>
          </a:lstStyle>
          <a:p>
            <a:r>
              <a:rPr dirty="0">
                <a:solidFill>
                  <a:srgbClr val="FFFFFF">
                    <a:alpha val="90000"/>
                  </a:srgbClr>
                </a:solidFill>
              </a:rPr>
              <a:t>Photo © 2019 AP Photo/Noah Berger</a:t>
            </a:r>
          </a:p>
        </p:txBody>
      </p:sp>
      <p:sp>
        <p:nvSpPr>
          <p:cNvPr id="1934" name="Rectangle"/>
          <p:cNvSpPr/>
          <p:nvPr/>
        </p:nvSpPr>
        <p:spPr>
          <a:xfrm>
            <a:off x="11557746" y="6044557"/>
            <a:ext cx="4698255" cy="1569622"/>
          </a:xfrm>
          <a:prstGeom prst="rect">
            <a:avLst/>
          </a:prstGeom>
          <a:solidFill>
            <a:srgbClr val="000000">
              <a:alpha val="70000"/>
            </a:srgbClr>
          </a:solidFill>
          <a:ln w="25400">
            <a:miter lim="400000"/>
          </a:ln>
        </p:spPr>
        <p:txBody>
          <a:bodyPr lIns="38100" tIns="38100" rIns="38100" bIns="38100"/>
          <a:lstStyle/>
          <a:p>
            <a:endParaRPr/>
          </a:p>
        </p:txBody>
      </p:sp>
      <p:sp>
        <p:nvSpPr>
          <p:cNvPr id="1935" name="The Kincade fire grew to over 16,000 acres within 24 hours."/>
          <p:cNvSpPr txBox="1"/>
          <p:nvPr/>
        </p:nvSpPr>
        <p:spPr>
          <a:xfrm>
            <a:off x="11738251" y="6085574"/>
            <a:ext cx="4102697" cy="1487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lvl1pPr>
          </a:lstStyle>
          <a:p>
            <a:r>
              <a:rPr dirty="0"/>
              <a:t>The </a:t>
            </a:r>
            <a:r>
              <a:rPr dirty="0" err="1"/>
              <a:t>Kincade</a:t>
            </a:r>
            <a:r>
              <a:rPr dirty="0"/>
              <a:t> fire grew to over 16,000 acres within 24 hours.</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1934"/>
                                        </p:tgtEl>
                                        <p:attrNameLst>
                                          <p:attrName>style.visibility</p:attrName>
                                        </p:attrNameLst>
                                      </p:cBhvr>
                                      <p:to>
                                        <p:strVal val="visible"/>
                                      </p:to>
                                    </p:set>
                                    <p:animEffect transition="in" filter="wipe(right)">
                                      <p:cBhvr>
                                        <p:cTn id="7" dur="700"/>
                                        <p:tgtEl>
                                          <p:spTgt spid="1934"/>
                                        </p:tgtEl>
                                      </p:cBhvr>
                                    </p:animEffect>
                                  </p:childTnLst>
                                </p:cTn>
                              </p:par>
                              <p:par>
                                <p:cTn id="8" presetID="10" presetClass="entr" fill="hold" grpId="0" nodeType="withEffect">
                                  <p:stCondLst>
                                    <p:cond delay="300"/>
                                  </p:stCondLst>
                                  <p:iterate>
                                    <p:tmAbs val="0"/>
                                  </p:iterate>
                                  <p:childTnLst>
                                    <p:set>
                                      <p:cBhvr>
                                        <p:cTn id="9" fill="hold"/>
                                        <p:tgtEl>
                                          <p:spTgt spid="1935"/>
                                        </p:tgtEl>
                                        <p:attrNameLst>
                                          <p:attrName>style.visibility</p:attrName>
                                        </p:attrNameLst>
                                      </p:cBhvr>
                                      <p:to>
                                        <p:strVal val="visible"/>
                                      </p:to>
                                    </p:set>
                                    <p:animEffect transition="in" filter="fade">
                                      <p:cBhvr>
                                        <p:cTn id="10" dur="700"/>
                                        <p:tgtEl>
                                          <p:spTgt spid="1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4" grpId="0" animBg="1" advAuto="0"/>
      <p:bldP spid="1935"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Blue Marble.jpg" descr="Blue Marble.jpg"/>
          <p:cNvPicPr>
            <a:picLocks noChangeAspect="1"/>
          </p:cNvPicPr>
          <p:nvPr/>
        </p:nvPicPr>
        <p:blipFill>
          <a:blip r:embed="rId3"/>
          <a:stretch>
            <a:fillRect/>
          </a:stretch>
        </p:blipFill>
        <p:spPr>
          <a:xfrm>
            <a:off x="3408333" y="0"/>
            <a:ext cx="9439334" cy="9144001"/>
          </a:xfrm>
          <a:prstGeom prst="rect">
            <a:avLst/>
          </a:prstGeom>
          <a:ln w="12700">
            <a:miter lim="400000"/>
          </a:ln>
        </p:spPr>
      </p:pic>
      <p:sp>
        <p:nvSpPr>
          <p:cNvPr id="263" name="Source: NASA"/>
          <p:cNvSpPr/>
          <p:nvPr/>
        </p:nvSpPr>
        <p:spPr>
          <a:xfrm>
            <a:off x="914400" y="8686800"/>
            <a:ext cx="1101264"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b">
            <a:spAutoFit/>
          </a:bodyPr>
          <a:lstStyle>
            <a:lvl1pPr>
              <a:defRPr sz="1200"/>
            </a:lvl1pPr>
          </a:lstStyle>
          <a:p>
            <a:r>
              <a:rPr dirty="0">
                <a:solidFill>
                  <a:srgbClr val="FFFFFF">
                    <a:alpha val="50000"/>
                  </a:srgbClr>
                </a:solidFill>
              </a:rPr>
              <a:t>Source: NASA</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8" name="Redux_15307432_cropped.jpg" descr="Redux_15307432_cropped.jp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2009" name="Lake Conjola, NSW, Australia"/>
          <p:cNvSpPr txBox="1">
            <a:spLocks noGrp="1"/>
          </p:cNvSpPr>
          <p:nvPr>
            <p:ph type="title"/>
          </p:nvPr>
        </p:nvSpPr>
        <p:spPr>
          <a:prstGeom prst="rect">
            <a:avLst/>
          </a:prstGeom>
        </p:spPr>
        <p:txBody>
          <a:bodyPr/>
          <a:lstStyle/>
          <a:p>
            <a:r>
              <a:t>Lake Conjola, NSW, Australia</a:t>
            </a:r>
          </a:p>
        </p:txBody>
      </p:sp>
      <p:sp>
        <p:nvSpPr>
          <p:cNvPr id="2010" name="December 31, 2019"/>
          <p:cNvSpPr txBox="1">
            <a:spLocks noGrp="1"/>
          </p:cNvSpPr>
          <p:nvPr>
            <p:ph type="body" sz="quarter" idx="1"/>
          </p:nvPr>
        </p:nvSpPr>
        <p:spPr>
          <a:prstGeom prst="rect">
            <a:avLst/>
          </a:prstGeom>
        </p:spPr>
        <p:txBody>
          <a:bodyPr/>
          <a:lstStyle/>
          <a:p>
            <a:r>
              <a:t>December 31, 2019</a:t>
            </a:r>
          </a:p>
        </p:txBody>
      </p:sp>
      <p:sp>
        <p:nvSpPr>
          <p:cNvPr id="2011" name="Photo © 2019 Matthew Abbott/The New York Times/Redux"/>
          <p:cNvSpPr txBox="1"/>
          <p:nvPr/>
        </p:nvSpPr>
        <p:spPr>
          <a:xfrm>
            <a:off x="914400" y="8686800"/>
            <a:ext cx="531034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lvl1pPr>
          </a:lstStyle>
          <a:p>
            <a:r>
              <a:rPr dirty="0">
                <a:solidFill>
                  <a:srgbClr val="FFFFFF">
                    <a:alpha val="70000"/>
                  </a:srgbClr>
                </a:solidFill>
              </a:rPr>
              <a:t>Photo © 2019 Matthew Abbott/The New York Times/Redux</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3" name="2D Column Chart"/>
          <p:cNvGraphicFramePr/>
          <p:nvPr/>
        </p:nvGraphicFramePr>
        <p:xfrm>
          <a:off x="959765" y="59219"/>
          <a:ext cx="14930707" cy="8531236"/>
        </p:xfrm>
        <a:graphic>
          <a:graphicData uri="http://schemas.openxmlformats.org/drawingml/2006/chart">
            <c:chart xmlns:c="http://schemas.openxmlformats.org/drawingml/2006/chart" xmlns:r="http://schemas.openxmlformats.org/officeDocument/2006/relationships" r:id="rId3"/>
          </a:graphicData>
        </a:graphic>
      </p:graphicFrame>
      <p:sp>
        <p:nvSpPr>
          <p:cNvPr id="244" name="Worldwide Extreme Weather Catastrophes"/>
          <p:cNvSpPr txBox="1">
            <a:spLocks noGrp="1"/>
          </p:cNvSpPr>
          <p:nvPr>
            <p:ph type="title"/>
          </p:nvPr>
        </p:nvSpPr>
        <p:spPr>
          <a:xfrm>
            <a:off x="2311578" y="596900"/>
            <a:ext cx="13080822" cy="762000"/>
          </a:xfrm>
          <a:prstGeom prst="rect">
            <a:avLst/>
          </a:prstGeom>
        </p:spPr>
        <p:txBody>
          <a:bodyPr>
            <a:normAutofit/>
          </a:bodyPr>
          <a:lstStyle>
            <a:lvl1pPr algn="l"/>
          </a:lstStyle>
          <a:p>
            <a:r>
              <a:t>Worldwide Extreme Weather Catastrophes</a:t>
            </a:r>
          </a:p>
        </p:txBody>
      </p:sp>
      <p:sp>
        <p:nvSpPr>
          <p:cNvPr id="245" name="Number of Events"/>
          <p:cNvSpPr txBox="1"/>
          <p:nvPr/>
        </p:nvSpPr>
        <p:spPr>
          <a:xfrm rot="16200000">
            <a:off x="-614338" y="3982446"/>
            <a:ext cx="2780389" cy="4087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spAutoFit/>
          </a:bodyPr>
          <a:lstStyle>
            <a:lvl1pPr algn="ctr">
              <a:defRPr sz="2500"/>
            </a:lvl1pPr>
          </a:lstStyle>
          <a:p>
            <a:r>
              <a:t>Number of Events</a:t>
            </a:r>
          </a:p>
        </p:txBody>
      </p:sp>
      <p:sp>
        <p:nvSpPr>
          <p:cNvPr id="246" name="Rectangle"/>
          <p:cNvSpPr/>
          <p:nvPr/>
        </p:nvSpPr>
        <p:spPr>
          <a:xfrm>
            <a:off x="2286178" y="3512161"/>
            <a:ext cx="1687008" cy="249804"/>
          </a:xfrm>
          <a:prstGeom prst="rect">
            <a:avLst/>
          </a:prstGeom>
          <a:solidFill>
            <a:srgbClr val="1A1A1A"/>
          </a:solidFill>
          <a:ln w="25400">
            <a:miter lim="400000"/>
          </a:ln>
        </p:spPr>
        <p:txBody>
          <a:bodyPr lIns="38100" tIns="38100" rIns="38100" bIns="38100"/>
          <a:lstStyle/>
          <a:p>
            <a:endParaRPr/>
          </a:p>
        </p:txBody>
      </p:sp>
      <p:grpSp>
        <p:nvGrpSpPr>
          <p:cNvPr id="256" name="Group"/>
          <p:cNvGrpSpPr/>
          <p:nvPr/>
        </p:nvGrpSpPr>
        <p:grpSpPr>
          <a:xfrm>
            <a:off x="2311577" y="2059345"/>
            <a:ext cx="6000016" cy="1833290"/>
            <a:chOff x="0" y="0"/>
            <a:chExt cx="6000014" cy="1833289"/>
          </a:xfrm>
        </p:grpSpPr>
        <p:grpSp>
          <p:nvGrpSpPr>
            <p:cNvPr id="249" name="Group"/>
            <p:cNvGrpSpPr/>
            <p:nvPr/>
          </p:nvGrpSpPr>
          <p:grpSpPr>
            <a:xfrm>
              <a:off x="-1" y="0"/>
              <a:ext cx="6000016" cy="434944"/>
              <a:chOff x="0" y="0"/>
              <a:chExt cx="6000014" cy="434943"/>
            </a:xfrm>
          </p:grpSpPr>
          <p:sp>
            <p:nvSpPr>
              <p:cNvPr id="247" name="Square"/>
              <p:cNvSpPr/>
              <p:nvPr/>
            </p:nvSpPr>
            <p:spPr>
              <a:xfrm>
                <a:off x="0" y="13974"/>
                <a:ext cx="406995" cy="406996"/>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248" name="Extreme temperatures, droughts, fires"/>
              <p:cNvSpPr txBox="1"/>
              <p:nvPr/>
            </p:nvSpPr>
            <p:spPr>
              <a:xfrm>
                <a:off x="593826" y="0"/>
                <a:ext cx="5406189" cy="434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defRPr sz="2300"/>
                </a:lvl1pPr>
              </a:lstStyle>
              <a:p>
                <a:r>
                  <a:t>Extreme temperatures, droughts, fires</a:t>
                </a:r>
              </a:p>
            </p:txBody>
          </p:sp>
        </p:grpSp>
        <p:grpSp>
          <p:nvGrpSpPr>
            <p:cNvPr id="252" name="Group"/>
            <p:cNvGrpSpPr/>
            <p:nvPr/>
          </p:nvGrpSpPr>
          <p:grpSpPr>
            <a:xfrm>
              <a:off x="-1" y="699172"/>
              <a:ext cx="3272418" cy="434945"/>
              <a:chOff x="0" y="0"/>
              <a:chExt cx="3272416" cy="434943"/>
            </a:xfrm>
          </p:grpSpPr>
          <p:sp>
            <p:nvSpPr>
              <p:cNvPr id="250" name="Square"/>
              <p:cNvSpPr/>
              <p:nvPr/>
            </p:nvSpPr>
            <p:spPr>
              <a:xfrm>
                <a:off x="0" y="21259"/>
                <a:ext cx="406995" cy="406996"/>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251" name="Floods, mudslides"/>
              <p:cNvSpPr txBox="1"/>
              <p:nvPr/>
            </p:nvSpPr>
            <p:spPr>
              <a:xfrm>
                <a:off x="593826" y="0"/>
                <a:ext cx="2678591" cy="434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defRPr sz="2300"/>
                </a:lvl1pPr>
              </a:lstStyle>
              <a:p>
                <a:r>
                  <a:t>Floods, mudslides</a:t>
                </a:r>
              </a:p>
            </p:txBody>
          </p:sp>
        </p:grpSp>
        <p:grpSp>
          <p:nvGrpSpPr>
            <p:cNvPr id="255" name="Group"/>
            <p:cNvGrpSpPr/>
            <p:nvPr/>
          </p:nvGrpSpPr>
          <p:grpSpPr>
            <a:xfrm>
              <a:off x="0" y="1398345"/>
              <a:ext cx="1714503" cy="434945"/>
              <a:chOff x="0" y="0"/>
              <a:chExt cx="1714502" cy="434943"/>
            </a:xfrm>
          </p:grpSpPr>
          <p:sp>
            <p:nvSpPr>
              <p:cNvPr id="253" name="Square"/>
              <p:cNvSpPr/>
              <p:nvPr/>
            </p:nvSpPr>
            <p:spPr>
              <a:xfrm>
                <a:off x="0" y="13974"/>
                <a:ext cx="406995" cy="406996"/>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254" name="Storms"/>
              <p:cNvSpPr txBox="1"/>
              <p:nvPr/>
            </p:nvSpPr>
            <p:spPr>
              <a:xfrm>
                <a:off x="593826" y="0"/>
                <a:ext cx="1120677" cy="4349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defRPr sz="2300"/>
                </a:lvl1pPr>
              </a:lstStyle>
              <a:p>
                <a:r>
                  <a:t>Storms</a:t>
                </a:r>
              </a:p>
            </p:txBody>
          </p:sp>
        </p:grpSp>
      </p:grpSp>
      <p:sp>
        <p:nvSpPr>
          <p:cNvPr id="257" name="Rectangle"/>
          <p:cNvSpPr/>
          <p:nvPr/>
        </p:nvSpPr>
        <p:spPr>
          <a:xfrm>
            <a:off x="2311578" y="1426712"/>
            <a:ext cx="2347408" cy="69729"/>
          </a:xfrm>
          <a:prstGeom prst="rect">
            <a:avLst/>
          </a:prstGeom>
          <a:solidFill>
            <a:srgbClr val="272727"/>
          </a:solidFill>
          <a:ln w="25400">
            <a:miter lim="400000"/>
          </a:ln>
        </p:spPr>
        <p:txBody>
          <a:bodyPr lIns="38100" tIns="38100" rIns="38100" bIns="38100"/>
          <a:lstStyle/>
          <a:p>
            <a:endParaRPr/>
          </a:p>
        </p:txBody>
      </p:sp>
      <p:sp>
        <p:nvSpPr>
          <p:cNvPr id="258" name="1980 – 2019"/>
          <p:cNvSpPr txBox="1">
            <a:spLocks noGrp="1"/>
          </p:cNvSpPr>
          <p:nvPr>
            <p:ph type="body" sz="quarter" idx="1"/>
          </p:nvPr>
        </p:nvSpPr>
        <p:spPr>
          <a:xfrm>
            <a:off x="2311578" y="1289050"/>
            <a:ext cx="13080822" cy="557434"/>
          </a:xfrm>
          <a:prstGeom prst="rect">
            <a:avLst/>
          </a:prstGeom>
        </p:spPr>
        <p:txBody>
          <a:bodyPr/>
          <a:lstStyle>
            <a:lvl1pPr algn="l"/>
          </a:lstStyle>
          <a:p>
            <a:r>
              <a:rPr dirty="0"/>
              <a:t>1980 – 2019</a:t>
            </a:r>
          </a:p>
        </p:txBody>
      </p:sp>
      <p:grpSp>
        <p:nvGrpSpPr>
          <p:cNvPr id="379" name="Group"/>
          <p:cNvGrpSpPr/>
          <p:nvPr/>
        </p:nvGrpSpPr>
        <p:grpSpPr>
          <a:xfrm>
            <a:off x="2095336" y="484428"/>
            <a:ext cx="13539221" cy="7583180"/>
            <a:chOff x="0" y="0"/>
            <a:chExt cx="13539219" cy="7583178"/>
          </a:xfrm>
        </p:grpSpPr>
        <p:sp>
          <p:nvSpPr>
            <p:cNvPr id="259" name="Rectangle"/>
            <p:cNvSpPr/>
            <p:nvPr/>
          </p:nvSpPr>
          <p:spPr>
            <a:xfrm>
              <a:off x="0" y="6325542"/>
              <a:ext cx="191357" cy="1257637"/>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260" name="Rectangle"/>
            <p:cNvSpPr/>
            <p:nvPr/>
          </p:nvSpPr>
          <p:spPr>
            <a:xfrm>
              <a:off x="0" y="5760318"/>
              <a:ext cx="191357" cy="565464"/>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261" name="Rectangle"/>
            <p:cNvSpPr/>
            <p:nvPr/>
          </p:nvSpPr>
          <p:spPr>
            <a:xfrm>
              <a:off x="0" y="5500585"/>
              <a:ext cx="191357" cy="258718"/>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262" name="Rectangle"/>
            <p:cNvSpPr/>
            <p:nvPr/>
          </p:nvSpPr>
          <p:spPr>
            <a:xfrm>
              <a:off x="5138535" y="6050319"/>
              <a:ext cx="191358" cy="1532860"/>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263" name="Rectangle"/>
            <p:cNvSpPr/>
            <p:nvPr/>
          </p:nvSpPr>
          <p:spPr>
            <a:xfrm>
              <a:off x="5138535" y="4111870"/>
              <a:ext cx="191358" cy="1940887"/>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264" name="Rectangle"/>
            <p:cNvSpPr/>
            <p:nvPr/>
          </p:nvSpPr>
          <p:spPr>
            <a:xfrm>
              <a:off x="5138535" y="3551173"/>
              <a:ext cx="191358" cy="560589"/>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265" name="Rectangle"/>
            <p:cNvSpPr/>
            <p:nvPr/>
          </p:nvSpPr>
          <p:spPr>
            <a:xfrm>
              <a:off x="4795967" y="5952803"/>
              <a:ext cx="191358" cy="1630376"/>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266" name="Rectangle"/>
            <p:cNvSpPr/>
            <p:nvPr/>
          </p:nvSpPr>
          <p:spPr>
            <a:xfrm>
              <a:off x="4795967" y="4236433"/>
              <a:ext cx="191358" cy="1717887"/>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267" name="Rectangle"/>
            <p:cNvSpPr/>
            <p:nvPr/>
          </p:nvSpPr>
          <p:spPr>
            <a:xfrm>
              <a:off x="4795967" y="3580019"/>
              <a:ext cx="191358" cy="659382"/>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268" name="Rectangle"/>
            <p:cNvSpPr/>
            <p:nvPr/>
          </p:nvSpPr>
          <p:spPr>
            <a:xfrm>
              <a:off x="4453398" y="5723004"/>
              <a:ext cx="191358" cy="1860175"/>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269" name="Rectangle"/>
            <p:cNvSpPr/>
            <p:nvPr/>
          </p:nvSpPr>
          <p:spPr>
            <a:xfrm>
              <a:off x="4453398" y="3724295"/>
              <a:ext cx="191358" cy="2001576"/>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270" name="Rectangle"/>
            <p:cNvSpPr/>
            <p:nvPr/>
          </p:nvSpPr>
          <p:spPr>
            <a:xfrm>
              <a:off x="4453398" y="3244718"/>
              <a:ext cx="191358" cy="480231"/>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271" name="Rectangle"/>
            <p:cNvSpPr/>
            <p:nvPr/>
          </p:nvSpPr>
          <p:spPr>
            <a:xfrm>
              <a:off x="4110828" y="6003647"/>
              <a:ext cx="191358" cy="1579532"/>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272" name="Rectangle"/>
            <p:cNvSpPr/>
            <p:nvPr/>
          </p:nvSpPr>
          <p:spPr>
            <a:xfrm>
              <a:off x="4110828" y="4718440"/>
              <a:ext cx="191358" cy="1287885"/>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273" name="Rectangle"/>
            <p:cNvSpPr/>
            <p:nvPr/>
          </p:nvSpPr>
          <p:spPr>
            <a:xfrm>
              <a:off x="4110828" y="4047321"/>
              <a:ext cx="191358" cy="670605"/>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274" name="Rectangle"/>
            <p:cNvSpPr/>
            <p:nvPr/>
          </p:nvSpPr>
          <p:spPr>
            <a:xfrm>
              <a:off x="3768260" y="6143351"/>
              <a:ext cx="191358" cy="1439828"/>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275" name="Rectangle"/>
            <p:cNvSpPr/>
            <p:nvPr/>
          </p:nvSpPr>
          <p:spPr>
            <a:xfrm>
              <a:off x="3768260" y="5022422"/>
              <a:ext cx="191358" cy="1125058"/>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276" name="Rectangle"/>
            <p:cNvSpPr/>
            <p:nvPr/>
          </p:nvSpPr>
          <p:spPr>
            <a:xfrm>
              <a:off x="3768260" y="4595713"/>
              <a:ext cx="191358" cy="428763"/>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277" name="Rectangle"/>
            <p:cNvSpPr/>
            <p:nvPr/>
          </p:nvSpPr>
          <p:spPr>
            <a:xfrm>
              <a:off x="3425690" y="6180431"/>
              <a:ext cx="191358" cy="1402748"/>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278" name="Rectangle"/>
            <p:cNvSpPr/>
            <p:nvPr/>
          </p:nvSpPr>
          <p:spPr>
            <a:xfrm>
              <a:off x="3425690" y="5053155"/>
              <a:ext cx="191358" cy="1131152"/>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279" name="Rectangle"/>
            <p:cNvSpPr/>
            <p:nvPr/>
          </p:nvSpPr>
          <p:spPr>
            <a:xfrm>
              <a:off x="3425690" y="4399970"/>
              <a:ext cx="191358" cy="655776"/>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280" name="Rectangle"/>
            <p:cNvSpPr/>
            <p:nvPr/>
          </p:nvSpPr>
          <p:spPr>
            <a:xfrm>
              <a:off x="3083121" y="6208052"/>
              <a:ext cx="191358" cy="1375127"/>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281" name="Rectangle"/>
            <p:cNvSpPr/>
            <p:nvPr/>
          </p:nvSpPr>
          <p:spPr>
            <a:xfrm>
              <a:off x="3083121" y="5234170"/>
              <a:ext cx="191358" cy="974601"/>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282" name="Rectangle"/>
            <p:cNvSpPr/>
            <p:nvPr/>
          </p:nvSpPr>
          <p:spPr>
            <a:xfrm>
              <a:off x="3083121" y="4770394"/>
              <a:ext cx="191358" cy="466389"/>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283" name="Rectangle"/>
            <p:cNvSpPr/>
            <p:nvPr/>
          </p:nvSpPr>
          <p:spPr>
            <a:xfrm>
              <a:off x="2740552" y="6229259"/>
              <a:ext cx="191358" cy="1353920"/>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284" name="Rectangle"/>
            <p:cNvSpPr/>
            <p:nvPr/>
          </p:nvSpPr>
          <p:spPr>
            <a:xfrm>
              <a:off x="2740552" y="4984507"/>
              <a:ext cx="191358" cy="1244695"/>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285" name="Rectangle"/>
            <p:cNvSpPr/>
            <p:nvPr/>
          </p:nvSpPr>
          <p:spPr>
            <a:xfrm>
              <a:off x="2740552" y="4527987"/>
              <a:ext cx="191358" cy="467694"/>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286" name="Rectangle"/>
            <p:cNvSpPr/>
            <p:nvPr/>
          </p:nvSpPr>
          <p:spPr>
            <a:xfrm>
              <a:off x="2397983" y="6096294"/>
              <a:ext cx="191358" cy="1486885"/>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287" name="Rectangle"/>
            <p:cNvSpPr/>
            <p:nvPr/>
          </p:nvSpPr>
          <p:spPr>
            <a:xfrm>
              <a:off x="2397983" y="4707747"/>
              <a:ext cx="191358" cy="1391443"/>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288" name="Rectangle"/>
            <p:cNvSpPr/>
            <p:nvPr/>
          </p:nvSpPr>
          <p:spPr>
            <a:xfrm>
              <a:off x="2397983" y="4238856"/>
              <a:ext cx="191358" cy="482407"/>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289" name="Rectangle"/>
            <p:cNvSpPr/>
            <p:nvPr/>
          </p:nvSpPr>
          <p:spPr>
            <a:xfrm>
              <a:off x="2055414" y="6515799"/>
              <a:ext cx="191358" cy="1067380"/>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290" name="Rectangle"/>
            <p:cNvSpPr/>
            <p:nvPr/>
          </p:nvSpPr>
          <p:spPr>
            <a:xfrm>
              <a:off x="2055414" y="5614881"/>
              <a:ext cx="191358" cy="909617"/>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291" name="Rectangle"/>
            <p:cNvSpPr/>
            <p:nvPr/>
          </p:nvSpPr>
          <p:spPr>
            <a:xfrm>
              <a:off x="2055414" y="5360278"/>
              <a:ext cx="191358" cy="259727"/>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292" name="Rectangle"/>
            <p:cNvSpPr/>
            <p:nvPr/>
          </p:nvSpPr>
          <p:spPr>
            <a:xfrm>
              <a:off x="1712845" y="6353568"/>
              <a:ext cx="191358" cy="1229611"/>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293" name="Rectangle"/>
            <p:cNvSpPr/>
            <p:nvPr/>
          </p:nvSpPr>
          <p:spPr>
            <a:xfrm>
              <a:off x="1712845" y="5425886"/>
              <a:ext cx="191358" cy="929337"/>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294" name="Rectangle"/>
            <p:cNvSpPr/>
            <p:nvPr/>
          </p:nvSpPr>
          <p:spPr>
            <a:xfrm>
              <a:off x="1712845" y="5185074"/>
              <a:ext cx="191358" cy="241771"/>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295" name="Rectangle"/>
            <p:cNvSpPr/>
            <p:nvPr/>
          </p:nvSpPr>
          <p:spPr>
            <a:xfrm>
              <a:off x="1370276" y="6610007"/>
              <a:ext cx="191358" cy="973172"/>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296" name="Rectangle"/>
            <p:cNvSpPr/>
            <p:nvPr/>
          </p:nvSpPr>
          <p:spPr>
            <a:xfrm>
              <a:off x="1370276" y="5921903"/>
              <a:ext cx="191358" cy="689904"/>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297" name="Rectangle"/>
            <p:cNvSpPr/>
            <p:nvPr/>
          </p:nvSpPr>
          <p:spPr>
            <a:xfrm>
              <a:off x="1369267" y="5758758"/>
              <a:ext cx="191358" cy="167702"/>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298" name="Rectangle"/>
            <p:cNvSpPr/>
            <p:nvPr/>
          </p:nvSpPr>
          <p:spPr>
            <a:xfrm>
              <a:off x="1027707" y="6431430"/>
              <a:ext cx="191358" cy="1151749"/>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299" name="Rectangle"/>
            <p:cNvSpPr/>
            <p:nvPr/>
          </p:nvSpPr>
          <p:spPr>
            <a:xfrm>
              <a:off x="1027707" y="5552415"/>
              <a:ext cx="191358" cy="882948"/>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00" name="Rectangle"/>
            <p:cNvSpPr/>
            <p:nvPr/>
          </p:nvSpPr>
          <p:spPr>
            <a:xfrm>
              <a:off x="1027707" y="5200927"/>
              <a:ext cx="191358" cy="352215"/>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01" name="Rectangle"/>
            <p:cNvSpPr/>
            <p:nvPr/>
          </p:nvSpPr>
          <p:spPr>
            <a:xfrm>
              <a:off x="685138" y="6401879"/>
              <a:ext cx="191358" cy="1181300"/>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02" name="Rectangle"/>
            <p:cNvSpPr/>
            <p:nvPr/>
          </p:nvSpPr>
          <p:spPr>
            <a:xfrm>
              <a:off x="685138" y="5552502"/>
              <a:ext cx="191358" cy="853144"/>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03" name="Rectangle"/>
            <p:cNvSpPr/>
            <p:nvPr/>
          </p:nvSpPr>
          <p:spPr>
            <a:xfrm>
              <a:off x="685138" y="5331257"/>
              <a:ext cx="191358" cy="220027"/>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04" name="Rectangle"/>
            <p:cNvSpPr/>
            <p:nvPr/>
          </p:nvSpPr>
          <p:spPr>
            <a:xfrm>
              <a:off x="342569" y="6452622"/>
              <a:ext cx="191358" cy="1130557"/>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05" name="Rectangle"/>
            <p:cNvSpPr/>
            <p:nvPr/>
          </p:nvSpPr>
          <p:spPr>
            <a:xfrm>
              <a:off x="342569" y="5562224"/>
              <a:ext cx="191358" cy="889854"/>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06" name="Rectangle"/>
            <p:cNvSpPr/>
            <p:nvPr/>
          </p:nvSpPr>
          <p:spPr>
            <a:xfrm>
              <a:off x="342569" y="5360198"/>
              <a:ext cx="191358" cy="209659"/>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07" name="Rectangle"/>
            <p:cNvSpPr/>
            <p:nvPr/>
          </p:nvSpPr>
          <p:spPr>
            <a:xfrm>
              <a:off x="10619641" y="5852922"/>
              <a:ext cx="191358" cy="1730257"/>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08" name="Rectangle"/>
            <p:cNvSpPr/>
            <p:nvPr/>
          </p:nvSpPr>
          <p:spPr>
            <a:xfrm>
              <a:off x="10619641" y="3593420"/>
              <a:ext cx="191358" cy="2262463"/>
            </a:xfrm>
            <a:prstGeom prst="rect">
              <a:avLst/>
            </a:prstGeom>
            <a:solidFill>
              <a:srgbClr val="1E73BA"/>
            </a:solidFill>
            <a:ln w="25400" cap="flat">
              <a:noFill/>
              <a:miter lim="400000"/>
            </a:ln>
            <a:effectLst/>
          </p:spPr>
          <p:txBody>
            <a:bodyPr wrap="square" lIns="38100" tIns="38100" rIns="38100" bIns="38100" numCol="1" anchor="t">
              <a:noAutofit/>
            </a:bodyPr>
            <a:lstStyle/>
            <a:p>
              <a:endParaRPr dirty="0"/>
            </a:p>
          </p:txBody>
        </p:sp>
        <p:sp>
          <p:nvSpPr>
            <p:cNvPr id="309" name="Rectangle"/>
            <p:cNvSpPr/>
            <p:nvPr/>
          </p:nvSpPr>
          <p:spPr>
            <a:xfrm>
              <a:off x="10619641" y="2999001"/>
              <a:ext cx="191358" cy="600289"/>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10" name="Rectangle"/>
            <p:cNvSpPr/>
            <p:nvPr/>
          </p:nvSpPr>
          <p:spPr>
            <a:xfrm>
              <a:off x="10277071" y="5773739"/>
              <a:ext cx="191358" cy="1809440"/>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11" name="Rectangle"/>
            <p:cNvSpPr/>
            <p:nvPr/>
          </p:nvSpPr>
          <p:spPr>
            <a:xfrm>
              <a:off x="10277071" y="3079519"/>
              <a:ext cx="191358" cy="2694642"/>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12" name="Rectangle"/>
            <p:cNvSpPr/>
            <p:nvPr/>
          </p:nvSpPr>
          <p:spPr>
            <a:xfrm>
              <a:off x="10277071" y="2661864"/>
              <a:ext cx="191358" cy="423387"/>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13" name="Rectangle"/>
            <p:cNvSpPr/>
            <p:nvPr/>
          </p:nvSpPr>
          <p:spPr>
            <a:xfrm>
              <a:off x="9934503" y="5667082"/>
              <a:ext cx="191358" cy="1916097"/>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14" name="Rectangle"/>
            <p:cNvSpPr/>
            <p:nvPr/>
          </p:nvSpPr>
          <p:spPr>
            <a:xfrm>
              <a:off x="9934503" y="3481531"/>
              <a:ext cx="191358" cy="2188621"/>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15" name="Rectangle"/>
            <p:cNvSpPr/>
            <p:nvPr/>
          </p:nvSpPr>
          <p:spPr>
            <a:xfrm>
              <a:off x="9934503" y="2891423"/>
              <a:ext cx="191358" cy="594811"/>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16" name="Rectangle"/>
            <p:cNvSpPr/>
            <p:nvPr/>
          </p:nvSpPr>
          <p:spPr>
            <a:xfrm>
              <a:off x="9591934" y="6020921"/>
              <a:ext cx="191358" cy="1562258"/>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17" name="Rectangle"/>
            <p:cNvSpPr/>
            <p:nvPr/>
          </p:nvSpPr>
          <p:spPr>
            <a:xfrm>
              <a:off x="9591934" y="3910381"/>
              <a:ext cx="191358" cy="2114676"/>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18" name="Rectangle"/>
            <p:cNvSpPr/>
            <p:nvPr/>
          </p:nvSpPr>
          <p:spPr>
            <a:xfrm>
              <a:off x="9591934" y="3418876"/>
              <a:ext cx="191358" cy="503781"/>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19" name="Rectangle"/>
            <p:cNvSpPr/>
            <p:nvPr/>
          </p:nvSpPr>
          <p:spPr>
            <a:xfrm>
              <a:off x="9249365" y="5183580"/>
              <a:ext cx="191358" cy="2399599"/>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20" name="Rectangle"/>
            <p:cNvSpPr/>
            <p:nvPr/>
          </p:nvSpPr>
          <p:spPr>
            <a:xfrm>
              <a:off x="9249365" y="2870949"/>
              <a:ext cx="191358" cy="2316303"/>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21" name="Rectangle"/>
            <p:cNvSpPr/>
            <p:nvPr/>
          </p:nvSpPr>
          <p:spPr>
            <a:xfrm>
              <a:off x="9249365" y="2263203"/>
              <a:ext cx="191358" cy="614305"/>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22" name="Rectangle"/>
            <p:cNvSpPr/>
            <p:nvPr/>
          </p:nvSpPr>
          <p:spPr>
            <a:xfrm>
              <a:off x="8906795" y="5710838"/>
              <a:ext cx="191358" cy="1872341"/>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23" name="Rectangle"/>
            <p:cNvSpPr/>
            <p:nvPr/>
          </p:nvSpPr>
          <p:spPr>
            <a:xfrm>
              <a:off x="8906795" y="3353617"/>
              <a:ext cx="191358" cy="2362967"/>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24" name="Rectangle"/>
            <p:cNvSpPr/>
            <p:nvPr/>
          </p:nvSpPr>
          <p:spPr>
            <a:xfrm>
              <a:off x="8906795" y="2700657"/>
              <a:ext cx="191358" cy="659984"/>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25" name="Rectangle"/>
            <p:cNvSpPr/>
            <p:nvPr/>
          </p:nvSpPr>
          <p:spPr>
            <a:xfrm>
              <a:off x="8564226" y="5840523"/>
              <a:ext cx="191358" cy="1742656"/>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26" name="Rectangle"/>
            <p:cNvSpPr/>
            <p:nvPr/>
          </p:nvSpPr>
          <p:spPr>
            <a:xfrm>
              <a:off x="8564226" y="4123863"/>
              <a:ext cx="191358" cy="1717161"/>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27" name="Rectangle"/>
            <p:cNvSpPr/>
            <p:nvPr/>
          </p:nvSpPr>
          <p:spPr>
            <a:xfrm>
              <a:off x="8564226" y="3692445"/>
              <a:ext cx="191358" cy="429656"/>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28" name="Rectangle"/>
            <p:cNvSpPr/>
            <p:nvPr/>
          </p:nvSpPr>
          <p:spPr>
            <a:xfrm>
              <a:off x="8221657" y="5919320"/>
              <a:ext cx="191358" cy="1663859"/>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29" name="Rectangle"/>
            <p:cNvSpPr/>
            <p:nvPr/>
          </p:nvSpPr>
          <p:spPr>
            <a:xfrm>
              <a:off x="8221657" y="4704329"/>
              <a:ext cx="191358" cy="1220274"/>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30" name="Rectangle"/>
            <p:cNvSpPr/>
            <p:nvPr/>
          </p:nvSpPr>
          <p:spPr>
            <a:xfrm>
              <a:off x="8221657" y="4395740"/>
              <a:ext cx="191358" cy="320967"/>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31" name="Rectangle"/>
            <p:cNvSpPr/>
            <p:nvPr/>
          </p:nvSpPr>
          <p:spPr>
            <a:xfrm>
              <a:off x="7879088" y="5885504"/>
              <a:ext cx="191358" cy="1697675"/>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32" name="Rectangle"/>
            <p:cNvSpPr/>
            <p:nvPr/>
          </p:nvSpPr>
          <p:spPr>
            <a:xfrm>
              <a:off x="7879088" y="4222039"/>
              <a:ext cx="191358" cy="1663561"/>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33" name="Rectangle"/>
            <p:cNvSpPr/>
            <p:nvPr/>
          </p:nvSpPr>
          <p:spPr>
            <a:xfrm>
              <a:off x="7879088" y="3899607"/>
              <a:ext cx="191358" cy="323485"/>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34" name="Rectangle"/>
            <p:cNvSpPr/>
            <p:nvPr/>
          </p:nvSpPr>
          <p:spPr>
            <a:xfrm>
              <a:off x="7536520" y="5953818"/>
              <a:ext cx="191358" cy="1629361"/>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35" name="Rectangle"/>
            <p:cNvSpPr/>
            <p:nvPr/>
          </p:nvSpPr>
          <p:spPr>
            <a:xfrm>
              <a:off x="7536520" y="4246786"/>
              <a:ext cx="191358" cy="1711248"/>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36" name="Rectangle"/>
            <p:cNvSpPr/>
            <p:nvPr/>
          </p:nvSpPr>
          <p:spPr>
            <a:xfrm>
              <a:off x="7536520" y="3820744"/>
              <a:ext cx="191358" cy="435358"/>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37" name="Rectangle"/>
            <p:cNvSpPr/>
            <p:nvPr/>
          </p:nvSpPr>
          <p:spPr>
            <a:xfrm>
              <a:off x="7193950" y="5970324"/>
              <a:ext cx="191358" cy="1612855"/>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38" name="Rectangle"/>
            <p:cNvSpPr/>
            <p:nvPr/>
          </p:nvSpPr>
          <p:spPr>
            <a:xfrm>
              <a:off x="7193950" y="4232044"/>
              <a:ext cx="191358" cy="1748741"/>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39" name="Rectangle"/>
            <p:cNvSpPr/>
            <p:nvPr/>
          </p:nvSpPr>
          <p:spPr>
            <a:xfrm>
              <a:off x="7193950" y="3644503"/>
              <a:ext cx="191358" cy="591945"/>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40" name="Rectangle"/>
            <p:cNvSpPr/>
            <p:nvPr/>
          </p:nvSpPr>
          <p:spPr>
            <a:xfrm>
              <a:off x="6851381" y="5761790"/>
              <a:ext cx="191357" cy="1821389"/>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41" name="Rectangle"/>
            <p:cNvSpPr/>
            <p:nvPr/>
          </p:nvSpPr>
          <p:spPr>
            <a:xfrm>
              <a:off x="6851381" y="3731441"/>
              <a:ext cx="191357" cy="2027862"/>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42" name="Rectangle"/>
            <p:cNvSpPr/>
            <p:nvPr/>
          </p:nvSpPr>
          <p:spPr>
            <a:xfrm>
              <a:off x="6851381" y="3048322"/>
              <a:ext cx="191357" cy="693350"/>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43" name="Rectangle"/>
            <p:cNvSpPr/>
            <p:nvPr/>
          </p:nvSpPr>
          <p:spPr>
            <a:xfrm>
              <a:off x="6508812" y="6060229"/>
              <a:ext cx="191357" cy="1522950"/>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44" name="Rectangle"/>
            <p:cNvSpPr/>
            <p:nvPr/>
          </p:nvSpPr>
          <p:spPr>
            <a:xfrm>
              <a:off x="6508812" y="4299980"/>
              <a:ext cx="191357" cy="1763645"/>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45" name="Rectangle"/>
            <p:cNvSpPr/>
            <p:nvPr/>
          </p:nvSpPr>
          <p:spPr>
            <a:xfrm>
              <a:off x="6508812" y="3735424"/>
              <a:ext cx="191357" cy="568344"/>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46" name="Rectangle"/>
            <p:cNvSpPr/>
            <p:nvPr/>
          </p:nvSpPr>
          <p:spPr>
            <a:xfrm>
              <a:off x="6166243" y="5852755"/>
              <a:ext cx="191358" cy="1730424"/>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47" name="Rectangle"/>
            <p:cNvSpPr/>
            <p:nvPr/>
          </p:nvSpPr>
          <p:spPr>
            <a:xfrm>
              <a:off x="6166243" y="4269132"/>
              <a:ext cx="191358" cy="1585169"/>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48" name="Rectangle"/>
            <p:cNvSpPr/>
            <p:nvPr/>
          </p:nvSpPr>
          <p:spPr>
            <a:xfrm>
              <a:off x="6166243" y="3551094"/>
              <a:ext cx="191358" cy="720259"/>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49" name="Rectangle"/>
            <p:cNvSpPr/>
            <p:nvPr/>
          </p:nvSpPr>
          <p:spPr>
            <a:xfrm>
              <a:off x="5823674" y="6191416"/>
              <a:ext cx="191358" cy="1391763"/>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50" name="Rectangle"/>
            <p:cNvSpPr/>
            <p:nvPr/>
          </p:nvSpPr>
          <p:spPr>
            <a:xfrm>
              <a:off x="5823674" y="4781407"/>
              <a:ext cx="191358" cy="1410648"/>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51" name="Rectangle"/>
            <p:cNvSpPr/>
            <p:nvPr/>
          </p:nvSpPr>
          <p:spPr>
            <a:xfrm>
              <a:off x="5823674" y="4160058"/>
              <a:ext cx="191358" cy="625653"/>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52" name="Rectangle"/>
            <p:cNvSpPr/>
            <p:nvPr/>
          </p:nvSpPr>
          <p:spPr>
            <a:xfrm>
              <a:off x="5481104" y="5785413"/>
              <a:ext cx="191358" cy="1797766"/>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53" name="Rectangle"/>
            <p:cNvSpPr/>
            <p:nvPr/>
          </p:nvSpPr>
          <p:spPr>
            <a:xfrm>
              <a:off x="5481104" y="4109069"/>
              <a:ext cx="191358" cy="1678093"/>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54" name="Rectangle"/>
            <p:cNvSpPr/>
            <p:nvPr/>
          </p:nvSpPr>
          <p:spPr>
            <a:xfrm>
              <a:off x="5481104" y="3593217"/>
              <a:ext cx="191358" cy="522354"/>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55" name="Rectangle"/>
            <p:cNvSpPr/>
            <p:nvPr/>
          </p:nvSpPr>
          <p:spPr>
            <a:xfrm>
              <a:off x="11989917" y="4862795"/>
              <a:ext cx="191358" cy="2720384"/>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56" name="Rectangle"/>
            <p:cNvSpPr/>
            <p:nvPr/>
          </p:nvSpPr>
          <p:spPr>
            <a:xfrm>
              <a:off x="11989917" y="1861575"/>
              <a:ext cx="191358" cy="3004914"/>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57" name="Rectangle"/>
            <p:cNvSpPr/>
            <p:nvPr/>
          </p:nvSpPr>
          <p:spPr>
            <a:xfrm>
              <a:off x="11989917" y="999298"/>
              <a:ext cx="191358" cy="862278"/>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58" name="Rectangle"/>
            <p:cNvSpPr/>
            <p:nvPr/>
          </p:nvSpPr>
          <p:spPr>
            <a:xfrm>
              <a:off x="11647348" y="5104637"/>
              <a:ext cx="191358" cy="2478542"/>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59" name="Rectangle"/>
            <p:cNvSpPr/>
            <p:nvPr/>
          </p:nvSpPr>
          <p:spPr>
            <a:xfrm>
              <a:off x="11647348" y="2407086"/>
              <a:ext cx="191358" cy="2696587"/>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60" name="Rectangle"/>
            <p:cNvSpPr/>
            <p:nvPr/>
          </p:nvSpPr>
          <p:spPr>
            <a:xfrm>
              <a:off x="11647348" y="1703392"/>
              <a:ext cx="191358" cy="709071"/>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61" name="Rectangle"/>
            <p:cNvSpPr/>
            <p:nvPr/>
          </p:nvSpPr>
          <p:spPr>
            <a:xfrm>
              <a:off x="11304779" y="5407175"/>
              <a:ext cx="191358" cy="2176004"/>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62" name="Rectangle"/>
            <p:cNvSpPr/>
            <p:nvPr/>
          </p:nvSpPr>
          <p:spPr>
            <a:xfrm>
              <a:off x="11304779" y="3261883"/>
              <a:ext cx="191358" cy="2148246"/>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63" name="Rectangle"/>
            <p:cNvSpPr/>
            <p:nvPr/>
          </p:nvSpPr>
          <p:spPr>
            <a:xfrm>
              <a:off x="11304779" y="2616701"/>
              <a:ext cx="191358" cy="645248"/>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64" name="Rectangle"/>
            <p:cNvSpPr/>
            <p:nvPr/>
          </p:nvSpPr>
          <p:spPr>
            <a:xfrm>
              <a:off x="10962210" y="5168090"/>
              <a:ext cx="191358" cy="2415089"/>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65" name="Rectangle"/>
            <p:cNvSpPr/>
            <p:nvPr/>
          </p:nvSpPr>
          <p:spPr>
            <a:xfrm>
              <a:off x="10962210" y="2647419"/>
              <a:ext cx="191358" cy="2524974"/>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66" name="Rectangle"/>
            <p:cNvSpPr/>
            <p:nvPr/>
          </p:nvSpPr>
          <p:spPr>
            <a:xfrm>
              <a:off x="10962210" y="1863911"/>
              <a:ext cx="191358" cy="785751"/>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67" name="Rectangle"/>
            <p:cNvSpPr/>
            <p:nvPr/>
          </p:nvSpPr>
          <p:spPr>
            <a:xfrm>
              <a:off x="12332485" y="5215684"/>
              <a:ext cx="191358" cy="2367495"/>
            </a:xfrm>
            <a:prstGeom prst="rect">
              <a:avLst/>
            </a:prstGeom>
            <a:solidFill>
              <a:srgbClr val="E78E0C"/>
            </a:solidFill>
            <a:ln w="25400" cap="flat">
              <a:noFill/>
              <a:miter lim="400000"/>
            </a:ln>
            <a:effectLst/>
          </p:spPr>
          <p:txBody>
            <a:bodyPr wrap="square" lIns="38100" tIns="38100" rIns="38100" bIns="38100" numCol="1" anchor="t">
              <a:noAutofit/>
            </a:bodyPr>
            <a:lstStyle/>
            <a:p>
              <a:endParaRPr dirty="0"/>
            </a:p>
          </p:txBody>
        </p:sp>
        <p:sp>
          <p:nvSpPr>
            <p:cNvPr id="368" name="Rectangle"/>
            <p:cNvSpPr/>
            <p:nvPr/>
          </p:nvSpPr>
          <p:spPr>
            <a:xfrm>
              <a:off x="12332485" y="1530974"/>
              <a:ext cx="191358" cy="3688404"/>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69" name="Rectangle"/>
            <p:cNvSpPr/>
            <p:nvPr/>
          </p:nvSpPr>
          <p:spPr>
            <a:xfrm>
              <a:off x="12332485" y="906432"/>
              <a:ext cx="191358" cy="628258"/>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70" name="Rectangle"/>
            <p:cNvSpPr/>
            <p:nvPr/>
          </p:nvSpPr>
          <p:spPr>
            <a:xfrm>
              <a:off x="12671304" y="5188707"/>
              <a:ext cx="191358" cy="2394472"/>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71" name="Rectangle"/>
            <p:cNvSpPr/>
            <p:nvPr/>
          </p:nvSpPr>
          <p:spPr>
            <a:xfrm>
              <a:off x="12671304" y="1967869"/>
              <a:ext cx="191358" cy="3226359"/>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72" name="Rectangle"/>
            <p:cNvSpPr/>
            <p:nvPr/>
          </p:nvSpPr>
          <p:spPr>
            <a:xfrm>
              <a:off x="12671304" y="1234632"/>
              <a:ext cx="191358" cy="729096"/>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73" name="Rectangle"/>
            <p:cNvSpPr/>
            <p:nvPr/>
          </p:nvSpPr>
          <p:spPr>
            <a:xfrm>
              <a:off x="13009539" y="4152560"/>
              <a:ext cx="191358" cy="3430619"/>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74" name="Rectangle"/>
            <p:cNvSpPr/>
            <p:nvPr/>
          </p:nvSpPr>
          <p:spPr>
            <a:xfrm>
              <a:off x="13347862" y="1094809"/>
              <a:ext cx="191358" cy="3522514"/>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75" name="Rectangle"/>
            <p:cNvSpPr/>
            <p:nvPr/>
          </p:nvSpPr>
          <p:spPr>
            <a:xfrm>
              <a:off x="13347862" y="4613436"/>
              <a:ext cx="191358" cy="2969743"/>
            </a:xfrm>
            <a:prstGeom prst="rect">
              <a:avLst/>
            </a:prstGeom>
            <a:solidFill>
              <a:srgbClr val="E78E0C"/>
            </a:solidFill>
            <a:ln w="25400" cap="flat">
              <a:noFill/>
              <a:miter lim="400000"/>
            </a:ln>
            <a:effectLst/>
          </p:spPr>
          <p:txBody>
            <a:bodyPr wrap="square" lIns="38100" tIns="38100" rIns="38100" bIns="38100" numCol="1" anchor="t">
              <a:noAutofit/>
            </a:bodyPr>
            <a:lstStyle/>
            <a:p>
              <a:endParaRPr/>
            </a:p>
          </p:txBody>
        </p:sp>
        <p:sp>
          <p:nvSpPr>
            <p:cNvPr id="376" name="Rectangle"/>
            <p:cNvSpPr/>
            <p:nvPr/>
          </p:nvSpPr>
          <p:spPr>
            <a:xfrm>
              <a:off x="13347862" y="237558"/>
              <a:ext cx="191358" cy="855957"/>
            </a:xfrm>
            <a:prstGeom prst="rect">
              <a:avLst/>
            </a:prstGeom>
            <a:solidFill>
              <a:srgbClr val="FF1314"/>
            </a:solidFill>
            <a:ln w="25400" cap="flat">
              <a:noFill/>
              <a:miter lim="400000"/>
            </a:ln>
            <a:effectLst/>
          </p:spPr>
          <p:txBody>
            <a:bodyPr wrap="square" lIns="38100" tIns="38100" rIns="38100" bIns="38100" numCol="1" anchor="t">
              <a:noAutofit/>
            </a:bodyPr>
            <a:lstStyle/>
            <a:p>
              <a:endParaRPr/>
            </a:p>
          </p:txBody>
        </p:sp>
        <p:sp>
          <p:nvSpPr>
            <p:cNvPr id="377" name="Rectangle"/>
            <p:cNvSpPr/>
            <p:nvPr/>
          </p:nvSpPr>
          <p:spPr>
            <a:xfrm>
              <a:off x="13009539" y="510327"/>
              <a:ext cx="191358" cy="3646629"/>
            </a:xfrm>
            <a:prstGeom prst="rect">
              <a:avLst/>
            </a:prstGeom>
            <a:solidFill>
              <a:srgbClr val="1E73BA"/>
            </a:solidFill>
            <a:ln w="25400" cap="flat">
              <a:noFill/>
              <a:miter lim="400000"/>
            </a:ln>
            <a:effectLst/>
          </p:spPr>
          <p:txBody>
            <a:bodyPr wrap="square" lIns="38100" tIns="38100" rIns="38100" bIns="38100" numCol="1" anchor="t">
              <a:noAutofit/>
            </a:bodyPr>
            <a:lstStyle/>
            <a:p>
              <a:endParaRPr/>
            </a:p>
          </p:txBody>
        </p:sp>
        <p:sp>
          <p:nvSpPr>
            <p:cNvPr id="378" name="Rectangle"/>
            <p:cNvSpPr/>
            <p:nvPr/>
          </p:nvSpPr>
          <p:spPr>
            <a:xfrm>
              <a:off x="13009539" y="0"/>
              <a:ext cx="191358" cy="519228"/>
            </a:xfrm>
            <a:prstGeom prst="rect">
              <a:avLst/>
            </a:prstGeom>
            <a:solidFill>
              <a:srgbClr val="FF1314"/>
            </a:solidFill>
            <a:ln w="25400" cap="flat">
              <a:noFill/>
              <a:miter lim="400000"/>
            </a:ln>
            <a:effectLst/>
          </p:spPr>
          <p:txBody>
            <a:bodyPr wrap="square" lIns="38100" tIns="38100" rIns="38100" bIns="38100" numCol="1" anchor="t">
              <a:noAutofit/>
            </a:bodyPr>
            <a:lstStyle/>
            <a:p>
              <a:endParaRPr dirty="0"/>
            </a:p>
          </p:txBody>
        </p:sp>
      </p:grpSp>
      <p:sp>
        <p:nvSpPr>
          <p:cNvPr id="380" name="Data: 2017 Munich Re, Geo Risks Research, NatCatSERVICE. As of January 2018." hidden="1"/>
          <p:cNvSpPr txBox="1"/>
          <p:nvPr/>
        </p:nvSpPr>
        <p:spPr>
          <a:xfrm>
            <a:off x="571500" y="8704485"/>
            <a:ext cx="7156179" cy="223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lvl1pPr>
          </a:lstStyle>
          <a:p>
            <a:r>
              <a:t>Data: 2017 Munich Re, Geo Risks Research, NatCatSERVICE. As of January 2018.</a:t>
            </a:r>
          </a:p>
        </p:txBody>
      </p:sp>
      <p:sp>
        <p:nvSpPr>
          <p:cNvPr id="140" name="TextBox 139">
            <a:extLst>
              <a:ext uri="{FF2B5EF4-FFF2-40B4-BE49-F238E27FC236}">
                <a16:creationId xmlns:a16="http://schemas.microsoft.com/office/drawing/2014/main" id="{B41679FB-75EB-496E-B0BC-7AB7E24BA4A3}"/>
              </a:ext>
            </a:extLst>
          </p:cNvPr>
          <p:cNvSpPr txBox="1"/>
          <p:nvPr/>
        </p:nvSpPr>
        <p:spPr>
          <a:xfrm>
            <a:off x="15166395" y="8209562"/>
            <a:ext cx="820398"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200" b="1"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Arial"/>
              </a:rPr>
              <a:t>2019</a:t>
            </a:r>
          </a:p>
        </p:txBody>
      </p:sp>
      <p:sp>
        <p:nvSpPr>
          <p:cNvPr id="141" name="Data: 2017 Munich Re, Geo Risks Research, NatCatSERVICE. As of January 2018.">
            <a:extLst>
              <a:ext uri="{FF2B5EF4-FFF2-40B4-BE49-F238E27FC236}">
                <a16:creationId xmlns:a16="http://schemas.microsoft.com/office/drawing/2014/main" id="{3B33C2AD-B83E-4F03-ADE6-E49532C31AB0}"/>
              </a:ext>
            </a:extLst>
          </p:cNvPr>
          <p:cNvSpPr txBox="1"/>
          <p:nvPr/>
        </p:nvSpPr>
        <p:spPr>
          <a:xfrm>
            <a:off x="914400" y="8686800"/>
            <a:ext cx="7156179"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1200">
                <a:solidFill>
                  <a:srgbClr val="FFFFFF">
                    <a:alpha val="50000"/>
                  </a:srgbClr>
                </a:solidFill>
              </a:defRPr>
            </a:lvl1pPr>
          </a:lstStyle>
          <a:p>
            <a:r>
              <a:rPr dirty="0"/>
              <a:t>Data: 2017 Munich Re, Geo Risks Research, </a:t>
            </a:r>
            <a:r>
              <a:rPr dirty="0" err="1"/>
              <a:t>NatCatSERVICE</a:t>
            </a:r>
            <a:r>
              <a:rPr dirty="0"/>
              <a:t>. As of January 2018.</a:t>
            </a: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379"/>
                                        </p:tgtEl>
                                        <p:attrNameLst>
                                          <p:attrName>style.visibility</p:attrName>
                                        </p:attrNameLst>
                                      </p:cBhvr>
                                      <p:to>
                                        <p:strVal val="visible"/>
                                      </p:to>
                                    </p:set>
                                    <p:animEffect transition="in" filter="wipe(left)">
                                      <p:cBhvr>
                                        <p:cTn id="7" dur="1000"/>
                                        <p:tgtEl>
                                          <p:spTgt spid="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93" name="Group"/>
          <p:cNvGrpSpPr/>
          <p:nvPr/>
        </p:nvGrpSpPr>
        <p:grpSpPr>
          <a:xfrm>
            <a:off x="-2" y="-1"/>
            <a:ext cx="16290136" cy="9144002"/>
            <a:chOff x="0" y="0"/>
            <a:chExt cx="16290134" cy="9144001"/>
          </a:xfrm>
        </p:grpSpPr>
        <p:pic>
          <p:nvPicPr>
            <p:cNvPr id="2991" name="GreenlandGlacier_1935_small.jpg" descr="GreenlandGlacier_1935_small.jpg"/>
            <p:cNvPicPr>
              <a:picLocks noChangeAspect="1"/>
            </p:cNvPicPr>
            <p:nvPr/>
          </p:nvPicPr>
          <p:blipFill>
            <a:blip r:embed="rId3"/>
            <a:srcRect t="7752" r="15328" b="7752"/>
            <a:stretch>
              <a:fillRect/>
            </a:stretch>
          </p:blipFill>
          <p:spPr>
            <a:xfrm>
              <a:off x="0" y="-1"/>
              <a:ext cx="16290134" cy="9144003"/>
            </a:xfrm>
            <a:prstGeom prst="rect">
              <a:avLst/>
            </a:prstGeom>
            <a:ln w="12700" cap="flat">
              <a:noFill/>
              <a:miter lim="400000"/>
            </a:ln>
            <a:effectLst/>
          </p:spPr>
        </p:pic>
        <p:sp>
          <p:nvSpPr>
            <p:cNvPr id="2992" name="Summer 1935"/>
            <p:cNvSpPr txBox="1"/>
            <p:nvPr/>
          </p:nvSpPr>
          <p:spPr>
            <a:xfrm>
              <a:off x="736600" y="1079500"/>
              <a:ext cx="11970532" cy="762000"/>
            </a:xfrm>
            <a:prstGeom prst="rect">
              <a:avLst/>
            </a:prstGeom>
            <a:noFill/>
            <a:ln w="12700" cap="flat">
              <a:noFill/>
              <a:miter lim="400000"/>
            </a:ln>
            <a:effectLst>
              <a:outerShdw blurRad="63500" dist="63500" dir="5400000" rotWithShape="0">
                <a:srgbClr val="000000">
                  <a:alpha val="9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noAutofit/>
            </a:bodyPr>
            <a:lstStyle>
              <a:lvl1pPr defTabSz="546100">
                <a:spcBef>
                  <a:spcPts val="1300"/>
                </a:spcBef>
                <a:defRPr sz="2600"/>
              </a:lvl1pPr>
            </a:lstStyle>
            <a:p>
              <a:r>
                <a:t>Summer 1935</a:t>
              </a:r>
            </a:p>
          </p:txBody>
        </p:sp>
      </p:grpSp>
      <p:sp>
        <p:nvSpPr>
          <p:cNvPr id="2994" name="Rectangle"/>
          <p:cNvSpPr/>
          <p:nvPr/>
        </p:nvSpPr>
        <p:spPr>
          <a:xfrm>
            <a:off x="-63500" y="0"/>
            <a:ext cx="16357600" cy="946985"/>
          </a:xfrm>
          <a:prstGeom prst="rect">
            <a:avLst/>
          </a:prstGeom>
          <a:gradFill>
            <a:gsLst>
              <a:gs pos="0">
                <a:srgbClr val="573100">
                  <a:alpha val="6000"/>
                </a:srgbClr>
              </a:gs>
              <a:gs pos="100000">
                <a:srgbClr val="573100">
                  <a:alpha val="0"/>
                </a:srgbClr>
              </a:gs>
            </a:gsLst>
            <a:lin ang="5400000"/>
          </a:gradFill>
          <a:ln w="25400">
            <a:miter lim="400000"/>
          </a:ln>
        </p:spPr>
        <p:txBody>
          <a:bodyPr lIns="38100" tIns="38100" rIns="38100" bIns="38100"/>
          <a:lstStyle/>
          <a:p>
            <a:endParaRPr/>
          </a:p>
        </p:txBody>
      </p:sp>
      <p:grpSp>
        <p:nvGrpSpPr>
          <p:cNvPr id="2997" name="Group"/>
          <p:cNvGrpSpPr/>
          <p:nvPr/>
        </p:nvGrpSpPr>
        <p:grpSpPr>
          <a:xfrm>
            <a:off x="-1" y="0"/>
            <a:ext cx="16324619" cy="9144001"/>
            <a:chOff x="0" y="0"/>
            <a:chExt cx="16324617" cy="9144000"/>
          </a:xfrm>
        </p:grpSpPr>
        <p:pic>
          <p:nvPicPr>
            <p:cNvPr id="2995" name="GreenlandGlacier_2013_small-small.jpg" descr="GreenlandGlacier_2013_small-small.jpg"/>
            <p:cNvPicPr>
              <a:picLocks noChangeAspect="1"/>
            </p:cNvPicPr>
            <p:nvPr/>
          </p:nvPicPr>
          <p:blipFill>
            <a:blip r:embed="rId4"/>
            <a:srcRect l="32633" t="13846" b="19069"/>
            <a:stretch>
              <a:fillRect/>
            </a:stretch>
          </p:blipFill>
          <p:spPr>
            <a:xfrm>
              <a:off x="0" y="0"/>
              <a:ext cx="16324618" cy="9144001"/>
            </a:xfrm>
            <a:prstGeom prst="rect">
              <a:avLst/>
            </a:prstGeom>
            <a:ln w="12700" cap="flat">
              <a:noFill/>
              <a:miter lim="400000"/>
            </a:ln>
            <a:effectLst/>
          </p:spPr>
        </p:pic>
        <p:sp>
          <p:nvSpPr>
            <p:cNvPr id="2996" name="Summer 2013"/>
            <p:cNvSpPr txBox="1"/>
            <p:nvPr/>
          </p:nvSpPr>
          <p:spPr>
            <a:xfrm>
              <a:off x="736600" y="1079500"/>
              <a:ext cx="11970532" cy="762000"/>
            </a:xfrm>
            <a:prstGeom prst="rect">
              <a:avLst/>
            </a:prstGeom>
            <a:noFill/>
            <a:ln w="12700" cap="flat">
              <a:noFill/>
              <a:miter lim="400000"/>
            </a:ln>
            <a:effectLst>
              <a:outerShdw blurRad="63500" dist="63500" dir="5400000" rotWithShape="0">
                <a:srgbClr val="000000">
                  <a:alpha val="9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noAutofit/>
            </a:bodyPr>
            <a:lstStyle>
              <a:lvl1pPr defTabSz="546100">
                <a:spcBef>
                  <a:spcPts val="1300"/>
                </a:spcBef>
                <a:defRPr sz="2600"/>
              </a:lvl1pPr>
            </a:lstStyle>
            <a:p>
              <a:r>
                <a:t>Summer 2013</a:t>
              </a:r>
            </a:p>
          </p:txBody>
        </p:sp>
      </p:grpSp>
      <p:sp>
        <p:nvSpPr>
          <p:cNvPr id="2998" name="Images courtesy Anders Bjørk, © Natural History Museum of Denmark/Tholstrup (2013) and Danish Geodata Agency (1935)"/>
          <p:cNvSpPr txBox="1"/>
          <p:nvPr/>
        </p:nvSpPr>
        <p:spPr>
          <a:xfrm>
            <a:off x="914400" y="8686800"/>
            <a:ext cx="9028113"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b">
            <a:spAutoFit/>
          </a:bodyPr>
          <a:lstStyle>
            <a:lvl1pPr>
              <a:defRPr sz="1200"/>
            </a:lvl1pPr>
          </a:lstStyle>
          <a:p>
            <a:r>
              <a:rPr dirty="0">
                <a:solidFill>
                  <a:srgbClr val="FFFFFF">
                    <a:alpha val="90000"/>
                  </a:srgbClr>
                </a:solidFill>
              </a:rPr>
              <a:t>Images courtesy Anders </a:t>
            </a:r>
            <a:r>
              <a:rPr dirty="0" err="1">
                <a:solidFill>
                  <a:srgbClr val="FFFFFF">
                    <a:alpha val="90000"/>
                  </a:srgbClr>
                </a:solidFill>
              </a:rPr>
              <a:t>Bjørk</a:t>
            </a:r>
            <a:r>
              <a:rPr dirty="0">
                <a:solidFill>
                  <a:srgbClr val="FFFFFF">
                    <a:alpha val="90000"/>
                  </a:srgbClr>
                </a:solidFill>
              </a:rPr>
              <a:t>, © Natural History Museum of Denmark/</a:t>
            </a:r>
            <a:r>
              <a:rPr dirty="0" err="1">
                <a:solidFill>
                  <a:srgbClr val="FFFFFF">
                    <a:alpha val="90000"/>
                  </a:srgbClr>
                </a:solidFill>
              </a:rPr>
              <a:t>Tholstrup</a:t>
            </a:r>
            <a:r>
              <a:rPr dirty="0">
                <a:solidFill>
                  <a:srgbClr val="FFFFFF">
                    <a:alpha val="90000"/>
                  </a:srgbClr>
                </a:solidFill>
              </a:rPr>
              <a:t> (2013) and Danish Geodata Agency (1935)</a:t>
            </a:r>
          </a:p>
        </p:txBody>
      </p:sp>
      <p:sp>
        <p:nvSpPr>
          <p:cNvPr id="2999" name="Unnamed Glacier, Southwest Greenland"/>
          <p:cNvSpPr txBox="1">
            <a:spLocks noGrp="1"/>
          </p:cNvSpPr>
          <p:nvPr>
            <p:ph type="title"/>
          </p:nvPr>
        </p:nvSpPr>
        <p:spPr>
          <a:prstGeom prst="rect">
            <a:avLst/>
          </a:prstGeom>
        </p:spPr>
        <p:txBody>
          <a:bodyPr>
            <a:normAutofit/>
          </a:bodyPr>
          <a:lstStyle/>
          <a:p>
            <a:r>
              <a:t>Unnamed Glacier, Southwest Greenland</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2997"/>
                                        </p:tgtEl>
                                        <p:attrNameLst>
                                          <p:attrName>style.visibility</p:attrName>
                                        </p:attrNameLst>
                                      </p:cBhvr>
                                      <p:to>
                                        <p:strVal val="visible"/>
                                      </p:to>
                                    </p:set>
                                    <p:animEffect transition="in" filter="wipe(right)">
                                      <p:cBhvr>
                                        <p:cTn id="7" dur="1000"/>
                                        <p:tgtEl>
                                          <p:spTgt spid="2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7"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3" name="GreenlandGlacier_2013_small-small.jpg" descr="GreenlandGlacier_2013_small-small.jpg"/>
          <p:cNvPicPr>
            <a:picLocks noChangeAspect="1"/>
          </p:cNvPicPr>
          <p:nvPr/>
        </p:nvPicPr>
        <p:blipFill>
          <a:blip r:embed="rId3"/>
          <a:srcRect l="32633" t="13846" b="19069"/>
          <a:stretch>
            <a:fillRect/>
          </a:stretch>
        </p:blipFill>
        <p:spPr>
          <a:xfrm>
            <a:off x="0" y="0"/>
            <a:ext cx="16324618" cy="9144001"/>
          </a:xfrm>
          <a:prstGeom prst="rect">
            <a:avLst/>
          </a:prstGeom>
          <a:ln w="12700">
            <a:miter lim="400000"/>
          </a:ln>
        </p:spPr>
      </p:pic>
      <p:sp>
        <p:nvSpPr>
          <p:cNvPr id="3004" name="Rectangle"/>
          <p:cNvSpPr/>
          <p:nvPr/>
        </p:nvSpPr>
        <p:spPr>
          <a:xfrm>
            <a:off x="0" y="0"/>
            <a:ext cx="16324618" cy="9144001"/>
          </a:xfrm>
          <a:prstGeom prst="rect">
            <a:avLst/>
          </a:prstGeom>
          <a:solidFill>
            <a:srgbClr val="FFFFFF">
              <a:alpha val="15463"/>
            </a:srgbClr>
          </a:solidFill>
          <a:ln w="25400">
            <a:miter lim="400000"/>
          </a:ln>
        </p:spPr>
        <p:txBody>
          <a:bodyPr lIns="38100" tIns="38100" rIns="38100" bIns="38100"/>
          <a:lstStyle/>
          <a:p>
            <a:endParaRPr/>
          </a:p>
        </p:txBody>
      </p:sp>
      <p:sp>
        <p:nvSpPr>
          <p:cNvPr id="3005" name="Rectangle"/>
          <p:cNvSpPr/>
          <p:nvPr/>
        </p:nvSpPr>
        <p:spPr>
          <a:xfrm>
            <a:off x="-63500" y="228599"/>
            <a:ext cx="16763332" cy="718386"/>
          </a:xfrm>
          <a:prstGeom prst="rect">
            <a:avLst/>
          </a:prstGeom>
          <a:gradFill>
            <a:gsLst>
              <a:gs pos="0">
                <a:srgbClr val="573100">
                  <a:alpha val="6000"/>
                </a:srgbClr>
              </a:gs>
              <a:gs pos="100000">
                <a:srgbClr val="573100">
                  <a:alpha val="0"/>
                </a:srgbClr>
              </a:gs>
            </a:gsLst>
            <a:lin ang="5400000"/>
          </a:gradFill>
          <a:ln w="25400">
            <a:miter lim="400000"/>
          </a:ln>
        </p:spPr>
        <p:txBody>
          <a:bodyPr lIns="38100" tIns="38100" rIns="38100" bIns="38100"/>
          <a:lstStyle/>
          <a:p>
            <a:endParaRPr/>
          </a:p>
        </p:txBody>
      </p:sp>
      <p:graphicFrame>
        <p:nvGraphicFramePr>
          <p:cNvPr id="3006" name="Group"/>
          <p:cNvGraphicFramePr/>
          <p:nvPr>
            <p:extLst>
              <p:ext uri="{D42A27DB-BD31-4B8C-83A1-F6EECF244321}">
                <p14:modId xmlns:p14="http://schemas.microsoft.com/office/powerpoint/2010/main" val="57698238"/>
              </p:ext>
            </p:extLst>
          </p:nvPr>
        </p:nvGraphicFramePr>
        <p:xfrm>
          <a:off x="1234318" y="273866"/>
          <a:ext cx="13884524" cy="8369663"/>
        </p:xfrm>
        <a:graphic>
          <a:graphicData uri="http://schemas.openxmlformats.org/drawingml/2006/chart">
            <c:chart xmlns:c="http://schemas.openxmlformats.org/drawingml/2006/chart" xmlns:r="http://schemas.openxmlformats.org/officeDocument/2006/relationships" r:id="rId4"/>
          </a:graphicData>
        </a:graphic>
      </p:graphicFrame>
      <p:sp>
        <p:nvSpPr>
          <p:cNvPr id="3007" name="Change in Ice Mass (Gigatonnes)"/>
          <p:cNvSpPr txBox="1"/>
          <p:nvPr/>
        </p:nvSpPr>
        <p:spPr>
          <a:xfrm rot="16200000">
            <a:off x="-1752253" y="4157255"/>
            <a:ext cx="5107019" cy="459514"/>
          </a:xfrm>
          <a:prstGeom prst="rect">
            <a:avLst/>
          </a:prstGeom>
          <a:ln w="12700">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defRPr sz="2500"/>
            </a:lvl1pPr>
          </a:lstStyle>
          <a:p>
            <a:r>
              <a:t>Change in Ice Mass (Gigatonnes)</a:t>
            </a:r>
          </a:p>
        </p:txBody>
      </p:sp>
      <p:sp>
        <p:nvSpPr>
          <p:cNvPr id="3008" name="Declining Ice Mass in Greenland"/>
          <p:cNvSpPr txBox="1">
            <a:spLocks noGrp="1"/>
          </p:cNvSpPr>
          <p:nvPr>
            <p:ph type="title" idx="4294967295"/>
          </p:nvPr>
        </p:nvSpPr>
        <p:spPr>
          <a:xfrm>
            <a:off x="2271514" y="596900"/>
            <a:ext cx="13188351" cy="762000"/>
          </a:xfrm>
          <a:prstGeom prst="rect">
            <a:avLst/>
          </a:prstGeom>
          <a:effectLst>
            <a:outerShdw blurRad="38100" dist="38100" dir="5400000" rotWithShape="0">
              <a:srgbClr val="000000">
                <a:alpha val="70000"/>
              </a:srgbClr>
            </a:outerShdw>
          </a:effectLst>
        </p:spPr>
        <p:txBody>
          <a:bodyPr/>
          <a:lstStyle>
            <a:lvl1pPr algn="ctr">
              <a:lnSpc>
                <a:spcPts val="5400"/>
              </a:lnSpc>
              <a:spcBef>
                <a:spcPts val="300"/>
              </a:spcBef>
            </a:lvl1pPr>
          </a:lstStyle>
          <a:p>
            <a:r>
              <a:t>Declining Ice Mass in Greenland</a:t>
            </a:r>
          </a:p>
        </p:txBody>
      </p:sp>
      <p:sp>
        <p:nvSpPr>
          <p:cNvPr id="3009" name="Line"/>
          <p:cNvSpPr/>
          <p:nvPr/>
        </p:nvSpPr>
        <p:spPr>
          <a:xfrm>
            <a:off x="2521155" y="1296317"/>
            <a:ext cx="11855692" cy="6313100"/>
          </a:xfrm>
          <a:custGeom>
            <a:avLst/>
            <a:gdLst/>
            <a:ahLst/>
            <a:cxnLst>
              <a:cxn ang="0">
                <a:pos x="wd2" y="hd2"/>
              </a:cxn>
              <a:cxn ang="5400000">
                <a:pos x="wd2" y="hd2"/>
              </a:cxn>
              <a:cxn ang="10800000">
                <a:pos x="wd2" y="hd2"/>
              </a:cxn>
              <a:cxn ang="16200000">
                <a:pos x="wd2" y="hd2"/>
              </a:cxn>
            </a:cxnLst>
            <a:rect l="0" t="0" r="r" b="b"/>
            <a:pathLst>
              <a:path w="21600" h="21600" extrusionOk="0">
                <a:moveTo>
                  <a:pt x="0" y="120"/>
                </a:moveTo>
                <a:lnTo>
                  <a:pt x="51" y="0"/>
                </a:lnTo>
                <a:lnTo>
                  <a:pt x="346" y="1774"/>
                </a:lnTo>
                <a:lnTo>
                  <a:pt x="479" y="2030"/>
                </a:lnTo>
                <a:lnTo>
                  <a:pt x="615" y="1586"/>
                </a:lnTo>
                <a:lnTo>
                  <a:pt x="760" y="1503"/>
                </a:lnTo>
                <a:lnTo>
                  <a:pt x="895" y="748"/>
                </a:lnTo>
                <a:lnTo>
                  <a:pt x="987" y="904"/>
                </a:lnTo>
                <a:lnTo>
                  <a:pt x="1194" y="433"/>
                </a:lnTo>
                <a:lnTo>
                  <a:pt x="1690" y="2448"/>
                </a:lnTo>
                <a:lnTo>
                  <a:pt x="1939" y="2642"/>
                </a:lnTo>
                <a:lnTo>
                  <a:pt x="2056" y="2099"/>
                </a:lnTo>
                <a:lnTo>
                  <a:pt x="2245" y="2328"/>
                </a:lnTo>
                <a:lnTo>
                  <a:pt x="2360" y="2223"/>
                </a:lnTo>
                <a:lnTo>
                  <a:pt x="2467" y="1845"/>
                </a:lnTo>
                <a:lnTo>
                  <a:pt x="2676" y="2149"/>
                </a:lnTo>
                <a:lnTo>
                  <a:pt x="2892" y="2882"/>
                </a:lnTo>
                <a:lnTo>
                  <a:pt x="2893" y="3373"/>
                </a:lnTo>
                <a:lnTo>
                  <a:pt x="3094" y="3603"/>
                </a:lnTo>
                <a:lnTo>
                  <a:pt x="3288" y="3130"/>
                </a:lnTo>
                <a:lnTo>
                  <a:pt x="3412" y="3312"/>
                </a:lnTo>
                <a:lnTo>
                  <a:pt x="3524" y="2977"/>
                </a:lnTo>
                <a:lnTo>
                  <a:pt x="3615" y="2615"/>
                </a:lnTo>
                <a:lnTo>
                  <a:pt x="3701" y="2720"/>
                </a:lnTo>
                <a:lnTo>
                  <a:pt x="3837" y="2483"/>
                </a:lnTo>
                <a:lnTo>
                  <a:pt x="4002" y="2739"/>
                </a:lnTo>
                <a:lnTo>
                  <a:pt x="4144" y="4579"/>
                </a:lnTo>
                <a:lnTo>
                  <a:pt x="4281" y="5044"/>
                </a:lnTo>
                <a:lnTo>
                  <a:pt x="4454" y="4863"/>
                </a:lnTo>
                <a:lnTo>
                  <a:pt x="4555" y="4660"/>
                </a:lnTo>
                <a:lnTo>
                  <a:pt x="4693" y="4656"/>
                </a:lnTo>
                <a:lnTo>
                  <a:pt x="4849" y="4382"/>
                </a:lnTo>
                <a:lnTo>
                  <a:pt x="5022" y="4465"/>
                </a:lnTo>
                <a:lnTo>
                  <a:pt x="5195" y="4428"/>
                </a:lnTo>
                <a:lnTo>
                  <a:pt x="5402" y="5413"/>
                </a:lnTo>
                <a:lnTo>
                  <a:pt x="5496" y="5820"/>
                </a:lnTo>
                <a:lnTo>
                  <a:pt x="5648" y="5686"/>
                </a:lnTo>
                <a:lnTo>
                  <a:pt x="5834" y="5914"/>
                </a:lnTo>
                <a:lnTo>
                  <a:pt x="5938" y="5630"/>
                </a:lnTo>
                <a:lnTo>
                  <a:pt x="6024" y="5311"/>
                </a:lnTo>
                <a:lnTo>
                  <a:pt x="6144" y="5526"/>
                </a:lnTo>
                <a:lnTo>
                  <a:pt x="6350" y="5546"/>
                </a:lnTo>
                <a:lnTo>
                  <a:pt x="6442" y="5461"/>
                </a:lnTo>
                <a:lnTo>
                  <a:pt x="6668" y="7223"/>
                </a:lnTo>
                <a:lnTo>
                  <a:pt x="6802" y="7685"/>
                </a:lnTo>
                <a:lnTo>
                  <a:pt x="6904" y="7843"/>
                </a:lnTo>
                <a:lnTo>
                  <a:pt x="6984" y="7340"/>
                </a:lnTo>
                <a:lnTo>
                  <a:pt x="7068" y="7067"/>
                </a:lnTo>
                <a:lnTo>
                  <a:pt x="7182" y="7088"/>
                </a:lnTo>
                <a:lnTo>
                  <a:pt x="7209" y="6942"/>
                </a:lnTo>
                <a:lnTo>
                  <a:pt x="7275" y="6932"/>
                </a:lnTo>
                <a:lnTo>
                  <a:pt x="7368" y="6675"/>
                </a:lnTo>
                <a:lnTo>
                  <a:pt x="7551" y="6707"/>
                </a:lnTo>
                <a:lnTo>
                  <a:pt x="7645" y="6910"/>
                </a:lnTo>
                <a:lnTo>
                  <a:pt x="7734" y="6980"/>
                </a:lnTo>
                <a:lnTo>
                  <a:pt x="7925" y="8677"/>
                </a:lnTo>
                <a:lnTo>
                  <a:pt x="8045" y="9157"/>
                </a:lnTo>
                <a:lnTo>
                  <a:pt x="8250" y="8602"/>
                </a:lnTo>
                <a:lnTo>
                  <a:pt x="8345" y="8203"/>
                </a:lnTo>
                <a:lnTo>
                  <a:pt x="8443" y="7846"/>
                </a:lnTo>
                <a:lnTo>
                  <a:pt x="8538" y="7957"/>
                </a:lnTo>
                <a:lnTo>
                  <a:pt x="8617" y="8122"/>
                </a:lnTo>
                <a:lnTo>
                  <a:pt x="8760" y="8071"/>
                </a:lnTo>
                <a:lnTo>
                  <a:pt x="8969" y="7718"/>
                </a:lnTo>
                <a:lnTo>
                  <a:pt x="9127" y="8433"/>
                </a:lnTo>
                <a:lnTo>
                  <a:pt x="9169" y="9164"/>
                </a:lnTo>
                <a:lnTo>
                  <a:pt x="9178" y="9844"/>
                </a:lnTo>
                <a:lnTo>
                  <a:pt x="9296" y="10031"/>
                </a:lnTo>
                <a:lnTo>
                  <a:pt x="9362" y="9836"/>
                </a:lnTo>
                <a:lnTo>
                  <a:pt x="9480" y="9891"/>
                </a:lnTo>
                <a:lnTo>
                  <a:pt x="9638" y="9583"/>
                </a:lnTo>
                <a:lnTo>
                  <a:pt x="9719" y="9407"/>
                </a:lnTo>
                <a:lnTo>
                  <a:pt x="9930" y="9165"/>
                </a:lnTo>
                <a:lnTo>
                  <a:pt x="10021" y="9397"/>
                </a:lnTo>
                <a:lnTo>
                  <a:pt x="10124" y="9167"/>
                </a:lnTo>
                <a:lnTo>
                  <a:pt x="10249" y="9659"/>
                </a:lnTo>
                <a:lnTo>
                  <a:pt x="10409" y="11421"/>
                </a:lnTo>
                <a:lnTo>
                  <a:pt x="10426" y="11871"/>
                </a:lnTo>
                <a:lnTo>
                  <a:pt x="10558" y="12747"/>
                </a:lnTo>
                <a:lnTo>
                  <a:pt x="10636" y="12368"/>
                </a:lnTo>
                <a:lnTo>
                  <a:pt x="10757" y="12365"/>
                </a:lnTo>
                <a:lnTo>
                  <a:pt x="10828" y="12036"/>
                </a:lnTo>
                <a:lnTo>
                  <a:pt x="11046" y="12077"/>
                </a:lnTo>
                <a:lnTo>
                  <a:pt x="11112" y="11655"/>
                </a:lnTo>
                <a:lnTo>
                  <a:pt x="11320" y="11704"/>
                </a:lnTo>
                <a:lnTo>
                  <a:pt x="11637" y="13211"/>
                </a:lnTo>
                <a:lnTo>
                  <a:pt x="11670" y="14010"/>
                </a:lnTo>
                <a:lnTo>
                  <a:pt x="11851" y="14505"/>
                </a:lnTo>
                <a:lnTo>
                  <a:pt x="11913" y="14403"/>
                </a:lnTo>
                <a:lnTo>
                  <a:pt x="11983" y="14639"/>
                </a:lnTo>
                <a:lnTo>
                  <a:pt x="12148" y="14173"/>
                </a:lnTo>
                <a:lnTo>
                  <a:pt x="12274" y="14101"/>
                </a:lnTo>
                <a:lnTo>
                  <a:pt x="12501" y="13615"/>
                </a:lnTo>
                <a:lnTo>
                  <a:pt x="12769" y="14158"/>
                </a:lnTo>
                <a:lnTo>
                  <a:pt x="12953" y="16899"/>
                </a:lnTo>
                <a:lnTo>
                  <a:pt x="13049" y="17420"/>
                </a:lnTo>
                <a:lnTo>
                  <a:pt x="13282" y="17272"/>
                </a:lnTo>
                <a:lnTo>
                  <a:pt x="13339" y="16982"/>
                </a:lnTo>
                <a:lnTo>
                  <a:pt x="13444" y="16865"/>
                </a:lnTo>
                <a:lnTo>
                  <a:pt x="13579" y="16623"/>
                </a:lnTo>
                <a:lnTo>
                  <a:pt x="13783" y="16645"/>
                </a:lnTo>
                <a:lnTo>
                  <a:pt x="14008" y="16261"/>
                </a:lnTo>
                <a:lnTo>
                  <a:pt x="14117" y="17086"/>
                </a:lnTo>
                <a:lnTo>
                  <a:pt x="14307" y="17273"/>
                </a:lnTo>
                <a:lnTo>
                  <a:pt x="14509" y="17409"/>
                </a:lnTo>
                <a:lnTo>
                  <a:pt x="14572" y="17244"/>
                </a:lnTo>
                <a:lnTo>
                  <a:pt x="14739" y="16819"/>
                </a:lnTo>
                <a:lnTo>
                  <a:pt x="15169" y="16618"/>
                </a:lnTo>
                <a:lnTo>
                  <a:pt x="15267" y="16872"/>
                </a:lnTo>
                <a:lnTo>
                  <a:pt x="15460" y="18385"/>
                </a:lnTo>
                <a:lnTo>
                  <a:pt x="15650" y="18521"/>
                </a:lnTo>
                <a:lnTo>
                  <a:pt x="16152" y="17645"/>
                </a:lnTo>
                <a:lnTo>
                  <a:pt x="16328" y="17561"/>
                </a:lnTo>
                <a:lnTo>
                  <a:pt x="16849" y="19536"/>
                </a:lnTo>
                <a:lnTo>
                  <a:pt x="17174" y="19142"/>
                </a:lnTo>
                <a:lnTo>
                  <a:pt x="17292" y="18765"/>
                </a:lnTo>
                <a:lnTo>
                  <a:pt x="17483" y="19026"/>
                </a:lnTo>
                <a:lnTo>
                  <a:pt x="17776" y="18584"/>
                </a:lnTo>
                <a:lnTo>
                  <a:pt x="17909" y="19847"/>
                </a:lnTo>
                <a:lnTo>
                  <a:pt x="18018" y="20908"/>
                </a:lnTo>
                <a:lnTo>
                  <a:pt x="18387" y="20448"/>
                </a:lnTo>
                <a:lnTo>
                  <a:pt x="18461" y="20539"/>
                </a:lnTo>
                <a:lnTo>
                  <a:pt x="18562" y="20197"/>
                </a:lnTo>
                <a:lnTo>
                  <a:pt x="18789" y="20227"/>
                </a:lnTo>
                <a:lnTo>
                  <a:pt x="18877" y="20047"/>
                </a:lnTo>
                <a:lnTo>
                  <a:pt x="19022" y="20132"/>
                </a:lnTo>
                <a:lnTo>
                  <a:pt x="20395" y="20482"/>
                </a:lnTo>
                <a:lnTo>
                  <a:pt x="20789" y="21349"/>
                </a:lnTo>
                <a:lnTo>
                  <a:pt x="20869" y="21118"/>
                </a:lnTo>
                <a:lnTo>
                  <a:pt x="21061" y="21281"/>
                </a:lnTo>
                <a:lnTo>
                  <a:pt x="21137" y="21161"/>
                </a:lnTo>
                <a:lnTo>
                  <a:pt x="21284" y="21477"/>
                </a:lnTo>
                <a:lnTo>
                  <a:pt x="21362" y="21124"/>
                </a:lnTo>
                <a:lnTo>
                  <a:pt x="21480" y="21098"/>
                </a:lnTo>
                <a:lnTo>
                  <a:pt x="21600" y="21600"/>
                </a:lnTo>
              </a:path>
            </a:pathLst>
          </a:custGeom>
          <a:ln w="63500">
            <a:solidFill>
              <a:srgbClr val="268DE7"/>
            </a:solidFill>
            <a:miter lim="400000"/>
          </a:ln>
          <a:effectLst>
            <a:outerShdw blurRad="38100" dist="38100" dir="5400000" rotWithShape="0">
              <a:srgbClr val="000000">
                <a:alpha val="70000"/>
              </a:srgbClr>
            </a:outerShdw>
          </a:effectLst>
        </p:spPr>
        <p:txBody>
          <a:bodyPr lIns="0" tIns="0" rIns="0" bIns="0"/>
          <a:lstStyle/>
          <a:p>
            <a:endParaRPr/>
          </a:p>
        </p:txBody>
      </p:sp>
      <p:sp>
        <p:nvSpPr>
          <p:cNvPr id="3010" name="Data: NASA…"/>
          <p:cNvSpPr txBox="1"/>
          <p:nvPr/>
        </p:nvSpPr>
        <p:spPr>
          <a:xfrm>
            <a:off x="914400" y="8503920"/>
            <a:ext cx="9028113" cy="42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b">
            <a:spAutoFit/>
          </a:bodyPr>
          <a:lstStyle/>
          <a:p>
            <a:pPr>
              <a:defRPr sz="1200"/>
            </a:pPr>
            <a:r>
              <a:rPr dirty="0">
                <a:solidFill>
                  <a:srgbClr val="FFFFFF">
                    <a:alpha val="90000"/>
                  </a:srgbClr>
                </a:solidFill>
              </a:rPr>
              <a:t>Data: NASA</a:t>
            </a:r>
          </a:p>
          <a:p>
            <a:pPr>
              <a:defRPr sz="1200"/>
            </a:pPr>
            <a:r>
              <a:rPr dirty="0">
                <a:solidFill>
                  <a:srgbClr val="FFFFFF">
                    <a:alpha val="90000"/>
                  </a:srgbClr>
                </a:solidFill>
              </a:rPr>
              <a:t>Images courtesy Anders </a:t>
            </a:r>
            <a:r>
              <a:rPr dirty="0" err="1">
                <a:solidFill>
                  <a:srgbClr val="FFFFFF">
                    <a:alpha val="90000"/>
                  </a:srgbClr>
                </a:solidFill>
              </a:rPr>
              <a:t>Bjørk</a:t>
            </a:r>
            <a:r>
              <a:rPr dirty="0">
                <a:solidFill>
                  <a:srgbClr val="FFFFFF">
                    <a:alpha val="90000"/>
                  </a:srgbClr>
                </a:solidFill>
              </a:rPr>
              <a:t>, © Natural History Museum of Denmark/</a:t>
            </a:r>
            <a:r>
              <a:rPr dirty="0" err="1">
                <a:solidFill>
                  <a:srgbClr val="FFFFFF">
                    <a:alpha val="90000"/>
                  </a:srgbClr>
                </a:solidFill>
              </a:rPr>
              <a:t>Tholstrup</a:t>
            </a:r>
            <a:r>
              <a:rPr dirty="0">
                <a:solidFill>
                  <a:srgbClr val="FFFFFF">
                    <a:alpha val="90000"/>
                  </a:srgbClr>
                </a:solidFill>
              </a:rPr>
              <a:t> (2013) and Danish Geodata Agency (1935)</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3006"/>
                                        </p:tgtEl>
                                        <p:attrNameLst>
                                          <p:attrName>style.visibility</p:attrName>
                                        </p:attrNameLst>
                                      </p:cBhvr>
                                      <p:to>
                                        <p:strVal val="visible"/>
                                      </p:to>
                                    </p:set>
                                    <p:animEffect transition="in" filter="fade">
                                      <p:cBhvr>
                                        <p:cTn id="7" dur="1000"/>
                                        <p:tgtEl>
                                          <p:spTgt spid="3006"/>
                                        </p:tgtEl>
                                      </p:cBhvr>
                                    </p:animEffect>
                                  </p:childTnLst>
                                </p:cTn>
                              </p:par>
                              <p:par>
                                <p:cTn id="8" presetID="10" presetClass="entr" fill="hold" grpId="0" nodeType="withEffect">
                                  <p:stCondLst>
                                    <p:cond delay="0"/>
                                  </p:stCondLst>
                                  <p:iterate>
                                    <p:tmAbs val="0"/>
                                  </p:iterate>
                                  <p:childTnLst>
                                    <p:set>
                                      <p:cBhvr>
                                        <p:cTn id="9" fill="hold"/>
                                        <p:tgtEl>
                                          <p:spTgt spid="3008"/>
                                        </p:tgtEl>
                                        <p:attrNameLst>
                                          <p:attrName>style.visibility</p:attrName>
                                        </p:attrNameLst>
                                      </p:cBhvr>
                                      <p:to>
                                        <p:strVal val="visible"/>
                                      </p:to>
                                    </p:set>
                                    <p:animEffect transition="in" filter="fade">
                                      <p:cBhvr>
                                        <p:cTn id="10" dur="1000"/>
                                        <p:tgtEl>
                                          <p:spTgt spid="3008"/>
                                        </p:tgtEl>
                                      </p:cBhvr>
                                    </p:animEffect>
                                  </p:childTnLst>
                                </p:cTn>
                              </p:par>
                              <p:par>
                                <p:cTn id="11" presetID="10" presetClass="entr" fill="hold" grpId="0" nodeType="withEffect">
                                  <p:stCondLst>
                                    <p:cond delay="0"/>
                                  </p:stCondLst>
                                  <p:iterate>
                                    <p:tmAbs val="0"/>
                                  </p:iterate>
                                  <p:childTnLst>
                                    <p:set>
                                      <p:cBhvr>
                                        <p:cTn id="12" fill="hold"/>
                                        <p:tgtEl>
                                          <p:spTgt spid="3007"/>
                                        </p:tgtEl>
                                        <p:attrNameLst>
                                          <p:attrName>style.visibility</p:attrName>
                                        </p:attrNameLst>
                                      </p:cBhvr>
                                      <p:to>
                                        <p:strVal val="visible"/>
                                      </p:to>
                                    </p:set>
                                    <p:animEffect transition="in" filter="fade">
                                      <p:cBhvr>
                                        <p:cTn id="13" dur="1000"/>
                                        <p:tgtEl>
                                          <p:spTgt spid="3007"/>
                                        </p:tgtEl>
                                      </p:cBhvr>
                                    </p:animEffect>
                                  </p:childTnLst>
                                </p:cTn>
                              </p:par>
                            </p:childTnLst>
                          </p:cTn>
                        </p:par>
                        <p:par>
                          <p:cTn id="14" fill="hold">
                            <p:stCondLst>
                              <p:cond delay="1000"/>
                            </p:stCondLst>
                            <p:childTnLst>
                              <p:par>
                                <p:cTn id="15" presetID="22" presetClass="entr" presetSubtype="8" fill="hold" grpId="0" nodeType="afterEffect">
                                  <p:stCondLst>
                                    <p:cond delay="0"/>
                                  </p:stCondLst>
                                  <p:iterate>
                                    <p:tmAbs val="0"/>
                                  </p:iterate>
                                  <p:childTnLst>
                                    <p:set>
                                      <p:cBhvr>
                                        <p:cTn id="16" fill="hold"/>
                                        <p:tgtEl>
                                          <p:spTgt spid="3009"/>
                                        </p:tgtEl>
                                        <p:attrNameLst>
                                          <p:attrName>style.visibility</p:attrName>
                                        </p:attrNameLst>
                                      </p:cBhvr>
                                      <p:to>
                                        <p:strVal val="visible"/>
                                      </p:to>
                                    </p:set>
                                    <p:animEffect transition="in" filter="wipe(left)">
                                      <p:cBhvr>
                                        <p:cTn id="17" dur="2000"/>
                                        <p:tgtEl>
                                          <p:spTgt spid="3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6" grpId="0" animBg="1" advAuto="0"/>
      <p:bldP spid="3007" grpId="0" animBg="1" advAuto="0"/>
      <p:bldP spid="3008" grpId="0" animBg="1" advAuto="0"/>
      <p:bldP spid="3009"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3" name="Antarctic Ice Loss"/>
          <p:cNvSpPr txBox="1">
            <a:spLocks noGrp="1"/>
          </p:cNvSpPr>
          <p:nvPr>
            <p:ph type="title"/>
          </p:nvPr>
        </p:nvSpPr>
        <p:spPr>
          <a:xfrm>
            <a:off x="2287736" y="596900"/>
            <a:ext cx="13104664" cy="762000"/>
          </a:xfrm>
          <a:prstGeom prst="rect">
            <a:avLst/>
          </a:prstGeom>
        </p:spPr>
        <p:txBody>
          <a:bodyPr/>
          <a:lstStyle/>
          <a:p>
            <a:r>
              <a:t>Antarctic Ice Loss</a:t>
            </a:r>
          </a:p>
        </p:txBody>
      </p:sp>
      <p:sp>
        <p:nvSpPr>
          <p:cNvPr id="3044" name="Data: Rignot et al, 2019, PNAS"/>
          <p:cNvSpPr txBox="1"/>
          <p:nvPr/>
        </p:nvSpPr>
        <p:spPr>
          <a:xfrm>
            <a:off x="914400" y="8686800"/>
            <a:ext cx="2300310"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spAutoFit/>
          </a:bodyPr>
          <a:lstStyle>
            <a:lvl1pPr>
              <a:defRPr sz="1200"/>
            </a:lvl1pPr>
          </a:lstStyle>
          <a:p>
            <a:r>
              <a:rPr dirty="0">
                <a:solidFill>
                  <a:srgbClr val="FFFFFF">
                    <a:alpha val="50000"/>
                  </a:srgbClr>
                </a:solidFill>
              </a:rPr>
              <a:t>Data: </a:t>
            </a:r>
            <a:r>
              <a:rPr dirty="0" err="1">
                <a:solidFill>
                  <a:srgbClr val="FFFFFF">
                    <a:alpha val="50000"/>
                  </a:srgbClr>
                </a:solidFill>
              </a:rPr>
              <a:t>Rignot</a:t>
            </a:r>
            <a:r>
              <a:rPr dirty="0">
                <a:solidFill>
                  <a:srgbClr val="FFFFFF">
                    <a:alpha val="50000"/>
                  </a:srgbClr>
                </a:solidFill>
              </a:rPr>
              <a:t> et al, 2019, PNAS </a:t>
            </a:r>
          </a:p>
        </p:txBody>
      </p:sp>
      <p:graphicFrame>
        <p:nvGraphicFramePr>
          <p:cNvPr id="3045" name="2D Bar Chart"/>
          <p:cNvGraphicFramePr/>
          <p:nvPr>
            <p:extLst>
              <p:ext uri="{D42A27DB-BD31-4B8C-83A1-F6EECF244321}">
                <p14:modId xmlns:p14="http://schemas.microsoft.com/office/powerpoint/2010/main" val="2436060278"/>
              </p:ext>
            </p:extLst>
          </p:nvPr>
        </p:nvGraphicFramePr>
        <p:xfrm>
          <a:off x="650614" y="1151532"/>
          <a:ext cx="14981220" cy="7130639"/>
        </p:xfrm>
        <a:graphic>
          <a:graphicData uri="http://schemas.openxmlformats.org/drawingml/2006/chart">
            <c:chart xmlns:c="http://schemas.openxmlformats.org/drawingml/2006/chart" xmlns:r="http://schemas.openxmlformats.org/officeDocument/2006/relationships" r:id="rId3"/>
          </a:graphicData>
        </a:graphic>
      </p:graphicFrame>
      <p:sp>
        <p:nvSpPr>
          <p:cNvPr id="3046" name="Ice Loss Per Year in Billion Metric Tons"/>
          <p:cNvSpPr txBox="1"/>
          <p:nvPr/>
        </p:nvSpPr>
        <p:spPr>
          <a:xfrm>
            <a:off x="5833330" y="8364494"/>
            <a:ext cx="6013476" cy="459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defRPr sz="2500"/>
            </a:lvl1pPr>
          </a:lstStyle>
          <a:p>
            <a:r>
              <a:t>Ice Loss Per Year in Billion Metric Tons</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fill="hold"/>
                                        <p:tgtEl>
                                          <p:spTgt spid="3045">
                                            <p:graphicEl>
                                              <a:chart seriesIdx="0" categoryIdx="0" bldStep="ptInSeries"/>
                                            </p:graphicEl>
                                          </p:spTgt>
                                        </p:tgtEl>
                                        <p:attrNameLst>
                                          <p:attrName>style.visibility</p:attrName>
                                        </p:attrNameLst>
                                      </p:cBhvr>
                                      <p:to>
                                        <p:strVal val="visible"/>
                                      </p:to>
                                    </p:set>
                                    <p:animEffect transition="in" filter="wipe(left)">
                                      <p:cBhvr>
                                        <p:cTn id="7" dur="1000"/>
                                        <p:tgtEl>
                                          <p:spTgt spid="3045">
                                            <p:graphicEl>
                                              <a:chart seriesIdx="0" categoryIdx="0" bldStep="ptInSeries"/>
                                            </p:graphicEl>
                                          </p:spTgt>
                                        </p:tgtEl>
                                      </p:cBhvr>
                                    </p:animEffect>
                                  </p:childTnLst>
                                </p:cTn>
                              </p:par>
                            </p:childTnLst>
                          </p:cTn>
                        </p:par>
                        <p:par>
                          <p:cTn id="8" fill="hold">
                            <p:stCondLst>
                              <p:cond delay="1000"/>
                            </p:stCondLst>
                            <p:childTnLst>
                              <p:par>
                                <p:cTn id="9" presetID="22" presetClass="entr" presetSubtype="8" fill="hold" grpId="0" nodeType="afterEffect">
                                  <p:stCondLst>
                                    <p:cond delay="100"/>
                                  </p:stCondLst>
                                  <p:childTnLst>
                                    <p:set>
                                      <p:cBhvr>
                                        <p:cTn id="10" fill="hold"/>
                                        <p:tgtEl>
                                          <p:spTgt spid="3045">
                                            <p:graphicEl>
                                              <a:chart seriesIdx="0" categoryIdx="1" bldStep="ptInSeries"/>
                                            </p:graphicEl>
                                          </p:spTgt>
                                        </p:tgtEl>
                                        <p:attrNameLst>
                                          <p:attrName>style.visibility</p:attrName>
                                        </p:attrNameLst>
                                      </p:cBhvr>
                                      <p:to>
                                        <p:strVal val="visible"/>
                                      </p:to>
                                    </p:set>
                                    <p:animEffect transition="in" filter="wipe(left)">
                                      <p:cBhvr>
                                        <p:cTn id="11" dur="1000"/>
                                        <p:tgtEl>
                                          <p:spTgt spid="3045">
                                            <p:graphicEl>
                                              <a:chart seriesIdx="0" categoryIdx="1" bldStep="ptInSeries"/>
                                            </p:graphicEl>
                                          </p:spTgt>
                                        </p:tgtEl>
                                      </p:cBhvr>
                                    </p:animEffect>
                                  </p:childTnLst>
                                </p:cTn>
                              </p:par>
                            </p:childTnLst>
                          </p:cTn>
                        </p:par>
                        <p:par>
                          <p:cTn id="12" fill="hold">
                            <p:stCondLst>
                              <p:cond delay="2100"/>
                            </p:stCondLst>
                            <p:childTnLst>
                              <p:par>
                                <p:cTn id="13" presetID="22" presetClass="entr" presetSubtype="8" fill="hold" grpId="0" nodeType="afterEffect">
                                  <p:stCondLst>
                                    <p:cond delay="100"/>
                                  </p:stCondLst>
                                  <p:childTnLst>
                                    <p:set>
                                      <p:cBhvr>
                                        <p:cTn id="14" fill="hold"/>
                                        <p:tgtEl>
                                          <p:spTgt spid="3045">
                                            <p:graphicEl>
                                              <a:chart seriesIdx="0" categoryIdx="2" bldStep="ptInSeries"/>
                                            </p:graphicEl>
                                          </p:spTgt>
                                        </p:tgtEl>
                                        <p:attrNameLst>
                                          <p:attrName>style.visibility</p:attrName>
                                        </p:attrNameLst>
                                      </p:cBhvr>
                                      <p:to>
                                        <p:strVal val="visible"/>
                                      </p:to>
                                    </p:set>
                                    <p:animEffect transition="in" filter="wipe(left)">
                                      <p:cBhvr>
                                        <p:cTn id="15" dur="1000"/>
                                        <p:tgtEl>
                                          <p:spTgt spid="3045">
                                            <p:graphicEl>
                                              <a:chart seriesIdx="0" categoryIdx="2" bldStep="ptInSeries"/>
                                            </p:graphicEl>
                                          </p:spTgt>
                                        </p:tgtEl>
                                      </p:cBhvr>
                                    </p:animEffect>
                                  </p:childTnLst>
                                </p:cTn>
                              </p:par>
                            </p:childTnLst>
                          </p:cTn>
                        </p:par>
                        <p:par>
                          <p:cTn id="16" fill="hold">
                            <p:stCondLst>
                              <p:cond delay="3200"/>
                            </p:stCondLst>
                            <p:childTnLst>
                              <p:par>
                                <p:cTn id="17" presetID="22" presetClass="entr" presetSubtype="8" fill="hold" grpId="0" nodeType="afterEffect">
                                  <p:stCondLst>
                                    <p:cond delay="100"/>
                                  </p:stCondLst>
                                  <p:childTnLst>
                                    <p:set>
                                      <p:cBhvr>
                                        <p:cTn id="18" fill="hold"/>
                                        <p:tgtEl>
                                          <p:spTgt spid="3045">
                                            <p:graphicEl>
                                              <a:chart seriesIdx="0" categoryIdx="3" bldStep="ptInSeries"/>
                                            </p:graphicEl>
                                          </p:spTgt>
                                        </p:tgtEl>
                                        <p:attrNameLst>
                                          <p:attrName>style.visibility</p:attrName>
                                        </p:attrNameLst>
                                      </p:cBhvr>
                                      <p:to>
                                        <p:strVal val="visible"/>
                                      </p:to>
                                    </p:set>
                                    <p:animEffect transition="in" filter="wipe(left)">
                                      <p:cBhvr>
                                        <p:cTn id="19" dur="1000"/>
                                        <p:tgtEl>
                                          <p:spTgt spid="3045">
                                            <p:graphicEl>
                                              <a:chart seriesIdx="0" categoryIdx="3"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045" grpId="0" uiExpand="1">
        <p:bldSub>
          <a:bldChart bld="seriesEl"/>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6" name="Chart 476"/>
          <p:cNvGraphicFramePr/>
          <p:nvPr/>
        </p:nvGraphicFramePr>
        <p:xfrm>
          <a:off x="1471835" y="1742690"/>
          <a:ext cx="13380815" cy="6755390"/>
        </p:xfrm>
        <a:graphic>
          <a:graphicData uri="http://schemas.openxmlformats.org/drawingml/2006/chart">
            <c:chart xmlns:c="http://schemas.openxmlformats.org/drawingml/2006/chart" xmlns:r="http://schemas.openxmlformats.org/officeDocument/2006/relationships" r:id="rId3"/>
          </a:graphicData>
        </a:graphic>
      </p:graphicFrame>
      <p:sp>
        <p:nvSpPr>
          <p:cNvPr id="477" name="Shape 477"/>
          <p:cNvSpPr>
            <a:spLocks noGrp="1"/>
          </p:cNvSpPr>
          <p:nvPr>
            <p:ph type="title"/>
          </p:nvPr>
        </p:nvSpPr>
        <p:spPr>
          <a:prstGeom prst="rect">
            <a:avLst/>
          </a:prstGeom>
        </p:spPr>
        <p:txBody>
          <a:bodyPr>
            <a:normAutofit/>
          </a:bodyPr>
          <a:lstStyle/>
          <a:p>
            <a:r>
              <a:t>Top 10 Cities at Risk from Sea Level Rise in 2070</a:t>
            </a:r>
          </a:p>
        </p:txBody>
      </p:sp>
      <p:sp>
        <p:nvSpPr>
          <p:cNvPr id="478" name="Shape 478"/>
          <p:cNvSpPr>
            <a:spLocks noGrp="1"/>
          </p:cNvSpPr>
          <p:nvPr>
            <p:ph type="body" sz="quarter" idx="1"/>
          </p:nvPr>
        </p:nvSpPr>
        <p:spPr>
          <a:prstGeom prst="rect">
            <a:avLst/>
          </a:prstGeom>
          <a:effectLst>
            <a:outerShdw blurRad="50800" dist="38100" dir="2700000" rotWithShape="0">
              <a:srgbClr val="000000">
                <a:alpha val="75000"/>
              </a:srgbClr>
            </a:outerShdw>
          </a:effectLst>
        </p:spPr>
        <p:txBody>
          <a:bodyPr>
            <a:normAutofit/>
          </a:bodyPr>
          <a:lstStyle/>
          <a:p>
            <a:r>
              <a:t>By Assets at Risk</a:t>
            </a:r>
          </a:p>
        </p:txBody>
      </p:sp>
      <p:sp>
        <p:nvSpPr>
          <p:cNvPr id="480" name="Shape 480"/>
          <p:cNvSpPr/>
          <p:nvPr/>
        </p:nvSpPr>
        <p:spPr>
          <a:xfrm rot="16200000">
            <a:off x="-2034710" y="4909369"/>
            <a:ext cx="6209173" cy="408714"/>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spAutoFit/>
          </a:bodyPr>
          <a:lstStyle>
            <a:lvl1pPr algn="ctr">
              <a:defRPr sz="25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500" b="1" i="0" u="none" strike="noStrike" kern="0" cap="none" spc="0" normalizeH="0" baseline="0" noProof="0">
                <a:ln>
                  <a:noFill/>
                </a:ln>
                <a:solidFill>
                  <a:srgbClr val="FFFFFF"/>
                </a:solidFill>
                <a:effectLst/>
                <a:uLnTx/>
                <a:uFillTx/>
                <a:latin typeface="Arial"/>
                <a:cs typeface="Arial"/>
                <a:sym typeface="Arial"/>
              </a:rPr>
              <a:t>Estimated Exposed Assets (Trillion USD)</a:t>
            </a:r>
          </a:p>
        </p:txBody>
      </p:sp>
      <p:grpSp>
        <p:nvGrpSpPr>
          <p:cNvPr id="501" name="Group 501"/>
          <p:cNvGrpSpPr/>
          <p:nvPr/>
        </p:nvGrpSpPr>
        <p:grpSpPr>
          <a:xfrm>
            <a:off x="2534041" y="2748147"/>
            <a:ext cx="12006267" cy="5502654"/>
            <a:chOff x="0" y="0"/>
            <a:chExt cx="12006266" cy="5502653"/>
          </a:xfrm>
        </p:grpSpPr>
        <p:sp>
          <p:nvSpPr>
            <p:cNvPr id="481" name="Shape 481"/>
            <p:cNvSpPr/>
            <p:nvPr/>
          </p:nvSpPr>
          <p:spPr>
            <a:xfrm>
              <a:off x="0" y="0"/>
              <a:ext cx="668413" cy="5502654"/>
            </a:xfrm>
            <a:prstGeom prst="rect">
              <a:avLst/>
            </a:prstGeom>
            <a:gradFill flip="none" rotWithShape="1">
              <a:gsLst>
                <a:gs pos="0">
                  <a:srgbClr val="005698"/>
                </a:gs>
                <a:gs pos="100000">
                  <a:srgbClr val="1E73BA"/>
                </a:gs>
              </a:gsLst>
              <a:lin ang="5400000" scaled="0"/>
            </a:gradFill>
            <a:ln w="25400" cap="flat">
              <a:noFill/>
              <a:miter lim="400000"/>
            </a:ln>
            <a:effectLst/>
          </p:spPr>
          <p:txBody>
            <a:bodyPr wrap="square" lIns="38100" tIns="38100" rIns="38100" bIns="38100" numCol="1" anchor="t">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3000"/>
              </a:pPr>
              <a:endParaRPr kumimoji="0" sz="3000" b="1" i="0" u="none" strike="noStrike" kern="0" cap="none" spc="0" normalizeH="0" baseline="0" noProof="0">
                <a:ln>
                  <a:noFill/>
                </a:ln>
                <a:solidFill>
                  <a:srgbClr val="FFFFFF"/>
                </a:solidFill>
                <a:effectLst/>
                <a:uLnTx/>
                <a:uFillTx/>
                <a:latin typeface="Arial"/>
                <a:cs typeface="Arial"/>
                <a:sym typeface="Arial"/>
              </a:endParaRPr>
            </a:p>
          </p:txBody>
        </p:sp>
        <p:sp>
          <p:nvSpPr>
            <p:cNvPr id="482" name="Shape 482"/>
            <p:cNvSpPr/>
            <p:nvPr/>
          </p:nvSpPr>
          <p:spPr>
            <a:xfrm>
              <a:off x="1251298" y="228498"/>
              <a:ext cx="668413" cy="5274156"/>
            </a:xfrm>
            <a:prstGeom prst="rect">
              <a:avLst/>
            </a:prstGeom>
            <a:gradFill flip="none" rotWithShape="1">
              <a:gsLst>
                <a:gs pos="0">
                  <a:srgbClr val="005698"/>
                </a:gs>
                <a:gs pos="100000">
                  <a:srgbClr val="1E73BA"/>
                </a:gs>
              </a:gsLst>
              <a:lin ang="5400000" scaled="0"/>
            </a:gradFill>
            <a:ln w="25400" cap="flat">
              <a:noFill/>
              <a:miter lim="400000"/>
            </a:ln>
            <a:effectLst/>
          </p:spPr>
          <p:txBody>
            <a:bodyPr wrap="square" lIns="38100" tIns="38100" rIns="38100" bIns="38100" numCol="1" anchor="t">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3000"/>
              </a:pPr>
              <a:endParaRPr kumimoji="0" sz="3000" b="1" i="0" u="none" strike="noStrike" kern="0" cap="none" spc="0" normalizeH="0" baseline="0" noProof="0">
                <a:ln>
                  <a:noFill/>
                </a:ln>
                <a:solidFill>
                  <a:srgbClr val="FFFFFF"/>
                </a:solidFill>
                <a:effectLst/>
                <a:uLnTx/>
                <a:uFillTx/>
                <a:latin typeface="Arial"/>
                <a:cs typeface="Arial"/>
                <a:sym typeface="Arial"/>
              </a:endParaRPr>
            </a:p>
          </p:txBody>
        </p:sp>
        <p:sp>
          <p:nvSpPr>
            <p:cNvPr id="483" name="Shape 483"/>
            <p:cNvSpPr/>
            <p:nvPr/>
          </p:nvSpPr>
          <p:spPr>
            <a:xfrm>
              <a:off x="2513477" y="2132222"/>
              <a:ext cx="668414" cy="3370432"/>
            </a:xfrm>
            <a:prstGeom prst="rect">
              <a:avLst/>
            </a:prstGeom>
            <a:gradFill flip="none" rotWithShape="1">
              <a:gsLst>
                <a:gs pos="0">
                  <a:srgbClr val="005698"/>
                </a:gs>
                <a:gs pos="100000">
                  <a:srgbClr val="1E73BA"/>
                </a:gs>
              </a:gsLst>
              <a:lin ang="5400000" scaled="0"/>
            </a:gradFill>
            <a:ln w="25400" cap="flat">
              <a:noFill/>
              <a:miter lim="400000"/>
            </a:ln>
            <a:effectLst/>
          </p:spPr>
          <p:txBody>
            <a:bodyPr wrap="square" lIns="38100" tIns="38100" rIns="38100" bIns="38100" numCol="1" anchor="t">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3000"/>
              </a:pPr>
              <a:endParaRPr kumimoji="0" sz="3000" b="1" i="0" u="none" strike="noStrike" kern="0" cap="none" spc="0" normalizeH="0" baseline="0" noProof="0">
                <a:ln>
                  <a:noFill/>
                </a:ln>
                <a:solidFill>
                  <a:srgbClr val="FFFFFF"/>
                </a:solidFill>
                <a:effectLst/>
                <a:uLnTx/>
                <a:uFillTx/>
                <a:latin typeface="Arial"/>
                <a:cs typeface="Arial"/>
                <a:sym typeface="Arial"/>
              </a:endParaRPr>
            </a:p>
          </p:txBody>
        </p:sp>
        <p:sp>
          <p:nvSpPr>
            <p:cNvPr id="484" name="Shape 484"/>
            <p:cNvSpPr/>
            <p:nvPr/>
          </p:nvSpPr>
          <p:spPr>
            <a:xfrm>
              <a:off x="3775657" y="2426431"/>
              <a:ext cx="668413" cy="3076223"/>
            </a:xfrm>
            <a:prstGeom prst="rect">
              <a:avLst/>
            </a:prstGeom>
            <a:gradFill flip="none" rotWithShape="1">
              <a:gsLst>
                <a:gs pos="0">
                  <a:srgbClr val="005698"/>
                </a:gs>
                <a:gs pos="100000">
                  <a:srgbClr val="1E73BA"/>
                </a:gs>
              </a:gsLst>
              <a:lin ang="5400000" scaled="0"/>
            </a:gradFill>
            <a:ln w="25400" cap="flat">
              <a:noFill/>
              <a:miter lim="400000"/>
            </a:ln>
            <a:effectLst/>
          </p:spPr>
          <p:txBody>
            <a:bodyPr wrap="square" lIns="38100" tIns="38100" rIns="38100" bIns="38100" numCol="1" anchor="t">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3000"/>
              </a:pPr>
              <a:endParaRPr kumimoji="0" sz="3000" b="1" i="0" u="none" strike="noStrike" kern="0" cap="none" spc="0" normalizeH="0" baseline="0" noProof="0">
                <a:ln>
                  <a:noFill/>
                </a:ln>
                <a:solidFill>
                  <a:srgbClr val="FFFFFF"/>
                </a:solidFill>
                <a:effectLst/>
                <a:uLnTx/>
                <a:uFillTx/>
                <a:latin typeface="Arial"/>
                <a:cs typeface="Arial"/>
                <a:sym typeface="Arial"/>
              </a:endParaRPr>
            </a:p>
          </p:txBody>
        </p:sp>
        <p:sp>
          <p:nvSpPr>
            <p:cNvPr id="485" name="Shape 485"/>
            <p:cNvSpPr/>
            <p:nvPr/>
          </p:nvSpPr>
          <p:spPr>
            <a:xfrm>
              <a:off x="5037837" y="2839903"/>
              <a:ext cx="668413" cy="2662751"/>
            </a:xfrm>
            <a:prstGeom prst="rect">
              <a:avLst/>
            </a:prstGeom>
            <a:gradFill flip="none" rotWithShape="1">
              <a:gsLst>
                <a:gs pos="0">
                  <a:srgbClr val="005698"/>
                </a:gs>
                <a:gs pos="100000">
                  <a:srgbClr val="1E73BA"/>
                </a:gs>
              </a:gsLst>
              <a:lin ang="5400000" scaled="0"/>
            </a:gradFill>
            <a:ln w="25400" cap="flat">
              <a:noFill/>
              <a:miter lim="400000"/>
            </a:ln>
            <a:effectLst/>
          </p:spPr>
          <p:txBody>
            <a:bodyPr wrap="square" lIns="38100" tIns="38100" rIns="38100" bIns="38100" numCol="1" anchor="t">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3000"/>
              </a:pPr>
              <a:endParaRPr kumimoji="0" sz="3000" b="1" i="0" u="none" strike="noStrike" kern="0" cap="none" spc="0" normalizeH="0" baseline="0" noProof="0">
                <a:ln>
                  <a:noFill/>
                </a:ln>
                <a:solidFill>
                  <a:srgbClr val="FFFFFF"/>
                </a:solidFill>
                <a:effectLst/>
                <a:uLnTx/>
                <a:uFillTx/>
                <a:latin typeface="Arial"/>
                <a:cs typeface="Arial"/>
                <a:sym typeface="Arial"/>
              </a:endParaRPr>
            </a:p>
          </p:txBody>
        </p:sp>
        <p:sp>
          <p:nvSpPr>
            <p:cNvPr id="486" name="Shape 486"/>
            <p:cNvSpPr/>
            <p:nvPr/>
          </p:nvSpPr>
          <p:spPr>
            <a:xfrm>
              <a:off x="6289135" y="3003116"/>
              <a:ext cx="668413" cy="2499538"/>
            </a:xfrm>
            <a:prstGeom prst="rect">
              <a:avLst/>
            </a:prstGeom>
            <a:gradFill flip="none" rotWithShape="1">
              <a:gsLst>
                <a:gs pos="0">
                  <a:srgbClr val="005698"/>
                </a:gs>
                <a:gs pos="100000">
                  <a:srgbClr val="1E73BA"/>
                </a:gs>
              </a:gsLst>
              <a:lin ang="5400000" scaled="0"/>
            </a:gradFill>
            <a:ln w="25400" cap="flat">
              <a:noFill/>
              <a:miter lim="400000"/>
            </a:ln>
            <a:effectLst/>
          </p:spPr>
          <p:txBody>
            <a:bodyPr wrap="square" lIns="38100" tIns="38100" rIns="38100" bIns="38100" numCol="1" anchor="t">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3000"/>
              </a:pPr>
              <a:endParaRPr kumimoji="0" sz="3000" b="1" i="0" u="none" strike="noStrike" kern="0" cap="none" spc="0" normalizeH="0" baseline="0" noProof="0">
                <a:ln>
                  <a:noFill/>
                </a:ln>
                <a:solidFill>
                  <a:srgbClr val="FFFFFF"/>
                </a:solidFill>
                <a:effectLst/>
                <a:uLnTx/>
                <a:uFillTx/>
                <a:latin typeface="Arial"/>
                <a:cs typeface="Arial"/>
                <a:sym typeface="Arial"/>
              </a:endParaRPr>
            </a:p>
          </p:txBody>
        </p:sp>
        <p:sp>
          <p:nvSpPr>
            <p:cNvPr id="487" name="Shape 487"/>
            <p:cNvSpPr/>
            <p:nvPr/>
          </p:nvSpPr>
          <p:spPr>
            <a:xfrm>
              <a:off x="7551315" y="3579802"/>
              <a:ext cx="668413" cy="1922852"/>
            </a:xfrm>
            <a:prstGeom prst="rect">
              <a:avLst/>
            </a:prstGeom>
            <a:gradFill flip="none" rotWithShape="1">
              <a:gsLst>
                <a:gs pos="0">
                  <a:srgbClr val="005698"/>
                </a:gs>
                <a:gs pos="100000">
                  <a:srgbClr val="1E73BA"/>
                </a:gs>
              </a:gsLst>
              <a:lin ang="5400000" scaled="0"/>
            </a:gradFill>
            <a:ln w="25400" cap="flat">
              <a:noFill/>
              <a:miter lim="400000"/>
            </a:ln>
            <a:effectLst/>
          </p:spPr>
          <p:txBody>
            <a:bodyPr wrap="square" lIns="38100" tIns="38100" rIns="38100" bIns="38100" numCol="1" anchor="t">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3000"/>
              </a:pPr>
              <a:endParaRPr kumimoji="0" sz="3000" b="1" i="0" u="none" strike="noStrike" kern="0" cap="none" spc="0" normalizeH="0" baseline="0" noProof="0">
                <a:ln>
                  <a:noFill/>
                </a:ln>
                <a:solidFill>
                  <a:srgbClr val="FFFFFF"/>
                </a:solidFill>
                <a:effectLst/>
                <a:uLnTx/>
                <a:uFillTx/>
                <a:latin typeface="Arial"/>
                <a:cs typeface="Arial"/>
                <a:sym typeface="Arial"/>
              </a:endParaRPr>
            </a:p>
          </p:txBody>
        </p:sp>
        <p:sp>
          <p:nvSpPr>
            <p:cNvPr id="488" name="Shape 488"/>
            <p:cNvSpPr/>
            <p:nvPr/>
          </p:nvSpPr>
          <p:spPr>
            <a:xfrm>
              <a:off x="8813494" y="3612444"/>
              <a:ext cx="668413" cy="1890210"/>
            </a:xfrm>
            <a:prstGeom prst="rect">
              <a:avLst/>
            </a:prstGeom>
            <a:gradFill flip="none" rotWithShape="1">
              <a:gsLst>
                <a:gs pos="0">
                  <a:srgbClr val="005698"/>
                </a:gs>
                <a:gs pos="100000">
                  <a:srgbClr val="1E73BA"/>
                </a:gs>
              </a:gsLst>
              <a:lin ang="5400000" scaled="0"/>
            </a:gradFill>
            <a:ln w="25400" cap="flat">
              <a:noFill/>
              <a:miter lim="400000"/>
            </a:ln>
            <a:effectLst/>
          </p:spPr>
          <p:txBody>
            <a:bodyPr wrap="square" lIns="38100" tIns="38100" rIns="38100" bIns="38100" numCol="1" anchor="t">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3000"/>
              </a:pPr>
              <a:endParaRPr kumimoji="0" sz="3000" b="1" i="0" u="none" strike="noStrike" kern="0" cap="none" spc="0" normalizeH="0" baseline="0" noProof="0">
                <a:ln>
                  <a:noFill/>
                </a:ln>
                <a:solidFill>
                  <a:srgbClr val="FFFFFF"/>
                </a:solidFill>
                <a:effectLst/>
                <a:uLnTx/>
                <a:uFillTx/>
                <a:latin typeface="Arial"/>
                <a:cs typeface="Arial"/>
                <a:sym typeface="Arial"/>
              </a:endParaRPr>
            </a:p>
          </p:txBody>
        </p:sp>
        <p:sp>
          <p:nvSpPr>
            <p:cNvPr id="489" name="Shape 489"/>
            <p:cNvSpPr/>
            <p:nvPr/>
          </p:nvSpPr>
          <p:spPr>
            <a:xfrm>
              <a:off x="10075674" y="3688610"/>
              <a:ext cx="668413" cy="1814044"/>
            </a:xfrm>
            <a:prstGeom prst="rect">
              <a:avLst/>
            </a:prstGeom>
            <a:gradFill flip="none" rotWithShape="1">
              <a:gsLst>
                <a:gs pos="0">
                  <a:srgbClr val="005698"/>
                </a:gs>
                <a:gs pos="100000">
                  <a:srgbClr val="1E73BA"/>
                </a:gs>
              </a:gsLst>
              <a:lin ang="5400000" scaled="0"/>
            </a:gradFill>
            <a:ln w="25400" cap="flat">
              <a:noFill/>
              <a:miter lim="400000"/>
            </a:ln>
            <a:effectLst/>
          </p:spPr>
          <p:txBody>
            <a:bodyPr wrap="square" lIns="38100" tIns="38100" rIns="38100" bIns="38100" numCol="1" anchor="t">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3000"/>
              </a:pPr>
              <a:endParaRPr kumimoji="0" sz="3000" b="1" i="0" u="none" strike="noStrike" kern="0" cap="none" spc="0" normalizeH="0" baseline="0" noProof="0">
                <a:ln>
                  <a:noFill/>
                </a:ln>
                <a:solidFill>
                  <a:srgbClr val="FFFFFF"/>
                </a:solidFill>
                <a:effectLst/>
                <a:uLnTx/>
                <a:uFillTx/>
                <a:latin typeface="Arial"/>
                <a:cs typeface="Arial"/>
                <a:sym typeface="Arial"/>
              </a:endParaRPr>
            </a:p>
          </p:txBody>
        </p:sp>
        <p:sp>
          <p:nvSpPr>
            <p:cNvPr id="490" name="Shape 490"/>
            <p:cNvSpPr/>
            <p:nvPr/>
          </p:nvSpPr>
          <p:spPr>
            <a:xfrm>
              <a:off x="11337853" y="3753895"/>
              <a:ext cx="668414" cy="1748759"/>
            </a:xfrm>
            <a:prstGeom prst="rect">
              <a:avLst/>
            </a:prstGeom>
            <a:gradFill flip="none" rotWithShape="1">
              <a:gsLst>
                <a:gs pos="0">
                  <a:srgbClr val="005698"/>
                </a:gs>
                <a:gs pos="100000">
                  <a:srgbClr val="1E73BA"/>
                </a:gs>
              </a:gsLst>
              <a:lin ang="5400000" scaled="0"/>
            </a:gradFill>
            <a:ln w="25400" cap="flat">
              <a:noFill/>
              <a:miter lim="400000"/>
            </a:ln>
            <a:effectLst/>
          </p:spPr>
          <p:txBody>
            <a:bodyPr wrap="square" lIns="38100" tIns="38100" rIns="38100" bIns="38100" numCol="1" anchor="t">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3000"/>
              </a:pPr>
              <a:endParaRPr kumimoji="0" sz="3000" b="1" i="0" u="none" strike="noStrike" kern="0" cap="none" spc="0" normalizeH="0" baseline="0" noProof="0">
                <a:ln>
                  <a:noFill/>
                </a:ln>
                <a:solidFill>
                  <a:srgbClr val="FFFFFF"/>
                </a:solidFill>
                <a:effectLst/>
                <a:uLnTx/>
                <a:uFillTx/>
                <a:latin typeface="Arial"/>
                <a:cs typeface="Arial"/>
                <a:sym typeface="Arial"/>
              </a:endParaRPr>
            </a:p>
          </p:txBody>
        </p:sp>
        <p:sp>
          <p:nvSpPr>
            <p:cNvPr id="491" name="Shape 491"/>
            <p:cNvSpPr/>
            <p:nvPr/>
          </p:nvSpPr>
          <p:spPr>
            <a:xfrm rot="16200000">
              <a:off x="-178229" y="4625530"/>
              <a:ext cx="1071266" cy="4455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ctr">
              <a:spAutoFit/>
            </a:bodyPr>
            <a:lstStyle>
              <a:lvl1pPr>
                <a:defRPr sz="2800"/>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a:ln>
                    <a:noFill/>
                  </a:ln>
                  <a:solidFill>
                    <a:srgbClr val="FFFFFF"/>
                  </a:solidFill>
                  <a:effectLst/>
                  <a:uLnTx/>
                  <a:uFillTx/>
                  <a:latin typeface="Arial"/>
                  <a:cs typeface="Arial"/>
                  <a:sym typeface="Arial"/>
                </a:rPr>
                <a:t>Miami</a:t>
              </a:r>
            </a:p>
          </p:txBody>
        </p:sp>
        <p:sp>
          <p:nvSpPr>
            <p:cNvPr id="492" name="Shape 492"/>
            <p:cNvSpPr/>
            <p:nvPr/>
          </p:nvSpPr>
          <p:spPr>
            <a:xfrm rot="16200000">
              <a:off x="592527" y="4147323"/>
              <a:ext cx="2018954" cy="4455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ctr">
              <a:spAutoFit/>
            </a:bodyPr>
            <a:lstStyle>
              <a:lvl1pPr>
                <a:defRPr sz="2800"/>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a:ln>
                    <a:noFill/>
                  </a:ln>
                  <a:solidFill>
                    <a:srgbClr val="FFFFFF"/>
                  </a:solidFill>
                  <a:effectLst/>
                  <a:uLnTx/>
                  <a:uFillTx/>
                  <a:latin typeface="Arial"/>
                  <a:cs typeface="Arial"/>
                  <a:sym typeface="Arial"/>
                </a:rPr>
                <a:t>Guangzhou</a:t>
              </a:r>
            </a:p>
          </p:txBody>
        </p:sp>
        <p:sp>
          <p:nvSpPr>
            <p:cNvPr id="493" name="Shape 493"/>
            <p:cNvSpPr/>
            <p:nvPr/>
          </p:nvSpPr>
          <p:spPr>
            <a:xfrm rot="16200000">
              <a:off x="1351762" y="3658791"/>
              <a:ext cx="3015085" cy="4455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ctr">
              <a:spAutoFit/>
            </a:bodyPr>
            <a:lstStyle>
              <a:lvl1pPr>
                <a:defRPr sz="2800"/>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a:ln>
                    <a:noFill/>
                  </a:ln>
                  <a:solidFill>
                    <a:srgbClr val="FFFFFF"/>
                  </a:solidFill>
                  <a:effectLst/>
                  <a:uLnTx/>
                  <a:uFillTx/>
                  <a:latin typeface="Arial"/>
                  <a:cs typeface="Arial"/>
                  <a:sym typeface="Arial"/>
                </a:rPr>
                <a:t>New York/Newark</a:t>
              </a:r>
            </a:p>
          </p:txBody>
        </p:sp>
        <p:sp>
          <p:nvSpPr>
            <p:cNvPr id="494" name="Shape 494"/>
            <p:cNvSpPr/>
            <p:nvPr/>
          </p:nvSpPr>
          <p:spPr>
            <a:xfrm rot="16200000">
              <a:off x="3455286" y="4486456"/>
              <a:ext cx="1348036" cy="4455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ctr">
              <a:spAutoFit/>
            </a:bodyPr>
            <a:lstStyle>
              <a:lvl1pPr>
                <a:defRPr sz="2800"/>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a:ln>
                    <a:noFill/>
                  </a:ln>
                  <a:solidFill>
                    <a:srgbClr val="FFFFFF"/>
                  </a:solidFill>
                  <a:effectLst/>
                  <a:uLnTx/>
                  <a:uFillTx/>
                  <a:latin typeface="Arial"/>
                  <a:cs typeface="Arial"/>
                  <a:sym typeface="Arial"/>
                </a:rPr>
                <a:t>Kolkata</a:t>
              </a:r>
            </a:p>
          </p:txBody>
        </p:sp>
        <p:sp>
          <p:nvSpPr>
            <p:cNvPr id="495" name="Shape 495"/>
            <p:cNvSpPr/>
            <p:nvPr/>
          </p:nvSpPr>
          <p:spPr>
            <a:xfrm rot="16200000">
              <a:off x="4529267" y="4322327"/>
              <a:ext cx="1663874" cy="4455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ctr">
              <a:spAutoFit/>
            </a:bodyPr>
            <a:lstStyle>
              <a:lvl1pPr>
                <a:defRPr sz="2800"/>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a:ln>
                    <a:noFill/>
                  </a:ln>
                  <a:solidFill>
                    <a:srgbClr val="FFFFFF"/>
                  </a:solidFill>
                  <a:effectLst/>
                  <a:uLnTx/>
                  <a:uFillTx/>
                  <a:latin typeface="Arial"/>
                  <a:cs typeface="Arial"/>
                  <a:sym typeface="Arial"/>
                </a:rPr>
                <a:t>Shanghai</a:t>
              </a:r>
            </a:p>
          </p:txBody>
        </p:sp>
        <p:sp>
          <p:nvSpPr>
            <p:cNvPr id="496" name="Shape 496"/>
            <p:cNvSpPr/>
            <p:nvPr/>
          </p:nvSpPr>
          <p:spPr>
            <a:xfrm rot="16200000">
              <a:off x="5953155" y="4456432"/>
              <a:ext cx="1406899" cy="4455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ctr">
              <a:spAutoFit/>
            </a:bodyPr>
            <a:lstStyle>
              <a:lvl1pPr>
                <a:defRPr sz="2800"/>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a:ln>
                    <a:noFill/>
                  </a:ln>
                  <a:solidFill>
                    <a:srgbClr val="FFFFFF"/>
                  </a:solidFill>
                  <a:effectLst/>
                  <a:uLnTx/>
                  <a:uFillTx/>
                  <a:latin typeface="Arial"/>
                  <a:cs typeface="Arial"/>
                  <a:sym typeface="Arial"/>
                </a:rPr>
                <a:t>Mumbai</a:t>
              </a:r>
            </a:p>
          </p:txBody>
        </p:sp>
        <p:sp>
          <p:nvSpPr>
            <p:cNvPr id="497" name="Shape 497"/>
            <p:cNvSpPr/>
            <p:nvPr/>
          </p:nvSpPr>
          <p:spPr>
            <a:xfrm rot="16200000">
              <a:off x="7287065" y="4563701"/>
              <a:ext cx="1202879" cy="4455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ctr">
              <a:spAutoFit/>
            </a:bodyPr>
            <a:lstStyle>
              <a:lvl1pPr>
                <a:defRPr sz="2800"/>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a:ln>
                    <a:noFill/>
                  </a:ln>
                  <a:solidFill>
                    <a:srgbClr val="FFFFFF"/>
                  </a:solidFill>
                  <a:effectLst/>
                  <a:uLnTx/>
                  <a:uFillTx/>
                  <a:latin typeface="Arial"/>
                  <a:cs typeface="Arial"/>
                  <a:sym typeface="Arial"/>
                </a:rPr>
                <a:t>Tianjin</a:t>
              </a:r>
            </a:p>
          </p:txBody>
        </p:sp>
        <p:sp>
          <p:nvSpPr>
            <p:cNvPr id="498" name="Shape 498"/>
            <p:cNvSpPr/>
            <p:nvPr/>
          </p:nvSpPr>
          <p:spPr>
            <a:xfrm rot="16200000">
              <a:off x="8603660" y="4621926"/>
              <a:ext cx="1084289" cy="4455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ctr">
              <a:spAutoFit/>
            </a:bodyPr>
            <a:lstStyle>
              <a:lvl1pPr>
                <a:defRPr sz="2800"/>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a:ln>
                    <a:noFill/>
                  </a:ln>
                  <a:solidFill>
                    <a:srgbClr val="FFFFFF"/>
                  </a:solidFill>
                  <a:effectLst/>
                  <a:uLnTx/>
                  <a:uFillTx/>
                  <a:latin typeface="Arial"/>
                  <a:cs typeface="Arial"/>
                  <a:sym typeface="Arial"/>
                </a:rPr>
                <a:t>Tokyo</a:t>
              </a:r>
            </a:p>
          </p:txBody>
        </p:sp>
        <p:sp>
          <p:nvSpPr>
            <p:cNvPr id="499" name="Shape 499"/>
            <p:cNvSpPr/>
            <p:nvPr/>
          </p:nvSpPr>
          <p:spPr>
            <a:xfrm rot="16200000">
              <a:off x="9625672" y="4363520"/>
              <a:ext cx="1631065" cy="40871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ctr">
              <a:spAutoFit/>
            </a:bodyPr>
            <a:lstStyle>
              <a:lvl1pPr>
                <a:defRPr sz="2500" spc="-125"/>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500" b="1" i="0" u="none" strike="noStrike" kern="0" cap="none" spc="-125" normalizeH="0" baseline="0" noProof="0">
                  <a:ln>
                    <a:noFill/>
                  </a:ln>
                  <a:solidFill>
                    <a:srgbClr val="FFFFFF"/>
                  </a:solidFill>
                  <a:effectLst/>
                  <a:uLnTx/>
                  <a:uFillTx/>
                  <a:latin typeface="Arial"/>
                  <a:cs typeface="Arial"/>
                  <a:sym typeface="Arial"/>
                </a:rPr>
                <a:t>Hong Kong</a:t>
              </a:r>
            </a:p>
          </p:txBody>
        </p:sp>
        <p:sp>
          <p:nvSpPr>
            <p:cNvPr id="500" name="Shape 500"/>
            <p:cNvSpPr/>
            <p:nvPr/>
          </p:nvSpPr>
          <p:spPr>
            <a:xfrm rot="16200000">
              <a:off x="10877779" y="4374502"/>
              <a:ext cx="1565251" cy="4455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ctr">
              <a:spAutoFit/>
            </a:bodyPr>
            <a:lstStyle>
              <a:lvl1pPr>
                <a:defRPr sz="2800"/>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a:ln>
                    <a:noFill/>
                  </a:ln>
                  <a:solidFill>
                    <a:srgbClr val="FFFFFF"/>
                  </a:solidFill>
                  <a:effectLst/>
                  <a:uLnTx/>
                  <a:uFillTx/>
                  <a:latin typeface="Arial"/>
                  <a:cs typeface="Arial"/>
                  <a:sym typeface="Arial"/>
                </a:rPr>
                <a:t>Bangkok</a:t>
              </a:r>
            </a:p>
          </p:txBody>
        </p:sp>
      </p:grpSp>
      <p:sp>
        <p:nvSpPr>
          <p:cNvPr id="29" name="Data: Nichols, et al., OECD Environment Working Paper No. 1 (ENV/WKP(2007)1)">
            <a:extLst>
              <a:ext uri="{FF2B5EF4-FFF2-40B4-BE49-F238E27FC236}">
                <a16:creationId xmlns:a16="http://schemas.microsoft.com/office/drawing/2014/main" id="{CF5C127D-0A5D-47D7-9F1C-DD7EC8661598}"/>
              </a:ext>
            </a:extLst>
          </p:cNvPr>
          <p:cNvSpPr txBox="1"/>
          <p:nvPr/>
        </p:nvSpPr>
        <p:spPr>
          <a:xfrm>
            <a:off x="914400" y="8686800"/>
            <a:ext cx="6172200"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lvl1pPr>
          </a:lstStyle>
          <a:p>
            <a:r>
              <a:rPr dirty="0">
                <a:solidFill>
                  <a:srgbClr val="FFFFFF">
                    <a:alpha val="50000"/>
                  </a:srgbClr>
                </a:solidFill>
              </a:rPr>
              <a:t>Data: Nichols, et al., OECD Environment Working Paper No. 1 (ENV/WKP(2007)1)</a:t>
            </a:r>
          </a:p>
        </p:txBody>
      </p:sp>
    </p:spTree>
    <p:extLst>
      <p:ext uri="{BB962C8B-B14F-4D97-AF65-F5344CB8AC3E}">
        <p14:creationId xmlns:p14="http://schemas.microsoft.com/office/powerpoint/2010/main" val="3277007894"/>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200"/>
                                  </p:stCondLst>
                                  <p:iterate>
                                    <p:tmAbs val="0"/>
                                  </p:iterate>
                                  <p:childTnLst>
                                    <p:set>
                                      <p:cBhvr>
                                        <p:cTn id="6" fill="hold"/>
                                        <p:tgtEl>
                                          <p:spTgt spid="501"/>
                                        </p:tgtEl>
                                        <p:attrNameLst>
                                          <p:attrName>style.visibility</p:attrName>
                                        </p:attrNameLst>
                                      </p:cBhvr>
                                      <p:to>
                                        <p:strVal val="visible"/>
                                      </p:to>
                                    </p:set>
                                    <p:animEffect transition="in" filter="wipe(right)">
                                      <p:cBhvr>
                                        <p:cTn id="7" dur="1000"/>
                                        <p:tgtEl>
                                          <p:spTgt spid="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7" name="186546566.jpg" descr="186546566.jpg"/>
          <p:cNvPicPr>
            <a:picLocks noChangeAspect="1"/>
          </p:cNvPicPr>
          <p:nvPr/>
        </p:nvPicPr>
        <p:blipFill>
          <a:blip r:embed="rId3"/>
          <a:stretch>
            <a:fillRect/>
          </a:stretch>
        </p:blipFill>
        <p:spPr>
          <a:xfrm>
            <a:off x="0" y="-1697651"/>
            <a:ext cx="16256000" cy="10841651"/>
          </a:xfrm>
          <a:prstGeom prst="rect">
            <a:avLst/>
          </a:prstGeom>
          <a:ln w="12700">
            <a:miter lim="400000"/>
          </a:ln>
        </p:spPr>
      </p:pic>
      <p:sp>
        <p:nvSpPr>
          <p:cNvPr id="3188" name="$129 Billion Worth Of New York City Real Estate Now Lies In Flood Zones"/>
          <p:cNvSpPr txBox="1"/>
          <p:nvPr/>
        </p:nvSpPr>
        <p:spPr>
          <a:xfrm>
            <a:off x="740226" y="7219691"/>
            <a:ext cx="10828300" cy="1403705"/>
          </a:xfrm>
          <a:prstGeom prst="rect">
            <a:avLst/>
          </a:prstGeom>
          <a:ln w="12700">
            <a:miter lim="400000"/>
          </a:ln>
          <a:effectLst>
            <a:outerShdw blurRad="38100" dist="38100" dir="5400000" rotWithShape="0">
              <a:srgbClr val="000000">
                <a:alpha val="9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4500"/>
            </a:lvl1pPr>
          </a:lstStyle>
          <a:p>
            <a:r>
              <a:t>$129 Billion Worth Of New York City Real Estate Now Lies In Flood Zones</a:t>
            </a:r>
          </a:p>
        </p:txBody>
      </p:sp>
      <p:sp>
        <p:nvSpPr>
          <p:cNvPr id="3189" name="Photo: Getty Royalty Free…"/>
          <p:cNvSpPr txBox="1"/>
          <p:nvPr/>
        </p:nvSpPr>
        <p:spPr>
          <a:xfrm>
            <a:off x="13373183" y="8503920"/>
            <a:ext cx="2324354" cy="42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b">
            <a:spAutoFit/>
          </a:bodyPr>
          <a:lstStyle/>
          <a:p>
            <a:pPr algn="r">
              <a:defRPr sz="1200"/>
            </a:pPr>
            <a:r>
              <a:rPr dirty="0">
                <a:effectLst>
                  <a:outerShdw blurRad="38100" dist="38100" dir="2700000" algn="tl" rotWithShape="0">
                    <a:prstClr val="black">
                      <a:alpha val="70000"/>
                    </a:prstClr>
                  </a:outerShdw>
                </a:effectLst>
              </a:rPr>
              <a:t>Photo: Getty Royalty Free</a:t>
            </a:r>
          </a:p>
          <a:p>
            <a:pPr algn="r">
              <a:defRPr sz="1200"/>
            </a:pPr>
            <a:r>
              <a:rPr dirty="0">
                <a:effectLst>
                  <a:outerShdw blurRad="38100" dist="38100" dir="2700000" algn="tl" rotWithShape="0">
                    <a:prstClr val="black">
                      <a:alpha val="70000"/>
                    </a:prstClr>
                  </a:outerShdw>
                </a:effectLst>
              </a:rPr>
              <a:t>Source: Business Insider, 2014</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300"/>
                                  </p:stCondLst>
                                  <p:iterate>
                                    <p:tmAbs val="0"/>
                                  </p:iterate>
                                  <p:childTnLst>
                                    <p:set>
                                      <p:cBhvr>
                                        <p:cTn id="6" fill="hold"/>
                                        <p:tgtEl>
                                          <p:spTgt spid="3188"/>
                                        </p:tgtEl>
                                        <p:attrNameLst>
                                          <p:attrName>style.visibility</p:attrName>
                                        </p:attrNameLst>
                                      </p:cBhvr>
                                      <p:to>
                                        <p:strVal val="visible"/>
                                      </p:to>
                                    </p:set>
                                    <p:anim calcmode="lin" valueType="num">
                                      <p:cBhvr>
                                        <p:cTn id="7" dur="750" fill="hold"/>
                                        <p:tgtEl>
                                          <p:spTgt spid="3188"/>
                                        </p:tgtEl>
                                        <p:attrNameLst>
                                          <p:attrName>ppt_w</p:attrName>
                                        </p:attrNameLst>
                                      </p:cBhvr>
                                      <p:tavLst>
                                        <p:tav tm="0">
                                          <p:val>
                                            <p:fltVal val="0"/>
                                          </p:val>
                                        </p:tav>
                                        <p:tav tm="100000">
                                          <p:val>
                                            <p:strVal val="#ppt_w"/>
                                          </p:val>
                                        </p:tav>
                                      </p:tavLst>
                                    </p:anim>
                                    <p:anim calcmode="lin" valueType="num">
                                      <p:cBhvr>
                                        <p:cTn id="8" dur="750" fill="hold"/>
                                        <p:tgtEl>
                                          <p:spTgt spid="3188"/>
                                        </p:tgtEl>
                                        <p:attrNameLst>
                                          <p:attrName>ppt_h</p:attrName>
                                        </p:attrNameLst>
                                      </p:cBhvr>
                                      <p:tavLst>
                                        <p:tav tm="0">
                                          <p:val>
                                            <p:fltVal val="0"/>
                                          </p:val>
                                        </p:tav>
                                        <p:tav tm="100000">
                                          <p:val>
                                            <p:strVal val="#ppt_h"/>
                                          </p:val>
                                        </p:tav>
                                      </p:tavLst>
                                    </p:anim>
                                  </p:childTnLst>
                                </p:cTn>
                              </p:par>
                              <p:par>
                                <p:cTn id="9" presetID="10" presetClass="entr" fill="hold" grpId="0" nodeType="withEffect">
                                  <p:stCondLst>
                                    <p:cond delay="300"/>
                                  </p:stCondLst>
                                  <p:iterate>
                                    <p:tmAbs val="0"/>
                                  </p:iterate>
                                  <p:childTnLst>
                                    <p:set>
                                      <p:cBhvr>
                                        <p:cTn id="10" fill="hold"/>
                                        <p:tgtEl>
                                          <p:spTgt spid="3189"/>
                                        </p:tgtEl>
                                        <p:attrNameLst>
                                          <p:attrName>style.visibility</p:attrName>
                                        </p:attrNameLst>
                                      </p:cBhvr>
                                      <p:to>
                                        <p:strVal val="visible"/>
                                      </p:to>
                                    </p:set>
                                    <p:animEffect transition="in" filter="fade">
                                      <p:cBhvr>
                                        <p:cTn id="11" dur="1000"/>
                                        <p:tgtEl>
                                          <p:spTgt spid="3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8" grpId="0" animBg="1" advAuto="0"/>
      <p:bldP spid="3189"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0" name="15036271_10210742358224890_4377299701697614905_n_cropped.jpg" descr="15036271_10210742358224890_4377299701697614905_n_cropped.jpg"/>
          <p:cNvPicPr>
            <a:picLocks noChangeAspect="1"/>
          </p:cNvPicPr>
          <p:nvPr/>
        </p:nvPicPr>
        <p:blipFill>
          <a:blip r:embed="rId3"/>
          <a:stretch>
            <a:fillRect/>
          </a:stretch>
        </p:blipFill>
        <p:spPr>
          <a:xfrm>
            <a:off x="-1" y="-1"/>
            <a:ext cx="16256001" cy="9144001"/>
          </a:xfrm>
          <a:prstGeom prst="rect">
            <a:avLst/>
          </a:prstGeom>
          <a:ln w="12700">
            <a:miter lim="400000"/>
          </a:ln>
        </p:spPr>
      </p:pic>
      <p:sp>
        <p:nvSpPr>
          <p:cNvPr id="3151" name="Miami Beach, Florida"/>
          <p:cNvSpPr txBox="1">
            <a:spLocks noGrp="1"/>
          </p:cNvSpPr>
          <p:nvPr>
            <p:ph type="title"/>
          </p:nvPr>
        </p:nvSpPr>
        <p:spPr>
          <a:xfrm>
            <a:off x="736599" y="393699"/>
            <a:ext cx="13754101" cy="774701"/>
          </a:xfrm>
          <a:prstGeom prst="rect">
            <a:avLst/>
          </a:prstGeom>
        </p:spPr>
        <p:txBody>
          <a:bodyPr/>
          <a:lstStyle/>
          <a:p>
            <a:r>
              <a:t>Miami Beach, Florida</a:t>
            </a:r>
          </a:p>
        </p:txBody>
      </p:sp>
      <p:sp>
        <p:nvSpPr>
          <p:cNvPr id="3152" name="November 14, 2016"/>
          <p:cNvSpPr txBox="1">
            <a:spLocks noGrp="1"/>
          </p:cNvSpPr>
          <p:nvPr>
            <p:ph type="body" sz="quarter" idx="1"/>
          </p:nvPr>
        </p:nvSpPr>
        <p:spPr>
          <a:xfrm>
            <a:off x="736599" y="1079499"/>
            <a:ext cx="13754101" cy="762001"/>
          </a:xfrm>
          <a:prstGeom prst="rect">
            <a:avLst/>
          </a:prstGeom>
        </p:spPr>
        <p:txBody>
          <a:bodyPr/>
          <a:lstStyle/>
          <a:p>
            <a:r>
              <a:t>November 14, 2016</a:t>
            </a:r>
          </a:p>
        </p:txBody>
      </p:sp>
      <p:sp>
        <p:nvSpPr>
          <p:cNvPr id="3153" name="© 2016 Richard Conlin"/>
          <p:cNvSpPr txBox="1"/>
          <p:nvPr/>
        </p:nvSpPr>
        <p:spPr>
          <a:xfrm>
            <a:off x="11083713" y="8686800"/>
            <a:ext cx="4653403"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lgn="r">
              <a:defRPr sz="1200"/>
            </a:lvl1pPr>
          </a:lstStyle>
          <a:p>
            <a:r>
              <a:rPr dirty="0">
                <a:solidFill>
                  <a:srgbClr val="FFFFFF">
                    <a:alpha val="80000"/>
                  </a:srgbClr>
                </a:solidFill>
              </a:rPr>
              <a:t>© 2016 Richard </a:t>
            </a:r>
            <a:r>
              <a:rPr dirty="0" err="1">
                <a:solidFill>
                  <a:srgbClr val="FFFFFF">
                    <a:alpha val="80000"/>
                  </a:srgbClr>
                </a:solidFill>
              </a:rPr>
              <a:t>Conlin</a:t>
            </a:r>
            <a:endParaRPr dirty="0">
              <a:solidFill>
                <a:srgbClr val="FFFFFF">
                  <a:alpha val="80000"/>
                </a:srgbClr>
              </a:solidFill>
            </a:endParaRPr>
          </a:p>
        </p:txBody>
      </p:sp>
    </p:spTree>
    <p:extLst>
      <p:ext uri="{BB962C8B-B14F-4D97-AF65-F5344CB8AC3E}">
        <p14:creationId xmlns:p14="http://schemas.microsoft.com/office/powerpoint/2010/main" val="2144077978"/>
      </p:ext>
    </p:extLst>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8" name="Climate change…"/>
          <p:cNvSpPr txBox="1">
            <a:spLocks noGrp="1"/>
          </p:cNvSpPr>
          <p:nvPr>
            <p:ph type="title" idx="4294967295"/>
          </p:nvPr>
        </p:nvSpPr>
        <p:spPr>
          <a:xfrm>
            <a:off x="862151" y="2051975"/>
            <a:ext cx="14531697" cy="6976628"/>
          </a:xfrm>
          <a:prstGeom prst="rect">
            <a:avLst/>
          </a:prstGeom>
        </p:spPr>
        <p:txBody>
          <a:bodyPr anchor="ctr"/>
          <a:lstStyle/>
          <a:p>
            <a:pPr marL="286226" indent="-286226" algn="ctr">
              <a:lnSpc>
                <a:spcPts val="7300"/>
              </a:lnSpc>
              <a:defRPr sz="6000"/>
            </a:pPr>
            <a:r>
              <a:t>Climate change </a:t>
            </a:r>
          </a:p>
          <a:p>
            <a:pPr marL="286226" indent="-286226" algn="ctr">
              <a:lnSpc>
                <a:spcPts val="7300"/>
              </a:lnSpc>
              <a:defRPr sz="6000"/>
            </a:pPr>
            <a:r>
              <a:t>“will likely lead to </a:t>
            </a:r>
          </a:p>
          <a:p>
            <a:pPr marL="286226" indent="-286226" algn="ctr">
              <a:lnSpc>
                <a:spcPts val="7300"/>
              </a:lnSpc>
              <a:defRPr sz="6000">
                <a:solidFill>
                  <a:srgbClr val="FF1314"/>
                </a:solidFill>
              </a:defRPr>
            </a:pPr>
            <a:r>
              <a:t>food and water shortages, </a:t>
            </a:r>
          </a:p>
          <a:p>
            <a:pPr marL="286226" indent="-286226" algn="ctr">
              <a:lnSpc>
                <a:spcPts val="7300"/>
              </a:lnSpc>
              <a:defRPr sz="6000"/>
            </a:pPr>
            <a:r>
              <a:rPr>
                <a:solidFill>
                  <a:srgbClr val="FF1314"/>
                </a:solidFill>
              </a:rPr>
              <a:t>pandemic disease,</a:t>
            </a:r>
            <a:r>
              <a:t> </a:t>
            </a:r>
          </a:p>
          <a:p>
            <a:pPr marL="286226" indent="-286226" algn="ctr">
              <a:lnSpc>
                <a:spcPts val="7300"/>
              </a:lnSpc>
              <a:defRPr sz="6000"/>
            </a:pPr>
            <a:r>
              <a:t>disputes over </a:t>
            </a:r>
            <a:r>
              <a:rPr>
                <a:solidFill>
                  <a:srgbClr val="FF1314"/>
                </a:solidFill>
              </a:rPr>
              <a:t>refugees </a:t>
            </a:r>
            <a:r>
              <a:t>and resources, and destruction by natural disasters in regions across the globe.”</a:t>
            </a:r>
          </a:p>
        </p:txBody>
      </p:sp>
      <p:sp>
        <p:nvSpPr>
          <p:cNvPr id="2129" name="U.S. Department of Defense  2014 Climate Change Adaptation Roadmap"/>
          <p:cNvSpPr txBox="1">
            <a:spLocks noGrp="1"/>
          </p:cNvSpPr>
          <p:nvPr>
            <p:ph type="body" sz="quarter" idx="4294967295"/>
          </p:nvPr>
        </p:nvSpPr>
        <p:spPr>
          <a:xfrm>
            <a:off x="3185286" y="885178"/>
            <a:ext cx="9885428" cy="1126708"/>
          </a:xfrm>
          <a:prstGeom prst="rect">
            <a:avLst/>
          </a:prstGeom>
        </p:spPr>
        <p:txBody>
          <a:bodyPr/>
          <a:lstStyle/>
          <a:p>
            <a:pPr algn="ctr">
              <a:lnSpc>
                <a:spcPct val="110000"/>
              </a:lnSpc>
              <a:spcBef>
                <a:spcPts val="1300"/>
              </a:spcBef>
              <a:defRPr sz="3000">
                <a:solidFill>
                  <a:srgbClr val="FF1314"/>
                </a:solidFill>
              </a:defRPr>
            </a:pPr>
            <a:r>
              <a:rPr sz="4000"/>
              <a:t>U.S. Department of Defense</a:t>
            </a:r>
            <a:r>
              <a:t> </a:t>
            </a:r>
            <a:br/>
            <a:r>
              <a:rPr i="1"/>
              <a:t>2014 Climate Change Adaptation Roadmap</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fill="hold"/>
                                        <p:tgtEl>
                                          <p:spTgt spid="2129">
                                            <p:txEl>
                                              <p:charRg st="4294967295" end="4294967295"/>
                                            </p:txEl>
                                          </p:spTgt>
                                        </p:tgtEl>
                                        <p:attrNameLst>
                                          <p:attrName>style.visibility</p:attrName>
                                        </p:attrNameLst>
                                      </p:cBhvr>
                                      <p:to>
                                        <p:strVal val="visible"/>
                                      </p:to>
                                    </p:set>
                                  </p:childTnLst>
                                </p:cTn>
                              </p:par>
                            </p:childTnLst>
                          </p:cTn>
                        </p:par>
                        <p:par>
                          <p:cTn id="7" fill="hold">
                            <p:stCondLst>
                              <p:cond delay="1120"/>
                            </p:stCondLst>
                            <p:childTnLst>
                              <p:par>
                                <p:cTn id="8" presetID="1" presetClass="entr" presetSubtype="0" fill="hold" grpId="0" nodeType="afterEffect">
                                  <p:stCondLst>
                                    <p:cond delay="200"/>
                                  </p:stCondLst>
                                  <p:iterate type="lt">
                                    <p:tmAbs val="20"/>
                                  </p:iterate>
                                  <p:childTnLst>
                                    <p:set>
                                      <p:cBhvr>
                                        <p:cTn id="9" fill="hold"/>
                                        <p:tgtEl>
                                          <p:spTgt spid="2128">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8" grpId="0" autoUpdateAnimBg="0" advAuto="0"/>
      <p:bldP spid="2129" grpId="0" autoUpdateAnimBg="0"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6" name="GettyImages-489293330_cropped.jpg" descr="GettyImages-489293330_cropped.jp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2677" name="Tovarnik, Croatia"/>
          <p:cNvSpPr txBox="1">
            <a:spLocks noGrp="1"/>
          </p:cNvSpPr>
          <p:nvPr>
            <p:ph type="title"/>
          </p:nvPr>
        </p:nvSpPr>
        <p:spPr>
          <a:prstGeom prst="rect">
            <a:avLst/>
          </a:prstGeom>
        </p:spPr>
        <p:txBody>
          <a:bodyPr/>
          <a:lstStyle/>
          <a:p>
            <a:r>
              <a:t>Tovarnik, Croatia</a:t>
            </a:r>
          </a:p>
        </p:txBody>
      </p:sp>
      <p:sp>
        <p:nvSpPr>
          <p:cNvPr id="2678" name="September 20, 2015"/>
          <p:cNvSpPr txBox="1">
            <a:spLocks noGrp="1"/>
          </p:cNvSpPr>
          <p:nvPr>
            <p:ph type="body" sz="quarter" idx="1"/>
          </p:nvPr>
        </p:nvSpPr>
        <p:spPr>
          <a:prstGeom prst="rect">
            <a:avLst/>
          </a:prstGeom>
        </p:spPr>
        <p:txBody>
          <a:bodyPr/>
          <a:lstStyle/>
          <a:p>
            <a:r>
              <a:t>September 20, 2015</a:t>
            </a:r>
          </a:p>
        </p:txBody>
      </p:sp>
      <p:sp>
        <p:nvSpPr>
          <p:cNvPr id="2679" name="© 2015 Jeff J Mitchell/Getty Images"/>
          <p:cNvSpPr txBox="1"/>
          <p:nvPr/>
        </p:nvSpPr>
        <p:spPr>
          <a:xfrm>
            <a:off x="914400" y="8686800"/>
            <a:ext cx="2617704" cy="235962"/>
          </a:xfrm>
          <a:prstGeom prst="rect">
            <a:avLst/>
          </a:prstGeom>
          <a:ln w="12700">
            <a:miter lim="400000"/>
          </a:ln>
          <a:effectLst>
            <a:outerShdw blurRad="25400" dist="25400" dir="13500000" algn="br" rotWithShape="0">
              <a:prstClr val="black">
                <a:alpha val="7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b">
            <a:spAutoFit/>
          </a:bodyPr>
          <a:lstStyle>
            <a:lvl1pPr>
              <a:defRPr sz="1200"/>
            </a:lvl1pPr>
          </a:lstStyle>
          <a:p>
            <a:r>
              <a:rPr dirty="0">
                <a:effectLst>
                  <a:outerShdw blurRad="38100" dist="25400" dir="2700000" algn="tl" rotWithShape="0">
                    <a:prstClr val="black">
                      <a:alpha val="70000"/>
                    </a:prstClr>
                  </a:outerShdw>
                </a:effectLst>
              </a:rPr>
              <a:t>© 2015 Jeff J Mitchell/Getty Images</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WHY WE WANT TO SAVE THE WORLD</a:t>
            </a:r>
          </a:p>
        </p:txBody>
      </p:sp>
      <p:sp>
        <p:nvSpPr>
          <p:cNvPr id="3" name="Text Placeholder 2"/>
          <p:cNvSpPr>
            <a:spLocks noGrp="1"/>
          </p:cNvSpPr>
          <p:nvPr>
            <p:ph type="body" idx="1"/>
          </p:nvPr>
        </p:nvSpPr>
        <p:spPr/>
        <p:txBody>
          <a:bodyPr/>
          <a:lstStyle/>
          <a:p>
            <a:pPr marL="16934" indent="0">
              <a:buNone/>
            </a:pPr>
            <a:endParaRPr lang="en-US" dirty="0"/>
          </a:p>
          <a:p>
            <a:pPr marL="16934"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830" y="1347333"/>
            <a:ext cx="13657006" cy="7682066"/>
          </a:xfrm>
          <a:prstGeom prst="rect">
            <a:avLst/>
          </a:prstGeom>
        </p:spPr>
      </p:pic>
    </p:spTree>
    <p:extLst>
      <p:ext uri="{BB962C8B-B14F-4D97-AF65-F5344CB8AC3E}">
        <p14:creationId xmlns:p14="http://schemas.microsoft.com/office/powerpoint/2010/main" val="276399861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2" name="“Climate Change…"/>
          <p:cNvSpPr txBox="1">
            <a:spLocks noGrp="1"/>
          </p:cNvSpPr>
          <p:nvPr>
            <p:ph type="title"/>
          </p:nvPr>
        </p:nvSpPr>
        <p:spPr>
          <a:prstGeom prst="rect">
            <a:avLst/>
          </a:prstGeom>
        </p:spPr>
        <p:txBody>
          <a:bodyPr/>
          <a:lstStyle/>
          <a:p>
            <a:pPr>
              <a:lnSpc>
                <a:spcPts val="9700"/>
              </a:lnSpc>
              <a:defRPr sz="8000">
                <a:solidFill>
                  <a:srgbClr val="FF1314"/>
                </a:solidFill>
              </a:defRPr>
            </a:pPr>
            <a:r>
              <a:t>“Climate Change </a:t>
            </a:r>
          </a:p>
          <a:p>
            <a:pPr>
              <a:lnSpc>
                <a:spcPts val="9700"/>
              </a:lnSpc>
              <a:defRPr sz="8000">
                <a:solidFill>
                  <a:srgbClr val="FF1314"/>
                </a:solidFill>
              </a:defRPr>
            </a:pPr>
            <a:r>
              <a:t>is a </a:t>
            </a:r>
            <a:br/>
            <a:r>
              <a:t>    Medical Emergency.”</a:t>
            </a:r>
          </a:p>
        </p:txBody>
      </p:sp>
      <p:sp>
        <p:nvSpPr>
          <p:cNvPr id="4583" name="Professor Hugh Montgomery, Co-Chair, The 2015 Lancet Commission on  Health and Climate Change…"/>
          <p:cNvSpPr txBox="1">
            <a:spLocks noGrp="1"/>
          </p:cNvSpPr>
          <p:nvPr>
            <p:ph type="body" sz="half" idx="1"/>
          </p:nvPr>
        </p:nvSpPr>
        <p:spPr>
          <a:prstGeom prst="rect">
            <a:avLst/>
          </a:prstGeom>
        </p:spPr>
        <p:txBody>
          <a:bodyPr/>
          <a:lstStyle/>
          <a:p>
            <a:r>
              <a:t>Professor Hugh Montgomery, Co-Chair,</a:t>
            </a:r>
            <a:br/>
            <a:r>
              <a:rPr>
                <a:solidFill>
                  <a:srgbClr val="FF2600"/>
                </a:solidFill>
              </a:rPr>
              <a:t>The 2015 Lancet Commission on </a:t>
            </a:r>
            <a:br>
              <a:rPr>
                <a:solidFill>
                  <a:srgbClr val="FF2600"/>
                </a:solidFill>
              </a:rPr>
            </a:br>
            <a:r>
              <a:rPr>
                <a:solidFill>
                  <a:srgbClr val="FF2600"/>
                </a:solidFill>
              </a:rPr>
              <a:t>Health and Climate Change</a:t>
            </a:r>
          </a:p>
          <a:p>
            <a:pPr lvl="1"/>
            <a:r>
              <a:t>June 2015</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6" name="Air Pollution Deaths.png" descr="Air Pollution Deaths.png"/>
          <p:cNvPicPr>
            <a:picLocks noChangeAspect="1"/>
          </p:cNvPicPr>
          <p:nvPr/>
        </p:nvPicPr>
        <p:blipFill>
          <a:blip r:embed="rId3"/>
          <a:stretch>
            <a:fillRect/>
          </a:stretch>
        </p:blipFill>
        <p:spPr>
          <a:xfrm>
            <a:off x="495300" y="1282700"/>
            <a:ext cx="15265400" cy="7696200"/>
          </a:xfrm>
          <a:prstGeom prst="rect">
            <a:avLst/>
          </a:prstGeom>
          <a:ln w="12700">
            <a:miter lim="400000"/>
          </a:ln>
        </p:spPr>
      </p:pic>
      <p:sp>
        <p:nvSpPr>
          <p:cNvPr id="4727" name="Deaths Attributable to Ambient Air Pollution"/>
          <p:cNvSpPr txBox="1">
            <a:spLocks noGrp="1"/>
          </p:cNvSpPr>
          <p:nvPr>
            <p:ph type="title"/>
          </p:nvPr>
        </p:nvSpPr>
        <p:spPr>
          <a:prstGeom prst="rect">
            <a:avLst/>
          </a:prstGeom>
        </p:spPr>
        <p:txBody>
          <a:bodyPr/>
          <a:lstStyle/>
          <a:p>
            <a:r>
              <a:t>Deaths Attributable to Ambient Air Pollution</a:t>
            </a:r>
          </a:p>
        </p:txBody>
      </p:sp>
      <p:sp>
        <p:nvSpPr>
          <p:cNvPr id="4728" name="Data: World Health Organization, 2016"/>
          <p:cNvSpPr txBox="1"/>
          <p:nvPr/>
        </p:nvSpPr>
        <p:spPr>
          <a:xfrm>
            <a:off x="914400" y="8686800"/>
            <a:ext cx="2840521"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b">
            <a:spAutoFit/>
          </a:bodyPr>
          <a:lstStyle>
            <a:lvl1pPr>
              <a:defRPr sz="1200"/>
            </a:lvl1pPr>
          </a:lstStyle>
          <a:p>
            <a:r>
              <a:rPr dirty="0">
                <a:solidFill>
                  <a:srgbClr val="FFFFFF">
                    <a:alpha val="50000"/>
                  </a:srgbClr>
                </a:solidFill>
              </a:rPr>
              <a:t>Data: World Health Organization, 2016</a:t>
            </a:r>
          </a:p>
        </p:txBody>
      </p:sp>
      <p:sp>
        <p:nvSpPr>
          <p:cNvPr id="4729" name="Rectangle"/>
          <p:cNvSpPr/>
          <p:nvPr/>
        </p:nvSpPr>
        <p:spPr>
          <a:xfrm>
            <a:off x="195636" y="5596590"/>
            <a:ext cx="3273005" cy="2957191"/>
          </a:xfrm>
          <a:prstGeom prst="rect">
            <a:avLst/>
          </a:prstGeom>
          <a:gradFill>
            <a:gsLst>
              <a:gs pos="0">
                <a:srgbClr val="9DA9A9"/>
              </a:gs>
              <a:gs pos="100000">
                <a:srgbClr val="5D6464"/>
              </a:gs>
            </a:gsLst>
            <a:lin ang="5400000"/>
          </a:gradFill>
          <a:ln w="25400">
            <a:miter lim="400000"/>
          </a:ln>
        </p:spPr>
        <p:txBody>
          <a:bodyPr lIns="38100" tIns="38100" rIns="38100" bIns="38100"/>
          <a:lstStyle/>
          <a:p>
            <a:endParaRPr/>
          </a:p>
        </p:txBody>
      </p:sp>
      <p:sp>
        <p:nvSpPr>
          <p:cNvPr id="4730" name="Deaths Per Year"/>
          <p:cNvSpPr txBox="1"/>
          <p:nvPr/>
        </p:nvSpPr>
        <p:spPr>
          <a:xfrm>
            <a:off x="409476" y="5628026"/>
            <a:ext cx="2845325" cy="496367"/>
          </a:xfrm>
          <a:prstGeom prst="rect">
            <a:avLst/>
          </a:prstGeom>
          <a:ln w="12700">
            <a:miter lim="400000"/>
          </a:ln>
          <a:effectLst>
            <a:outerShdw blurRad="38100" dist="38100" dir="5400000" rotWithShape="0">
              <a:srgbClr val="000000">
                <a:alpha val="6985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ctr">
              <a:defRPr sz="2800"/>
            </a:lvl1pPr>
          </a:lstStyle>
          <a:p>
            <a:r>
              <a:t>Deaths Per Year</a:t>
            </a:r>
          </a:p>
        </p:txBody>
      </p:sp>
      <p:sp>
        <p:nvSpPr>
          <p:cNvPr id="4731" name="Rectangle"/>
          <p:cNvSpPr/>
          <p:nvPr/>
        </p:nvSpPr>
        <p:spPr>
          <a:xfrm>
            <a:off x="318990" y="6175697"/>
            <a:ext cx="615002" cy="346096"/>
          </a:xfrm>
          <a:prstGeom prst="rect">
            <a:avLst/>
          </a:prstGeom>
          <a:solidFill>
            <a:srgbClr val="E7B804"/>
          </a:solidFill>
          <a:ln w="25400">
            <a:miter lim="400000"/>
          </a:ln>
          <a:effectLst>
            <a:outerShdw blurRad="25400" dist="25400" dir="5400000" rotWithShape="0">
              <a:srgbClr val="000000">
                <a:alpha val="69857"/>
              </a:srgbClr>
            </a:outerShdw>
          </a:effectLst>
        </p:spPr>
        <p:txBody>
          <a:bodyPr lIns="38100" tIns="38100" rIns="38100" bIns="38100"/>
          <a:lstStyle/>
          <a:p>
            <a:endParaRPr/>
          </a:p>
        </p:txBody>
      </p:sp>
      <p:sp>
        <p:nvSpPr>
          <p:cNvPr id="4732" name="Rectangle"/>
          <p:cNvSpPr/>
          <p:nvPr/>
        </p:nvSpPr>
        <p:spPr>
          <a:xfrm>
            <a:off x="318990" y="6652693"/>
            <a:ext cx="615002" cy="346096"/>
          </a:xfrm>
          <a:prstGeom prst="rect">
            <a:avLst/>
          </a:prstGeom>
          <a:solidFill>
            <a:srgbClr val="E78E0C"/>
          </a:solidFill>
          <a:ln w="25400">
            <a:miter lim="400000"/>
          </a:ln>
          <a:effectLst>
            <a:outerShdw blurRad="25400" dist="25400" dir="5400000" rotWithShape="0">
              <a:srgbClr val="000000">
                <a:alpha val="69857"/>
              </a:srgbClr>
            </a:outerShdw>
          </a:effectLst>
        </p:spPr>
        <p:txBody>
          <a:bodyPr lIns="38100" tIns="38100" rIns="38100" bIns="38100"/>
          <a:lstStyle/>
          <a:p>
            <a:endParaRPr/>
          </a:p>
        </p:txBody>
      </p:sp>
      <p:sp>
        <p:nvSpPr>
          <p:cNvPr id="4733" name="Rectangle"/>
          <p:cNvSpPr/>
          <p:nvPr/>
        </p:nvSpPr>
        <p:spPr>
          <a:xfrm>
            <a:off x="318990" y="7129688"/>
            <a:ext cx="615002" cy="346096"/>
          </a:xfrm>
          <a:prstGeom prst="rect">
            <a:avLst/>
          </a:prstGeom>
          <a:solidFill>
            <a:srgbClr val="E76012"/>
          </a:solidFill>
          <a:ln w="25400">
            <a:miter lim="400000"/>
          </a:ln>
          <a:effectLst>
            <a:outerShdw blurRad="25400" dist="25400" dir="5400000" rotWithShape="0">
              <a:srgbClr val="000000">
                <a:alpha val="69857"/>
              </a:srgbClr>
            </a:outerShdw>
          </a:effectLst>
        </p:spPr>
        <p:txBody>
          <a:bodyPr lIns="38100" tIns="38100" rIns="38100" bIns="38100"/>
          <a:lstStyle/>
          <a:p>
            <a:endParaRPr/>
          </a:p>
        </p:txBody>
      </p:sp>
      <p:sp>
        <p:nvSpPr>
          <p:cNvPr id="4734" name="Rectangle"/>
          <p:cNvSpPr/>
          <p:nvPr/>
        </p:nvSpPr>
        <p:spPr>
          <a:xfrm>
            <a:off x="318990" y="7606683"/>
            <a:ext cx="615002" cy="346096"/>
          </a:xfrm>
          <a:prstGeom prst="rect">
            <a:avLst/>
          </a:prstGeom>
          <a:solidFill>
            <a:srgbClr val="E63021"/>
          </a:solidFill>
          <a:ln w="25400">
            <a:miter lim="400000"/>
          </a:ln>
          <a:effectLst>
            <a:outerShdw blurRad="25400" dist="25400" dir="5400000" rotWithShape="0">
              <a:srgbClr val="000000">
                <a:alpha val="69857"/>
              </a:srgbClr>
            </a:outerShdw>
          </a:effectLst>
        </p:spPr>
        <p:txBody>
          <a:bodyPr lIns="38100" tIns="38100" rIns="38100" bIns="38100"/>
          <a:lstStyle/>
          <a:p>
            <a:endParaRPr/>
          </a:p>
        </p:txBody>
      </p:sp>
      <p:sp>
        <p:nvSpPr>
          <p:cNvPr id="4735" name="Rectangle"/>
          <p:cNvSpPr/>
          <p:nvPr/>
        </p:nvSpPr>
        <p:spPr>
          <a:xfrm>
            <a:off x="318990" y="8083679"/>
            <a:ext cx="615002" cy="346096"/>
          </a:xfrm>
          <a:prstGeom prst="rect">
            <a:avLst/>
          </a:prstGeom>
          <a:solidFill>
            <a:srgbClr val="B81904"/>
          </a:solidFill>
          <a:ln w="25400">
            <a:miter lim="400000"/>
          </a:ln>
          <a:effectLst>
            <a:outerShdw blurRad="25400" dist="25400" dir="5400000" rotWithShape="0">
              <a:srgbClr val="000000">
                <a:alpha val="69857"/>
              </a:srgbClr>
            </a:outerShdw>
          </a:effectLst>
        </p:spPr>
        <p:txBody>
          <a:bodyPr lIns="38100" tIns="38100" rIns="38100" bIns="38100"/>
          <a:lstStyle/>
          <a:p>
            <a:endParaRPr/>
          </a:p>
        </p:txBody>
      </p:sp>
      <p:sp>
        <p:nvSpPr>
          <p:cNvPr id="4736" name="0 – 4,999"/>
          <p:cNvSpPr txBox="1"/>
          <p:nvPr/>
        </p:nvSpPr>
        <p:spPr>
          <a:xfrm>
            <a:off x="1006563" y="6149792"/>
            <a:ext cx="1332478" cy="434945"/>
          </a:xfrm>
          <a:prstGeom prst="rect">
            <a:avLst/>
          </a:prstGeom>
          <a:ln w="12700">
            <a:miter lim="400000"/>
          </a:ln>
          <a:effectLst>
            <a:outerShdw blurRad="25400" dist="25400" dir="5400000" rotWithShape="0">
              <a:srgbClr val="000000">
                <a:alpha val="6985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2300"/>
            </a:lvl1pPr>
          </a:lstStyle>
          <a:p>
            <a:r>
              <a:rPr dirty="0"/>
              <a:t>0 – 4,999</a:t>
            </a:r>
          </a:p>
        </p:txBody>
      </p:sp>
      <p:sp>
        <p:nvSpPr>
          <p:cNvPr id="4737" name="5,000 – 19,999"/>
          <p:cNvSpPr txBox="1"/>
          <p:nvPr/>
        </p:nvSpPr>
        <p:spPr>
          <a:xfrm>
            <a:off x="1006563" y="6625279"/>
            <a:ext cx="2063441" cy="434945"/>
          </a:xfrm>
          <a:prstGeom prst="rect">
            <a:avLst/>
          </a:prstGeom>
          <a:ln w="12700">
            <a:miter lim="400000"/>
          </a:ln>
          <a:effectLst>
            <a:outerShdw blurRad="25400" dist="25400" dir="5400000" rotWithShape="0">
              <a:srgbClr val="000000">
                <a:alpha val="6985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2300"/>
            </a:lvl1pPr>
          </a:lstStyle>
          <a:p>
            <a:r>
              <a:rPr dirty="0"/>
              <a:t>5,000 – 19,999</a:t>
            </a:r>
          </a:p>
        </p:txBody>
      </p:sp>
      <p:sp>
        <p:nvSpPr>
          <p:cNvPr id="4738" name="20,000 – 49,999"/>
          <p:cNvSpPr txBox="1"/>
          <p:nvPr/>
        </p:nvSpPr>
        <p:spPr>
          <a:xfrm>
            <a:off x="1006563" y="7095721"/>
            <a:ext cx="2225893" cy="434945"/>
          </a:xfrm>
          <a:prstGeom prst="rect">
            <a:avLst/>
          </a:prstGeom>
          <a:ln w="12700">
            <a:miter lim="400000"/>
          </a:ln>
          <a:effectLst>
            <a:outerShdw blurRad="25400" dist="25400" dir="5400000" rotWithShape="0">
              <a:srgbClr val="000000">
                <a:alpha val="6985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2300"/>
            </a:lvl1pPr>
          </a:lstStyle>
          <a:p>
            <a:r>
              <a:rPr dirty="0"/>
              <a:t>20,000 – 49,999</a:t>
            </a:r>
          </a:p>
        </p:txBody>
      </p:sp>
      <p:sp>
        <p:nvSpPr>
          <p:cNvPr id="4739" name="50,000 – 149,999"/>
          <p:cNvSpPr txBox="1"/>
          <p:nvPr/>
        </p:nvSpPr>
        <p:spPr>
          <a:xfrm>
            <a:off x="1042225" y="7568903"/>
            <a:ext cx="2388345" cy="434945"/>
          </a:xfrm>
          <a:prstGeom prst="rect">
            <a:avLst/>
          </a:prstGeom>
          <a:ln w="12700">
            <a:miter lim="400000"/>
          </a:ln>
          <a:effectLst>
            <a:outerShdw blurRad="25400" dist="25400" dir="5400000" rotWithShape="0">
              <a:srgbClr val="000000">
                <a:alpha val="6985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2300"/>
            </a:lvl1pPr>
          </a:lstStyle>
          <a:p>
            <a:r>
              <a:t>50,000 – 149,999</a:t>
            </a:r>
          </a:p>
        </p:txBody>
      </p:sp>
      <p:sp>
        <p:nvSpPr>
          <p:cNvPr id="4740" name="&gt; 150,000"/>
          <p:cNvSpPr txBox="1"/>
          <p:nvPr/>
        </p:nvSpPr>
        <p:spPr>
          <a:xfrm>
            <a:off x="1042225" y="8044649"/>
            <a:ext cx="1421904" cy="434945"/>
          </a:xfrm>
          <a:prstGeom prst="rect">
            <a:avLst/>
          </a:prstGeom>
          <a:ln w="12700">
            <a:miter lim="400000"/>
          </a:ln>
          <a:effectLst>
            <a:outerShdw blurRad="25400" dist="25400" dir="5400000" rotWithShape="0">
              <a:srgbClr val="000000">
                <a:alpha val="6985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2300"/>
            </a:lvl1pPr>
          </a:lstStyle>
          <a:p>
            <a:r>
              <a:t>&gt; 150,000</a:t>
            </a:r>
          </a:p>
        </p:txBody>
      </p:sp>
    </p:spTree>
    <p:extLst>
      <p:ext uri="{BB962C8B-B14F-4D97-AF65-F5344CB8AC3E}">
        <p14:creationId xmlns:p14="http://schemas.microsoft.com/office/powerpoint/2010/main" val="3344124732"/>
      </p:ext>
    </p:extLst>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3" name="GettyImages-1218941981_cropped.jpg" descr="GettyImages-1218941981_cropped.jp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4754" name="Changchun, Jilin Province, China"/>
          <p:cNvSpPr txBox="1">
            <a:spLocks noGrp="1"/>
          </p:cNvSpPr>
          <p:nvPr>
            <p:ph type="title"/>
          </p:nvPr>
        </p:nvSpPr>
        <p:spPr>
          <a:prstGeom prst="rect">
            <a:avLst/>
          </a:prstGeom>
        </p:spPr>
        <p:txBody>
          <a:bodyPr/>
          <a:lstStyle/>
          <a:p>
            <a:r>
              <a:t>Changchun, Jilin Province, China</a:t>
            </a:r>
          </a:p>
        </p:txBody>
      </p:sp>
      <p:sp>
        <p:nvSpPr>
          <p:cNvPr id="4755" name="April 15, 2020"/>
          <p:cNvSpPr txBox="1">
            <a:spLocks noGrp="1"/>
          </p:cNvSpPr>
          <p:nvPr>
            <p:ph type="body" sz="quarter" idx="1"/>
          </p:nvPr>
        </p:nvSpPr>
        <p:spPr>
          <a:prstGeom prst="rect">
            <a:avLst/>
          </a:prstGeom>
        </p:spPr>
        <p:txBody>
          <a:bodyPr/>
          <a:lstStyle/>
          <a:p>
            <a:r>
              <a:t>April 15, 2020</a:t>
            </a:r>
          </a:p>
        </p:txBody>
      </p:sp>
      <p:sp>
        <p:nvSpPr>
          <p:cNvPr id="4756" name="Photo © 2020 Marco Bertorello/AFP via Getty Images"/>
          <p:cNvSpPr txBox="1"/>
          <p:nvPr/>
        </p:nvSpPr>
        <p:spPr>
          <a:xfrm>
            <a:off x="914400" y="8686800"/>
            <a:ext cx="6879753" cy="235962"/>
          </a:xfrm>
          <a:prstGeom prst="rect">
            <a:avLst/>
          </a:prstGeom>
          <a:ln w="12700">
            <a:miter lim="400000"/>
          </a:ln>
          <a:effectLst>
            <a:outerShdw blurRad="25400" dist="25400" dir="5400000" rotWithShape="0">
              <a:srgbClr val="000000">
                <a:alpha val="7003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solidFill>
                  <a:srgbClr val="FFFFFF">
                    <a:alpha val="50323"/>
                  </a:srgbClr>
                </a:solidFill>
              </a:defRPr>
            </a:lvl1pPr>
          </a:lstStyle>
          <a:p>
            <a:r>
              <a:rPr dirty="0">
                <a:solidFill>
                  <a:srgbClr val="FFFFFF">
                    <a:alpha val="90000"/>
                  </a:srgbClr>
                </a:solidFill>
              </a:rPr>
              <a:t>Photo © 2020 Marco </a:t>
            </a:r>
            <a:r>
              <a:rPr dirty="0" err="1">
                <a:solidFill>
                  <a:srgbClr val="FFFFFF">
                    <a:alpha val="90000"/>
                  </a:srgbClr>
                </a:solidFill>
              </a:rPr>
              <a:t>Bertorello</a:t>
            </a:r>
            <a:r>
              <a:rPr dirty="0">
                <a:solidFill>
                  <a:srgbClr val="FFFFFF">
                    <a:alpha val="90000"/>
                  </a:srgbClr>
                </a:solidFill>
              </a:rPr>
              <a:t>/AFP via Getty Images</a:t>
            </a:r>
          </a:p>
        </p:txBody>
      </p:sp>
      <p:sp>
        <p:nvSpPr>
          <p:cNvPr id="4757" name="Rectangle"/>
          <p:cNvSpPr/>
          <p:nvPr/>
        </p:nvSpPr>
        <p:spPr>
          <a:xfrm>
            <a:off x="10121108" y="2660375"/>
            <a:ext cx="6134893" cy="2434978"/>
          </a:xfrm>
          <a:prstGeom prst="rect">
            <a:avLst/>
          </a:prstGeom>
          <a:solidFill>
            <a:srgbClr val="000000">
              <a:alpha val="60426"/>
            </a:srgbClr>
          </a:solidFill>
          <a:ln w="25400">
            <a:miter lim="400000"/>
          </a:ln>
        </p:spPr>
        <p:txBody>
          <a:bodyPr lIns="38100" tIns="38100" rIns="38100" bIns="38100"/>
          <a:lstStyle/>
          <a:p>
            <a:endParaRPr/>
          </a:p>
        </p:txBody>
      </p:sp>
      <p:sp>
        <p:nvSpPr>
          <p:cNvPr id="4758" name="A study of 324 cities in China found a 15 – 22% increase in COVID-19 cases in areas with elevated levels of NO2 and PM 2.5 particulate pollution."/>
          <p:cNvSpPr txBox="1"/>
          <p:nvPr/>
        </p:nvSpPr>
        <p:spPr>
          <a:xfrm>
            <a:off x="10253116" y="2672406"/>
            <a:ext cx="5479380" cy="2410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000"/>
            </a:pPr>
            <a:r>
              <a:rPr dirty="0"/>
              <a:t>A study of 324 cities in China found a 15 – 22% increase in COVID-19 cases in areas with elevated levels of NO</a:t>
            </a:r>
            <a:r>
              <a:rPr baseline="-5999" dirty="0"/>
              <a:t>2</a:t>
            </a:r>
            <a:r>
              <a:rPr dirty="0"/>
              <a:t> and PM 2.5 particulate pollution.</a:t>
            </a:r>
          </a:p>
        </p:txBody>
      </p:sp>
    </p:spTree>
    <p:extLst>
      <p:ext uri="{BB962C8B-B14F-4D97-AF65-F5344CB8AC3E}">
        <p14:creationId xmlns:p14="http://schemas.microsoft.com/office/powerpoint/2010/main" val="2304016153"/>
      </p:ext>
    </p:extLst>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4757"/>
                                        </p:tgtEl>
                                        <p:attrNameLst>
                                          <p:attrName>style.visibility</p:attrName>
                                        </p:attrNameLst>
                                      </p:cBhvr>
                                      <p:to>
                                        <p:strVal val="visible"/>
                                      </p:to>
                                    </p:set>
                                    <p:animEffect transition="in" filter="wipe(right)">
                                      <p:cBhvr>
                                        <p:cTn id="7" dur="700"/>
                                        <p:tgtEl>
                                          <p:spTgt spid="4757"/>
                                        </p:tgtEl>
                                      </p:cBhvr>
                                    </p:animEffect>
                                  </p:childTnLst>
                                </p:cTn>
                              </p:par>
                              <p:par>
                                <p:cTn id="8" presetID="10" presetClass="entr" fill="hold" grpId="0" nodeType="withEffect">
                                  <p:stCondLst>
                                    <p:cond delay="400"/>
                                  </p:stCondLst>
                                  <p:iterate>
                                    <p:tmAbs val="0"/>
                                  </p:iterate>
                                  <p:childTnLst>
                                    <p:set>
                                      <p:cBhvr>
                                        <p:cTn id="9" fill="hold"/>
                                        <p:tgtEl>
                                          <p:spTgt spid="4758"/>
                                        </p:tgtEl>
                                        <p:attrNameLst>
                                          <p:attrName>style.visibility</p:attrName>
                                        </p:attrNameLst>
                                      </p:cBhvr>
                                      <p:to>
                                        <p:strVal val="visible"/>
                                      </p:to>
                                    </p:set>
                                    <p:animEffect transition="in" filter="fade">
                                      <p:cBhvr>
                                        <p:cTn id="10" dur="700"/>
                                        <p:tgtEl>
                                          <p:spTgt spid="4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7" grpId="0" animBg="1" advAuto="0"/>
      <p:bldP spid="4758"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 name="U.S. COVID-19 Deaths, by Race"/>
          <p:cNvSpPr txBox="1">
            <a:spLocks noGrp="1"/>
          </p:cNvSpPr>
          <p:nvPr>
            <p:ph type="title"/>
          </p:nvPr>
        </p:nvSpPr>
        <p:spPr>
          <a:xfrm>
            <a:off x="2257344" y="596900"/>
            <a:ext cx="13344010" cy="762000"/>
          </a:xfrm>
          <a:prstGeom prst="rect">
            <a:avLst/>
          </a:prstGeom>
        </p:spPr>
        <p:txBody>
          <a:bodyPr/>
          <a:lstStyle/>
          <a:p>
            <a:r>
              <a:t>U.S. COVID-19 Deaths, by Race</a:t>
            </a:r>
          </a:p>
        </p:txBody>
      </p:sp>
      <p:sp>
        <p:nvSpPr>
          <p:cNvPr id="4772" name="Through June 23, 2020"/>
          <p:cNvSpPr txBox="1">
            <a:spLocks noGrp="1"/>
          </p:cNvSpPr>
          <p:nvPr>
            <p:ph type="body" sz="quarter" idx="1"/>
          </p:nvPr>
        </p:nvSpPr>
        <p:spPr>
          <a:xfrm>
            <a:off x="2257344" y="1270000"/>
            <a:ext cx="13344010" cy="1016000"/>
          </a:xfrm>
          <a:prstGeom prst="rect">
            <a:avLst/>
          </a:prstGeom>
        </p:spPr>
        <p:txBody>
          <a:bodyPr/>
          <a:lstStyle/>
          <a:p>
            <a:r>
              <a:t>Through June 23, 2020</a:t>
            </a:r>
          </a:p>
        </p:txBody>
      </p:sp>
      <p:sp>
        <p:nvSpPr>
          <p:cNvPr id="4773" name="Data: APM Research Lab, June 2020"/>
          <p:cNvSpPr txBox="1"/>
          <p:nvPr/>
        </p:nvSpPr>
        <p:spPr>
          <a:xfrm>
            <a:off x="914400" y="8686800"/>
            <a:ext cx="3125793"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solidFill>
                  <a:srgbClr val="4B5152"/>
                </a:solidFill>
              </a:defRPr>
            </a:lvl1pPr>
          </a:lstStyle>
          <a:p>
            <a:r>
              <a:rPr dirty="0">
                <a:solidFill>
                  <a:schemeClr val="tx1">
                    <a:alpha val="50000"/>
                  </a:schemeClr>
                </a:solidFill>
              </a:rPr>
              <a:t>Data: APM Research Lab, June 2020</a:t>
            </a:r>
          </a:p>
        </p:txBody>
      </p:sp>
      <p:graphicFrame>
        <p:nvGraphicFramePr>
          <p:cNvPr id="4774" name="2D Bar Chart"/>
          <p:cNvGraphicFramePr/>
          <p:nvPr/>
        </p:nvGraphicFramePr>
        <p:xfrm>
          <a:off x="304210" y="1739250"/>
          <a:ext cx="15458884" cy="6290619"/>
        </p:xfrm>
        <a:graphic>
          <a:graphicData uri="http://schemas.openxmlformats.org/drawingml/2006/chart">
            <c:chart xmlns:c="http://schemas.openxmlformats.org/drawingml/2006/chart" xmlns:r="http://schemas.openxmlformats.org/officeDocument/2006/relationships" r:id="rId3"/>
          </a:graphicData>
        </a:graphic>
      </p:graphicFrame>
      <p:sp>
        <p:nvSpPr>
          <p:cNvPr id="4775" name="Deaths per 100,000 People"/>
          <p:cNvSpPr txBox="1"/>
          <p:nvPr/>
        </p:nvSpPr>
        <p:spPr>
          <a:xfrm>
            <a:off x="6869142" y="8244972"/>
            <a:ext cx="4120413" cy="459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defRPr sz="2500"/>
            </a:lvl1pPr>
          </a:lstStyle>
          <a:p>
            <a:r>
              <a:t>Deaths per 100,000 People</a:t>
            </a:r>
          </a:p>
        </p:txBody>
      </p:sp>
      <p:sp>
        <p:nvSpPr>
          <p:cNvPr id="4776" name="Rectangle"/>
          <p:cNvSpPr/>
          <p:nvPr/>
        </p:nvSpPr>
        <p:spPr>
          <a:xfrm>
            <a:off x="9220144" y="2286000"/>
            <a:ext cx="6005676" cy="2470299"/>
          </a:xfrm>
          <a:prstGeom prst="rect">
            <a:avLst/>
          </a:prstGeom>
          <a:solidFill>
            <a:srgbClr val="000000">
              <a:alpha val="60029"/>
            </a:srgbClr>
          </a:solidFill>
          <a:ln w="25400">
            <a:miter lim="400000"/>
          </a:ln>
        </p:spPr>
        <p:txBody>
          <a:bodyPr lIns="38100" tIns="38100" rIns="38100" bIns="38100"/>
          <a:lstStyle/>
          <a:p>
            <a:endParaRPr/>
          </a:p>
        </p:txBody>
      </p:sp>
      <p:sp>
        <p:nvSpPr>
          <p:cNvPr id="4777" name="The death rate for Black Americans from COVID-19 is more than twice that white Americans."/>
          <p:cNvSpPr txBox="1"/>
          <p:nvPr/>
        </p:nvSpPr>
        <p:spPr>
          <a:xfrm>
            <a:off x="9338237" y="2461620"/>
            <a:ext cx="5769488" cy="2257028"/>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ctr">
              <a:defRPr sz="3500"/>
            </a:lvl1pPr>
          </a:lstStyle>
          <a:p>
            <a:r>
              <a:rPr dirty="0">
                <a:effectLst>
                  <a:outerShdw blurRad="38100" dist="38100" dir="5400000" algn="tl" rotWithShape="0">
                    <a:prstClr val="black">
                      <a:alpha val="70000"/>
                    </a:prstClr>
                  </a:outerShdw>
                </a:effectLst>
              </a:rPr>
              <a:t>The death rate for Black Americans from COVID-19 is more than twice that white Americans.</a:t>
            </a:r>
          </a:p>
        </p:txBody>
      </p:sp>
    </p:spTree>
    <p:extLst>
      <p:ext uri="{BB962C8B-B14F-4D97-AF65-F5344CB8AC3E}">
        <p14:creationId xmlns:p14="http://schemas.microsoft.com/office/powerpoint/2010/main" val="416939532"/>
      </p:ext>
    </p:extLst>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fill="hold"/>
                                        <p:tgtEl>
                                          <p:spTgt spid="4774">
                                            <p:graphicEl>
                                              <a:chart seriesIdx="0" categoryIdx="0" bldStep="ptInSeries"/>
                                            </p:graphicEl>
                                          </p:spTgt>
                                        </p:tgtEl>
                                        <p:attrNameLst>
                                          <p:attrName>style.visibility</p:attrName>
                                        </p:attrNameLst>
                                      </p:cBhvr>
                                      <p:to>
                                        <p:strVal val="visible"/>
                                      </p:to>
                                    </p:set>
                                    <p:animEffect transition="in" filter="wipe(left)">
                                      <p:cBhvr>
                                        <p:cTn id="7" dur="700"/>
                                        <p:tgtEl>
                                          <p:spTgt spid="4774">
                                            <p:graphicEl>
                                              <a:chart seriesIdx="0" categoryIdx="0" bldStep="ptInSeries"/>
                                            </p:graphicEl>
                                          </p:spTgt>
                                        </p:tgtEl>
                                      </p:cBhvr>
                                    </p:animEffect>
                                  </p:childTnLst>
                                </p:cTn>
                              </p:par>
                            </p:childTnLst>
                          </p:cTn>
                        </p:par>
                        <p:par>
                          <p:cTn id="8" fill="hold">
                            <p:stCondLst>
                              <p:cond delay="700"/>
                            </p:stCondLst>
                            <p:childTnLst>
                              <p:par>
                                <p:cTn id="9" presetID="22" presetClass="entr" presetSubtype="8" fill="hold" grpId="0" nodeType="afterEffect">
                                  <p:stCondLst>
                                    <p:cond delay="0"/>
                                  </p:stCondLst>
                                  <p:childTnLst>
                                    <p:set>
                                      <p:cBhvr>
                                        <p:cTn id="10" fill="hold"/>
                                        <p:tgtEl>
                                          <p:spTgt spid="4774">
                                            <p:graphicEl>
                                              <a:chart seriesIdx="0" categoryIdx="1" bldStep="ptInSeries"/>
                                            </p:graphicEl>
                                          </p:spTgt>
                                        </p:tgtEl>
                                        <p:attrNameLst>
                                          <p:attrName>style.visibility</p:attrName>
                                        </p:attrNameLst>
                                      </p:cBhvr>
                                      <p:to>
                                        <p:strVal val="visible"/>
                                      </p:to>
                                    </p:set>
                                    <p:animEffect transition="in" filter="wipe(left)">
                                      <p:cBhvr>
                                        <p:cTn id="11" dur="700"/>
                                        <p:tgtEl>
                                          <p:spTgt spid="4774">
                                            <p:graphicEl>
                                              <a:chart seriesIdx="0" categoryIdx="1" bldStep="ptInSeries"/>
                                            </p:graphicEl>
                                          </p:spTgt>
                                        </p:tgtEl>
                                      </p:cBhvr>
                                    </p:animEffect>
                                  </p:childTnLst>
                                </p:cTn>
                              </p:par>
                            </p:childTnLst>
                          </p:cTn>
                        </p:par>
                        <p:par>
                          <p:cTn id="12" fill="hold">
                            <p:stCondLst>
                              <p:cond delay="1400"/>
                            </p:stCondLst>
                            <p:childTnLst>
                              <p:par>
                                <p:cTn id="13" presetID="22" presetClass="entr" presetSubtype="8" fill="hold" grpId="0" nodeType="afterEffect">
                                  <p:stCondLst>
                                    <p:cond delay="0"/>
                                  </p:stCondLst>
                                  <p:childTnLst>
                                    <p:set>
                                      <p:cBhvr>
                                        <p:cTn id="14" fill="hold"/>
                                        <p:tgtEl>
                                          <p:spTgt spid="4774">
                                            <p:graphicEl>
                                              <a:chart seriesIdx="0" categoryIdx="2" bldStep="ptInSeries"/>
                                            </p:graphicEl>
                                          </p:spTgt>
                                        </p:tgtEl>
                                        <p:attrNameLst>
                                          <p:attrName>style.visibility</p:attrName>
                                        </p:attrNameLst>
                                      </p:cBhvr>
                                      <p:to>
                                        <p:strVal val="visible"/>
                                      </p:to>
                                    </p:set>
                                    <p:animEffect transition="in" filter="wipe(left)">
                                      <p:cBhvr>
                                        <p:cTn id="15" dur="700"/>
                                        <p:tgtEl>
                                          <p:spTgt spid="4774">
                                            <p:graphicEl>
                                              <a:chart seriesIdx="0" categoryIdx="2" bldStep="ptInSeries"/>
                                            </p:graphicEl>
                                          </p:spTgt>
                                        </p:tgtEl>
                                      </p:cBhvr>
                                    </p:animEffect>
                                  </p:childTnLst>
                                </p:cTn>
                              </p:par>
                            </p:childTnLst>
                          </p:cTn>
                        </p:par>
                        <p:par>
                          <p:cTn id="16" fill="hold">
                            <p:stCondLst>
                              <p:cond delay="2100"/>
                            </p:stCondLst>
                            <p:childTnLst>
                              <p:par>
                                <p:cTn id="17" presetID="22" presetClass="entr" presetSubtype="8" fill="hold" grpId="0" nodeType="afterEffect">
                                  <p:stCondLst>
                                    <p:cond delay="0"/>
                                  </p:stCondLst>
                                  <p:childTnLst>
                                    <p:set>
                                      <p:cBhvr>
                                        <p:cTn id="18" fill="hold"/>
                                        <p:tgtEl>
                                          <p:spTgt spid="4774">
                                            <p:graphicEl>
                                              <a:chart seriesIdx="0" categoryIdx="3" bldStep="ptInSeries"/>
                                            </p:graphicEl>
                                          </p:spTgt>
                                        </p:tgtEl>
                                        <p:attrNameLst>
                                          <p:attrName>style.visibility</p:attrName>
                                        </p:attrNameLst>
                                      </p:cBhvr>
                                      <p:to>
                                        <p:strVal val="visible"/>
                                      </p:to>
                                    </p:set>
                                    <p:animEffect transition="in" filter="wipe(left)">
                                      <p:cBhvr>
                                        <p:cTn id="19" dur="700"/>
                                        <p:tgtEl>
                                          <p:spTgt spid="4774">
                                            <p:graphicEl>
                                              <a:chart seriesIdx="0" categoryIdx="3" bldStep="ptInSeries"/>
                                            </p:graphicEl>
                                          </p:spTgt>
                                        </p:tgtEl>
                                      </p:cBhvr>
                                    </p:animEffect>
                                  </p:childTnLst>
                                </p:cTn>
                              </p:par>
                            </p:childTnLst>
                          </p:cTn>
                        </p:par>
                        <p:par>
                          <p:cTn id="20" fill="hold">
                            <p:stCondLst>
                              <p:cond delay="2800"/>
                            </p:stCondLst>
                            <p:childTnLst>
                              <p:par>
                                <p:cTn id="21" presetID="22" presetClass="entr" presetSubtype="8" fill="hold" grpId="0" nodeType="afterEffect">
                                  <p:stCondLst>
                                    <p:cond delay="0"/>
                                  </p:stCondLst>
                                  <p:childTnLst>
                                    <p:set>
                                      <p:cBhvr>
                                        <p:cTn id="22" fill="hold"/>
                                        <p:tgtEl>
                                          <p:spTgt spid="4774">
                                            <p:graphicEl>
                                              <a:chart seriesIdx="0" categoryIdx="4" bldStep="ptInSeries"/>
                                            </p:graphicEl>
                                          </p:spTgt>
                                        </p:tgtEl>
                                        <p:attrNameLst>
                                          <p:attrName>style.visibility</p:attrName>
                                        </p:attrNameLst>
                                      </p:cBhvr>
                                      <p:to>
                                        <p:strVal val="visible"/>
                                      </p:to>
                                    </p:set>
                                    <p:animEffect transition="in" filter="wipe(left)">
                                      <p:cBhvr>
                                        <p:cTn id="23" dur="700"/>
                                        <p:tgtEl>
                                          <p:spTgt spid="4774">
                                            <p:graphicEl>
                                              <a:chart seriesIdx="0" categoryIdx="4" bldStep="ptInSeries"/>
                                            </p:graphicEl>
                                          </p:spTgt>
                                        </p:tgtEl>
                                      </p:cBhvr>
                                    </p:animEffect>
                                  </p:childTnLst>
                                </p:cTn>
                              </p:par>
                            </p:childTnLst>
                          </p:cTn>
                        </p:par>
                        <p:par>
                          <p:cTn id="24" fill="hold">
                            <p:stCondLst>
                              <p:cond delay="3500"/>
                            </p:stCondLst>
                            <p:childTnLst>
                              <p:par>
                                <p:cTn id="25" presetID="22" presetClass="entr" presetSubtype="8" fill="hold" grpId="0" nodeType="afterEffect">
                                  <p:stCondLst>
                                    <p:cond delay="0"/>
                                  </p:stCondLst>
                                  <p:childTnLst>
                                    <p:set>
                                      <p:cBhvr>
                                        <p:cTn id="26" fill="hold"/>
                                        <p:tgtEl>
                                          <p:spTgt spid="4774">
                                            <p:graphicEl>
                                              <a:chart seriesIdx="0" categoryIdx="5" bldStep="ptInSeries"/>
                                            </p:graphicEl>
                                          </p:spTgt>
                                        </p:tgtEl>
                                        <p:attrNameLst>
                                          <p:attrName>style.visibility</p:attrName>
                                        </p:attrNameLst>
                                      </p:cBhvr>
                                      <p:to>
                                        <p:strVal val="visible"/>
                                      </p:to>
                                    </p:set>
                                    <p:animEffect transition="in" filter="wipe(left)">
                                      <p:cBhvr>
                                        <p:cTn id="27" dur="700"/>
                                        <p:tgtEl>
                                          <p:spTgt spid="4774">
                                            <p:graphicEl>
                                              <a:chart seriesIdx="0" categoryIdx="5" bldStep="ptInSeries"/>
                                            </p:graphicEl>
                                          </p:spTgt>
                                        </p:tgtEl>
                                      </p:cBhvr>
                                    </p:animEffect>
                                  </p:childTnLst>
                                </p:cTn>
                              </p:par>
                            </p:childTnLst>
                          </p:cTn>
                        </p:par>
                        <p:par>
                          <p:cTn id="28" fill="hold">
                            <p:stCondLst>
                              <p:cond delay="4200"/>
                            </p:stCondLst>
                            <p:childTnLst>
                              <p:par>
                                <p:cTn id="29" presetID="10" presetClass="entr" fill="hold" grpId="0" nodeType="afterEffect">
                                  <p:stCondLst>
                                    <p:cond delay="500"/>
                                  </p:stCondLst>
                                  <p:iterate>
                                    <p:tmAbs val="0"/>
                                  </p:iterate>
                                  <p:childTnLst>
                                    <p:set>
                                      <p:cBhvr>
                                        <p:cTn id="30" fill="hold"/>
                                        <p:tgtEl>
                                          <p:spTgt spid="4776"/>
                                        </p:tgtEl>
                                        <p:attrNameLst>
                                          <p:attrName>style.visibility</p:attrName>
                                        </p:attrNameLst>
                                      </p:cBhvr>
                                      <p:to>
                                        <p:strVal val="visible"/>
                                      </p:to>
                                    </p:set>
                                    <p:animEffect transition="in" filter="fade">
                                      <p:cBhvr>
                                        <p:cTn id="31" dur="1000"/>
                                        <p:tgtEl>
                                          <p:spTgt spid="4776"/>
                                        </p:tgtEl>
                                      </p:cBhvr>
                                    </p:animEffect>
                                  </p:childTnLst>
                                </p:cTn>
                              </p:par>
                              <p:par>
                                <p:cTn id="32" presetID="1" presetClass="entr" presetSubtype="0" fill="hold" grpId="0" nodeType="withEffect">
                                  <p:stCondLst>
                                    <p:cond delay="900"/>
                                  </p:stCondLst>
                                  <p:iterate type="lt">
                                    <p:tmAbs val="20"/>
                                  </p:iterate>
                                  <p:childTnLst>
                                    <p:set>
                                      <p:cBhvr>
                                        <p:cTn id="33" fill="hold"/>
                                        <p:tgtEl>
                                          <p:spTgt spid="4777">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774" grpId="0" uiExpand="1">
        <p:bldSub>
          <a:bldChart bld="seriesEl"/>
        </p:bldSub>
      </p:bldGraphic>
      <p:bldP spid="4776" grpId="0" animBg="1" advAuto="0"/>
      <p:bldP spid="4777" grpId="0" autoUpdateAnimBg="0"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5" name="shutterstock_92034461.jpg" descr="shutterstock_92034461.jpg"/>
          <p:cNvPicPr>
            <a:picLocks noChangeAspect="1"/>
          </p:cNvPicPr>
          <p:nvPr/>
        </p:nvPicPr>
        <p:blipFill>
          <a:blip r:embed="rId3"/>
          <a:srcRect l="32813" r="1391"/>
          <a:stretch>
            <a:fillRect/>
          </a:stretch>
        </p:blipFill>
        <p:spPr>
          <a:xfrm>
            <a:off x="7649064" y="0"/>
            <a:ext cx="8606936" cy="9144001"/>
          </a:xfrm>
          <a:prstGeom prst="rect">
            <a:avLst/>
          </a:prstGeom>
          <a:ln w="12700">
            <a:miter lim="400000"/>
          </a:ln>
        </p:spPr>
      </p:pic>
      <p:sp>
        <p:nvSpPr>
          <p:cNvPr id="5916" name="Rectangle"/>
          <p:cNvSpPr/>
          <p:nvPr/>
        </p:nvSpPr>
        <p:spPr>
          <a:xfrm>
            <a:off x="7270887" y="-1"/>
            <a:ext cx="1231862" cy="9144001"/>
          </a:xfrm>
          <a:prstGeom prst="rect">
            <a:avLst/>
          </a:prstGeom>
          <a:solidFill>
            <a:srgbClr val="000000"/>
          </a:solidFill>
          <a:ln w="25400">
            <a:miter lim="400000"/>
          </a:ln>
        </p:spPr>
        <p:txBody>
          <a:bodyPr lIns="38100" tIns="38100" rIns="38100" bIns="38100"/>
          <a:lstStyle/>
          <a:p>
            <a:endParaRPr/>
          </a:p>
        </p:txBody>
      </p:sp>
      <p:sp>
        <p:nvSpPr>
          <p:cNvPr id="5917" name="Rectangle"/>
          <p:cNvSpPr/>
          <p:nvPr/>
        </p:nvSpPr>
        <p:spPr>
          <a:xfrm>
            <a:off x="8502748" y="-1"/>
            <a:ext cx="895253" cy="9144001"/>
          </a:xfrm>
          <a:prstGeom prst="rect">
            <a:avLst/>
          </a:prstGeom>
          <a:gradFill>
            <a:gsLst>
              <a:gs pos="0">
                <a:srgbClr val="000000"/>
              </a:gs>
              <a:gs pos="100000">
                <a:srgbClr val="000000">
                  <a:alpha val="0"/>
                </a:srgbClr>
              </a:gs>
            </a:gsLst>
          </a:gradFill>
          <a:ln w="25400">
            <a:miter lim="400000"/>
          </a:ln>
        </p:spPr>
        <p:txBody>
          <a:bodyPr lIns="38100" tIns="38100" rIns="38100" bIns="38100"/>
          <a:lstStyle/>
          <a:p>
            <a:endParaRPr/>
          </a:p>
        </p:txBody>
      </p:sp>
      <p:sp>
        <p:nvSpPr>
          <p:cNvPr id="5918" name="Source: Nicholas Stern, The Economics of Climate Change…"/>
          <p:cNvSpPr txBox="1"/>
          <p:nvPr/>
        </p:nvSpPr>
        <p:spPr>
          <a:xfrm>
            <a:off x="914400" y="8503920"/>
            <a:ext cx="4363374" cy="42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b">
            <a:spAutoFit/>
          </a:bodyPr>
          <a:lstStyle/>
          <a:p>
            <a:pPr>
              <a:defRPr sz="1200"/>
            </a:pPr>
            <a:r>
              <a:rPr>
                <a:solidFill>
                  <a:srgbClr val="FFFFFF">
                    <a:alpha val="50000"/>
                  </a:srgbClr>
                </a:solidFill>
              </a:rPr>
              <a:t>Source: Nicholas Stern, </a:t>
            </a:r>
            <a:r>
              <a:rPr i="1">
                <a:solidFill>
                  <a:srgbClr val="FFFFFF">
                    <a:alpha val="50000"/>
                  </a:srgbClr>
                </a:solidFill>
              </a:rPr>
              <a:t>The Economics of Climate Change</a:t>
            </a:r>
          </a:p>
          <a:p>
            <a:pPr>
              <a:defRPr sz="1200"/>
            </a:pPr>
            <a:r>
              <a:rPr>
                <a:solidFill>
                  <a:srgbClr val="FFFFFF">
                    <a:alpha val="50000"/>
                  </a:srgbClr>
                </a:solidFill>
              </a:rPr>
              <a:t>Photo: © Dirk Ercken/Shutterstock</a:t>
            </a:r>
          </a:p>
        </p:txBody>
      </p:sp>
      <p:sp>
        <p:nvSpPr>
          <p:cNvPr id="5919" name="We now risk losing up to…"/>
          <p:cNvSpPr txBox="1"/>
          <p:nvPr/>
        </p:nvSpPr>
        <p:spPr>
          <a:xfrm>
            <a:off x="296716" y="1434529"/>
            <a:ext cx="7831285" cy="66582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7100"/>
            </a:pPr>
            <a:r>
              <a:rPr dirty="0"/>
              <a:t>We now risk losing up to</a:t>
            </a:r>
            <a:endParaRPr dirty="0">
              <a:solidFill>
                <a:srgbClr val="FF2600"/>
              </a:solidFill>
            </a:endParaRPr>
          </a:p>
          <a:p>
            <a:pPr algn="ctr">
              <a:defRPr sz="7100">
                <a:solidFill>
                  <a:srgbClr val="FF2600"/>
                </a:solidFill>
              </a:defRPr>
            </a:pPr>
            <a:r>
              <a:rPr dirty="0"/>
              <a:t>50% of all </a:t>
            </a:r>
          </a:p>
          <a:p>
            <a:pPr algn="ctr">
              <a:defRPr sz="7100"/>
            </a:pPr>
            <a:r>
              <a:rPr dirty="0">
                <a:solidFill>
                  <a:srgbClr val="FF2600"/>
                </a:solidFill>
              </a:rPr>
              <a:t>land-based species</a:t>
            </a:r>
            <a:r>
              <a:rPr dirty="0"/>
              <a:t> </a:t>
            </a:r>
          </a:p>
          <a:p>
            <a:pPr algn="ctr">
              <a:defRPr sz="7100"/>
            </a:pPr>
            <a:r>
              <a:rPr dirty="0"/>
              <a:t>in this century</a:t>
            </a:r>
          </a:p>
        </p:txBody>
      </p:sp>
    </p:spTree>
    <p:extLst>
      <p:ext uri="{BB962C8B-B14F-4D97-AF65-F5344CB8AC3E}">
        <p14:creationId xmlns:p14="http://schemas.microsoft.com/office/powerpoint/2010/main" val="49133294"/>
      </p:ext>
    </p:extLst>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6" name="Sea Level Rise"/>
          <p:cNvSpPr/>
          <p:nvPr/>
        </p:nvSpPr>
        <p:spPr>
          <a:xfrm>
            <a:off x="11442700" y="7099300"/>
            <a:ext cx="3494454" cy="546100"/>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Sea Level Rise</a:t>
            </a:r>
          </a:p>
        </p:txBody>
      </p:sp>
      <p:sp>
        <p:nvSpPr>
          <p:cNvPr id="3791" name="Infectious Diseases"/>
          <p:cNvSpPr/>
          <p:nvPr/>
        </p:nvSpPr>
        <p:spPr>
          <a:xfrm>
            <a:off x="11442700" y="6299200"/>
            <a:ext cx="4531476" cy="546100"/>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dirty="0">
                <a:ln>
                  <a:noFill/>
                </a:ln>
                <a:solidFill>
                  <a:srgbClr val="FF1314"/>
                </a:solidFill>
                <a:effectLst/>
                <a:uLnTx/>
                <a:uFillTx/>
                <a:latin typeface="Arial"/>
                <a:cs typeface="Arial"/>
                <a:sym typeface="Arial"/>
              </a:rPr>
              <a:t>Infectious Diseases</a:t>
            </a:r>
          </a:p>
        </p:txBody>
      </p:sp>
      <p:sp>
        <p:nvSpPr>
          <p:cNvPr id="3792" name="Our Way of Life"/>
          <p:cNvSpPr/>
          <p:nvPr/>
        </p:nvSpPr>
        <p:spPr>
          <a:xfrm>
            <a:off x="11442700" y="5499100"/>
            <a:ext cx="3657452" cy="546100"/>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Our Way of Life</a:t>
            </a:r>
          </a:p>
        </p:txBody>
      </p:sp>
      <p:sp>
        <p:nvSpPr>
          <p:cNvPr id="3789" name="Ecosystem Loss"/>
          <p:cNvSpPr/>
          <p:nvPr/>
        </p:nvSpPr>
        <p:spPr>
          <a:xfrm>
            <a:off x="11442700" y="4699000"/>
            <a:ext cx="3889251" cy="546100"/>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Ecosystem Loss</a:t>
            </a:r>
          </a:p>
        </p:txBody>
      </p:sp>
      <p:sp>
        <p:nvSpPr>
          <p:cNvPr id="3788" name="Water Scarcity"/>
          <p:cNvSpPr/>
          <p:nvPr/>
        </p:nvSpPr>
        <p:spPr>
          <a:xfrm>
            <a:off x="11442700" y="3898900"/>
            <a:ext cx="3461247" cy="546100"/>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Water Scarcity</a:t>
            </a:r>
          </a:p>
        </p:txBody>
      </p:sp>
      <p:sp>
        <p:nvSpPr>
          <p:cNvPr id="3787" name="Famine"/>
          <p:cNvSpPr/>
          <p:nvPr/>
        </p:nvSpPr>
        <p:spPr>
          <a:xfrm>
            <a:off x="11442700" y="3098800"/>
            <a:ext cx="1937185" cy="546100"/>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Famine</a:t>
            </a:r>
          </a:p>
        </p:txBody>
      </p:sp>
      <p:sp>
        <p:nvSpPr>
          <p:cNvPr id="3781" name="Melting Glaciers"/>
          <p:cNvSpPr/>
          <p:nvPr/>
        </p:nvSpPr>
        <p:spPr>
          <a:xfrm>
            <a:off x="11442700" y="2298700"/>
            <a:ext cx="3814589" cy="546100"/>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Melting Glaciers</a:t>
            </a:r>
          </a:p>
        </p:txBody>
      </p:sp>
      <p:sp>
        <p:nvSpPr>
          <p:cNvPr id="3790" name="Species Extinction"/>
          <p:cNvSpPr/>
          <p:nvPr/>
        </p:nvSpPr>
        <p:spPr>
          <a:xfrm>
            <a:off x="11442700" y="1498600"/>
            <a:ext cx="4333317" cy="546100"/>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Species Extinction</a:t>
            </a:r>
          </a:p>
        </p:txBody>
      </p:sp>
      <p:sp>
        <p:nvSpPr>
          <p:cNvPr id="3784" name="Climate Refugees"/>
          <p:cNvSpPr/>
          <p:nvPr/>
        </p:nvSpPr>
        <p:spPr>
          <a:xfrm>
            <a:off x="749300" y="7099300"/>
            <a:ext cx="4111067" cy="546100"/>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Climate Refugees</a:t>
            </a:r>
          </a:p>
        </p:txBody>
      </p:sp>
      <p:sp>
        <p:nvSpPr>
          <p:cNvPr id="3783" name="Infrastructure Loss"/>
          <p:cNvSpPr/>
          <p:nvPr/>
        </p:nvSpPr>
        <p:spPr>
          <a:xfrm>
            <a:off x="749300" y="6299200"/>
            <a:ext cx="4431854" cy="546100"/>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Infrastructure Loss</a:t>
            </a:r>
          </a:p>
        </p:txBody>
      </p:sp>
      <p:sp>
        <p:nvSpPr>
          <p:cNvPr id="3782" name="Ocean Acification"/>
          <p:cNvSpPr/>
          <p:nvPr/>
        </p:nvSpPr>
        <p:spPr>
          <a:xfrm>
            <a:off x="749300" y="5499100"/>
            <a:ext cx="4514113" cy="546100"/>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Ocean Acidification</a:t>
            </a:r>
          </a:p>
        </p:txBody>
      </p:sp>
      <p:sp>
        <p:nvSpPr>
          <p:cNvPr id="3777" name="Storm Damage"/>
          <p:cNvSpPr/>
          <p:nvPr/>
        </p:nvSpPr>
        <p:spPr>
          <a:xfrm>
            <a:off x="749300" y="4699000"/>
            <a:ext cx="3518111" cy="546100"/>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Storm Damage</a:t>
            </a:r>
          </a:p>
        </p:txBody>
      </p:sp>
      <p:sp>
        <p:nvSpPr>
          <p:cNvPr id="3779" name="Drought"/>
          <p:cNvSpPr/>
          <p:nvPr/>
        </p:nvSpPr>
        <p:spPr>
          <a:xfrm>
            <a:off x="749300" y="3898900"/>
            <a:ext cx="2109081" cy="546100"/>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Drought</a:t>
            </a:r>
          </a:p>
        </p:txBody>
      </p:sp>
      <p:sp>
        <p:nvSpPr>
          <p:cNvPr id="3778" name="Wildfires"/>
          <p:cNvSpPr/>
          <p:nvPr/>
        </p:nvSpPr>
        <p:spPr>
          <a:xfrm>
            <a:off x="749300" y="3098800"/>
            <a:ext cx="2254064" cy="546100"/>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Wildfires</a:t>
            </a:r>
          </a:p>
        </p:txBody>
      </p:sp>
      <p:sp>
        <p:nvSpPr>
          <p:cNvPr id="3780" name="Floods &amp; Mudslides"/>
          <p:cNvSpPr/>
          <p:nvPr/>
        </p:nvSpPr>
        <p:spPr>
          <a:xfrm>
            <a:off x="749300" y="2298700"/>
            <a:ext cx="4579225" cy="546100"/>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Floods &amp; Mudslides</a:t>
            </a:r>
          </a:p>
        </p:txBody>
      </p:sp>
      <p:sp>
        <p:nvSpPr>
          <p:cNvPr id="3785" name="Political Instability"/>
          <p:cNvSpPr/>
          <p:nvPr/>
        </p:nvSpPr>
        <p:spPr>
          <a:xfrm>
            <a:off x="749300" y="1498600"/>
            <a:ext cx="4283615" cy="546100"/>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Political Instability</a:t>
            </a:r>
          </a:p>
        </p:txBody>
      </p:sp>
      <p:sp>
        <p:nvSpPr>
          <p:cNvPr id="3793" name="The #1 Threat to the Global Economy"/>
          <p:cNvSpPr/>
          <p:nvPr/>
        </p:nvSpPr>
        <p:spPr>
          <a:xfrm>
            <a:off x="5509097" y="7868570"/>
            <a:ext cx="4916535" cy="1052260"/>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spAutoFit/>
          </a:bodyPr>
          <a:lstStyle/>
          <a:p>
            <a:pPr marL="317500" marR="0" lvl="0" indent="-317500" algn="ctr" defTabSz="457200" rtl="0" eaLnBrk="1" fontAlgn="auto" latinLnBrk="0" hangingPunct="0">
              <a:lnSpc>
                <a:spcPct val="100000"/>
              </a:lnSpc>
              <a:spcBef>
                <a:spcPts val="0"/>
              </a:spcBef>
              <a:spcAft>
                <a:spcPts val="0"/>
              </a:spcAft>
              <a:buClr>
                <a:srgbClr val="FFFFFF"/>
              </a:buClr>
              <a:buSzPct val="70000"/>
              <a:buFontTx/>
              <a:buChar char="$"/>
              <a:tabLst/>
              <a:defRPr sz="3500" i="1"/>
            </a:pPr>
            <a:r>
              <a:rPr kumimoji="0" sz="3500" b="1" i="1" u="none" strike="noStrike" kern="0" cap="none" spc="0" normalizeH="0" baseline="0" noProof="0" dirty="0">
                <a:ln>
                  <a:noFill/>
                </a:ln>
                <a:solidFill>
                  <a:srgbClr val="FFFFFF"/>
                </a:solidFill>
                <a:effectLst/>
                <a:uLnTx/>
                <a:uFillTx/>
                <a:latin typeface="Arial"/>
                <a:cs typeface="Arial"/>
                <a:sym typeface="Arial"/>
              </a:rPr>
              <a:t>“The </a:t>
            </a:r>
            <a:r>
              <a:rPr kumimoji="0" sz="3500" b="1" i="1" u="none" strike="noStrike" kern="0" cap="none" spc="0" normalizeH="0" baseline="0" noProof="0" dirty="0">
                <a:ln>
                  <a:noFill/>
                </a:ln>
                <a:solidFill>
                  <a:srgbClr val="FF1314"/>
                </a:solidFill>
                <a:effectLst/>
                <a:uLnTx/>
                <a:uFillTx/>
                <a:latin typeface="Arial"/>
                <a:cs typeface="Arial"/>
                <a:sym typeface="Arial"/>
              </a:rPr>
              <a:t>#1 Threat</a:t>
            </a:r>
            <a:r>
              <a:rPr kumimoji="0" sz="3500" b="1" i="1" u="none" strike="noStrike" kern="0" cap="none" spc="0" normalizeH="0" baseline="0" noProof="0" dirty="0">
                <a:ln>
                  <a:noFill/>
                </a:ln>
                <a:solidFill>
                  <a:srgbClr val="FFFFFF"/>
                </a:solidFill>
                <a:effectLst/>
                <a:uLnTx/>
                <a:uFillTx/>
                <a:latin typeface="Arial"/>
                <a:cs typeface="Arial"/>
                <a:sym typeface="Arial"/>
              </a:rPr>
              <a:t> to the </a:t>
            </a:r>
            <a:br>
              <a:rPr kumimoji="0" sz="3500" b="1" i="1" u="none" strike="noStrike" kern="0" cap="none" spc="0" normalizeH="0" baseline="0" noProof="0" dirty="0">
                <a:ln>
                  <a:noFill/>
                </a:ln>
                <a:solidFill>
                  <a:srgbClr val="FFFFFF"/>
                </a:solidFill>
                <a:effectLst/>
                <a:uLnTx/>
                <a:uFillTx/>
                <a:latin typeface="Arial"/>
                <a:cs typeface="Arial"/>
                <a:sym typeface="Arial"/>
              </a:rPr>
            </a:br>
            <a:r>
              <a:rPr kumimoji="0" sz="3500" b="1" i="1" u="none" strike="noStrike" kern="0" cap="none" spc="0" normalizeH="0" baseline="0" noProof="0" dirty="0">
                <a:ln>
                  <a:noFill/>
                </a:ln>
                <a:solidFill>
                  <a:srgbClr val="FFFFFF"/>
                </a:solidFill>
                <a:effectLst/>
                <a:uLnTx/>
                <a:uFillTx/>
                <a:latin typeface="Arial"/>
                <a:cs typeface="Arial"/>
                <a:sym typeface="Arial"/>
              </a:rPr>
              <a:t>Global Economy”</a:t>
            </a:r>
          </a:p>
        </p:txBody>
      </p:sp>
      <p:sp>
        <p:nvSpPr>
          <p:cNvPr id="3829" name="And Much Much More"/>
          <p:cNvSpPr/>
          <p:nvPr/>
        </p:nvSpPr>
        <p:spPr>
          <a:xfrm>
            <a:off x="3718352" y="7703470"/>
            <a:ext cx="8498025" cy="840750"/>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spAutoFit/>
          </a:bodyPr>
          <a:lstStyle>
            <a:lvl1pPr algn="ctr">
              <a:defRPr sz="5500" i="1"/>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5500" b="1" i="1" u="none" strike="noStrike" kern="0" cap="none" spc="0" normalizeH="0" baseline="0" noProof="0" dirty="0">
                <a:ln>
                  <a:noFill/>
                </a:ln>
                <a:solidFill>
                  <a:srgbClr val="FFFFFF"/>
                </a:solidFill>
                <a:effectLst/>
                <a:uLnTx/>
                <a:uFillTx/>
                <a:latin typeface="Arial"/>
                <a:cs typeface="Arial"/>
                <a:sym typeface="Arial"/>
              </a:rPr>
              <a:t>… And much, much more</a:t>
            </a:r>
          </a:p>
        </p:txBody>
      </p:sp>
      <p:grpSp>
        <p:nvGrpSpPr>
          <p:cNvPr id="92" name="Dollar Sign 6"/>
          <p:cNvGrpSpPr>
            <a:grpSpLocks/>
          </p:cNvGrpSpPr>
          <p:nvPr/>
        </p:nvGrpSpPr>
        <p:grpSpPr bwMode="auto">
          <a:xfrm>
            <a:off x="6834552" y="2540851"/>
            <a:ext cx="381000" cy="542925"/>
            <a:chOff x="0" y="0"/>
            <a:chExt cx="381000" cy="544259"/>
          </a:xfrm>
        </p:grpSpPr>
        <p:sp>
          <p:nvSpPr>
            <p:cNvPr id="93" name="Background"/>
            <p:cNvSpPr>
              <a:spLocks/>
            </p:cNvSpPr>
            <p:nvPr/>
          </p:nvSpPr>
          <p:spPr bwMode="auto">
            <a:xfrm>
              <a:off x="0" y="24929"/>
              <a:ext cx="381000" cy="50800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599"/>
                  </a:moveTo>
                  <a:lnTo>
                    <a:pt x="21600" y="21599"/>
                  </a:lnTo>
                  <a:lnTo>
                    <a:pt x="21410" y="9019"/>
                  </a:lnTo>
                  <a:cubicBezTo>
                    <a:pt x="21410" y="9019"/>
                    <a:pt x="21126" y="5211"/>
                    <a:pt x="20747" y="4398"/>
                  </a:cubicBezTo>
                  <a:cubicBezTo>
                    <a:pt x="20368" y="3585"/>
                    <a:pt x="19958" y="2962"/>
                    <a:pt x="18943" y="2611"/>
                  </a:cubicBezTo>
                  <a:cubicBezTo>
                    <a:pt x="17233" y="2019"/>
                    <a:pt x="16669" y="2394"/>
                    <a:pt x="15343" y="2090"/>
                  </a:cubicBezTo>
                  <a:cubicBezTo>
                    <a:pt x="14016" y="1785"/>
                    <a:pt x="12122" y="223"/>
                    <a:pt x="12122" y="223"/>
                  </a:cubicBezTo>
                  <a:cubicBezTo>
                    <a:pt x="12122" y="223"/>
                    <a:pt x="12216" y="0"/>
                    <a:pt x="11553" y="0"/>
                  </a:cubicBezTo>
                  <a:cubicBezTo>
                    <a:pt x="10890" y="0"/>
                    <a:pt x="10416" y="372"/>
                    <a:pt x="10416" y="372"/>
                  </a:cubicBezTo>
                  <a:cubicBezTo>
                    <a:pt x="10416" y="372"/>
                    <a:pt x="9950" y="1041"/>
                    <a:pt x="8434" y="1562"/>
                  </a:cubicBezTo>
                  <a:cubicBezTo>
                    <a:pt x="6918" y="2083"/>
                    <a:pt x="4455" y="1863"/>
                    <a:pt x="2939" y="2679"/>
                  </a:cubicBezTo>
                  <a:cubicBezTo>
                    <a:pt x="1424" y="3494"/>
                    <a:pt x="666" y="5504"/>
                    <a:pt x="571" y="6695"/>
                  </a:cubicBezTo>
                  <a:cubicBezTo>
                    <a:pt x="476" y="7885"/>
                    <a:pt x="0" y="21599"/>
                    <a:pt x="0" y="21599"/>
                  </a:cubicBezTo>
                  <a:close/>
                </a:path>
              </a:pathLst>
            </a:custGeom>
            <a:solidFill>
              <a:srgbClr val="9C7D43"/>
            </a:solidFill>
            <a:ln>
              <a:noFill/>
            </a:ln>
            <a:effectLst/>
            <a:extLst>
              <a:ext uri="{91240B29-F687-4F45-9708-019B960494DF}">
                <a14:hiddenLine xmlns:a14="http://schemas.microsoft.com/office/drawing/2010/main" w="25400" cap="flat" cmpd="sng">
                  <a:solidFill>
                    <a:srgbClr val="000000"/>
                  </a:solidFill>
                  <a:prstDash val="solid"/>
                  <a:miter lim="0"/>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sp>
          <p:nvSpPr>
            <p:cNvPr id="94" name="Dollar Sign"/>
            <p:cNvSpPr>
              <a:spLocks/>
            </p:cNvSpPr>
            <p:nvPr/>
          </p:nvSpPr>
          <p:spPr bwMode="auto">
            <a:xfrm>
              <a:off x="46335" y="0"/>
              <a:ext cx="310710" cy="54425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3500" b="0" i="0" u="none" strike="noStrike" kern="1200" cap="none" spc="0" normalizeH="0" baseline="0" noProof="0">
                  <a:ln>
                    <a:noFill/>
                  </a:ln>
                  <a:solidFill>
                    <a:srgbClr val="000000"/>
                  </a:solidFill>
                  <a:effectLst/>
                  <a:uLnTx/>
                  <a:uFillTx/>
                  <a:latin typeface="Arial"/>
                  <a:cs typeface="Arial"/>
                  <a:sym typeface="Arial" pitchFamily="34" charset="0"/>
                </a:rPr>
                <a:t>$</a:t>
              </a:r>
              <a:endParaRPr kumimoji="0" lang="en-US" alt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grpSp>
      <p:grpSp>
        <p:nvGrpSpPr>
          <p:cNvPr id="89" name="Dollar Sign 5"/>
          <p:cNvGrpSpPr>
            <a:grpSpLocks/>
          </p:cNvGrpSpPr>
          <p:nvPr/>
        </p:nvGrpSpPr>
        <p:grpSpPr bwMode="auto">
          <a:xfrm>
            <a:off x="7240955" y="2540851"/>
            <a:ext cx="381000" cy="542925"/>
            <a:chOff x="0" y="0"/>
            <a:chExt cx="381000" cy="544259"/>
          </a:xfrm>
        </p:grpSpPr>
        <p:sp>
          <p:nvSpPr>
            <p:cNvPr id="90" name="Background"/>
            <p:cNvSpPr>
              <a:spLocks/>
            </p:cNvSpPr>
            <p:nvPr/>
          </p:nvSpPr>
          <p:spPr bwMode="auto">
            <a:xfrm>
              <a:off x="0" y="24929"/>
              <a:ext cx="381000" cy="50800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599"/>
                  </a:moveTo>
                  <a:lnTo>
                    <a:pt x="21600" y="21599"/>
                  </a:lnTo>
                  <a:lnTo>
                    <a:pt x="21410" y="9019"/>
                  </a:lnTo>
                  <a:cubicBezTo>
                    <a:pt x="21410" y="9019"/>
                    <a:pt x="21126" y="5211"/>
                    <a:pt x="20747" y="4398"/>
                  </a:cubicBezTo>
                  <a:cubicBezTo>
                    <a:pt x="20368" y="3585"/>
                    <a:pt x="19958" y="2962"/>
                    <a:pt x="18943" y="2611"/>
                  </a:cubicBezTo>
                  <a:cubicBezTo>
                    <a:pt x="17233" y="2019"/>
                    <a:pt x="16669" y="2394"/>
                    <a:pt x="15343" y="2090"/>
                  </a:cubicBezTo>
                  <a:cubicBezTo>
                    <a:pt x="14016" y="1785"/>
                    <a:pt x="12122" y="223"/>
                    <a:pt x="12122" y="223"/>
                  </a:cubicBezTo>
                  <a:cubicBezTo>
                    <a:pt x="12122" y="223"/>
                    <a:pt x="12216" y="0"/>
                    <a:pt x="11553" y="0"/>
                  </a:cubicBezTo>
                  <a:cubicBezTo>
                    <a:pt x="10890" y="0"/>
                    <a:pt x="10416" y="372"/>
                    <a:pt x="10416" y="372"/>
                  </a:cubicBezTo>
                  <a:cubicBezTo>
                    <a:pt x="10416" y="372"/>
                    <a:pt x="9950" y="1041"/>
                    <a:pt x="8434" y="1562"/>
                  </a:cubicBezTo>
                  <a:cubicBezTo>
                    <a:pt x="6918" y="2083"/>
                    <a:pt x="4455" y="1863"/>
                    <a:pt x="2939" y="2679"/>
                  </a:cubicBezTo>
                  <a:cubicBezTo>
                    <a:pt x="1424" y="3494"/>
                    <a:pt x="666" y="5504"/>
                    <a:pt x="571" y="6695"/>
                  </a:cubicBezTo>
                  <a:cubicBezTo>
                    <a:pt x="476" y="7885"/>
                    <a:pt x="0" y="21599"/>
                    <a:pt x="0" y="21599"/>
                  </a:cubicBezTo>
                  <a:close/>
                </a:path>
              </a:pathLst>
            </a:custGeom>
            <a:solidFill>
              <a:srgbClr val="9C7D43"/>
            </a:solidFill>
            <a:ln>
              <a:noFill/>
            </a:ln>
            <a:effectLst/>
            <a:extLst>
              <a:ext uri="{91240B29-F687-4F45-9708-019B960494DF}">
                <a14:hiddenLine xmlns:a14="http://schemas.microsoft.com/office/drawing/2010/main" w="25400" cap="flat" cmpd="sng">
                  <a:solidFill>
                    <a:srgbClr val="000000"/>
                  </a:solidFill>
                  <a:prstDash val="solid"/>
                  <a:miter lim="0"/>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sp>
          <p:nvSpPr>
            <p:cNvPr id="91" name="Dollar Sign"/>
            <p:cNvSpPr>
              <a:spLocks/>
            </p:cNvSpPr>
            <p:nvPr/>
          </p:nvSpPr>
          <p:spPr bwMode="auto">
            <a:xfrm>
              <a:off x="46335" y="0"/>
              <a:ext cx="310710" cy="54425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3500" b="0" i="0" u="none" strike="noStrike" kern="1200" cap="none" spc="0" normalizeH="0" baseline="0" noProof="0">
                  <a:ln>
                    <a:noFill/>
                  </a:ln>
                  <a:solidFill>
                    <a:srgbClr val="000000"/>
                  </a:solidFill>
                  <a:effectLst/>
                  <a:uLnTx/>
                  <a:uFillTx/>
                  <a:latin typeface="Arial"/>
                  <a:cs typeface="Arial"/>
                  <a:sym typeface="Arial" pitchFamily="34" charset="0"/>
                </a:rPr>
                <a:t>$</a:t>
              </a:r>
              <a:endParaRPr kumimoji="0" lang="en-US" alt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grpSp>
      <p:grpSp>
        <p:nvGrpSpPr>
          <p:cNvPr id="86" name="Dollar Sign 4"/>
          <p:cNvGrpSpPr>
            <a:grpSpLocks/>
          </p:cNvGrpSpPr>
          <p:nvPr/>
        </p:nvGrpSpPr>
        <p:grpSpPr bwMode="auto">
          <a:xfrm>
            <a:off x="7647355" y="2540851"/>
            <a:ext cx="381000" cy="542925"/>
            <a:chOff x="0" y="0"/>
            <a:chExt cx="381000" cy="544259"/>
          </a:xfrm>
        </p:grpSpPr>
        <p:sp>
          <p:nvSpPr>
            <p:cNvPr id="87" name="Background"/>
            <p:cNvSpPr>
              <a:spLocks/>
            </p:cNvSpPr>
            <p:nvPr/>
          </p:nvSpPr>
          <p:spPr bwMode="auto">
            <a:xfrm>
              <a:off x="0" y="24929"/>
              <a:ext cx="381000" cy="50800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599"/>
                  </a:moveTo>
                  <a:lnTo>
                    <a:pt x="21600" y="21599"/>
                  </a:lnTo>
                  <a:lnTo>
                    <a:pt x="21410" y="9019"/>
                  </a:lnTo>
                  <a:cubicBezTo>
                    <a:pt x="21410" y="9019"/>
                    <a:pt x="21126" y="5211"/>
                    <a:pt x="20747" y="4398"/>
                  </a:cubicBezTo>
                  <a:cubicBezTo>
                    <a:pt x="20368" y="3585"/>
                    <a:pt x="19958" y="2962"/>
                    <a:pt x="18943" y="2611"/>
                  </a:cubicBezTo>
                  <a:cubicBezTo>
                    <a:pt x="17233" y="2019"/>
                    <a:pt x="16669" y="2394"/>
                    <a:pt x="15343" y="2090"/>
                  </a:cubicBezTo>
                  <a:cubicBezTo>
                    <a:pt x="14016" y="1785"/>
                    <a:pt x="12122" y="223"/>
                    <a:pt x="12122" y="223"/>
                  </a:cubicBezTo>
                  <a:cubicBezTo>
                    <a:pt x="12122" y="223"/>
                    <a:pt x="12216" y="0"/>
                    <a:pt x="11553" y="0"/>
                  </a:cubicBezTo>
                  <a:cubicBezTo>
                    <a:pt x="10890" y="0"/>
                    <a:pt x="10416" y="372"/>
                    <a:pt x="10416" y="372"/>
                  </a:cubicBezTo>
                  <a:cubicBezTo>
                    <a:pt x="10416" y="372"/>
                    <a:pt x="9950" y="1041"/>
                    <a:pt x="8434" y="1562"/>
                  </a:cubicBezTo>
                  <a:cubicBezTo>
                    <a:pt x="6918" y="2083"/>
                    <a:pt x="4455" y="1863"/>
                    <a:pt x="2939" y="2679"/>
                  </a:cubicBezTo>
                  <a:cubicBezTo>
                    <a:pt x="1424" y="3494"/>
                    <a:pt x="666" y="5504"/>
                    <a:pt x="571" y="6695"/>
                  </a:cubicBezTo>
                  <a:cubicBezTo>
                    <a:pt x="476" y="7885"/>
                    <a:pt x="0" y="21599"/>
                    <a:pt x="0" y="21599"/>
                  </a:cubicBezTo>
                  <a:close/>
                </a:path>
              </a:pathLst>
            </a:custGeom>
            <a:solidFill>
              <a:srgbClr val="9C7D43"/>
            </a:solidFill>
            <a:ln>
              <a:noFill/>
            </a:ln>
            <a:effectLst/>
            <a:extLst>
              <a:ext uri="{91240B29-F687-4F45-9708-019B960494DF}">
                <a14:hiddenLine xmlns:a14="http://schemas.microsoft.com/office/drawing/2010/main" w="25400" cap="flat" cmpd="sng">
                  <a:solidFill>
                    <a:srgbClr val="000000"/>
                  </a:solidFill>
                  <a:prstDash val="solid"/>
                  <a:miter lim="0"/>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sp>
          <p:nvSpPr>
            <p:cNvPr id="88" name="Dollar Sign"/>
            <p:cNvSpPr>
              <a:spLocks/>
            </p:cNvSpPr>
            <p:nvPr/>
          </p:nvSpPr>
          <p:spPr bwMode="auto">
            <a:xfrm>
              <a:off x="46335" y="0"/>
              <a:ext cx="310710" cy="54425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3500" b="0" i="0" u="none" strike="noStrike" kern="1200" cap="none" spc="0" normalizeH="0" baseline="0" noProof="0">
                  <a:ln>
                    <a:noFill/>
                  </a:ln>
                  <a:solidFill>
                    <a:srgbClr val="000000"/>
                  </a:solidFill>
                  <a:effectLst/>
                  <a:uLnTx/>
                  <a:uFillTx/>
                  <a:latin typeface="Arial"/>
                  <a:cs typeface="Arial"/>
                  <a:sym typeface="Arial" pitchFamily="34" charset="0"/>
                </a:rPr>
                <a:t>$</a:t>
              </a:r>
              <a:endParaRPr kumimoji="0" lang="en-US" alt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grpSp>
      <p:grpSp>
        <p:nvGrpSpPr>
          <p:cNvPr id="83" name="Dollar Sign 3"/>
          <p:cNvGrpSpPr>
            <a:grpSpLocks/>
          </p:cNvGrpSpPr>
          <p:nvPr/>
        </p:nvGrpSpPr>
        <p:grpSpPr bwMode="auto">
          <a:xfrm>
            <a:off x="8053752" y="2540851"/>
            <a:ext cx="381000" cy="542925"/>
            <a:chOff x="0" y="0"/>
            <a:chExt cx="381000" cy="544259"/>
          </a:xfrm>
        </p:grpSpPr>
        <p:sp>
          <p:nvSpPr>
            <p:cNvPr id="84" name="Background"/>
            <p:cNvSpPr>
              <a:spLocks/>
            </p:cNvSpPr>
            <p:nvPr/>
          </p:nvSpPr>
          <p:spPr bwMode="auto">
            <a:xfrm>
              <a:off x="0" y="24929"/>
              <a:ext cx="381000" cy="50800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599"/>
                  </a:moveTo>
                  <a:lnTo>
                    <a:pt x="21600" y="21599"/>
                  </a:lnTo>
                  <a:lnTo>
                    <a:pt x="21410" y="9019"/>
                  </a:lnTo>
                  <a:cubicBezTo>
                    <a:pt x="21410" y="9019"/>
                    <a:pt x="21126" y="5211"/>
                    <a:pt x="20747" y="4398"/>
                  </a:cubicBezTo>
                  <a:cubicBezTo>
                    <a:pt x="20368" y="3585"/>
                    <a:pt x="19958" y="2962"/>
                    <a:pt x="18943" y="2611"/>
                  </a:cubicBezTo>
                  <a:cubicBezTo>
                    <a:pt x="17233" y="2019"/>
                    <a:pt x="16669" y="2394"/>
                    <a:pt x="15343" y="2090"/>
                  </a:cubicBezTo>
                  <a:cubicBezTo>
                    <a:pt x="14016" y="1785"/>
                    <a:pt x="12122" y="223"/>
                    <a:pt x="12122" y="223"/>
                  </a:cubicBezTo>
                  <a:cubicBezTo>
                    <a:pt x="12122" y="223"/>
                    <a:pt x="12216" y="0"/>
                    <a:pt x="11553" y="0"/>
                  </a:cubicBezTo>
                  <a:cubicBezTo>
                    <a:pt x="10890" y="0"/>
                    <a:pt x="10416" y="372"/>
                    <a:pt x="10416" y="372"/>
                  </a:cubicBezTo>
                  <a:cubicBezTo>
                    <a:pt x="10416" y="372"/>
                    <a:pt x="9950" y="1041"/>
                    <a:pt x="8434" y="1562"/>
                  </a:cubicBezTo>
                  <a:cubicBezTo>
                    <a:pt x="6918" y="2083"/>
                    <a:pt x="4455" y="1863"/>
                    <a:pt x="2939" y="2679"/>
                  </a:cubicBezTo>
                  <a:cubicBezTo>
                    <a:pt x="1424" y="3494"/>
                    <a:pt x="666" y="5504"/>
                    <a:pt x="571" y="6695"/>
                  </a:cubicBezTo>
                  <a:cubicBezTo>
                    <a:pt x="476" y="7885"/>
                    <a:pt x="0" y="21599"/>
                    <a:pt x="0" y="21599"/>
                  </a:cubicBezTo>
                  <a:close/>
                </a:path>
              </a:pathLst>
            </a:custGeom>
            <a:solidFill>
              <a:srgbClr val="9C7D43"/>
            </a:solidFill>
            <a:ln>
              <a:noFill/>
            </a:ln>
            <a:effectLst/>
            <a:extLst>
              <a:ext uri="{91240B29-F687-4F45-9708-019B960494DF}">
                <a14:hiddenLine xmlns:a14="http://schemas.microsoft.com/office/drawing/2010/main" w="25400" cap="flat" cmpd="sng">
                  <a:solidFill>
                    <a:srgbClr val="000000"/>
                  </a:solidFill>
                  <a:prstDash val="solid"/>
                  <a:miter lim="0"/>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sp>
          <p:nvSpPr>
            <p:cNvPr id="85" name="Dollar Sign"/>
            <p:cNvSpPr>
              <a:spLocks/>
            </p:cNvSpPr>
            <p:nvPr/>
          </p:nvSpPr>
          <p:spPr bwMode="auto">
            <a:xfrm>
              <a:off x="46335" y="0"/>
              <a:ext cx="310710" cy="54425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3500" b="0" i="0" u="none" strike="noStrike" kern="1200" cap="none" spc="0" normalizeH="0" baseline="0" noProof="0">
                  <a:ln>
                    <a:noFill/>
                  </a:ln>
                  <a:solidFill>
                    <a:srgbClr val="000000"/>
                  </a:solidFill>
                  <a:effectLst/>
                  <a:uLnTx/>
                  <a:uFillTx/>
                  <a:latin typeface="Arial"/>
                  <a:cs typeface="Arial"/>
                  <a:sym typeface="Arial" pitchFamily="34" charset="0"/>
                </a:rPr>
                <a:t>$</a:t>
              </a:r>
              <a:endParaRPr kumimoji="0" lang="en-US" alt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grpSp>
      <p:grpSp>
        <p:nvGrpSpPr>
          <p:cNvPr id="80" name="Dollar Sign 2"/>
          <p:cNvGrpSpPr>
            <a:grpSpLocks/>
          </p:cNvGrpSpPr>
          <p:nvPr/>
        </p:nvGrpSpPr>
        <p:grpSpPr bwMode="auto">
          <a:xfrm>
            <a:off x="8460155" y="2540851"/>
            <a:ext cx="381000" cy="542925"/>
            <a:chOff x="0" y="0"/>
            <a:chExt cx="381000" cy="544259"/>
          </a:xfrm>
        </p:grpSpPr>
        <p:sp>
          <p:nvSpPr>
            <p:cNvPr id="81" name="Background"/>
            <p:cNvSpPr>
              <a:spLocks/>
            </p:cNvSpPr>
            <p:nvPr/>
          </p:nvSpPr>
          <p:spPr bwMode="auto">
            <a:xfrm>
              <a:off x="0" y="24929"/>
              <a:ext cx="381000" cy="50800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599"/>
                  </a:moveTo>
                  <a:lnTo>
                    <a:pt x="21600" y="21599"/>
                  </a:lnTo>
                  <a:lnTo>
                    <a:pt x="21410" y="9019"/>
                  </a:lnTo>
                  <a:cubicBezTo>
                    <a:pt x="21410" y="9019"/>
                    <a:pt x="21126" y="5211"/>
                    <a:pt x="20747" y="4398"/>
                  </a:cubicBezTo>
                  <a:cubicBezTo>
                    <a:pt x="20368" y="3585"/>
                    <a:pt x="19958" y="2962"/>
                    <a:pt x="18943" y="2611"/>
                  </a:cubicBezTo>
                  <a:cubicBezTo>
                    <a:pt x="17233" y="2019"/>
                    <a:pt x="16669" y="2394"/>
                    <a:pt x="15343" y="2090"/>
                  </a:cubicBezTo>
                  <a:cubicBezTo>
                    <a:pt x="14016" y="1785"/>
                    <a:pt x="12122" y="223"/>
                    <a:pt x="12122" y="223"/>
                  </a:cubicBezTo>
                  <a:cubicBezTo>
                    <a:pt x="12122" y="223"/>
                    <a:pt x="12216" y="0"/>
                    <a:pt x="11553" y="0"/>
                  </a:cubicBezTo>
                  <a:cubicBezTo>
                    <a:pt x="10890" y="0"/>
                    <a:pt x="10416" y="372"/>
                    <a:pt x="10416" y="372"/>
                  </a:cubicBezTo>
                  <a:cubicBezTo>
                    <a:pt x="10416" y="372"/>
                    <a:pt x="9950" y="1041"/>
                    <a:pt x="8434" y="1562"/>
                  </a:cubicBezTo>
                  <a:cubicBezTo>
                    <a:pt x="6918" y="2083"/>
                    <a:pt x="4455" y="1863"/>
                    <a:pt x="2939" y="2679"/>
                  </a:cubicBezTo>
                  <a:cubicBezTo>
                    <a:pt x="1424" y="3494"/>
                    <a:pt x="666" y="5504"/>
                    <a:pt x="571" y="6695"/>
                  </a:cubicBezTo>
                  <a:cubicBezTo>
                    <a:pt x="476" y="7885"/>
                    <a:pt x="0" y="21599"/>
                    <a:pt x="0" y="21599"/>
                  </a:cubicBezTo>
                  <a:close/>
                </a:path>
              </a:pathLst>
            </a:custGeom>
            <a:solidFill>
              <a:srgbClr val="9C7D43"/>
            </a:solidFill>
            <a:ln>
              <a:noFill/>
            </a:ln>
            <a:effectLst/>
            <a:extLst>
              <a:ext uri="{91240B29-F687-4F45-9708-019B960494DF}">
                <a14:hiddenLine xmlns:a14="http://schemas.microsoft.com/office/drawing/2010/main" w="25400" cap="flat" cmpd="sng">
                  <a:solidFill>
                    <a:srgbClr val="000000"/>
                  </a:solidFill>
                  <a:prstDash val="solid"/>
                  <a:miter lim="0"/>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sp>
          <p:nvSpPr>
            <p:cNvPr id="82" name="Dollar Sign"/>
            <p:cNvSpPr>
              <a:spLocks/>
            </p:cNvSpPr>
            <p:nvPr/>
          </p:nvSpPr>
          <p:spPr bwMode="auto">
            <a:xfrm>
              <a:off x="46335" y="0"/>
              <a:ext cx="310710" cy="54425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3500" b="0" i="0" u="none" strike="noStrike" kern="1200" cap="none" spc="0" normalizeH="0" baseline="0" noProof="0">
                  <a:ln>
                    <a:noFill/>
                  </a:ln>
                  <a:solidFill>
                    <a:srgbClr val="000000"/>
                  </a:solidFill>
                  <a:effectLst/>
                  <a:uLnTx/>
                  <a:uFillTx/>
                  <a:latin typeface="Arial"/>
                  <a:cs typeface="Arial"/>
                  <a:sym typeface="Arial" pitchFamily="34" charset="0"/>
                </a:rPr>
                <a:t>$</a:t>
              </a:r>
              <a:endParaRPr kumimoji="0" lang="en-US" alt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grpSp>
      <p:grpSp>
        <p:nvGrpSpPr>
          <p:cNvPr id="77" name="Dollar Sign 1"/>
          <p:cNvGrpSpPr>
            <a:grpSpLocks/>
          </p:cNvGrpSpPr>
          <p:nvPr/>
        </p:nvGrpSpPr>
        <p:grpSpPr bwMode="auto">
          <a:xfrm>
            <a:off x="8866555" y="2540851"/>
            <a:ext cx="381000" cy="542925"/>
            <a:chOff x="0" y="0"/>
            <a:chExt cx="381000" cy="544259"/>
          </a:xfrm>
        </p:grpSpPr>
        <p:sp>
          <p:nvSpPr>
            <p:cNvPr id="78" name="Background"/>
            <p:cNvSpPr>
              <a:spLocks/>
            </p:cNvSpPr>
            <p:nvPr/>
          </p:nvSpPr>
          <p:spPr bwMode="auto">
            <a:xfrm>
              <a:off x="0" y="24929"/>
              <a:ext cx="381000" cy="50800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599"/>
                  </a:moveTo>
                  <a:lnTo>
                    <a:pt x="21600" y="21599"/>
                  </a:lnTo>
                  <a:lnTo>
                    <a:pt x="21410" y="9019"/>
                  </a:lnTo>
                  <a:cubicBezTo>
                    <a:pt x="21410" y="9019"/>
                    <a:pt x="21126" y="5211"/>
                    <a:pt x="20747" y="4398"/>
                  </a:cubicBezTo>
                  <a:cubicBezTo>
                    <a:pt x="20368" y="3585"/>
                    <a:pt x="19958" y="2962"/>
                    <a:pt x="18943" y="2611"/>
                  </a:cubicBezTo>
                  <a:cubicBezTo>
                    <a:pt x="17233" y="2019"/>
                    <a:pt x="16669" y="2394"/>
                    <a:pt x="15343" y="2090"/>
                  </a:cubicBezTo>
                  <a:cubicBezTo>
                    <a:pt x="14016" y="1785"/>
                    <a:pt x="12122" y="223"/>
                    <a:pt x="12122" y="223"/>
                  </a:cubicBezTo>
                  <a:cubicBezTo>
                    <a:pt x="12122" y="223"/>
                    <a:pt x="12216" y="0"/>
                    <a:pt x="11553" y="0"/>
                  </a:cubicBezTo>
                  <a:cubicBezTo>
                    <a:pt x="10890" y="0"/>
                    <a:pt x="10416" y="372"/>
                    <a:pt x="10416" y="372"/>
                  </a:cubicBezTo>
                  <a:cubicBezTo>
                    <a:pt x="10416" y="372"/>
                    <a:pt x="9950" y="1041"/>
                    <a:pt x="8434" y="1562"/>
                  </a:cubicBezTo>
                  <a:cubicBezTo>
                    <a:pt x="6918" y="2083"/>
                    <a:pt x="4455" y="1863"/>
                    <a:pt x="2939" y="2679"/>
                  </a:cubicBezTo>
                  <a:cubicBezTo>
                    <a:pt x="1424" y="3494"/>
                    <a:pt x="666" y="5504"/>
                    <a:pt x="571" y="6695"/>
                  </a:cubicBezTo>
                  <a:cubicBezTo>
                    <a:pt x="476" y="7885"/>
                    <a:pt x="0" y="21599"/>
                    <a:pt x="0" y="21599"/>
                  </a:cubicBezTo>
                  <a:close/>
                </a:path>
              </a:pathLst>
            </a:custGeom>
            <a:solidFill>
              <a:srgbClr val="9C7D43"/>
            </a:solidFill>
            <a:ln>
              <a:noFill/>
            </a:ln>
            <a:effectLst/>
            <a:extLst>
              <a:ext uri="{91240B29-F687-4F45-9708-019B960494DF}">
                <a14:hiddenLine xmlns:a14="http://schemas.microsoft.com/office/drawing/2010/main" w="25400" cap="flat" cmpd="sng">
                  <a:solidFill>
                    <a:srgbClr val="000000"/>
                  </a:solidFill>
                  <a:prstDash val="solid"/>
                  <a:miter lim="0"/>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sp>
          <p:nvSpPr>
            <p:cNvPr id="79" name="Dollar Sign"/>
            <p:cNvSpPr>
              <a:spLocks/>
            </p:cNvSpPr>
            <p:nvPr/>
          </p:nvSpPr>
          <p:spPr bwMode="auto">
            <a:xfrm>
              <a:off x="46335" y="0"/>
              <a:ext cx="310710" cy="54425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3500" b="0" i="0" u="none" strike="noStrike" kern="1200" cap="none" spc="0" normalizeH="0" baseline="0" noProof="0">
                  <a:ln>
                    <a:noFill/>
                  </a:ln>
                  <a:solidFill>
                    <a:srgbClr val="000000"/>
                  </a:solidFill>
                  <a:effectLst/>
                  <a:uLnTx/>
                  <a:uFillTx/>
                  <a:latin typeface="Arial"/>
                  <a:cs typeface="Arial"/>
                  <a:sym typeface="Arial" pitchFamily="34" charset="0"/>
                </a:rPr>
                <a:t>$</a:t>
              </a:r>
              <a:endParaRPr kumimoji="0" lang="en-US" alt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grpSp>
      <p:pic>
        <p:nvPicPr>
          <p:cNvPr id="3812" name="Cash Register Image"/>
          <p:cNvPicPr>
            <a:picLocks noChangeAspect="1"/>
          </p:cNvPicPr>
          <p:nvPr/>
        </p:nvPicPr>
        <p:blipFill>
          <a:blip r:embed="rId7"/>
          <a:stretch>
            <a:fillRect/>
          </a:stretch>
        </p:blipFill>
        <p:spPr>
          <a:xfrm>
            <a:off x="5509097" y="1716442"/>
            <a:ext cx="5219701" cy="5451687"/>
          </a:xfrm>
          <a:prstGeom prst="rect">
            <a:avLst/>
          </a:prstGeom>
          <a:ln w="12700">
            <a:miter lim="400000"/>
          </a:ln>
        </p:spPr>
      </p:pic>
      <p:sp>
        <p:nvSpPr>
          <p:cNvPr id="3776" name="TItle"/>
          <p:cNvSpPr>
            <a:spLocks noGrp="1"/>
          </p:cNvSpPr>
          <p:nvPr>
            <p:ph type="title"/>
          </p:nvPr>
        </p:nvSpPr>
        <p:spPr>
          <a:xfrm>
            <a:off x="854547" y="254000"/>
            <a:ext cx="14528801" cy="762000"/>
          </a:xfrm>
          <a:prstGeom prst="rect">
            <a:avLst/>
          </a:prstGeom>
        </p:spPr>
        <p:txBody>
          <a:bodyPr/>
          <a:lstStyle>
            <a:lvl1pPr>
              <a:lnSpc>
                <a:spcPts val="6600"/>
              </a:lnSpc>
              <a:defRPr sz="5500"/>
            </a:lvl1pPr>
          </a:lstStyle>
          <a:p>
            <a:r>
              <a:t>The Cost of Carbon</a:t>
            </a:r>
          </a:p>
        </p:txBody>
      </p:sp>
      <p:sp>
        <p:nvSpPr>
          <p:cNvPr id="3831" name="Attribution"/>
          <p:cNvSpPr/>
          <p:nvPr/>
        </p:nvSpPr>
        <p:spPr>
          <a:xfrm>
            <a:off x="914400" y="8686800"/>
            <a:ext cx="2165698" cy="223615"/>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b">
            <a:spAutoFit/>
          </a:bodyPr>
          <a:lstStyle>
            <a:lvl1pPr>
              <a:defRPr sz="1200">
                <a:solidFill>
                  <a:srgbClr val="FFFFFF">
                    <a:alpha val="50000"/>
                  </a:srgbClr>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FFFFFF">
                    <a:alpha val="50000"/>
                  </a:srgbClr>
                </a:solidFill>
                <a:effectLst/>
                <a:uLnTx/>
                <a:uFillTx/>
                <a:latin typeface="Arial"/>
                <a:cs typeface="Arial"/>
                <a:sym typeface="Arial"/>
              </a:rPr>
              <a:t>© 2005 </a:t>
            </a:r>
            <a:r>
              <a:rPr kumimoji="0" sz="1200" b="1" i="0" u="none" strike="noStrike" kern="0" cap="none" spc="0" normalizeH="0" baseline="0" noProof="0" dirty="0" err="1">
                <a:ln>
                  <a:noFill/>
                </a:ln>
                <a:solidFill>
                  <a:srgbClr val="FFFFFF">
                    <a:alpha val="50000"/>
                  </a:srgbClr>
                </a:solidFill>
                <a:effectLst/>
                <a:uLnTx/>
                <a:uFillTx/>
                <a:latin typeface="Arial"/>
                <a:cs typeface="Arial"/>
                <a:sym typeface="Arial"/>
              </a:rPr>
              <a:t>iStockphoto</a:t>
            </a:r>
            <a:r>
              <a:rPr kumimoji="0" sz="1200" b="1" i="0" u="none" strike="noStrike" kern="0" cap="none" spc="0" normalizeH="0" baseline="0" noProof="0" dirty="0">
                <a:ln>
                  <a:noFill/>
                </a:ln>
                <a:solidFill>
                  <a:srgbClr val="FFFFFF">
                    <a:alpha val="50000"/>
                  </a:srgbClr>
                </a:solidFill>
                <a:effectLst/>
                <a:uLnTx/>
                <a:uFillTx/>
                <a:latin typeface="Arial"/>
                <a:cs typeface="Arial"/>
                <a:sym typeface="Arial"/>
              </a:rPr>
              <a:t>/</a:t>
            </a:r>
            <a:r>
              <a:rPr kumimoji="0" sz="1200" b="1" i="0" u="none" strike="noStrike" kern="0" cap="none" spc="0" normalizeH="0" baseline="0" noProof="0" dirty="0" err="1">
                <a:ln>
                  <a:noFill/>
                </a:ln>
                <a:solidFill>
                  <a:srgbClr val="FFFFFF">
                    <a:alpha val="50000"/>
                  </a:srgbClr>
                </a:solidFill>
                <a:effectLst/>
                <a:uLnTx/>
                <a:uFillTx/>
                <a:latin typeface="Arial"/>
                <a:cs typeface="Arial"/>
                <a:sym typeface="Arial"/>
              </a:rPr>
              <a:t>themoog</a:t>
            </a:r>
            <a:endParaRPr kumimoji="0" sz="1200" b="1" i="0" u="none" strike="noStrike" kern="0" cap="none" spc="0" normalizeH="0" baseline="0" noProof="0" dirty="0">
              <a:ln>
                <a:noFill/>
              </a:ln>
              <a:solidFill>
                <a:srgbClr val="FFFFFF">
                  <a:alpha val="50000"/>
                </a:srgbClr>
              </a:solidFill>
              <a:effectLst/>
              <a:uLnTx/>
              <a:uFillTx/>
              <a:latin typeface="Arial"/>
              <a:cs typeface="Arial"/>
              <a:sym typeface="Arial"/>
            </a:endParaRPr>
          </a:p>
        </p:txBody>
      </p:sp>
      <p:pic>
        <p:nvPicPr>
          <p:cNvPr id="5" name="Cash register_faster-3">
            <a:hlinkClick r:id="" action="ppaction://media"/>
            <a:extLst>
              <a:ext uri="{FF2B5EF4-FFF2-40B4-BE49-F238E27FC236}">
                <a16:creationId xmlns:a16="http://schemas.microsoft.com/office/drawing/2014/main" id="{5807C9B3-8CF6-4EAD-8943-48592AECB7C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5646400" y="9939338"/>
            <a:ext cx="609600" cy="609600"/>
          </a:xfrm>
          <a:prstGeom prst="rect">
            <a:avLst/>
          </a:prstGeom>
        </p:spPr>
      </p:pic>
      <p:pic>
        <p:nvPicPr>
          <p:cNvPr id="6" name="Cash register_faster-3">
            <a:hlinkClick r:id="" action="ppaction://media"/>
            <a:extLst>
              <a:ext uri="{FF2B5EF4-FFF2-40B4-BE49-F238E27FC236}">
                <a16:creationId xmlns:a16="http://schemas.microsoft.com/office/drawing/2014/main" id="{1F45A8AD-E7EE-4424-9B60-C16BC61BC43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010456" y="9917567"/>
            <a:ext cx="609600" cy="609600"/>
          </a:xfrm>
          <a:prstGeom prst="rect">
            <a:avLst/>
          </a:prstGeom>
        </p:spPr>
      </p:pic>
      <p:pic>
        <p:nvPicPr>
          <p:cNvPr id="7" name="Cash register_faster-3">
            <a:hlinkClick r:id="" action="ppaction://media"/>
            <a:extLst>
              <a:ext uri="{FF2B5EF4-FFF2-40B4-BE49-F238E27FC236}">
                <a16:creationId xmlns:a16="http://schemas.microsoft.com/office/drawing/2014/main" id="{55DDA3A8-C220-419B-86BE-FE0FAB13BC7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828428" y="9939338"/>
            <a:ext cx="609600" cy="609600"/>
          </a:xfrm>
          <a:prstGeom prst="rect">
            <a:avLst/>
          </a:prstGeom>
        </p:spPr>
      </p:pic>
      <p:pic>
        <p:nvPicPr>
          <p:cNvPr id="8" name="Cash register_faster-3">
            <a:hlinkClick r:id="" action="ppaction://media"/>
            <a:extLst>
              <a:ext uri="{FF2B5EF4-FFF2-40B4-BE49-F238E27FC236}">
                <a16:creationId xmlns:a16="http://schemas.microsoft.com/office/drawing/2014/main" id="{29BBE251-6424-47D4-87B8-421AAA7FB33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192484" y="9994900"/>
            <a:ext cx="609600" cy="609600"/>
          </a:xfrm>
          <a:prstGeom prst="rect">
            <a:avLst/>
          </a:prstGeom>
        </p:spPr>
      </p:pic>
      <p:pic>
        <p:nvPicPr>
          <p:cNvPr id="9" name="Cash register_faster-3">
            <a:hlinkClick r:id="" action="ppaction://media"/>
            <a:extLst>
              <a:ext uri="{FF2B5EF4-FFF2-40B4-BE49-F238E27FC236}">
                <a16:creationId xmlns:a16="http://schemas.microsoft.com/office/drawing/2014/main" id="{865F132F-FD51-42A5-8325-7F65AEAB37B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374512" y="9930267"/>
            <a:ext cx="609600" cy="609600"/>
          </a:xfrm>
          <a:prstGeom prst="rect">
            <a:avLst/>
          </a:prstGeom>
        </p:spPr>
      </p:pic>
      <p:pic>
        <p:nvPicPr>
          <p:cNvPr id="10" name="Cash register_faster-3">
            <a:hlinkClick r:id="" action="ppaction://media"/>
            <a:extLst>
              <a:ext uri="{FF2B5EF4-FFF2-40B4-BE49-F238E27FC236}">
                <a16:creationId xmlns:a16="http://schemas.microsoft.com/office/drawing/2014/main" id="{DF3C4067-C408-4024-9D57-B4B4BEA5501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556540" y="10027570"/>
            <a:ext cx="609600" cy="609600"/>
          </a:xfrm>
          <a:prstGeom prst="rect">
            <a:avLst/>
          </a:prstGeom>
        </p:spPr>
      </p:pic>
      <p:pic>
        <p:nvPicPr>
          <p:cNvPr id="11" name="Cash register_faster-3">
            <a:hlinkClick r:id="" action="ppaction://media"/>
            <a:extLst>
              <a:ext uri="{FF2B5EF4-FFF2-40B4-BE49-F238E27FC236}">
                <a16:creationId xmlns:a16="http://schemas.microsoft.com/office/drawing/2014/main" id="{2D66B843-8C37-4FE3-844C-B991359D147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738568" y="9994900"/>
            <a:ext cx="609600" cy="609600"/>
          </a:xfrm>
          <a:prstGeom prst="rect">
            <a:avLst/>
          </a:prstGeom>
        </p:spPr>
      </p:pic>
      <p:pic>
        <p:nvPicPr>
          <p:cNvPr id="12" name="Cash register_faster-3">
            <a:hlinkClick r:id="" action="ppaction://media"/>
            <a:extLst>
              <a:ext uri="{FF2B5EF4-FFF2-40B4-BE49-F238E27FC236}">
                <a16:creationId xmlns:a16="http://schemas.microsoft.com/office/drawing/2014/main" id="{4C96E0CC-CECD-4F28-BF99-8AC4AB5DB7A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920596" y="10027570"/>
            <a:ext cx="609600" cy="609600"/>
          </a:xfrm>
          <a:prstGeom prst="rect">
            <a:avLst/>
          </a:prstGeom>
        </p:spPr>
      </p:pic>
      <p:pic>
        <p:nvPicPr>
          <p:cNvPr id="13" name="Cash register_faster-3">
            <a:hlinkClick r:id="" action="ppaction://media"/>
            <a:extLst>
              <a:ext uri="{FF2B5EF4-FFF2-40B4-BE49-F238E27FC236}">
                <a16:creationId xmlns:a16="http://schemas.microsoft.com/office/drawing/2014/main" id="{FA9C0CDC-3751-425F-A871-41124C4C5AE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083878" y="9940019"/>
            <a:ext cx="609600" cy="609600"/>
          </a:xfrm>
          <a:prstGeom prst="rect">
            <a:avLst/>
          </a:prstGeom>
        </p:spPr>
      </p:pic>
      <p:pic>
        <p:nvPicPr>
          <p:cNvPr id="14" name="Cash register_faster-3">
            <a:hlinkClick r:id="" action="ppaction://media"/>
            <a:extLst>
              <a:ext uri="{FF2B5EF4-FFF2-40B4-BE49-F238E27FC236}">
                <a16:creationId xmlns:a16="http://schemas.microsoft.com/office/drawing/2014/main" id="{5E5C217F-347B-4E7D-BAD3-4DF6136AC2B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458644" y="9994899"/>
            <a:ext cx="609601" cy="609601"/>
          </a:xfrm>
          <a:prstGeom prst="rect">
            <a:avLst/>
          </a:prstGeom>
        </p:spPr>
      </p:pic>
      <p:pic>
        <p:nvPicPr>
          <p:cNvPr id="15" name="Cash register_faster-3">
            <a:hlinkClick r:id="" action="ppaction://media"/>
            <a:extLst>
              <a:ext uri="{FF2B5EF4-FFF2-40B4-BE49-F238E27FC236}">
                <a16:creationId xmlns:a16="http://schemas.microsoft.com/office/drawing/2014/main" id="{ABD3D68F-58A6-46FD-A35C-62622155547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699600" y="10027570"/>
            <a:ext cx="609600" cy="609600"/>
          </a:xfrm>
          <a:prstGeom prst="rect">
            <a:avLst/>
          </a:prstGeom>
        </p:spPr>
      </p:pic>
      <p:pic>
        <p:nvPicPr>
          <p:cNvPr id="16" name="Cash register_faster-3">
            <a:hlinkClick r:id="" action="ppaction://media"/>
            <a:extLst>
              <a:ext uri="{FF2B5EF4-FFF2-40B4-BE49-F238E27FC236}">
                <a16:creationId xmlns:a16="http://schemas.microsoft.com/office/drawing/2014/main" id="{B13C7F35-6C17-4063-9B7F-3C2531EF3A0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889217" y="9930267"/>
            <a:ext cx="609600" cy="609600"/>
          </a:xfrm>
          <a:prstGeom prst="rect">
            <a:avLst/>
          </a:prstGeom>
        </p:spPr>
      </p:pic>
      <p:pic>
        <p:nvPicPr>
          <p:cNvPr id="17" name="Cash register_faster-3">
            <a:hlinkClick r:id="" action="ppaction://media"/>
            <a:extLst>
              <a:ext uri="{FF2B5EF4-FFF2-40B4-BE49-F238E27FC236}">
                <a16:creationId xmlns:a16="http://schemas.microsoft.com/office/drawing/2014/main" id="{C810DA1D-717D-4290-A7B5-A4F65CF326C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076049" y="10121799"/>
            <a:ext cx="609600" cy="609600"/>
          </a:xfrm>
          <a:prstGeom prst="rect">
            <a:avLst/>
          </a:prstGeom>
        </p:spPr>
      </p:pic>
      <p:pic>
        <p:nvPicPr>
          <p:cNvPr id="18" name="Cash register_faster-3">
            <a:hlinkClick r:id="" action="ppaction://media"/>
            <a:extLst>
              <a:ext uri="{FF2B5EF4-FFF2-40B4-BE49-F238E27FC236}">
                <a16:creationId xmlns:a16="http://schemas.microsoft.com/office/drawing/2014/main" id="{D4161CB0-500D-49DF-8CB6-25F8B8F5C48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291336" y="10027570"/>
            <a:ext cx="609600" cy="609600"/>
          </a:xfrm>
          <a:prstGeom prst="rect">
            <a:avLst/>
          </a:prstGeom>
        </p:spPr>
      </p:pic>
      <p:pic>
        <p:nvPicPr>
          <p:cNvPr id="19" name="Cash register_faster-3">
            <a:hlinkClick r:id="" action="ppaction://media"/>
            <a:extLst>
              <a:ext uri="{FF2B5EF4-FFF2-40B4-BE49-F238E27FC236}">
                <a16:creationId xmlns:a16="http://schemas.microsoft.com/office/drawing/2014/main" id="{65C36150-E8CD-4EAB-8554-B10D48B64F5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506623" y="9994899"/>
            <a:ext cx="609600" cy="609600"/>
          </a:xfrm>
          <a:prstGeom prst="rect">
            <a:avLst/>
          </a:prstGeom>
        </p:spPr>
      </p:pic>
      <p:pic>
        <p:nvPicPr>
          <p:cNvPr id="20" name="Cash register_faster-2">
            <a:hlinkClick r:id="" action="ppaction://media"/>
            <a:extLst>
              <a:ext uri="{FF2B5EF4-FFF2-40B4-BE49-F238E27FC236}">
                <a16:creationId xmlns:a16="http://schemas.microsoft.com/office/drawing/2014/main" id="{24B7BDEB-D022-4FE7-B475-24E9932B6AE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721909" y="9952037"/>
            <a:ext cx="609600" cy="609600"/>
          </a:xfrm>
          <a:prstGeom prst="rect">
            <a:avLst/>
          </a:prstGeom>
        </p:spPr>
      </p:pic>
      <p:pic>
        <p:nvPicPr>
          <p:cNvPr id="21" name="Cash Register 1-2">
            <a:hlinkClick r:id="" action="ppaction://media"/>
            <a:extLst>
              <a:ext uri="{FF2B5EF4-FFF2-40B4-BE49-F238E27FC236}">
                <a16:creationId xmlns:a16="http://schemas.microsoft.com/office/drawing/2014/main" id="{CDCF597A-0BC0-4F29-BBC3-D72259CDA6EF}"/>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2937196" y="9917567"/>
            <a:ext cx="609600" cy="609600"/>
          </a:xfrm>
          <a:prstGeom prst="rect">
            <a:avLst/>
          </a:prstGeom>
        </p:spPr>
      </p:pic>
      <p:pic>
        <p:nvPicPr>
          <p:cNvPr id="22" name="Cash register_faster-3">
            <a:hlinkClick r:id="" action="ppaction://media"/>
            <a:extLst>
              <a:ext uri="{FF2B5EF4-FFF2-40B4-BE49-F238E27FC236}">
                <a16:creationId xmlns:a16="http://schemas.microsoft.com/office/drawing/2014/main" id="{12941C2C-2D91-45E8-810B-811374507E0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464372" y="9952718"/>
            <a:ext cx="609600" cy="609600"/>
          </a:xfrm>
          <a:prstGeom prst="rect">
            <a:avLst/>
          </a:prstGeom>
        </p:spPr>
      </p:pic>
      <p:pic>
        <p:nvPicPr>
          <p:cNvPr id="23" name="Cash register_faster-3">
            <a:hlinkClick r:id="" action="ppaction://media"/>
            <a:extLst>
              <a:ext uri="{FF2B5EF4-FFF2-40B4-BE49-F238E27FC236}">
                <a16:creationId xmlns:a16="http://schemas.microsoft.com/office/drawing/2014/main" id="{2FC84B86-6D06-44B4-8D76-11F758C2590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08088" y="10221913"/>
            <a:ext cx="609600" cy="609600"/>
          </a:xfrm>
          <a:prstGeom prst="rect">
            <a:avLst/>
          </a:prstGeom>
        </p:spPr>
      </p:pic>
    </p:spTree>
    <p:extLst>
      <p:ext uri="{BB962C8B-B14F-4D97-AF65-F5344CB8AC3E}">
        <p14:creationId xmlns:p14="http://schemas.microsoft.com/office/powerpoint/2010/main" val="137452572"/>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3785"/>
                                        </p:tgtEl>
                                        <p:attrNameLst>
                                          <p:attrName>style.visibility</p:attrName>
                                        </p:attrNameLst>
                                      </p:cBhvr>
                                      <p:to>
                                        <p:strVal val="visible"/>
                                      </p:to>
                                    </p:set>
                                    <p:animEffect transition="in" filter="wipe(left)">
                                      <p:cBhvr>
                                        <p:cTn id="7" dur="500"/>
                                        <p:tgtEl>
                                          <p:spTgt spid="3785"/>
                                        </p:tgtEl>
                                      </p:cBhvr>
                                    </p:animEffect>
                                  </p:childTnLst>
                                </p:cTn>
                              </p:par>
                              <p:par>
                                <p:cTn id="8" presetID="1" presetClass="mediacall" presetSubtype="0" fill="hold" nodeType="withEffect">
                                  <p:stCondLst>
                                    <p:cond delay="0"/>
                                  </p:stCondLst>
                                  <p:childTnLst>
                                    <p:cmd type="call" cmd="playFrom(0.0)">
                                      <p:cBhvr>
                                        <p:cTn id="9" dur="5480" fill="hold"/>
                                        <p:tgtEl>
                                          <p:spTgt spid="6"/>
                                        </p:tgtEl>
                                      </p:cBhvr>
                                    </p:cmd>
                                  </p:childTnLst>
                                </p:cTn>
                              </p:par>
                              <p:par>
                                <p:cTn id="10" presetID="64" presetClass="path" presetSubtype="0" accel="50000" decel="50000" fill="hold" nodeType="withEffect">
                                  <p:stCondLst>
                                    <p:cond delay="0"/>
                                  </p:stCondLst>
                                  <p:childTnLst>
                                    <p:animMotion origin="layout" path="M 1.09375E-6 0.01476 L 1.09375E-6 -0.05382 " pathEditMode="relative" rAng="0" ptsTypes="AA">
                                      <p:cBhvr>
                                        <p:cTn id="11" dur="250" fill="hold"/>
                                        <p:tgtEl>
                                          <p:spTgt spid="77"/>
                                        </p:tgtEl>
                                        <p:attrNameLst>
                                          <p:attrName>ppt_x</p:attrName>
                                          <p:attrName>ppt_y</p:attrName>
                                        </p:attrNameLst>
                                      </p:cBhvr>
                                      <p:rCtr x="0" y="-3438"/>
                                    </p:animMotion>
                                  </p:childTnLst>
                                </p:cTn>
                              </p:par>
                              <p:par>
                                <p:cTn id="12" presetID="22" presetClass="entr" presetSubtype="8" fill="hold" grpId="0" nodeType="withEffect">
                                  <p:stCondLst>
                                    <p:cond delay="500"/>
                                  </p:stCondLst>
                                  <p:iterate>
                                    <p:tmAbs val="0"/>
                                  </p:iterate>
                                  <p:childTnLst>
                                    <p:set>
                                      <p:cBhvr>
                                        <p:cTn id="13" fill="hold"/>
                                        <p:tgtEl>
                                          <p:spTgt spid="3780"/>
                                        </p:tgtEl>
                                        <p:attrNameLst>
                                          <p:attrName>style.visibility</p:attrName>
                                        </p:attrNameLst>
                                      </p:cBhvr>
                                      <p:to>
                                        <p:strVal val="visible"/>
                                      </p:to>
                                    </p:set>
                                    <p:animEffect transition="in" filter="wipe(left)">
                                      <p:cBhvr>
                                        <p:cTn id="14" dur="500"/>
                                        <p:tgtEl>
                                          <p:spTgt spid="3780"/>
                                        </p:tgtEl>
                                      </p:cBhvr>
                                    </p:animEffect>
                                  </p:childTnLst>
                                </p:cTn>
                              </p:par>
                              <p:par>
                                <p:cTn id="15" presetID="1" presetClass="mediacall" presetSubtype="0" fill="hold" nodeType="withEffect">
                                  <p:stCondLst>
                                    <p:cond delay="500"/>
                                  </p:stCondLst>
                                  <p:childTnLst>
                                    <p:cmd type="call" cmd="playFrom(0.0)">
                                      <p:cBhvr>
                                        <p:cTn id="16" dur="5480" fill="hold"/>
                                        <p:tgtEl>
                                          <p:spTgt spid="7"/>
                                        </p:tgtEl>
                                      </p:cBhvr>
                                    </p:cmd>
                                  </p:childTnLst>
                                </p:cTn>
                              </p:par>
                              <p:par>
                                <p:cTn id="17" presetID="22" presetClass="entr" presetSubtype="8" fill="hold" grpId="0" nodeType="withEffect">
                                  <p:stCondLst>
                                    <p:cond delay="1000"/>
                                  </p:stCondLst>
                                  <p:iterate>
                                    <p:tmAbs val="0"/>
                                  </p:iterate>
                                  <p:childTnLst>
                                    <p:set>
                                      <p:cBhvr>
                                        <p:cTn id="18" fill="hold"/>
                                        <p:tgtEl>
                                          <p:spTgt spid="3778"/>
                                        </p:tgtEl>
                                        <p:attrNameLst>
                                          <p:attrName>style.visibility</p:attrName>
                                        </p:attrNameLst>
                                      </p:cBhvr>
                                      <p:to>
                                        <p:strVal val="visible"/>
                                      </p:to>
                                    </p:set>
                                    <p:animEffect transition="in" filter="wipe(left)">
                                      <p:cBhvr>
                                        <p:cTn id="19" dur="500"/>
                                        <p:tgtEl>
                                          <p:spTgt spid="3778"/>
                                        </p:tgtEl>
                                      </p:cBhvr>
                                    </p:animEffect>
                                  </p:childTnLst>
                                </p:cTn>
                              </p:par>
                              <p:par>
                                <p:cTn id="20" presetID="1" presetClass="mediacall" presetSubtype="0" fill="hold" nodeType="withEffect">
                                  <p:stCondLst>
                                    <p:cond delay="1000"/>
                                  </p:stCondLst>
                                  <p:childTnLst>
                                    <p:cmd type="call" cmd="playFrom(0.0)">
                                      <p:cBhvr>
                                        <p:cTn id="21" dur="5480" fill="hold"/>
                                        <p:tgtEl>
                                          <p:spTgt spid="8"/>
                                        </p:tgtEl>
                                      </p:cBhvr>
                                    </p:cmd>
                                  </p:childTnLst>
                                </p:cTn>
                              </p:par>
                              <p:par>
                                <p:cTn id="22" presetID="22" presetClass="entr" presetSubtype="8" fill="hold" grpId="0" nodeType="withEffect">
                                  <p:stCondLst>
                                    <p:cond delay="1500"/>
                                  </p:stCondLst>
                                  <p:iterate>
                                    <p:tmAbs val="0"/>
                                  </p:iterate>
                                  <p:childTnLst>
                                    <p:set>
                                      <p:cBhvr>
                                        <p:cTn id="23" fill="hold"/>
                                        <p:tgtEl>
                                          <p:spTgt spid="3779"/>
                                        </p:tgtEl>
                                        <p:attrNameLst>
                                          <p:attrName>style.visibility</p:attrName>
                                        </p:attrNameLst>
                                      </p:cBhvr>
                                      <p:to>
                                        <p:strVal val="visible"/>
                                      </p:to>
                                    </p:set>
                                    <p:animEffect transition="in" filter="wipe(left)">
                                      <p:cBhvr>
                                        <p:cTn id="24" dur="500"/>
                                        <p:tgtEl>
                                          <p:spTgt spid="3779"/>
                                        </p:tgtEl>
                                      </p:cBhvr>
                                    </p:animEffect>
                                  </p:childTnLst>
                                </p:cTn>
                              </p:par>
                              <p:par>
                                <p:cTn id="25" presetID="1" presetClass="mediacall" presetSubtype="0" fill="hold" nodeType="withEffect">
                                  <p:stCondLst>
                                    <p:cond delay="1500"/>
                                  </p:stCondLst>
                                  <p:childTnLst>
                                    <p:cmd type="call" cmd="playFrom(0.0)">
                                      <p:cBhvr>
                                        <p:cTn id="26" dur="5480" fill="hold"/>
                                        <p:tgtEl>
                                          <p:spTgt spid="9"/>
                                        </p:tgtEl>
                                      </p:cBhvr>
                                    </p:cmd>
                                  </p:childTnLst>
                                </p:cTn>
                              </p:par>
                              <p:par>
                                <p:cTn id="27" presetID="64" presetClass="path" presetSubtype="0" accel="50000" decel="50000" fill="hold" nodeType="withEffect">
                                  <p:stCondLst>
                                    <p:cond delay="1500"/>
                                  </p:stCondLst>
                                  <p:childTnLst>
                                    <p:animMotion origin="layout" path="M 1.09375E-6 0.01476 L 1.09375E-6 -0.05191 " pathEditMode="relative" rAng="0" ptsTypes="AA">
                                      <p:cBhvr>
                                        <p:cTn id="28" dur="250" fill="hold"/>
                                        <p:tgtEl>
                                          <p:spTgt spid="80"/>
                                        </p:tgtEl>
                                        <p:attrNameLst>
                                          <p:attrName>ppt_x</p:attrName>
                                          <p:attrName>ppt_y</p:attrName>
                                        </p:attrNameLst>
                                      </p:cBhvr>
                                      <p:rCtr x="0" y="-3333"/>
                                    </p:animMotion>
                                  </p:childTnLst>
                                </p:cTn>
                              </p:par>
                              <p:par>
                                <p:cTn id="29" presetID="22" presetClass="entr" presetSubtype="8" fill="hold" grpId="0" nodeType="withEffect">
                                  <p:stCondLst>
                                    <p:cond delay="2000"/>
                                  </p:stCondLst>
                                  <p:iterate>
                                    <p:tmAbs val="0"/>
                                  </p:iterate>
                                  <p:childTnLst>
                                    <p:set>
                                      <p:cBhvr>
                                        <p:cTn id="30" fill="hold"/>
                                        <p:tgtEl>
                                          <p:spTgt spid="3777"/>
                                        </p:tgtEl>
                                        <p:attrNameLst>
                                          <p:attrName>style.visibility</p:attrName>
                                        </p:attrNameLst>
                                      </p:cBhvr>
                                      <p:to>
                                        <p:strVal val="visible"/>
                                      </p:to>
                                    </p:set>
                                    <p:animEffect transition="in" filter="wipe(left)">
                                      <p:cBhvr>
                                        <p:cTn id="31" dur="500"/>
                                        <p:tgtEl>
                                          <p:spTgt spid="3777"/>
                                        </p:tgtEl>
                                      </p:cBhvr>
                                    </p:animEffect>
                                  </p:childTnLst>
                                </p:cTn>
                              </p:par>
                              <p:par>
                                <p:cTn id="32" presetID="1" presetClass="mediacall" presetSubtype="0" fill="hold" nodeType="withEffect">
                                  <p:stCondLst>
                                    <p:cond delay="2000"/>
                                  </p:stCondLst>
                                  <p:childTnLst>
                                    <p:cmd type="call" cmd="playFrom(0.0)">
                                      <p:cBhvr>
                                        <p:cTn id="33" dur="5480" fill="hold"/>
                                        <p:tgtEl>
                                          <p:spTgt spid="5"/>
                                        </p:tgtEl>
                                      </p:cBhvr>
                                    </p:cmd>
                                  </p:childTnLst>
                                </p:cTn>
                              </p:par>
                              <p:par>
                                <p:cTn id="34" presetID="22" presetClass="entr" presetSubtype="8" fill="hold" grpId="0" nodeType="withEffect">
                                  <p:stCondLst>
                                    <p:cond delay="2500"/>
                                  </p:stCondLst>
                                  <p:iterate>
                                    <p:tmAbs val="0"/>
                                  </p:iterate>
                                  <p:childTnLst>
                                    <p:set>
                                      <p:cBhvr>
                                        <p:cTn id="35" fill="hold"/>
                                        <p:tgtEl>
                                          <p:spTgt spid="3782"/>
                                        </p:tgtEl>
                                        <p:attrNameLst>
                                          <p:attrName>style.visibility</p:attrName>
                                        </p:attrNameLst>
                                      </p:cBhvr>
                                      <p:to>
                                        <p:strVal val="visible"/>
                                      </p:to>
                                    </p:set>
                                    <p:animEffect transition="in" filter="wipe(left)">
                                      <p:cBhvr>
                                        <p:cTn id="36" dur="500"/>
                                        <p:tgtEl>
                                          <p:spTgt spid="3782"/>
                                        </p:tgtEl>
                                      </p:cBhvr>
                                    </p:animEffect>
                                  </p:childTnLst>
                                </p:cTn>
                              </p:par>
                              <p:par>
                                <p:cTn id="37" presetID="1" presetClass="mediacall" presetSubtype="0" fill="hold" nodeType="withEffect">
                                  <p:stCondLst>
                                    <p:cond delay="2500"/>
                                  </p:stCondLst>
                                  <p:childTnLst>
                                    <p:cmd type="call" cmd="playFrom(0.0)">
                                      <p:cBhvr>
                                        <p:cTn id="38" dur="5480" fill="hold"/>
                                        <p:tgtEl>
                                          <p:spTgt spid="10"/>
                                        </p:tgtEl>
                                      </p:cBhvr>
                                    </p:cmd>
                                  </p:childTnLst>
                                </p:cTn>
                              </p:par>
                              <p:par>
                                <p:cTn id="39" presetID="22" presetClass="entr" presetSubtype="8" fill="hold" grpId="0" nodeType="withEffect">
                                  <p:stCondLst>
                                    <p:cond delay="3000"/>
                                  </p:stCondLst>
                                  <p:iterate>
                                    <p:tmAbs val="0"/>
                                  </p:iterate>
                                  <p:childTnLst>
                                    <p:set>
                                      <p:cBhvr>
                                        <p:cTn id="40" fill="hold"/>
                                        <p:tgtEl>
                                          <p:spTgt spid="3783"/>
                                        </p:tgtEl>
                                        <p:attrNameLst>
                                          <p:attrName>style.visibility</p:attrName>
                                        </p:attrNameLst>
                                      </p:cBhvr>
                                      <p:to>
                                        <p:strVal val="visible"/>
                                      </p:to>
                                    </p:set>
                                    <p:animEffect transition="in" filter="wipe(left)">
                                      <p:cBhvr>
                                        <p:cTn id="41" dur="500"/>
                                        <p:tgtEl>
                                          <p:spTgt spid="3783"/>
                                        </p:tgtEl>
                                      </p:cBhvr>
                                    </p:animEffect>
                                  </p:childTnLst>
                                </p:cTn>
                              </p:par>
                              <p:par>
                                <p:cTn id="42" presetID="1" presetClass="mediacall" presetSubtype="0" fill="hold" nodeType="withEffect">
                                  <p:stCondLst>
                                    <p:cond delay="3000"/>
                                  </p:stCondLst>
                                  <p:childTnLst>
                                    <p:cmd type="call" cmd="playFrom(0.0)">
                                      <p:cBhvr>
                                        <p:cTn id="43" dur="5480" fill="hold"/>
                                        <p:tgtEl>
                                          <p:spTgt spid="11"/>
                                        </p:tgtEl>
                                      </p:cBhvr>
                                    </p:cmd>
                                  </p:childTnLst>
                                </p:cTn>
                              </p:par>
                              <p:par>
                                <p:cTn id="44" presetID="64" presetClass="path" presetSubtype="0" accel="50000" decel="50000" fill="hold" nodeType="withEffect">
                                  <p:stCondLst>
                                    <p:cond delay="3000"/>
                                  </p:stCondLst>
                                  <p:childTnLst>
                                    <p:animMotion origin="layout" path="M 1.09375E-6 1.11111E-6 L 1.09375E-6 -0.05191 " pathEditMode="relative" rAng="0" ptsTypes="AA">
                                      <p:cBhvr>
                                        <p:cTn id="45" dur="250" fill="hold"/>
                                        <p:tgtEl>
                                          <p:spTgt spid="83"/>
                                        </p:tgtEl>
                                        <p:attrNameLst>
                                          <p:attrName>ppt_x</p:attrName>
                                          <p:attrName>ppt_y</p:attrName>
                                        </p:attrNameLst>
                                      </p:cBhvr>
                                      <p:rCtr x="0" y="-2604"/>
                                    </p:animMotion>
                                  </p:childTnLst>
                                </p:cTn>
                              </p:par>
                              <p:par>
                                <p:cTn id="46" presetID="22" presetClass="entr" presetSubtype="8" fill="hold" grpId="0" nodeType="withEffect">
                                  <p:stCondLst>
                                    <p:cond delay="3500"/>
                                  </p:stCondLst>
                                  <p:iterate>
                                    <p:tmAbs val="0"/>
                                  </p:iterate>
                                  <p:childTnLst>
                                    <p:set>
                                      <p:cBhvr>
                                        <p:cTn id="47" fill="hold"/>
                                        <p:tgtEl>
                                          <p:spTgt spid="3784"/>
                                        </p:tgtEl>
                                        <p:attrNameLst>
                                          <p:attrName>style.visibility</p:attrName>
                                        </p:attrNameLst>
                                      </p:cBhvr>
                                      <p:to>
                                        <p:strVal val="visible"/>
                                      </p:to>
                                    </p:set>
                                    <p:animEffect transition="in" filter="wipe(left)">
                                      <p:cBhvr>
                                        <p:cTn id="48" dur="500"/>
                                        <p:tgtEl>
                                          <p:spTgt spid="3784"/>
                                        </p:tgtEl>
                                      </p:cBhvr>
                                    </p:animEffect>
                                  </p:childTnLst>
                                </p:cTn>
                              </p:par>
                              <p:par>
                                <p:cTn id="49" presetID="1" presetClass="mediacall" presetSubtype="0" fill="hold" nodeType="withEffect">
                                  <p:stCondLst>
                                    <p:cond delay="3500"/>
                                  </p:stCondLst>
                                  <p:childTnLst>
                                    <p:cmd type="call" cmd="playFrom(0.0)">
                                      <p:cBhvr>
                                        <p:cTn id="50" dur="5480" fill="hold"/>
                                        <p:tgtEl>
                                          <p:spTgt spid="12"/>
                                        </p:tgtEl>
                                      </p:cBhvr>
                                    </p:cmd>
                                  </p:childTnLst>
                                </p:cTn>
                              </p:par>
                              <p:par>
                                <p:cTn id="51" presetID="22" presetClass="entr" presetSubtype="8" fill="hold" grpId="0" nodeType="withEffect">
                                  <p:stCondLst>
                                    <p:cond delay="4000"/>
                                  </p:stCondLst>
                                  <p:iterate>
                                    <p:tmAbs val="0"/>
                                  </p:iterate>
                                  <p:childTnLst>
                                    <p:set>
                                      <p:cBhvr>
                                        <p:cTn id="52" fill="hold"/>
                                        <p:tgtEl>
                                          <p:spTgt spid="3790"/>
                                        </p:tgtEl>
                                        <p:attrNameLst>
                                          <p:attrName>style.visibility</p:attrName>
                                        </p:attrNameLst>
                                      </p:cBhvr>
                                      <p:to>
                                        <p:strVal val="visible"/>
                                      </p:to>
                                    </p:set>
                                    <p:animEffect transition="in" filter="wipe(left)">
                                      <p:cBhvr>
                                        <p:cTn id="53" dur="500"/>
                                        <p:tgtEl>
                                          <p:spTgt spid="3790"/>
                                        </p:tgtEl>
                                      </p:cBhvr>
                                    </p:animEffect>
                                  </p:childTnLst>
                                </p:cTn>
                              </p:par>
                              <p:par>
                                <p:cTn id="54" presetID="1" presetClass="mediacall" presetSubtype="0" fill="hold" nodeType="withEffect">
                                  <p:stCondLst>
                                    <p:cond delay="4000"/>
                                  </p:stCondLst>
                                  <p:childTnLst>
                                    <p:cmd type="call" cmd="playFrom(0.0)">
                                      <p:cBhvr>
                                        <p:cTn id="55" dur="5480" fill="hold"/>
                                        <p:tgtEl>
                                          <p:spTgt spid="13"/>
                                        </p:tgtEl>
                                      </p:cBhvr>
                                    </p:cmd>
                                  </p:childTnLst>
                                </p:cTn>
                              </p:par>
                              <p:par>
                                <p:cTn id="56" presetID="22" presetClass="entr" presetSubtype="8" fill="hold" grpId="0" nodeType="withEffect">
                                  <p:stCondLst>
                                    <p:cond delay="4500"/>
                                  </p:stCondLst>
                                  <p:iterate>
                                    <p:tmAbs val="0"/>
                                  </p:iterate>
                                  <p:childTnLst>
                                    <p:set>
                                      <p:cBhvr>
                                        <p:cTn id="57" fill="hold"/>
                                        <p:tgtEl>
                                          <p:spTgt spid="3781"/>
                                        </p:tgtEl>
                                        <p:attrNameLst>
                                          <p:attrName>style.visibility</p:attrName>
                                        </p:attrNameLst>
                                      </p:cBhvr>
                                      <p:to>
                                        <p:strVal val="visible"/>
                                      </p:to>
                                    </p:set>
                                    <p:animEffect transition="in" filter="wipe(left)">
                                      <p:cBhvr>
                                        <p:cTn id="58" dur="500"/>
                                        <p:tgtEl>
                                          <p:spTgt spid="3781"/>
                                        </p:tgtEl>
                                      </p:cBhvr>
                                    </p:animEffect>
                                  </p:childTnLst>
                                </p:cTn>
                              </p:par>
                              <p:par>
                                <p:cTn id="59" presetID="1" presetClass="mediacall" presetSubtype="0" fill="hold" nodeType="withEffect">
                                  <p:stCondLst>
                                    <p:cond delay="4500"/>
                                  </p:stCondLst>
                                  <p:childTnLst>
                                    <p:cmd type="call" cmd="playFrom(0.0)">
                                      <p:cBhvr>
                                        <p:cTn id="60" dur="5480" fill="hold"/>
                                        <p:tgtEl>
                                          <p:spTgt spid="14"/>
                                        </p:tgtEl>
                                      </p:cBhvr>
                                    </p:cmd>
                                  </p:childTnLst>
                                </p:cTn>
                              </p:par>
                              <p:par>
                                <p:cTn id="61" presetID="64" presetClass="path" presetSubtype="0" accel="50000" decel="50000" fill="hold" nodeType="withEffect">
                                  <p:stCondLst>
                                    <p:cond delay="4500"/>
                                  </p:stCondLst>
                                  <p:childTnLst>
                                    <p:animMotion origin="layout" path="M 1.09375E-6 1.11111E-6 L 1.09375E-6 -0.05191 " pathEditMode="relative" rAng="0" ptsTypes="AA">
                                      <p:cBhvr>
                                        <p:cTn id="62" dur="250" fill="hold"/>
                                        <p:tgtEl>
                                          <p:spTgt spid="86"/>
                                        </p:tgtEl>
                                        <p:attrNameLst>
                                          <p:attrName>ppt_x</p:attrName>
                                          <p:attrName>ppt_y</p:attrName>
                                        </p:attrNameLst>
                                      </p:cBhvr>
                                      <p:rCtr x="0" y="-2604"/>
                                    </p:animMotion>
                                  </p:childTnLst>
                                </p:cTn>
                              </p:par>
                              <p:par>
                                <p:cTn id="63" presetID="22" presetClass="entr" presetSubtype="8" fill="hold" grpId="0" nodeType="withEffect">
                                  <p:stCondLst>
                                    <p:cond delay="5000"/>
                                  </p:stCondLst>
                                  <p:iterate>
                                    <p:tmAbs val="0"/>
                                  </p:iterate>
                                  <p:childTnLst>
                                    <p:set>
                                      <p:cBhvr>
                                        <p:cTn id="64" fill="hold"/>
                                        <p:tgtEl>
                                          <p:spTgt spid="3787"/>
                                        </p:tgtEl>
                                        <p:attrNameLst>
                                          <p:attrName>style.visibility</p:attrName>
                                        </p:attrNameLst>
                                      </p:cBhvr>
                                      <p:to>
                                        <p:strVal val="visible"/>
                                      </p:to>
                                    </p:set>
                                    <p:animEffect transition="in" filter="wipe(left)">
                                      <p:cBhvr>
                                        <p:cTn id="65" dur="500"/>
                                        <p:tgtEl>
                                          <p:spTgt spid="3787"/>
                                        </p:tgtEl>
                                      </p:cBhvr>
                                    </p:animEffect>
                                  </p:childTnLst>
                                </p:cTn>
                              </p:par>
                              <p:par>
                                <p:cTn id="66" presetID="1" presetClass="mediacall" presetSubtype="0" fill="hold" nodeType="withEffect">
                                  <p:stCondLst>
                                    <p:cond delay="5000"/>
                                  </p:stCondLst>
                                  <p:childTnLst>
                                    <p:cmd type="call" cmd="playFrom(0.0)">
                                      <p:cBhvr>
                                        <p:cTn id="67" dur="5480" fill="hold"/>
                                        <p:tgtEl>
                                          <p:spTgt spid="15"/>
                                        </p:tgtEl>
                                      </p:cBhvr>
                                    </p:cmd>
                                  </p:childTnLst>
                                </p:cTn>
                              </p:par>
                              <p:par>
                                <p:cTn id="68" presetID="22" presetClass="entr" presetSubtype="8" fill="hold" grpId="0" nodeType="withEffect">
                                  <p:stCondLst>
                                    <p:cond delay="5500"/>
                                  </p:stCondLst>
                                  <p:iterate>
                                    <p:tmAbs val="0"/>
                                  </p:iterate>
                                  <p:childTnLst>
                                    <p:set>
                                      <p:cBhvr>
                                        <p:cTn id="69" fill="hold"/>
                                        <p:tgtEl>
                                          <p:spTgt spid="3788"/>
                                        </p:tgtEl>
                                        <p:attrNameLst>
                                          <p:attrName>style.visibility</p:attrName>
                                        </p:attrNameLst>
                                      </p:cBhvr>
                                      <p:to>
                                        <p:strVal val="visible"/>
                                      </p:to>
                                    </p:set>
                                    <p:animEffect transition="in" filter="wipe(left)">
                                      <p:cBhvr>
                                        <p:cTn id="70" dur="500"/>
                                        <p:tgtEl>
                                          <p:spTgt spid="3788"/>
                                        </p:tgtEl>
                                      </p:cBhvr>
                                    </p:animEffect>
                                  </p:childTnLst>
                                </p:cTn>
                              </p:par>
                              <p:par>
                                <p:cTn id="71" presetID="1" presetClass="mediacall" presetSubtype="0" fill="hold" nodeType="withEffect">
                                  <p:stCondLst>
                                    <p:cond delay="5500"/>
                                  </p:stCondLst>
                                  <p:childTnLst>
                                    <p:cmd type="call" cmd="playFrom(0.0)">
                                      <p:cBhvr>
                                        <p:cTn id="72" dur="5480" fill="hold"/>
                                        <p:tgtEl>
                                          <p:spTgt spid="16"/>
                                        </p:tgtEl>
                                      </p:cBhvr>
                                    </p:cmd>
                                  </p:childTnLst>
                                </p:cTn>
                              </p:par>
                              <p:par>
                                <p:cTn id="73" presetID="22" presetClass="entr" presetSubtype="8" fill="hold" grpId="0" nodeType="withEffect">
                                  <p:stCondLst>
                                    <p:cond delay="6000"/>
                                  </p:stCondLst>
                                  <p:iterate>
                                    <p:tmAbs val="0"/>
                                  </p:iterate>
                                  <p:childTnLst>
                                    <p:set>
                                      <p:cBhvr>
                                        <p:cTn id="74" fill="hold"/>
                                        <p:tgtEl>
                                          <p:spTgt spid="3789"/>
                                        </p:tgtEl>
                                        <p:attrNameLst>
                                          <p:attrName>style.visibility</p:attrName>
                                        </p:attrNameLst>
                                      </p:cBhvr>
                                      <p:to>
                                        <p:strVal val="visible"/>
                                      </p:to>
                                    </p:set>
                                    <p:animEffect transition="in" filter="wipe(left)">
                                      <p:cBhvr>
                                        <p:cTn id="75" dur="500"/>
                                        <p:tgtEl>
                                          <p:spTgt spid="3789"/>
                                        </p:tgtEl>
                                      </p:cBhvr>
                                    </p:animEffect>
                                  </p:childTnLst>
                                </p:cTn>
                              </p:par>
                              <p:par>
                                <p:cTn id="76" presetID="1" presetClass="mediacall" presetSubtype="0" fill="hold" nodeType="withEffect">
                                  <p:stCondLst>
                                    <p:cond delay="6000"/>
                                  </p:stCondLst>
                                  <p:childTnLst>
                                    <p:cmd type="call" cmd="playFrom(0.0)">
                                      <p:cBhvr>
                                        <p:cTn id="77" dur="5480" fill="hold"/>
                                        <p:tgtEl>
                                          <p:spTgt spid="17"/>
                                        </p:tgtEl>
                                      </p:cBhvr>
                                    </p:cmd>
                                  </p:childTnLst>
                                </p:cTn>
                              </p:par>
                              <p:par>
                                <p:cTn id="78" presetID="64" presetClass="path" presetSubtype="0" accel="50000" decel="50000" fill="hold" nodeType="withEffect">
                                  <p:stCondLst>
                                    <p:cond delay="6000"/>
                                  </p:stCondLst>
                                  <p:childTnLst>
                                    <p:animMotion origin="layout" path="M 1.09375E-6 -0.00833 L 1.09375E-6 -0.05191 " pathEditMode="relative" rAng="0" ptsTypes="AA">
                                      <p:cBhvr>
                                        <p:cTn id="79" dur="250" fill="hold"/>
                                        <p:tgtEl>
                                          <p:spTgt spid="89"/>
                                        </p:tgtEl>
                                        <p:attrNameLst>
                                          <p:attrName>ppt_x</p:attrName>
                                          <p:attrName>ppt_y</p:attrName>
                                        </p:attrNameLst>
                                      </p:cBhvr>
                                      <p:rCtr x="0" y="-2187"/>
                                    </p:animMotion>
                                  </p:childTnLst>
                                </p:cTn>
                              </p:par>
                              <p:par>
                                <p:cTn id="80" presetID="1" presetClass="mediacall" presetSubtype="0" fill="hold" nodeType="withEffect">
                                  <p:stCondLst>
                                    <p:cond delay="6000"/>
                                  </p:stCondLst>
                                  <p:childTnLst>
                                    <p:cmd type="call" cmd="playFrom(0.0)">
                                      <p:cBhvr>
                                        <p:cTn id="81" dur="5480" fill="hold"/>
                                        <p:tgtEl>
                                          <p:spTgt spid="18"/>
                                        </p:tgtEl>
                                      </p:cBhvr>
                                    </p:cmd>
                                  </p:childTnLst>
                                </p:cTn>
                              </p:par>
                              <p:par>
                                <p:cTn id="82" presetID="22" presetClass="entr" presetSubtype="8" fill="hold" grpId="0" nodeType="withEffect">
                                  <p:stCondLst>
                                    <p:cond delay="6500"/>
                                  </p:stCondLst>
                                  <p:iterate>
                                    <p:tmAbs val="0"/>
                                  </p:iterate>
                                  <p:childTnLst>
                                    <p:set>
                                      <p:cBhvr>
                                        <p:cTn id="83" fill="hold"/>
                                        <p:tgtEl>
                                          <p:spTgt spid="3792"/>
                                        </p:tgtEl>
                                        <p:attrNameLst>
                                          <p:attrName>style.visibility</p:attrName>
                                        </p:attrNameLst>
                                      </p:cBhvr>
                                      <p:to>
                                        <p:strVal val="visible"/>
                                      </p:to>
                                    </p:set>
                                    <p:animEffect transition="in" filter="wipe(left)">
                                      <p:cBhvr>
                                        <p:cTn id="84" dur="500"/>
                                        <p:tgtEl>
                                          <p:spTgt spid="3792"/>
                                        </p:tgtEl>
                                      </p:cBhvr>
                                    </p:animEffect>
                                  </p:childTnLst>
                                </p:cTn>
                              </p:par>
                              <p:par>
                                <p:cTn id="85" presetID="1" presetClass="mediacall" presetSubtype="0" fill="hold" nodeType="withEffect">
                                  <p:stCondLst>
                                    <p:cond delay="6500"/>
                                  </p:stCondLst>
                                  <p:childTnLst>
                                    <p:cmd type="call" cmd="playFrom(0.0)">
                                      <p:cBhvr>
                                        <p:cTn id="86" dur="5480" fill="hold"/>
                                        <p:tgtEl>
                                          <p:spTgt spid="19"/>
                                        </p:tgtEl>
                                      </p:cBhvr>
                                    </p:cmd>
                                  </p:childTnLst>
                                </p:cTn>
                              </p:par>
                              <p:par>
                                <p:cTn id="87" presetID="22" presetClass="entr" presetSubtype="8" fill="hold" grpId="0" nodeType="withEffect">
                                  <p:stCondLst>
                                    <p:cond delay="7000"/>
                                  </p:stCondLst>
                                  <p:iterate>
                                    <p:tmAbs val="0"/>
                                  </p:iterate>
                                  <p:childTnLst>
                                    <p:set>
                                      <p:cBhvr>
                                        <p:cTn id="88" fill="hold"/>
                                        <p:tgtEl>
                                          <p:spTgt spid="3791"/>
                                        </p:tgtEl>
                                        <p:attrNameLst>
                                          <p:attrName>style.visibility</p:attrName>
                                        </p:attrNameLst>
                                      </p:cBhvr>
                                      <p:to>
                                        <p:strVal val="visible"/>
                                      </p:to>
                                    </p:set>
                                    <p:animEffect transition="in" filter="wipe(left)">
                                      <p:cBhvr>
                                        <p:cTn id="89" dur="500"/>
                                        <p:tgtEl>
                                          <p:spTgt spid="3791"/>
                                        </p:tgtEl>
                                      </p:cBhvr>
                                    </p:animEffect>
                                  </p:childTnLst>
                                </p:cTn>
                              </p:par>
                              <p:par>
                                <p:cTn id="90" presetID="1" presetClass="mediacall" presetSubtype="0" fill="hold" nodeType="withEffect">
                                  <p:stCondLst>
                                    <p:cond delay="7000"/>
                                  </p:stCondLst>
                                  <p:childTnLst>
                                    <p:cmd type="call" cmd="playFrom(0.0)">
                                      <p:cBhvr>
                                        <p:cTn id="91" dur="5480" fill="hold"/>
                                        <p:tgtEl>
                                          <p:spTgt spid="22"/>
                                        </p:tgtEl>
                                      </p:cBhvr>
                                    </p:cmd>
                                  </p:childTnLst>
                                </p:cTn>
                              </p:par>
                              <p:par>
                                <p:cTn id="92" presetID="22" presetClass="entr" presetSubtype="8" fill="hold" grpId="0" nodeType="withEffect">
                                  <p:stCondLst>
                                    <p:cond delay="7500"/>
                                  </p:stCondLst>
                                  <p:iterate>
                                    <p:tmAbs val="0"/>
                                  </p:iterate>
                                  <p:childTnLst>
                                    <p:set>
                                      <p:cBhvr>
                                        <p:cTn id="93" fill="hold"/>
                                        <p:tgtEl>
                                          <p:spTgt spid="3786"/>
                                        </p:tgtEl>
                                        <p:attrNameLst>
                                          <p:attrName>style.visibility</p:attrName>
                                        </p:attrNameLst>
                                      </p:cBhvr>
                                      <p:to>
                                        <p:strVal val="visible"/>
                                      </p:to>
                                    </p:set>
                                    <p:animEffect transition="in" filter="wipe(left)">
                                      <p:cBhvr>
                                        <p:cTn id="94" dur="500"/>
                                        <p:tgtEl>
                                          <p:spTgt spid="3786"/>
                                        </p:tgtEl>
                                      </p:cBhvr>
                                    </p:animEffect>
                                  </p:childTnLst>
                                </p:cTn>
                              </p:par>
                              <p:par>
                                <p:cTn id="95" presetID="1" presetClass="mediacall" presetSubtype="0" fill="hold" nodeType="withEffect">
                                  <p:stCondLst>
                                    <p:cond delay="7500"/>
                                  </p:stCondLst>
                                  <p:childTnLst>
                                    <p:cmd type="call" cmd="playFrom(0.0)">
                                      <p:cBhvr>
                                        <p:cTn id="96" dur="5480" fill="hold"/>
                                        <p:tgtEl>
                                          <p:spTgt spid="23"/>
                                        </p:tgtEl>
                                      </p:cBhvr>
                                    </p:cmd>
                                  </p:childTnLst>
                                </p:cTn>
                              </p:par>
                              <p:par>
                                <p:cTn id="97" presetID="64" presetClass="path" presetSubtype="0" accel="50000" decel="50000" fill="hold" nodeType="withEffect">
                                  <p:stCondLst>
                                    <p:cond delay="7500"/>
                                  </p:stCondLst>
                                  <p:childTnLst>
                                    <p:animMotion origin="layout" path="M 1.09375E-6 1.11111E-6 L 0.00049 -0.05365 " pathEditMode="relative" rAng="0" ptsTypes="AA">
                                      <p:cBhvr>
                                        <p:cTn id="98" dur="250" fill="hold"/>
                                        <p:tgtEl>
                                          <p:spTgt spid="92"/>
                                        </p:tgtEl>
                                        <p:attrNameLst>
                                          <p:attrName>ppt_x</p:attrName>
                                          <p:attrName>ppt_y</p:attrName>
                                        </p:attrNameLst>
                                      </p:cBhvr>
                                      <p:rCtr x="20" y="-2691"/>
                                    </p:animMotion>
                                  </p:childTnLst>
                                </p:cTn>
                              </p:par>
                              <p:par>
                                <p:cTn id="99" presetID="22" presetClass="entr" presetSubtype="8" fill="hold" grpId="0" nodeType="withEffect">
                                  <p:stCondLst>
                                    <p:cond delay="8000"/>
                                  </p:stCondLst>
                                  <p:childTnLst>
                                    <p:set>
                                      <p:cBhvr>
                                        <p:cTn id="100" dur="1" fill="hold">
                                          <p:stCondLst>
                                            <p:cond delay="0"/>
                                          </p:stCondLst>
                                        </p:cTn>
                                        <p:tgtEl>
                                          <p:spTgt spid="3829"/>
                                        </p:tgtEl>
                                        <p:attrNameLst>
                                          <p:attrName>style.visibility</p:attrName>
                                        </p:attrNameLst>
                                      </p:cBhvr>
                                      <p:to>
                                        <p:strVal val="visible"/>
                                      </p:to>
                                    </p:set>
                                    <p:animEffect transition="in" filter="wipe(left)">
                                      <p:cBhvr>
                                        <p:cTn id="101" dur="1000"/>
                                        <p:tgtEl>
                                          <p:spTgt spid="3829"/>
                                        </p:tgtEl>
                                      </p:cBhvr>
                                    </p:animEffect>
                                  </p:childTnLst>
                                </p:cTn>
                              </p:par>
                              <p:par>
                                <p:cTn id="102" presetID="1" presetClass="mediacall" presetSubtype="0" fill="hold" nodeType="withEffect">
                                  <p:stCondLst>
                                    <p:cond delay="8000"/>
                                  </p:stCondLst>
                                  <p:childTnLst>
                                    <p:cmd type="call" cmd="playFrom(0.0)">
                                      <p:cBhvr>
                                        <p:cTn id="103" dur="5480" fill="hold"/>
                                        <p:tgtEl>
                                          <p:spTgt spid="20"/>
                                        </p:tgtEl>
                                      </p:cBhvr>
                                    </p:cmd>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400"/>
                                        <p:tgtEl>
                                          <p:spTgt spid="3829"/>
                                        </p:tgtEl>
                                      </p:cBhvr>
                                    </p:animEffect>
                                    <p:set>
                                      <p:cBhvr>
                                        <p:cTn id="108" dur="1" fill="hold">
                                          <p:stCondLst>
                                            <p:cond delay="399"/>
                                          </p:stCondLst>
                                        </p:cTn>
                                        <p:tgtEl>
                                          <p:spTgt spid="3829"/>
                                        </p:tgtEl>
                                        <p:attrNameLst>
                                          <p:attrName>style.visibility</p:attrName>
                                        </p:attrNameLst>
                                      </p:cBhvr>
                                      <p:to>
                                        <p:strVal val="hidden"/>
                                      </p:to>
                                    </p:set>
                                  </p:childTnLst>
                                </p:cTn>
                              </p:par>
                              <p:par>
                                <p:cTn id="109" presetID="22" presetClass="entr" presetSubtype="8" fill="hold" grpId="0" nodeType="withEffect">
                                  <p:stCondLst>
                                    <p:cond delay="0"/>
                                  </p:stCondLst>
                                  <p:iterate type="lt">
                                    <p:tmPct val="20000"/>
                                  </p:iterate>
                                  <p:childTnLst>
                                    <p:set>
                                      <p:cBhvr>
                                        <p:cTn id="110" dur="1" fill="hold">
                                          <p:stCondLst>
                                            <p:cond delay="0"/>
                                          </p:stCondLst>
                                        </p:cTn>
                                        <p:tgtEl>
                                          <p:spTgt spid="3793"/>
                                        </p:tgtEl>
                                        <p:attrNameLst>
                                          <p:attrName>style.visibility</p:attrName>
                                        </p:attrNameLst>
                                      </p:cBhvr>
                                      <p:to>
                                        <p:strVal val="visible"/>
                                      </p:to>
                                    </p:set>
                                    <p:animEffect transition="in" filter="wipe(left)">
                                      <p:cBhvr>
                                        <p:cTn id="111" dur="100"/>
                                        <p:tgtEl>
                                          <p:spTgt spid="3793"/>
                                        </p:tgtEl>
                                      </p:cBhvr>
                                    </p:animEffect>
                                  </p:childTnLst>
                                </p:cTn>
                              </p:par>
                              <p:par>
                                <p:cTn id="112" presetID="1" presetClass="mediacall" presetSubtype="0" fill="hold" nodeType="withEffect">
                                  <p:stCondLst>
                                    <p:cond delay="0"/>
                                  </p:stCondLst>
                                  <p:childTnLst>
                                    <p:cmd type="call" cmd="playFrom(0.0)">
                                      <p:cBhvr>
                                        <p:cTn id="113" dur="599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4" fill="hold" display="0">
                  <p:stCondLst>
                    <p:cond delay="indefinite"/>
                  </p:stCondLst>
                  <p:endCondLst>
                    <p:cond evt="onStopAudio" delay="0">
                      <p:tgtEl>
                        <p:sldTgt/>
                      </p:tgtEl>
                    </p:cond>
                  </p:endCondLst>
                </p:cTn>
                <p:tgtEl>
                  <p:spTgt spid="5"/>
                </p:tgtEl>
              </p:cMediaNode>
            </p:video>
            <p:video>
              <p:cMediaNode vol="80000">
                <p:cTn id="115" fill="hold" display="0">
                  <p:stCondLst>
                    <p:cond delay="indefinite"/>
                  </p:stCondLst>
                  <p:endCondLst>
                    <p:cond evt="onStopAudio" delay="0">
                      <p:tgtEl>
                        <p:sldTgt/>
                      </p:tgtEl>
                    </p:cond>
                  </p:endCondLst>
                </p:cTn>
                <p:tgtEl>
                  <p:spTgt spid="6"/>
                </p:tgtEl>
              </p:cMediaNode>
            </p:video>
            <p:video>
              <p:cMediaNode vol="80000">
                <p:cTn id="116" fill="hold" display="0">
                  <p:stCondLst>
                    <p:cond delay="indefinite"/>
                  </p:stCondLst>
                  <p:endCondLst>
                    <p:cond evt="onStopAudio" delay="0">
                      <p:tgtEl>
                        <p:sldTgt/>
                      </p:tgtEl>
                    </p:cond>
                  </p:endCondLst>
                </p:cTn>
                <p:tgtEl>
                  <p:spTgt spid="7"/>
                </p:tgtEl>
              </p:cMediaNode>
            </p:video>
            <p:video>
              <p:cMediaNode vol="80000">
                <p:cTn id="117" fill="hold" display="0">
                  <p:stCondLst>
                    <p:cond delay="indefinite"/>
                  </p:stCondLst>
                  <p:endCondLst>
                    <p:cond evt="onStopAudio" delay="0">
                      <p:tgtEl>
                        <p:sldTgt/>
                      </p:tgtEl>
                    </p:cond>
                  </p:endCondLst>
                </p:cTn>
                <p:tgtEl>
                  <p:spTgt spid="8"/>
                </p:tgtEl>
              </p:cMediaNode>
            </p:video>
            <p:video>
              <p:cMediaNode vol="80000">
                <p:cTn id="118" fill="hold" display="0">
                  <p:stCondLst>
                    <p:cond delay="indefinite"/>
                  </p:stCondLst>
                  <p:endCondLst>
                    <p:cond evt="onStopAudio" delay="0">
                      <p:tgtEl>
                        <p:sldTgt/>
                      </p:tgtEl>
                    </p:cond>
                  </p:endCondLst>
                </p:cTn>
                <p:tgtEl>
                  <p:spTgt spid="9"/>
                </p:tgtEl>
              </p:cMediaNode>
            </p:video>
            <p:video>
              <p:cMediaNode vol="80000">
                <p:cTn id="119" fill="hold" display="0">
                  <p:stCondLst>
                    <p:cond delay="indefinite"/>
                  </p:stCondLst>
                  <p:endCondLst>
                    <p:cond evt="onStopAudio" delay="0">
                      <p:tgtEl>
                        <p:sldTgt/>
                      </p:tgtEl>
                    </p:cond>
                  </p:endCondLst>
                </p:cTn>
                <p:tgtEl>
                  <p:spTgt spid="10"/>
                </p:tgtEl>
              </p:cMediaNode>
            </p:video>
            <p:video>
              <p:cMediaNode vol="80000">
                <p:cTn id="120" fill="hold" display="0">
                  <p:stCondLst>
                    <p:cond delay="indefinite"/>
                  </p:stCondLst>
                  <p:endCondLst>
                    <p:cond evt="onStopAudio" delay="0">
                      <p:tgtEl>
                        <p:sldTgt/>
                      </p:tgtEl>
                    </p:cond>
                  </p:endCondLst>
                </p:cTn>
                <p:tgtEl>
                  <p:spTgt spid="11"/>
                </p:tgtEl>
              </p:cMediaNode>
            </p:video>
            <p:video>
              <p:cMediaNode vol="80000">
                <p:cTn id="121" fill="hold" display="0">
                  <p:stCondLst>
                    <p:cond delay="indefinite"/>
                  </p:stCondLst>
                  <p:endCondLst>
                    <p:cond evt="onStopAudio" delay="0">
                      <p:tgtEl>
                        <p:sldTgt/>
                      </p:tgtEl>
                    </p:cond>
                  </p:endCondLst>
                </p:cTn>
                <p:tgtEl>
                  <p:spTgt spid="12"/>
                </p:tgtEl>
              </p:cMediaNode>
            </p:video>
            <p:video>
              <p:cMediaNode vol="80000">
                <p:cTn id="122" fill="hold" display="0">
                  <p:stCondLst>
                    <p:cond delay="indefinite"/>
                  </p:stCondLst>
                  <p:endCondLst>
                    <p:cond evt="onStopAudio" delay="0">
                      <p:tgtEl>
                        <p:sldTgt/>
                      </p:tgtEl>
                    </p:cond>
                  </p:endCondLst>
                </p:cTn>
                <p:tgtEl>
                  <p:spTgt spid="13"/>
                </p:tgtEl>
              </p:cMediaNode>
            </p:video>
            <p:video>
              <p:cMediaNode vol="80000">
                <p:cTn id="123" fill="hold" display="0">
                  <p:stCondLst>
                    <p:cond delay="indefinite"/>
                  </p:stCondLst>
                  <p:endCondLst>
                    <p:cond evt="onStopAudio" delay="0">
                      <p:tgtEl>
                        <p:sldTgt/>
                      </p:tgtEl>
                    </p:cond>
                  </p:endCondLst>
                </p:cTn>
                <p:tgtEl>
                  <p:spTgt spid="14"/>
                </p:tgtEl>
              </p:cMediaNode>
            </p:video>
            <p:video>
              <p:cMediaNode vol="80000">
                <p:cTn id="124" fill="hold" display="0">
                  <p:stCondLst>
                    <p:cond delay="indefinite"/>
                  </p:stCondLst>
                  <p:endCondLst>
                    <p:cond evt="onStopAudio" delay="0">
                      <p:tgtEl>
                        <p:sldTgt/>
                      </p:tgtEl>
                    </p:cond>
                  </p:endCondLst>
                </p:cTn>
                <p:tgtEl>
                  <p:spTgt spid="15"/>
                </p:tgtEl>
              </p:cMediaNode>
            </p:video>
            <p:video>
              <p:cMediaNode vol="80000">
                <p:cTn id="125" fill="hold" display="0">
                  <p:stCondLst>
                    <p:cond delay="indefinite"/>
                  </p:stCondLst>
                  <p:endCondLst>
                    <p:cond evt="onStopAudio" delay="0">
                      <p:tgtEl>
                        <p:sldTgt/>
                      </p:tgtEl>
                    </p:cond>
                  </p:endCondLst>
                </p:cTn>
                <p:tgtEl>
                  <p:spTgt spid="16"/>
                </p:tgtEl>
              </p:cMediaNode>
            </p:video>
            <p:video>
              <p:cMediaNode vol="80000">
                <p:cTn id="126" fill="hold" display="0">
                  <p:stCondLst>
                    <p:cond delay="indefinite"/>
                  </p:stCondLst>
                  <p:endCondLst>
                    <p:cond evt="onStopAudio" delay="0">
                      <p:tgtEl>
                        <p:sldTgt/>
                      </p:tgtEl>
                    </p:cond>
                  </p:endCondLst>
                </p:cTn>
                <p:tgtEl>
                  <p:spTgt spid="17"/>
                </p:tgtEl>
              </p:cMediaNode>
            </p:video>
            <p:video>
              <p:cMediaNode vol="80000">
                <p:cTn id="127" fill="hold" display="0">
                  <p:stCondLst>
                    <p:cond delay="indefinite"/>
                  </p:stCondLst>
                  <p:endCondLst>
                    <p:cond evt="onStopAudio" delay="0">
                      <p:tgtEl>
                        <p:sldTgt/>
                      </p:tgtEl>
                    </p:cond>
                  </p:endCondLst>
                </p:cTn>
                <p:tgtEl>
                  <p:spTgt spid="18"/>
                </p:tgtEl>
              </p:cMediaNode>
            </p:video>
            <p:video>
              <p:cMediaNode vol="80000">
                <p:cTn id="128" fill="hold" display="0">
                  <p:stCondLst>
                    <p:cond delay="indefinite"/>
                  </p:stCondLst>
                  <p:endCondLst>
                    <p:cond evt="onStopAudio" delay="0">
                      <p:tgtEl>
                        <p:sldTgt/>
                      </p:tgtEl>
                    </p:cond>
                  </p:endCondLst>
                </p:cTn>
                <p:tgtEl>
                  <p:spTgt spid="19"/>
                </p:tgtEl>
              </p:cMediaNode>
            </p:video>
            <p:video>
              <p:cMediaNode vol="80000">
                <p:cTn id="129" fill="hold" display="0">
                  <p:stCondLst>
                    <p:cond delay="indefinite"/>
                  </p:stCondLst>
                  <p:endCondLst>
                    <p:cond evt="onStopAudio" delay="0">
                      <p:tgtEl>
                        <p:sldTgt/>
                      </p:tgtEl>
                    </p:cond>
                  </p:endCondLst>
                </p:cTn>
                <p:tgtEl>
                  <p:spTgt spid="20"/>
                </p:tgtEl>
              </p:cMediaNode>
            </p:video>
            <p:video>
              <p:cMediaNode vol="80000">
                <p:cTn id="130" fill="hold" display="0">
                  <p:stCondLst>
                    <p:cond delay="indefinite"/>
                  </p:stCondLst>
                  <p:endCondLst>
                    <p:cond evt="onStopAudio" delay="0">
                      <p:tgtEl>
                        <p:sldTgt/>
                      </p:tgtEl>
                    </p:cond>
                  </p:endCondLst>
                </p:cTn>
                <p:tgtEl>
                  <p:spTgt spid="21"/>
                </p:tgtEl>
              </p:cMediaNode>
            </p:video>
            <p:video>
              <p:cMediaNode vol="80000">
                <p:cTn id="131" fill="hold" display="0">
                  <p:stCondLst>
                    <p:cond delay="indefinite"/>
                  </p:stCondLst>
                  <p:endCondLst>
                    <p:cond evt="onStopAudio" delay="0">
                      <p:tgtEl>
                        <p:sldTgt/>
                      </p:tgtEl>
                    </p:cond>
                  </p:endCondLst>
                </p:cTn>
                <p:tgtEl>
                  <p:spTgt spid="22"/>
                </p:tgtEl>
              </p:cMediaNode>
            </p:video>
            <p:video>
              <p:cMediaNode vol="80000">
                <p:cTn id="132" fill="hold" display="0">
                  <p:stCondLst>
                    <p:cond delay="indefinite"/>
                  </p:stCondLst>
                  <p:endCondLst>
                    <p:cond evt="onStopAudio" delay="0">
                      <p:tgtEl>
                        <p:sldTgt/>
                      </p:tgtEl>
                    </p:cond>
                  </p:endCondLst>
                </p:cTn>
                <p:tgtEl>
                  <p:spTgt spid="23"/>
                </p:tgtEl>
              </p:cMediaNode>
            </p:video>
          </p:childTnLst>
        </p:cTn>
      </p:par>
    </p:tnLst>
    <p:bldLst>
      <p:bldP spid="3786" grpId="0" animBg="1" advAuto="0"/>
      <p:bldP spid="3791" grpId="0" animBg="1" advAuto="0"/>
      <p:bldP spid="3792" grpId="0" animBg="1" advAuto="0"/>
      <p:bldP spid="3789" grpId="0" animBg="1" advAuto="0"/>
      <p:bldP spid="3788" grpId="0" animBg="1" advAuto="0"/>
      <p:bldP spid="3787" grpId="0" animBg="1" advAuto="0"/>
      <p:bldP spid="3781" grpId="0" animBg="1" advAuto="0"/>
      <p:bldP spid="3790" grpId="0" animBg="1" advAuto="0"/>
      <p:bldP spid="3784" grpId="0" animBg="1" advAuto="0"/>
      <p:bldP spid="3783" grpId="0" animBg="1" advAuto="0"/>
      <p:bldP spid="3782" grpId="0" animBg="1" advAuto="0"/>
      <p:bldP spid="3777" grpId="0" animBg="1" advAuto="0"/>
      <p:bldP spid="3779" grpId="0" animBg="1" advAuto="0"/>
      <p:bldP spid="3778" grpId="0" animBg="1" advAuto="0"/>
      <p:bldP spid="3780" grpId="0" animBg="1" advAuto="0"/>
      <p:bldP spid="3785" grpId="0" animBg="1" advAuto="0"/>
      <p:bldP spid="3793" grpId="0" animBg="1"/>
      <p:bldP spid="3829" grpId="0" animBg="1"/>
      <p:bldP spid="382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2" name="We have  the solutions  at hand..."/>
          <p:cNvSpPr txBox="1">
            <a:spLocks noGrp="1"/>
          </p:cNvSpPr>
          <p:nvPr>
            <p:ph type="title"/>
          </p:nvPr>
        </p:nvSpPr>
        <p:spPr>
          <a:xfrm>
            <a:off x="1257300" y="2565400"/>
            <a:ext cx="13754100" cy="4025900"/>
          </a:xfrm>
          <a:prstGeom prst="rect">
            <a:avLst/>
          </a:prstGeom>
        </p:spPr>
        <p:txBody>
          <a:bodyPr>
            <a:normAutofit fontScale="90000"/>
          </a:bodyPr>
          <a:lstStyle/>
          <a:p>
            <a:pPr algn="ctr">
              <a:lnSpc>
                <a:spcPts val="10800"/>
              </a:lnSpc>
              <a:defRPr sz="9000"/>
            </a:pPr>
            <a:r>
              <a:t>We have </a:t>
            </a:r>
          </a:p>
          <a:p>
            <a:pPr algn="ctr">
              <a:lnSpc>
                <a:spcPts val="10800"/>
              </a:lnSpc>
              <a:defRPr sz="9000"/>
            </a:pPr>
            <a:r>
              <a:t>the solutions </a:t>
            </a:r>
          </a:p>
          <a:p>
            <a:pPr algn="ctr">
              <a:lnSpc>
                <a:spcPts val="10800"/>
              </a:lnSpc>
              <a:defRPr sz="9000"/>
            </a:pPr>
            <a:r>
              <a:t>at hand...</a:t>
            </a:r>
          </a:p>
        </p:txBody>
      </p:sp>
    </p:spTree>
    <p:extLst>
      <p:ext uri="{BB962C8B-B14F-4D97-AF65-F5344CB8AC3E}">
        <p14:creationId xmlns:p14="http://schemas.microsoft.com/office/powerpoint/2010/main" val="3310054862"/>
      </p:ext>
    </p:extLst>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31" name="2D Line Chart"/>
          <p:cNvGraphicFramePr/>
          <p:nvPr/>
        </p:nvGraphicFramePr>
        <p:xfrm>
          <a:off x="1345247" y="200376"/>
          <a:ext cx="14350155" cy="8380851"/>
        </p:xfrm>
        <a:graphic>
          <a:graphicData uri="http://schemas.openxmlformats.org/drawingml/2006/chart">
            <c:chart xmlns:c="http://schemas.openxmlformats.org/drawingml/2006/chart" xmlns:r="http://schemas.openxmlformats.org/officeDocument/2006/relationships" r:id="rId3"/>
          </a:graphicData>
        </a:graphic>
      </p:graphicFrame>
      <p:sp>
        <p:nvSpPr>
          <p:cNvPr id="6232" name="Global Wind Energy Capacity"/>
          <p:cNvSpPr txBox="1">
            <a:spLocks noGrp="1"/>
          </p:cNvSpPr>
          <p:nvPr>
            <p:ph type="title"/>
          </p:nvPr>
        </p:nvSpPr>
        <p:spPr>
          <a:xfrm>
            <a:off x="2540826" y="723900"/>
            <a:ext cx="12851575" cy="762000"/>
          </a:xfrm>
          <a:prstGeom prst="rect">
            <a:avLst/>
          </a:prstGeom>
        </p:spPr>
        <p:txBody>
          <a:bodyPr/>
          <a:lstStyle/>
          <a:p>
            <a:r>
              <a:t>Global Wind Energy Capacity</a:t>
            </a:r>
          </a:p>
        </p:txBody>
      </p:sp>
      <p:sp>
        <p:nvSpPr>
          <p:cNvPr id="6233" name="1980 – Present"/>
          <p:cNvSpPr txBox="1">
            <a:spLocks noGrp="1"/>
          </p:cNvSpPr>
          <p:nvPr>
            <p:ph type="body" sz="quarter" idx="1"/>
          </p:nvPr>
        </p:nvSpPr>
        <p:spPr>
          <a:xfrm>
            <a:off x="2540827" y="1397000"/>
            <a:ext cx="12851573" cy="1016000"/>
          </a:xfrm>
          <a:prstGeom prst="rect">
            <a:avLst/>
          </a:prstGeom>
        </p:spPr>
        <p:txBody>
          <a:bodyPr/>
          <a:lstStyle/>
          <a:p>
            <a:r>
              <a:t>1980 – Present</a:t>
            </a:r>
          </a:p>
        </p:txBody>
      </p:sp>
      <p:sp>
        <p:nvSpPr>
          <p:cNvPr id="6234" name="Wind Capacity (Megawatts)"/>
          <p:cNvSpPr txBox="1"/>
          <p:nvPr/>
        </p:nvSpPr>
        <p:spPr>
          <a:xfrm rot="16200000">
            <a:off x="-1645826" y="4121481"/>
            <a:ext cx="4843365" cy="4087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lgn="ctr">
              <a:defRPr sz="2500"/>
            </a:lvl1pPr>
          </a:lstStyle>
          <a:p>
            <a:r>
              <a:t>Wind Capacity (Megawatts)</a:t>
            </a:r>
          </a:p>
        </p:txBody>
      </p:sp>
      <p:sp>
        <p:nvSpPr>
          <p:cNvPr id="6235" name="Data: Earth Policy Institute/Bloomberg New Energy Finance"/>
          <p:cNvSpPr txBox="1"/>
          <p:nvPr/>
        </p:nvSpPr>
        <p:spPr>
          <a:xfrm>
            <a:off x="914400" y="8686800"/>
            <a:ext cx="4414670"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b">
            <a:spAutoFit/>
          </a:bodyPr>
          <a:lstStyle>
            <a:lvl1pPr>
              <a:defRPr sz="1200"/>
            </a:lvl1pPr>
          </a:lstStyle>
          <a:p>
            <a:r>
              <a:rPr dirty="0">
                <a:solidFill>
                  <a:srgbClr val="FFFFFF">
                    <a:alpha val="50000"/>
                  </a:srgbClr>
                </a:solidFill>
              </a:rPr>
              <a:t>Data: Earth Policy Institute/Bloomberg New Energy Finance</a:t>
            </a:r>
          </a:p>
        </p:txBody>
      </p:sp>
      <p:sp>
        <p:nvSpPr>
          <p:cNvPr id="7" name="TextBox 136">
            <a:extLst>
              <a:ext uri="{FF2B5EF4-FFF2-40B4-BE49-F238E27FC236}">
                <a16:creationId xmlns:a16="http://schemas.microsoft.com/office/drawing/2014/main" id="{AB64A910-A45B-40FF-95B5-19388EE1FF44}"/>
              </a:ext>
            </a:extLst>
          </p:cNvPr>
          <p:cNvSpPr txBox="1"/>
          <p:nvPr/>
        </p:nvSpPr>
        <p:spPr>
          <a:xfrm>
            <a:off x="14920918" y="8138160"/>
            <a:ext cx="820398" cy="425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100" b="1"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Arial"/>
              </a:rPr>
              <a:t>2019</a:t>
            </a: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fill="hold"/>
                                        <p:tgtEl>
                                          <p:spTgt spid="6231">
                                            <p:graphicEl>
                                              <a:chart seriesIdx="0" categoryIdx="-4" bldStep="series"/>
                                            </p:graphicEl>
                                          </p:spTgt>
                                        </p:tgtEl>
                                        <p:attrNameLst>
                                          <p:attrName>style.visibility</p:attrName>
                                        </p:attrNameLst>
                                      </p:cBhvr>
                                      <p:to>
                                        <p:strVal val="visible"/>
                                      </p:to>
                                    </p:set>
                                    <p:animEffect transition="in" filter="wipe(left)">
                                      <p:cBhvr>
                                        <p:cTn id="7" dur="1000"/>
                                        <p:tgtEl>
                                          <p:spTgt spid="6231">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231" grpId="0" uiExpand="1">
        <p:bldSub>
          <a:bldChart bld="series"/>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a:xfrm>
            <a:off x="677333" y="519247"/>
            <a:ext cx="15056000" cy="924000"/>
          </a:xfrm>
        </p:spPr>
        <p:txBody>
          <a:bodyPr/>
          <a:lstStyle/>
          <a:p>
            <a:pPr algn="ctr"/>
            <a:r>
              <a:rPr lang="en-US" sz="4400" dirty="0"/>
              <a:t>NJ has goal of 7,500 MW from offshore wind by 2035</a:t>
            </a:r>
            <a:endParaRPr lang="en-US" dirty="0"/>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p:txBody>
          <a:bodyPr/>
          <a:lstStyle/>
          <a:p>
            <a:pPr marL="16934" indent="0">
              <a:buNone/>
            </a:pPr>
            <a:r>
              <a:rPr lang="en-US" dirty="0"/>
              <a:t> </a:t>
            </a:r>
          </a:p>
          <a:p>
            <a:pPr marL="16934" indent="0">
              <a:buNone/>
            </a:pPr>
            <a:endParaRPr lang="en-US" dirty="0"/>
          </a:p>
        </p:txBody>
      </p:sp>
      <p:pic>
        <p:nvPicPr>
          <p:cNvPr id="5" name="Picture 4" descr="https://farm5.staticflickr.com/4360/37158627656_25af21e841_c.jpg"/>
          <p:cNvPicPr/>
          <p:nvPr/>
        </p:nvPicPr>
        <p:blipFill>
          <a:blip r:embed="rId3">
            <a:extLst>
              <a:ext uri="{28A0092B-C50C-407E-A947-70E740481C1C}">
                <a14:useLocalDpi xmlns:a14="http://schemas.microsoft.com/office/drawing/2010/main" val="0"/>
              </a:ext>
            </a:extLst>
          </a:blip>
          <a:srcRect/>
          <a:stretch>
            <a:fillRect/>
          </a:stretch>
        </p:blipFill>
        <p:spPr bwMode="auto">
          <a:xfrm>
            <a:off x="2274849" y="1443247"/>
            <a:ext cx="11887200" cy="7366216"/>
          </a:xfrm>
          <a:prstGeom prst="rect">
            <a:avLst/>
          </a:prstGeom>
          <a:noFill/>
          <a:ln>
            <a:noFill/>
          </a:ln>
        </p:spPr>
      </p:pic>
    </p:spTree>
    <p:extLst>
      <p:ext uri="{BB962C8B-B14F-4D97-AF65-F5344CB8AC3E}">
        <p14:creationId xmlns:p14="http://schemas.microsoft.com/office/powerpoint/2010/main" val="399719110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35" name="2D Line Chart"/>
          <p:cNvGraphicFramePr/>
          <p:nvPr/>
        </p:nvGraphicFramePr>
        <p:xfrm>
          <a:off x="1372182" y="41656"/>
          <a:ext cx="14096518" cy="8289544"/>
        </p:xfrm>
        <a:graphic>
          <a:graphicData uri="http://schemas.openxmlformats.org/drawingml/2006/chart">
            <c:chart xmlns:c="http://schemas.openxmlformats.org/drawingml/2006/chart" xmlns:r="http://schemas.openxmlformats.org/officeDocument/2006/relationships" r:id="rId3"/>
          </a:graphicData>
        </a:graphic>
      </p:graphicFrame>
      <p:sp>
        <p:nvSpPr>
          <p:cNvPr id="6336" name="World Solar PV Installations"/>
          <p:cNvSpPr txBox="1">
            <a:spLocks noGrp="1"/>
          </p:cNvSpPr>
          <p:nvPr>
            <p:ph type="title"/>
          </p:nvPr>
        </p:nvSpPr>
        <p:spPr>
          <a:xfrm>
            <a:off x="2076970" y="596900"/>
            <a:ext cx="13074602" cy="762000"/>
          </a:xfrm>
          <a:prstGeom prst="rect">
            <a:avLst/>
          </a:prstGeom>
        </p:spPr>
        <p:txBody>
          <a:bodyPr/>
          <a:lstStyle/>
          <a:p>
            <a:r>
              <a:t>World Solar PV Installations</a:t>
            </a:r>
          </a:p>
        </p:txBody>
      </p:sp>
      <p:sp>
        <p:nvSpPr>
          <p:cNvPr id="6337" name="1980 – 2019"/>
          <p:cNvSpPr txBox="1">
            <a:spLocks noGrp="1"/>
          </p:cNvSpPr>
          <p:nvPr>
            <p:ph type="body" sz="quarter" idx="1"/>
          </p:nvPr>
        </p:nvSpPr>
        <p:spPr>
          <a:xfrm>
            <a:off x="2076970" y="1270000"/>
            <a:ext cx="13074602" cy="1016000"/>
          </a:xfrm>
          <a:prstGeom prst="rect">
            <a:avLst/>
          </a:prstGeom>
        </p:spPr>
        <p:txBody>
          <a:bodyPr/>
          <a:lstStyle/>
          <a:p>
            <a:r>
              <a:t>1980 – 2019</a:t>
            </a:r>
          </a:p>
        </p:txBody>
      </p:sp>
      <p:sp>
        <p:nvSpPr>
          <p:cNvPr id="6338" name="Gigawatts (Cumulative)"/>
          <p:cNvSpPr txBox="1"/>
          <p:nvPr/>
        </p:nvSpPr>
        <p:spPr>
          <a:xfrm rot="16200000">
            <a:off x="-1020050" y="3888161"/>
            <a:ext cx="3642613" cy="459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ctr">
              <a:defRPr sz="2500"/>
            </a:lvl1pPr>
          </a:lstStyle>
          <a:p>
            <a:r>
              <a:t>Gigawatts (Cumulative)</a:t>
            </a:r>
          </a:p>
        </p:txBody>
      </p:sp>
      <p:sp>
        <p:nvSpPr>
          <p:cNvPr id="6339" name="Data: Earth Policy Institute/BP, Statistical Review of World Energy June 2014 (London: 2014); Bloomberg New Energy Finance"/>
          <p:cNvSpPr txBox="1"/>
          <p:nvPr/>
        </p:nvSpPr>
        <p:spPr>
          <a:xfrm>
            <a:off x="914400" y="8686800"/>
            <a:ext cx="9274975"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b">
            <a:spAutoFit/>
          </a:bodyPr>
          <a:lstStyle>
            <a:lvl1pPr>
              <a:defRPr sz="1200"/>
            </a:lvl1pPr>
          </a:lstStyle>
          <a:p>
            <a:r>
              <a:rPr dirty="0">
                <a:solidFill>
                  <a:srgbClr val="FFFFFF">
                    <a:alpha val="50000"/>
                  </a:srgbClr>
                </a:solidFill>
              </a:rPr>
              <a:t>Data: Earth Policy Institute/BP, Statistical Review of World Energy June 2014 (London: 2014); Bloomberg New Energy Finance</a:t>
            </a:r>
          </a:p>
        </p:txBody>
      </p:sp>
      <p:sp>
        <p:nvSpPr>
          <p:cNvPr id="7" name="TextBox 136">
            <a:extLst>
              <a:ext uri="{FF2B5EF4-FFF2-40B4-BE49-F238E27FC236}">
                <a16:creationId xmlns:a16="http://schemas.microsoft.com/office/drawing/2014/main" id="{6F0A1B01-ACC0-4961-A323-D174B39BB5BB}"/>
              </a:ext>
            </a:extLst>
          </p:cNvPr>
          <p:cNvSpPr txBox="1"/>
          <p:nvPr/>
        </p:nvSpPr>
        <p:spPr>
          <a:xfrm>
            <a:off x="14683169" y="7870363"/>
            <a:ext cx="820398"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200" b="1"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Arial"/>
              </a:rPr>
              <a:t>2019</a:t>
            </a: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
                                  </p:stCondLst>
                                  <p:childTnLst>
                                    <p:set>
                                      <p:cBhvr>
                                        <p:cTn id="6" fill="hold"/>
                                        <p:tgtEl>
                                          <p:spTgt spid="6335">
                                            <p:graphicEl>
                                              <a:chart seriesIdx="0" categoryIdx="-4" bldStep="series"/>
                                            </p:graphicEl>
                                          </p:spTgt>
                                        </p:tgtEl>
                                        <p:attrNameLst>
                                          <p:attrName>style.visibility</p:attrName>
                                        </p:attrNameLst>
                                      </p:cBhvr>
                                      <p:to>
                                        <p:strVal val="visible"/>
                                      </p:to>
                                    </p:set>
                                    <p:animEffect transition="in" filter="wipe(left)">
                                      <p:cBhvr>
                                        <p:cTn id="7" dur="1000"/>
                                        <p:tgtEl>
                                          <p:spTgt spid="6335">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35" grpId="0" uiExpand="1">
        <p:bldSub>
          <a:bldChart bld="series"/>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14301821710_71670b129d_b.jpg" descr="14301821710_71670b129d_b.jp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184" name="Source: NASA"/>
          <p:cNvSpPr/>
          <p:nvPr/>
        </p:nvSpPr>
        <p:spPr>
          <a:xfrm>
            <a:off x="571500" y="8699500"/>
            <a:ext cx="3467100"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spAutoFit/>
          </a:bodyPr>
          <a:lstStyle>
            <a:lvl1pPr>
              <a:defRPr sz="1200"/>
            </a:lvl1pPr>
          </a:lstStyle>
          <a:p>
            <a:r>
              <a:t>Source: NASA</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70" name="2D Column Chart"/>
          <p:cNvGraphicFramePr/>
          <p:nvPr>
            <p:extLst>
              <p:ext uri="{D42A27DB-BD31-4B8C-83A1-F6EECF244321}">
                <p14:modId xmlns:p14="http://schemas.microsoft.com/office/powerpoint/2010/main" val="701126362"/>
              </p:ext>
            </p:extLst>
          </p:nvPr>
        </p:nvGraphicFramePr>
        <p:xfrm>
          <a:off x="1199572" y="55628"/>
          <a:ext cx="14294033" cy="8549640"/>
        </p:xfrm>
        <a:graphic>
          <a:graphicData uri="http://schemas.openxmlformats.org/drawingml/2006/chart">
            <c:chart xmlns:c="http://schemas.openxmlformats.org/drawingml/2006/chart" xmlns:r="http://schemas.openxmlformats.org/officeDocument/2006/relationships" r:id="rId3"/>
          </a:graphicData>
        </a:graphic>
      </p:graphicFrame>
      <p:sp>
        <p:nvSpPr>
          <p:cNvPr id="6571" name="Cost of Crystalline Silicon Solar Cell Modules"/>
          <p:cNvSpPr txBox="1">
            <a:spLocks noGrp="1"/>
          </p:cNvSpPr>
          <p:nvPr>
            <p:ph type="title"/>
          </p:nvPr>
        </p:nvSpPr>
        <p:spPr>
          <a:xfrm>
            <a:off x="4655017" y="473852"/>
            <a:ext cx="7287253" cy="1468956"/>
          </a:xfrm>
          <a:prstGeom prst="rect">
            <a:avLst/>
          </a:prstGeom>
        </p:spPr>
        <p:txBody>
          <a:bodyPr/>
          <a:lstStyle/>
          <a:p>
            <a:r>
              <a:t>Cost of Crystalline Silicon Solar Cell Modules</a:t>
            </a:r>
          </a:p>
        </p:txBody>
      </p:sp>
      <p:sp>
        <p:nvSpPr>
          <p:cNvPr id="6572" name="$ Cost per Watt (Inflation Adjusted)"/>
          <p:cNvSpPr txBox="1"/>
          <p:nvPr/>
        </p:nvSpPr>
        <p:spPr>
          <a:xfrm rot="16200000">
            <a:off x="-1904663" y="4094121"/>
            <a:ext cx="5349070" cy="4087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spAutoFit/>
          </a:bodyPr>
          <a:lstStyle>
            <a:lvl1pPr algn="ctr">
              <a:defRPr sz="2500"/>
            </a:lvl1pPr>
          </a:lstStyle>
          <a:p>
            <a:r>
              <a:t>$ Cost per Watt (Inflation Adjusted)</a:t>
            </a:r>
          </a:p>
        </p:txBody>
      </p:sp>
      <p:sp>
        <p:nvSpPr>
          <p:cNvPr id="6573" name="1976…"/>
          <p:cNvSpPr txBox="1"/>
          <p:nvPr/>
        </p:nvSpPr>
        <p:spPr>
          <a:xfrm>
            <a:off x="2547522" y="469114"/>
            <a:ext cx="1808617" cy="827814"/>
          </a:xfrm>
          <a:prstGeom prst="rect">
            <a:avLst/>
          </a:prstGeom>
          <a:ln w="12700">
            <a:miter lim="400000"/>
          </a:ln>
          <a:effectLst>
            <a:outerShdw blurRad="38100" dist="38100" dir="5400000" rotWithShape="0">
              <a:srgbClr val="000000">
                <a:alpha val="6995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defRPr sz="2500">
                <a:solidFill>
                  <a:srgbClr val="2894F0"/>
                </a:solidFill>
              </a:defRPr>
            </a:pPr>
            <a:r>
              <a:t>1976</a:t>
            </a:r>
          </a:p>
          <a:p>
            <a:pPr>
              <a:defRPr sz="2500"/>
            </a:pPr>
            <a:r>
              <a:t>$79.40/watt</a:t>
            </a:r>
          </a:p>
        </p:txBody>
      </p:sp>
      <p:sp>
        <p:nvSpPr>
          <p:cNvPr id="6574" name="2020…"/>
          <p:cNvSpPr txBox="1"/>
          <p:nvPr/>
        </p:nvSpPr>
        <p:spPr>
          <a:xfrm>
            <a:off x="14145676" y="6932018"/>
            <a:ext cx="1632037" cy="827814"/>
          </a:xfrm>
          <a:prstGeom prst="rect">
            <a:avLst/>
          </a:prstGeom>
          <a:ln w="12700">
            <a:miter lim="400000"/>
          </a:ln>
          <a:effectLst>
            <a:outerShdw blurRad="38100" dist="38100" dir="5400000" rotWithShape="0">
              <a:srgbClr val="000000">
                <a:alpha val="6995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defRPr sz="2500">
                <a:solidFill>
                  <a:srgbClr val="2894F0"/>
                </a:solidFill>
              </a:defRPr>
            </a:pPr>
            <a:r>
              <a:t>2020</a:t>
            </a:r>
          </a:p>
          <a:p>
            <a:pPr>
              <a:defRPr sz="2500"/>
            </a:pPr>
            <a:r>
              <a:t>$0.20/watt</a:t>
            </a:r>
          </a:p>
        </p:txBody>
      </p:sp>
      <p:grpSp>
        <p:nvGrpSpPr>
          <p:cNvPr id="6618" name="Group"/>
          <p:cNvGrpSpPr/>
          <p:nvPr/>
        </p:nvGrpSpPr>
        <p:grpSpPr>
          <a:xfrm>
            <a:off x="1963554" y="396268"/>
            <a:ext cx="13016881" cy="7627751"/>
            <a:chOff x="0" y="0"/>
            <a:chExt cx="13016880" cy="7627750"/>
          </a:xfrm>
        </p:grpSpPr>
        <p:sp>
          <p:nvSpPr>
            <p:cNvPr id="6575" name="Rectangle"/>
            <p:cNvSpPr/>
            <p:nvPr/>
          </p:nvSpPr>
          <p:spPr>
            <a:xfrm>
              <a:off x="0" y="0"/>
              <a:ext cx="212148" cy="7627750"/>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76" name="Rectangle"/>
            <p:cNvSpPr/>
            <p:nvPr/>
          </p:nvSpPr>
          <p:spPr>
            <a:xfrm>
              <a:off x="304907" y="2064156"/>
              <a:ext cx="212148" cy="5563594"/>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77" name="Rectangle"/>
            <p:cNvSpPr/>
            <p:nvPr/>
          </p:nvSpPr>
          <p:spPr>
            <a:xfrm>
              <a:off x="609814" y="3787361"/>
              <a:ext cx="212148" cy="3840389"/>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78" name="Rectangle"/>
            <p:cNvSpPr/>
            <p:nvPr/>
          </p:nvSpPr>
          <p:spPr>
            <a:xfrm>
              <a:off x="914721" y="4771210"/>
              <a:ext cx="212148" cy="2856540"/>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79" name="Rectangle"/>
            <p:cNvSpPr/>
            <p:nvPr/>
          </p:nvSpPr>
          <p:spPr>
            <a:xfrm>
              <a:off x="1219628" y="5277074"/>
              <a:ext cx="212148" cy="2350676"/>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80" name="Rectangle"/>
            <p:cNvSpPr/>
            <p:nvPr/>
          </p:nvSpPr>
          <p:spPr>
            <a:xfrm>
              <a:off x="1524535" y="5768678"/>
              <a:ext cx="212148" cy="1859072"/>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81" name="Rectangle"/>
            <p:cNvSpPr/>
            <p:nvPr/>
          </p:nvSpPr>
          <p:spPr>
            <a:xfrm>
              <a:off x="1829442" y="5960086"/>
              <a:ext cx="212148" cy="1667664"/>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82" name="Rectangle"/>
            <p:cNvSpPr/>
            <p:nvPr/>
          </p:nvSpPr>
          <p:spPr>
            <a:xfrm>
              <a:off x="2134349" y="6220442"/>
              <a:ext cx="212148" cy="1407308"/>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83" name="Rectangle"/>
            <p:cNvSpPr/>
            <p:nvPr/>
          </p:nvSpPr>
          <p:spPr>
            <a:xfrm>
              <a:off x="2439256" y="6370833"/>
              <a:ext cx="212148" cy="1256917"/>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84" name="Rectangle"/>
            <p:cNvSpPr/>
            <p:nvPr/>
          </p:nvSpPr>
          <p:spPr>
            <a:xfrm>
              <a:off x="2744164" y="6452865"/>
              <a:ext cx="212148" cy="117488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85" name="Rectangle"/>
            <p:cNvSpPr/>
            <p:nvPr/>
          </p:nvSpPr>
          <p:spPr>
            <a:xfrm>
              <a:off x="3049071" y="6685289"/>
              <a:ext cx="212148" cy="942461"/>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86" name="Rectangle"/>
            <p:cNvSpPr/>
            <p:nvPr/>
          </p:nvSpPr>
          <p:spPr>
            <a:xfrm>
              <a:off x="3353978" y="6917712"/>
              <a:ext cx="212148" cy="710037"/>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87" name="Rectangle"/>
            <p:cNvSpPr/>
            <p:nvPr/>
          </p:nvSpPr>
          <p:spPr>
            <a:xfrm>
              <a:off x="3658885" y="6999744"/>
              <a:ext cx="212148" cy="62800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88" name="Rectangle"/>
            <p:cNvSpPr/>
            <p:nvPr/>
          </p:nvSpPr>
          <p:spPr>
            <a:xfrm>
              <a:off x="3963792" y="6918300"/>
              <a:ext cx="212148" cy="709449"/>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89" name="Rectangle"/>
            <p:cNvSpPr/>
            <p:nvPr/>
          </p:nvSpPr>
          <p:spPr>
            <a:xfrm>
              <a:off x="4268699" y="6876110"/>
              <a:ext cx="212148" cy="751641"/>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90" name="Rectangle"/>
            <p:cNvSpPr/>
            <p:nvPr/>
          </p:nvSpPr>
          <p:spPr>
            <a:xfrm>
              <a:off x="4573606" y="6904040"/>
              <a:ext cx="212148" cy="723709"/>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91" name="Rectangle"/>
            <p:cNvSpPr/>
            <p:nvPr/>
          </p:nvSpPr>
          <p:spPr>
            <a:xfrm>
              <a:off x="4878513" y="6945056"/>
              <a:ext cx="212148" cy="682693"/>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92" name="Rectangle"/>
            <p:cNvSpPr/>
            <p:nvPr/>
          </p:nvSpPr>
          <p:spPr>
            <a:xfrm>
              <a:off x="5183420" y="6958728"/>
              <a:ext cx="212148" cy="669021"/>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93" name="Rectangle"/>
            <p:cNvSpPr/>
            <p:nvPr/>
          </p:nvSpPr>
          <p:spPr>
            <a:xfrm>
              <a:off x="5488328" y="7013416"/>
              <a:ext cx="212148" cy="614333"/>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94" name="Rectangle"/>
            <p:cNvSpPr/>
            <p:nvPr/>
          </p:nvSpPr>
          <p:spPr>
            <a:xfrm>
              <a:off x="5793234" y="7068105"/>
              <a:ext cx="212148" cy="55964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95" name="Rectangle"/>
            <p:cNvSpPr/>
            <p:nvPr/>
          </p:nvSpPr>
          <p:spPr>
            <a:xfrm>
              <a:off x="6098142" y="7040760"/>
              <a:ext cx="212148" cy="586990"/>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96" name="Rectangle"/>
            <p:cNvSpPr/>
            <p:nvPr/>
          </p:nvSpPr>
          <p:spPr>
            <a:xfrm>
              <a:off x="6403049" y="7012829"/>
              <a:ext cx="212148" cy="614920"/>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97" name="Rectangle"/>
            <p:cNvSpPr/>
            <p:nvPr/>
          </p:nvSpPr>
          <p:spPr>
            <a:xfrm>
              <a:off x="6707956" y="7014432"/>
              <a:ext cx="212148" cy="613318"/>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98" name="Rectangle"/>
            <p:cNvSpPr/>
            <p:nvPr/>
          </p:nvSpPr>
          <p:spPr>
            <a:xfrm>
              <a:off x="7012863" y="7109708"/>
              <a:ext cx="212148" cy="518042"/>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99" name="Rectangle"/>
            <p:cNvSpPr/>
            <p:nvPr/>
          </p:nvSpPr>
          <p:spPr>
            <a:xfrm>
              <a:off x="7317771" y="7137426"/>
              <a:ext cx="212148" cy="490324"/>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00" name="Rectangle"/>
            <p:cNvSpPr/>
            <p:nvPr/>
          </p:nvSpPr>
          <p:spPr>
            <a:xfrm>
              <a:off x="7622677" y="7109121"/>
              <a:ext cx="212148" cy="518629"/>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01" name="Rectangle"/>
            <p:cNvSpPr/>
            <p:nvPr/>
          </p:nvSpPr>
          <p:spPr>
            <a:xfrm>
              <a:off x="7927585" y="7163809"/>
              <a:ext cx="212148" cy="463941"/>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02" name="Rectangle"/>
            <p:cNvSpPr/>
            <p:nvPr/>
          </p:nvSpPr>
          <p:spPr>
            <a:xfrm>
              <a:off x="8232492" y="7218497"/>
              <a:ext cx="212148" cy="409253"/>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03" name="Rectangle"/>
            <p:cNvSpPr/>
            <p:nvPr/>
          </p:nvSpPr>
          <p:spPr>
            <a:xfrm>
              <a:off x="8537399" y="7287445"/>
              <a:ext cx="212148" cy="34030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04" name="Rectangle"/>
            <p:cNvSpPr/>
            <p:nvPr/>
          </p:nvSpPr>
          <p:spPr>
            <a:xfrm>
              <a:off x="8842306" y="7259513"/>
              <a:ext cx="212148" cy="368237"/>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05" name="Rectangle"/>
            <p:cNvSpPr/>
            <p:nvPr/>
          </p:nvSpPr>
          <p:spPr>
            <a:xfrm>
              <a:off x="9147213" y="7273185"/>
              <a:ext cx="212148" cy="35456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06" name="Rectangle"/>
            <p:cNvSpPr/>
            <p:nvPr/>
          </p:nvSpPr>
          <p:spPr>
            <a:xfrm>
              <a:off x="9452119" y="7260527"/>
              <a:ext cx="212149" cy="367222"/>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07" name="Rectangle"/>
            <p:cNvSpPr/>
            <p:nvPr/>
          </p:nvSpPr>
          <p:spPr>
            <a:xfrm>
              <a:off x="9757027" y="7423576"/>
              <a:ext cx="212148" cy="204173"/>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08" name="Rectangle"/>
            <p:cNvSpPr/>
            <p:nvPr/>
          </p:nvSpPr>
          <p:spPr>
            <a:xfrm>
              <a:off x="10061934" y="7450920"/>
              <a:ext cx="212148" cy="176829"/>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09" name="Rectangle"/>
            <p:cNvSpPr/>
            <p:nvPr/>
          </p:nvSpPr>
          <p:spPr>
            <a:xfrm>
              <a:off x="10366841" y="7505608"/>
              <a:ext cx="212148" cy="122141"/>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10" name="Rectangle"/>
            <p:cNvSpPr/>
            <p:nvPr/>
          </p:nvSpPr>
          <p:spPr>
            <a:xfrm>
              <a:off x="10671748" y="7532952"/>
              <a:ext cx="212148" cy="94798"/>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11" name="Rectangle"/>
            <p:cNvSpPr/>
            <p:nvPr/>
          </p:nvSpPr>
          <p:spPr>
            <a:xfrm>
              <a:off x="11281563" y="7560251"/>
              <a:ext cx="212148" cy="67498"/>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12" name="Rectangle"/>
            <p:cNvSpPr/>
            <p:nvPr/>
          </p:nvSpPr>
          <p:spPr>
            <a:xfrm>
              <a:off x="10976656" y="7546624"/>
              <a:ext cx="212148" cy="81126"/>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13" name="Rectangle"/>
            <p:cNvSpPr/>
            <p:nvPr/>
          </p:nvSpPr>
          <p:spPr>
            <a:xfrm>
              <a:off x="11586469" y="7572951"/>
              <a:ext cx="212148" cy="54798"/>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14" name="Rectangle"/>
            <p:cNvSpPr/>
            <p:nvPr/>
          </p:nvSpPr>
          <p:spPr>
            <a:xfrm>
              <a:off x="11891377" y="7588826"/>
              <a:ext cx="212148" cy="38923"/>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15" name="Rectangle"/>
            <p:cNvSpPr/>
            <p:nvPr/>
          </p:nvSpPr>
          <p:spPr>
            <a:xfrm>
              <a:off x="12196285" y="7601526"/>
              <a:ext cx="212148" cy="26223"/>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16" name="Rectangle"/>
            <p:cNvSpPr/>
            <p:nvPr/>
          </p:nvSpPr>
          <p:spPr>
            <a:xfrm>
              <a:off x="12501191" y="7601526"/>
              <a:ext cx="212149" cy="26223"/>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17" name="Rectangle"/>
            <p:cNvSpPr/>
            <p:nvPr/>
          </p:nvSpPr>
          <p:spPr>
            <a:xfrm>
              <a:off x="12804733" y="7601526"/>
              <a:ext cx="212148" cy="26223"/>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grpSp>
      <p:sp>
        <p:nvSpPr>
          <p:cNvPr id="6619" name="Data: Bloomberg New Energy Finance"/>
          <p:cNvSpPr txBox="1"/>
          <p:nvPr/>
        </p:nvSpPr>
        <p:spPr>
          <a:xfrm>
            <a:off x="914400" y="8686800"/>
            <a:ext cx="2838919"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b">
            <a:spAutoFit/>
          </a:bodyPr>
          <a:lstStyle>
            <a:lvl1pPr>
              <a:defRPr sz="1200"/>
            </a:lvl1pPr>
          </a:lstStyle>
          <a:p>
            <a:r>
              <a:rPr dirty="0">
                <a:solidFill>
                  <a:srgbClr val="FFFFFF">
                    <a:alpha val="50000"/>
                  </a:srgbClr>
                </a:solidFill>
              </a:rPr>
              <a:t>Data: Bloomberg New Energy Finance</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6618"/>
                                        </p:tgtEl>
                                        <p:attrNameLst>
                                          <p:attrName>style.visibility</p:attrName>
                                        </p:attrNameLst>
                                      </p:cBhvr>
                                      <p:to>
                                        <p:strVal val="visible"/>
                                      </p:to>
                                    </p:set>
                                    <p:animEffect transition="in" filter="wipe(left)">
                                      <p:cBhvr>
                                        <p:cTn id="7" dur="2000"/>
                                        <p:tgtEl>
                                          <p:spTgt spid="6618"/>
                                        </p:tgtEl>
                                      </p:cBhvr>
                                    </p:animEffect>
                                  </p:childTnLst>
                                </p:cTn>
                              </p:par>
                              <p:par>
                                <p:cTn id="8" presetID="10" presetClass="entr" fill="hold" grpId="0" nodeType="withEffect">
                                  <p:stCondLst>
                                    <p:cond delay="100"/>
                                  </p:stCondLst>
                                  <p:iterate>
                                    <p:tmAbs val="0"/>
                                  </p:iterate>
                                  <p:childTnLst>
                                    <p:set>
                                      <p:cBhvr>
                                        <p:cTn id="9" fill="hold"/>
                                        <p:tgtEl>
                                          <p:spTgt spid="6573"/>
                                        </p:tgtEl>
                                        <p:attrNameLst>
                                          <p:attrName>style.visibility</p:attrName>
                                        </p:attrNameLst>
                                      </p:cBhvr>
                                      <p:to>
                                        <p:strVal val="visible"/>
                                      </p:to>
                                    </p:set>
                                    <p:animEffect transition="in" filter="fade">
                                      <p:cBhvr>
                                        <p:cTn id="10" dur="600"/>
                                        <p:tgtEl>
                                          <p:spTgt spid="6573"/>
                                        </p:tgtEl>
                                      </p:cBhvr>
                                    </p:animEffect>
                                  </p:childTnLst>
                                </p:cTn>
                              </p:par>
                            </p:childTnLst>
                          </p:cTn>
                        </p:par>
                        <p:par>
                          <p:cTn id="11" fill="hold">
                            <p:stCondLst>
                              <p:cond delay="2000"/>
                            </p:stCondLst>
                            <p:childTnLst>
                              <p:par>
                                <p:cTn id="12" presetID="10" presetClass="entr" fill="hold" grpId="0" nodeType="afterEffect">
                                  <p:stCondLst>
                                    <p:cond delay="300"/>
                                  </p:stCondLst>
                                  <p:iterate>
                                    <p:tmAbs val="0"/>
                                  </p:iterate>
                                  <p:childTnLst>
                                    <p:set>
                                      <p:cBhvr>
                                        <p:cTn id="13" fill="hold"/>
                                        <p:tgtEl>
                                          <p:spTgt spid="6574"/>
                                        </p:tgtEl>
                                        <p:attrNameLst>
                                          <p:attrName>style.visibility</p:attrName>
                                        </p:attrNameLst>
                                      </p:cBhvr>
                                      <p:to>
                                        <p:strVal val="visible"/>
                                      </p:to>
                                    </p:set>
                                    <p:animEffect transition="in" filter="fade">
                                      <p:cBhvr>
                                        <p:cTn id="14" dur="600"/>
                                        <p:tgtEl>
                                          <p:spTgt spid="6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3" grpId="0" animBg="1" advAuto="0"/>
      <p:bldP spid="6574" grpId="0" animBg="1" advAuto="0"/>
      <p:bldP spid="6618"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15" name="2D Column Chart"/>
          <p:cNvGraphicFramePr/>
          <p:nvPr/>
        </p:nvGraphicFramePr>
        <p:xfrm>
          <a:off x="1645920" y="256032"/>
          <a:ext cx="14069425" cy="8815095"/>
        </p:xfrm>
        <a:graphic>
          <a:graphicData uri="http://schemas.openxmlformats.org/drawingml/2006/chart">
            <c:chart xmlns:c="http://schemas.openxmlformats.org/drawingml/2006/chart" xmlns:r="http://schemas.openxmlformats.org/officeDocument/2006/relationships" r:id="rId3"/>
          </a:graphicData>
        </a:graphic>
      </p:graphicFrame>
      <p:sp>
        <p:nvSpPr>
          <p:cNvPr id="7916" name="Rectangle"/>
          <p:cNvSpPr/>
          <p:nvPr/>
        </p:nvSpPr>
        <p:spPr>
          <a:xfrm>
            <a:off x="2715173" y="5084742"/>
            <a:ext cx="1012602" cy="3061644"/>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17" name="Rectangle"/>
          <p:cNvSpPr/>
          <p:nvPr/>
        </p:nvSpPr>
        <p:spPr>
          <a:xfrm>
            <a:off x="4956723" y="4566398"/>
            <a:ext cx="1012602" cy="3579988"/>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18" name="Rectangle"/>
          <p:cNvSpPr/>
          <p:nvPr/>
        </p:nvSpPr>
        <p:spPr>
          <a:xfrm>
            <a:off x="7198274" y="4573245"/>
            <a:ext cx="1012602" cy="3573141"/>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19" name="Rectangle"/>
          <p:cNvSpPr/>
          <p:nvPr/>
        </p:nvSpPr>
        <p:spPr>
          <a:xfrm>
            <a:off x="9439824" y="4064623"/>
            <a:ext cx="1012602" cy="4081763"/>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20" name="Rectangle"/>
          <p:cNvSpPr/>
          <p:nvPr/>
        </p:nvSpPr>
        <p:spPr>
          <a:xfrm>
            <a:off x="11681374" y="2781899"/>
            <a:ext cx="1012602" cy="5364487"/>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21" name="Rectangle"/>
          <p:cNvSpPr/>
          <p:nvPr/>
        </p:nvSpPr>
        <p:spPr>
          <a:xfrm>
            <a:off x="13916575" y="987032"/>
            <a:ext cx="1012602" cy="7159354"/>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23" name="Global Cumulative Storage Capacity"/>
          <p:cNvSpPr txBox="1">
            <a:spLocks noGrp="1"/>
          </p:cNvSpPr>
          <p:nvPr>
            <p:ph type="title"/>
          </p:nvPr>
        </p:nvSpPr>
        <p:spPr>
          <a:xfrm>
            <a:off x="2101787" y="596900"/>
            <a:ext cx="13442400" cy="812775"/>
          </a:xfrm>
          <a:prstGeom prst="rect">
            <a:avLst/>
          </a:prstGeom>
        </p:spPr>
        <p:txBody>
          <a:bodyPr/>
          <a:lstStyle/>
          <a:p>
            <a:r>
              <a:t>Global Cumulative Storage Capacity</a:t>
            </a:r>
          </a:p>
        </p:txBody>
      </p:sp>
      <p:sp>
        <p:nvSpPr>
          <p:cNvPr id="7924" name="Gigawatts"/>
          <p:cNvSpPr txBox="1"/>
          <p:nvPr/>
        </p:nvSpPr>
        <p:spPr>
          <a:xfrm rot="16200000">
            <a:off x="-1645826" y="4177435"/>
            <a:ext cx="4843365" cy="4087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lgn="ctr">
              <a:defRPr sz="25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500" b="1" i="0" u="none" strike="noStrike" kern="0" cap="none" spc="0" normalizeH="0" baseline="0" noProof="0">
                <a:ln>
                  <a:noFill/>
                </a:ln>
                <a:solidFill>
                  <a:srgbClr val="FFFFFF"/>
                </a:solidFill>
                <a:effectLst/>
                <a:uLnTx/>
                <a:uFillTx/>
                <a:latin typeface="Arial"/>
                <a:cs typeface="Arial"/>
                <a:sym typeface="Arial"/>
              </a:rPr>
              <a:t>Gigawatts</a:t>
            </a:r>
          </a:p>
        </p:txBody>
      </p:sp>
      <p:sp>
        <p:nvSpPr>
          <p:cNvPr id="7932" name="Historical"/>
          <p:cNvSpPr txBox="1">
            <a:spLocks noGrp="1"/>
          </p:cNvSpPr>
          <p:nvPr>
            <p:ph type="body" sz="quarter" idx="1"/>
          </p:nvPr>
        </p:nvSpPr>
        <p:spPr>
          <a:xfrm>
            <a:off x="2100093" y="1270000"/>
            <a:ext cx="13445788" cy="1016000"/>
          </a:xfrm>
          <a:prstGeom prst="rect">
            <a:avLst/>
          </a:prstGeom>
        </p:spPr>
        <p:txBody>
          <a:bodyPr/>
          <a:lstStyle/>
          <a:p>
            <a:r>
              <a:t>Historical</a:t>
            </a:r>
          </a:p>
        </p:txBody>
      </p:sp>
      <p:sp>
        <p:nvSpPr>
          <p:cNvPr id="13" name="Data: Bloomberg New Energy Finance">
            <a:extLst>
              <a:ext uri="{FF2B5EF4-FFF2-40B4-BE49-F238E27FC236}">
                <a16:creationId xmlns:a16="http://schemas.microsoft.com/office/drawing/2014/main" id="{E6745029-81E4-4A76-9550-920AB4CFC73B}"/>
              </a:ext>
            </a:extLst>
          </p:cNvPr>
          <p:cNvSpPr txBox="1"/>
          <p:nvPr/>
        </p:nvSpPr>
        <p:spPr>
          <a:xfrm>
            <a:off x="914400" y="8503920"/>
            <a:ext cx="1689149" cy="42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lvl1pPr>
          </a:lstStyle>
          <a:p>
            <a:r>
              <a:rPr dirty="0">
                <a:solidFill>
                  <a:srgbClr val="FFFFFF">
                    <a:alpha val="50000"/>
                  </a:srgbClr>
                </a:solidFill>
              </a:rPr>
              <a:t>Data: Bloomberg New Energy Finance</a:t>
            </a:r>
          </a:p>
        </p:txBody>
      </p:sp>
    </p:spTree>
    <p:extLst>
      <p:ext uri="{BB962C8B-B14F-4D97-AF65-F5344CB8AC3E}">
        <p14:creationId xmlns:p14="http://schemas.microsoft.com/office/powerpoint/2010/main" val="2719197942"/>
      </p:ext>
    </p:extLst>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916"/>
                                        </p:tgtEl>
                                        <p:attrNameLst>
                                          <p:attrName>style.visibility</p:attrName>
                                        </p:attrNameLst>
                                      </p:cBhvr>
                                      <p:to>
                                        <p:strVal val="visible"/>
                                      </p:to>
                                    </p:set>
                                    <p:animEffect transition="in" filter="wipe(down)">
                                      <p:cBhvr>
                                        <p:cTn id="7" dur="300"/>
                                        <p:tgtEl>
                                          <p:spTgt spid="7916"/>
                                        </p:tgtEl>
                                      </p:cBhvr>
                                    </p:animEffect>
                                  </p:childTnLst>
                                </p:cTn>
                              </p:par>
                              <p:par>
                                <p:cTn id="8" presetID="22" presetClass="entr" presetSubtype="4" fill="hold" grpId="0" nodeType="withEffect">
                                  <p:stCondLst>
                                    <p:cond delay="200"/>
                                  </p:stCondLst>
                                  <p:childTnLst>
                                    <p:set>
                                      <p:cBhvr>
                                        <p:cTn id="9" dur="1" fill="hold">
                                          <p:stCondLst>
                                            <p:cond delay="0"/>
                                          </p:stCondLst>
                                        </p:cTn>
                                        <p:tgtEl>
                                          <p:spTgt spid="7917"/>
                                        </p:tgtEl>
                                        <p:attrNameLst>
                                          <p:attrName>style.visibility</p:attrName>
                                        </p:attrNameLst>
                                      </p:cBhvr>
                                      <p:to>
                                        <p:strVal val="visible"/>
                                      </p:to>
                                    </p:set>
                                    <p:animEffect transition="in" filter="wipe(down)">
                                      <p:cBhvr>
                                        <p:cTn id="10" dur="300"/>
                                        <p:tgtEl>
                                          <p:spTgt spid="7917"/>
                                        </p:tgtEl>
                                      </p:cBhvr>
                                    </p:animEffect>
                                  </p:childTnLst>
                                </p:cTn>
                              </p:par>
                              <p:par>
                                <p:cTn id="11" presetID="22" presetClass="entr" presetSubtype="4" fill="hold" grpId="0" nodeType="withEffect">
                                  <p:stCondLst>
                                    <p:cond delay="400"/>
                                  </p:stCondLst>
                                  <p:childTnLst>
                                    <p:set>
                                      <p:cBhvr>
                                        <p:cTn id="12" dur="1" fill="hold">
                                          <p:stCondLst>
                                            <p:cond delay="0"/>
                                          </p:stCondLst>
                                        </p:cTn>
                                        <p:tgtEl>
                                          <p:spTgt spid="7918"/>
                                        </p:tgtEl>
                                        <p:attrNameLst>
                                          <p:attrName>style.visibility</p:attrName>
                                        </p:attrNameLst>
                                      </p:cBhvr>
                                      <p:to>
                                        <p:strVal val="visible"/>
                                      </p:to>
                                    </p:set>
                                    <p:animEffect transition="in" filter="wipe(down)">
                                      <p:cBhvr>
                                        <p:cTn id="13" dur="300"/>
                                        <p:tgtEl>
                                          <p:spTgt spid="7918"/>
                                        </p:tgtEl>
                                      </p:cBhvr>
                                    </p:animEffect>
                                  </p:childTnLst>
                                </p:cTn>
                              </p:par>
                              <p:par>
                                <p:cTn id="14" presetID="22" presetClass="entr" presetSubtype="4" fill="hold" grpId="0" nodeType="withEffect">
                                  <p:stCondLst>
                                    <p:cond delay="600"/>
                                  </p:stCondLst>
                                  <p:childTnLst>
                                    <p:set>
                                      <p:cBhvr>
                                        <p:cTn id="15" dur="1" fill="hold">
                                          <p:stCondLst>
                                            <p:cond delay="0"/>
                                          </p:stCondLst>
                                        </p:cTn>
                                        <p:tgtEl>
                                          <p:spTgt spid="7919"/>
                                        </p:tgtEl>
                                        <p:attrNameLst>
                                          <p:attrName>style.visibility</p:attrName>
                                        </p:attrNameLst>
                                      </p:cBhvr>
                                      <p:to>
                                        <p:strVal val="visible"/>
                                      </p:to>
                                    </p:set>
                                    <p:animEffect transition="in" filter="wipe(down)">
                                      <p:cBhvr>
                                        <p:cTn id="16" dur="300"/>
                                        <p:tgtEl>
                                          <p:spTgt spid="7919"/>
                                        </p:tgtEl>
                                      </p:cBhvr>
                                    </p:animEffect>
                                  </p:childTnLst>
                                </p:cTn>
                              </p:par>
                              <p:par>
                                <p:cTn id="17" presetID="22" presetClass="entr" presetSubtype="4" fill="hold" grpId="0" nodeType="withEffect">
                                  <p:stCondLst>
                                    <p:cond delay="800"/>
                                  </p:stCondLst>
                                  <p:childTnLst>
                                    <p:set>
                                      <p:cBhvr>
                                        <p:cTn id="18" dur="1" fill="hold">
                                          <p:stCondLst>
                                            <p:cond delay="0"/>
                                          </p:stCondLst>
                                        </p:cTn>
                                        <p:tgtEl>
                                          <p:spTgt spid="7920"/>
                                        </p:tgtEl>
                                        <p:attrNameLst>
                                          <p:attrName>style.visibility</p:attrName>
                                        </p:attrNameLst>
                                      </p:cBhvr>
                                      <p:to>
                                        <p:strVal val="visible"/>
                                      </p:to>
                                    </p:set>
                                    <p:animEffect transition="in" filter="wipe(down)">
                                      <p:cBhvr>
                                        <p:cTn id="19" dur="400"/>
                                        <p:tgtEl>
                                          <p:spTgt spid="7920"/>
                                        </p:tgtEl>
                                      </p:cBhvr>
                                    </p:animEffect>
                                  </p:childTnLst>
                                </p:cTn>
                              </p:par>
                              <p:par>
                                <p:cTn id="20" presetID="22" presetClass="entr" presetSubtype="4" fill="hold" grpId="0" nodeType="withEffect">
                                  <p:stCondLst>
                                    <p:cond delay="1000"/>
                                  </p:stCondLst>
                                  <p:childTnLst>
                                    <p:set>
                                      <p:cBhvr>
                                        <p:cTn id="21" dur="1" fill="hold">
                                          <p:stCondLst>
                                            <p:cond delay="0"/>
                                          </p:stCondLst>
                                        </p:cTn>
                                        <p:tgtEl>
                                          <p:spTgt spid="7921"/>
                                        </p:tgtEl>
                                        <p:attrNameLst>
                                          <p:attrName>style.visibility</p:attrName>
                                        </p:attrNameLst>
                                      </p:cBhvr>
                                      <p:to>
                                        <p:strVal val="visible"/>
                                      </p:to>
                                    </p:set>
                                    <p:animEffect transition="in" filter="wipe(down)">
                                      <p:cBhvr>
                                        <p:cTn id="22" dur="400"/>
                                        <p:tgtEl>
                                          <p:spTgt spid="7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16" grpId="0" animBg="1"/>
      <p:bldP spid="7917" grpId="0" animBg="1"/>
      <p:bldP spid="7918" grpId="0" animBg="1"/>
      <p:bldP spid="7919" grpId="0" animBg="1"/>
      <p:bldP spid="7920" grpId="0" animBg="1"/>
      <p:bldP spid="79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36" name="2D Column Chart"/>
          <p:cNvGraphicFramePr/>
          <p:nvPr/>
        </p:nvGraphicFramePr>
        <p:xfrm>
          <a:off x="1280160" y="219456"/>
          <a:ext cx="14493918" cy="8851392"/>
        </p:xfrm>
        <a:graphic>
          <a:graphicData uri="http://schemas.openxmlformats.org/drawingml/2006/chart">
            <c:chart xmlns:c="http://schemas.openxmlformats.org/drawingml/2006/chart" xmlns:r="http://schemas.openxmlformats.org/officeDocument/2006/relationships" r:id="rId3"/>
          </a:graphicData>
        </a:graphic>
      </p:graphicFrame>
      <p:sp>
        <p:nvSpPr>
          <p:cNvPr id="7937" name="Global Cumulative Storage Capacity"/>
          <p:cNvSpPr txBox="1">
            <a:spLocks noGrp="1"/>
          </p:cNvSpPr>
          <p:nvPr>
            <p:ph type="title"/>
          </p:nvPr>
        </p:nvSpPr>
        <p:spPr>
          <a:xfrm>
            <a:off x="2101787" y="596900"/>
            <a:ext cx="13442400" cy="812775"/>
          </a:xfrm>
          <a:prstGeom prst="rect">
            <a:avLst/>
          </a:prstGeom>
        </p:spPr>
        <p:txBody>
          <a:bodyPr/>
          <a:lstStyle/>
          <a:p>
            <a:r>
              <a:t>Global Cumulative Storage Capacity</a:t>
            </a:r>
          </a:p>
        </p:txBody>
      </p:sp>
      <p:sp>
        <p:nvSpPr>
          <p:cNvPr id="7938" name="Gigawatts"/>
          <p:cNvSpPr txBox="1"/>
          <p:nvPr/>
        </p:nvSpPr>
        <p:spPr>
          <a:xfrm rot="16200000">
            <a:off x="-1645826" y="4177435"/>
            <a:ext cx="4843365" cy="4087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lgn="ctr">
              <a:defRPr sz="25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500" b="1" i="0" u="none" strike="noStrike" kern="0" cap="none" spc="0" normalizeH="0" baseline="0" noProof="0">
                <a:ln>
                  <a:noFill/>
                </a:ln>
                <a:solidFill>
                  <a:srgbClr val="FFFFFF"/>
                </a:solidFill>
                <a:effectLst/>
                <a:uLnTx/>
                <a:uFillTx/>
                <a:latin typeface="Arial"/>
                <a:cs typeface="Arial"/>
                <a:sym typeface="Arial"/>
              </a:rPr>
              <a:t>Gigawatts</a:t>
            </a:r>
          </a:p>
        </p:txBody>
      </p:sp>
      <p:sp>
        <p:nvSpPr>
          <p:cNvPr id="7939" name="Projected to 2040"/>
          <p:cNvSpPr txBox="1">
            <a:spLocks noGrp="1"/>
          </p:cNvSpPr>
          <p:nvPr>
            <p:ph type="body" sz="quarter" idx="1"/>
          </p:nvPr>
        </p:nvSpPr>
        <p:spPr>
          <a:xfrm>
            <a:off x="2100093" y="1270000"/>
            <a:ext cx="13445788" cy="1016000"/>
          </a:xfrm>
          <a:prstGeom prst="rect">
            <a:avLst/>
          </a:prstGeom>
        </p:spPr>
        <p:txBody>
          <a:bodyPr/>
          <a:lstStyle/>
          <a:p>
            <a:r>
              <a:t>Projected to 2040</a:t>
            </a:r>
          </a:p>
        </p:txBody>
      </p:sp>
      <p:grpSp>
        <p:nvGrpSpPr>
          <p:cNvPr id="7964" name="Group"/>
          <p:cNvGrpSpPr/>
          <p:nvPr/>
        </p:nvGrpSpPr>
        <p:grpSpPr>
          <a:xfrm>
            <a:off x="4901279" y="912060"/>
            <a:ext cx="10454629" cy="7234327"/>
            <a:chOff x="-1424927" y="404617"/>
            <a:chExt cx="10454627" cy="7234325"/>
          </a:xfrm>
        </p:grpSpPr>
        <p:sp>
          <p:nvSpPr>
            <p:cNvPr id="7940" name="Rectangle"/>
            <p:cNvSpPr/>
            <p:nvPr/>
          </p:nvSpPr>
          <p:spPr>
            <a:xfrm>
              <a:off x="-960803" y="7561208"/>
              <a:ext cx="292101" cy="77735"/>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41" name="Rectangle"/>
            <p:cNvSpPr/>
            <p:nvPr/>
          </p:nvSpPr>
          <p:spPr>
            <a:xfrm>
              <a:off x="1243380" y="7134537"/>
              <a:ext cx="292101" cy="504406"/>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42" name="Rectangle"/>
            <p:cNvSpPr/>
            <p:nvPr/>
          </p:nvSpPr>
          <p:spPr>
            <a:xfrm>
              <a:off x="1684216" y="6990519"/>
              <a:ext cx="292101" cy="648424"/>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43" name="Rectangle"/>
            <p:cNvSpPr/>
            <p:nvPr/>
          </p:nvSpPr>
          <p:spPr>
            <a:xfrm>
              <a:off x="2125052" y="6840858"/>
              <a:ext cx="292101" cy="798085"/>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44" name="Rectangle"/>
            <p:cNvSpPr/>
            <p:nvPr/>
          </p:nvSpPr>
          <p:spPr>
            <a:xfrm>
              <a:off x="2565889" y="6648998"/>
              <a:ext cx="292101" cy="989945"/>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45" name="Rectangle"/>
            <p:cNvSpPr/>
            <p:nvPr/>
          </p:nvSpPr>
          <p:spPr>
            <a:xfrm>
              <a:off x="3447562" y="6112627"/>
              <a:ext cx="292101" cy="1526316"/>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46" name="Rectangle"/>
            <p:cNvSpPr/>
            <p:nvPr/>
          </p:nvSpPr>
          <p:spPr>
            <a:xfrm>
              <a:off x="4329235" y="5470673"/>
              <a:ext cx="292101" cy="2168270"/>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47" name="Rectangle"/>
            <p:cNvSpPr/>
            <p:nvPr/>
          </p:nvSpPr>
          <p:spPr>
            <a:xfrm>
              <a:off x="6092687" y="3798203"/>
              <a:ext cx="292101" cy="3840740"/>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48" name="Rectangle"/>
            <p:cNvSpPr/>
            <p:nvPr/>
          </p:nvSpPr>
          <p:spPr>
            <a:xfrm>
              <a:off x="6533417" y="3268646"/>
              <a:ext cx="292101" cy="4370297"/>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49" name="Rectangle"/>
            <p:cNvSpPr/>
            <p:nvPr/>
          </p:nvSpPr>
          <p:spPr>
            <a:xfrm>
              <a:off x="6974254" y="2774300"/>
              <a:ext cx="292101" cy="4864643"/>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50" name="Rectangle"/>
            <p:cNvSpPr/>
            <p:nvPr/>
          </p:nvSpPr>
          <p:spPr>
            <a:xfrm>
              <a:off x="7415090" y="2233057"/>
              <a:ext cx="292101" cy="5405886"/>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51" name="Rectangle"/>
            <p:cNvSpPr/>
            <p:nvPr/>
          </p:nvSpPr>
          <p:spPr>
            <a:xfrm>
              <a:off x="7855926" y="1674524"/>
              <a:ext cx="292101" cy="5964419"/>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52" name="Rectangle"/>
            <p:cNvSpPr/>
            <p:nvPr/>
          </p:nvSpPr>
          <p:spPr>
            <a:xfrm>
              <a:off x="8296763" y="1071689"/>
              <a:ext cx="292101" cy="6567254"/>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53" name="Rectangle"/>
            <p:cNvSpPr/>
            <p:nvPr/>
          </p:nvSpPr>
          <p:spPr>
            <a:xfrm>
              <a:off x="8737600" y="404617"/>
              <a:ext cx="292100" cy="7234326"/>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54" name="Rectangle"/>
            <p:cNvSpPr/>
            <p:nvPr/>
          </p:nvSpPr>
          <p:spPr>
            <a:xfrm>
              <a:off x="3006725" y="6418292"/>
              <a:ext cx="292101" cy="1220651"/>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55" name="Rectangle"/>
            <p:cNvSpPr/>
            <p:nvPr/>
          </p:nvSpPr>
          <p:spPr>
            <a:xfrm>
              <a:off x="3888398" y="5808272"/>
              <a:ext cx="292101" cy="1830671"/>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56" name="Rectangle"/>
            <p:cNvSpPr/>
            <p:nvPr/>
          </p:nvSpPr>
          <p:spPr>
            <a:xfrm>
              <a:off x="4770071" y="5100640"/>
              <a:ext cx="292101" cy="2538303"/>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57" name="Rectangle"/>
            <p:cNvSpPr/>
            <p:nvPr/>
          </p:nvSpPr>
          <p:spPr>
            <a:xfrm>
              <a:off x="5210908" y="4680654"/>
              <a:ext cx="292101" cy="2958289"/>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58" name="Rectangle"/>
            <p:cNvSpPr/>
            <p:nvPr/>
          </p:nvSpPr>
          <p:spPr>
            <a:xfrm>
              <a:off x="5651744" y="4253147"/>
              <a:ext cx="292101" cy="3385796"/>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59" name="Rectangle"/>
            <p:cNvSpPr/>
            <p:nvPr/>
          </p:nvSpPr>
          <p:spPr>
            <a:xfrm>
              <a:off x="-519966" y="7503047"/>
              <a:ext cx="292101" cy="135896"/>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60" name="Rectangle"/>
            <p:cNvSpPr/>
            <p:nvPr/>
          </p:nvSpPr>
          <p:spPr>
            <a:xfrm>
              <a:off x="-79130" y="7453479"/>
              <a:ext cx="292101" cy="185464"/>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61" name="Rectangle"/>
            <p:cNvSpPr/>
            <p:nvPr/>
          </p:nvSpPr>
          <p:spPr>
            <a:xfrm>
              <a:off x="361707" y="7373046"/>
              <a:ext cx="292101" cy="265897"/>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62" name="Rectangle"/>
            <p:cNvSpPr/>
            <p:nvPr/>
          </p:nvSpPr>
          <p:spPr>
            <a:xfrm>
              <a:off x="802543" y="7271666"/>
              <a:ext cx="292101" cy="367277"/>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63" name="Rectangle"/>
            <p:cNvSpPr/>
            <p:nvPr/>
          </p:nvSpPr>
          <p:spPr>
            <a:xfrm>
              <a:off x="-1424928" y="7564653"/>
              <a:ext cx="292101" cy="74291"/>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grpSp>
      <p:grpSp>
        <p:nvGrpSpPr>
          <p:cNvPr id="7971" name="Group"/>
          <p:cNvGrpSpPr/>
          <p:nvPr/>
        </p:nvGrpSpPr>
        <p:grpSpPr>
          <a:xfrm>
            <a:off x="2344483" y="8107354"/>
            <a:ext cx="2391495" cy="39032"/>
            <a:chOff x="0" y="0"/>
            <a:chExt cx="2391494" cy="39030"/>
          </a:xfrm>
        </p:grpSpPr>
        <p:sp>
          <p:nvSpPr>
            <p:cNvPr id="7965" name="Rectangle"/>
            <p:cNvSpPr/>
            <p:nvPr/>
          </p:nvSpPr>
          <p:spPr>
            <a:xfrm>
              <a:off x="0" y="22339"/>
              <a:ext cx="198023" cy="16692"/>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66" name="Rectangle"/>
            <p:cNvSpPr/>
            <p:nvPr/>
          </p:nvSpPr>
          <p:spPr>
            <a:xfrm>
              <a:off x="438694" y="19513"/>
              <a:ext cx="198023" cy="19518"/>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67" name="Rectangle"/>
            <p:cNvSpPr/>
            <p:nvPr/>
          </p:nvSpPr>
          <p:spPr>
            <a:xfrm>
              <a:off x="877388" y="19550"/>
              <a:ext cx="198024" cy="19481"/>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68" name="Rectangle"/>
            <p:cNvSpPr/>
            <p:nvPr/>
          </p:nvSpPr>
          <p:spPr>
            <a:xfrm>
              <a:off x="1316083" y="16777"/>
              <a:ext cx="198023" cy="22254"/>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69" name="Rectangle"/>
            <p:cNvSpPr/>
            <p:nvPr/>
          </p:nvSpPr>
          <p:spPr>
            <a:xfrm>
              <a:off x="1754777" y="9784"/>
              <a:ext cx="198024" cy="29247"/>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7970" name="Rectangle"/>
            <p:cNvSpPr/>
            <p:nvPr/>
          </p:nvSpPr>
          <p:spPr>
            <a:xfrm>
              <a:off x="2193472" y="-1"/>
              <a:ext cx="198023" cy="39032"/>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grpSp>
      <p:sp>
        <p:nvSpPr>
          <p:cNvPr id="39" name="Rectangle">
            <a:extLst>
              <a:ext uri="{FF2B5EF4-FFF2-40B4-BE49-F238E27FC236}">
                <a16:creationId xmlns:a16="http://schemas.microsoft.com/office/drawing/2014/main" id="{799801F2-29C8-4D1A-BE44-8933F0E7F4F0}"/>
              </a:ext>
            </a:extLst>
          </p:cNvPr>
          <p:cNvSpPr/>
          <p:nvPr/>
        </p:nvSpPr>
        <p:spPr>
          <a:xfrm>
            <a:off x="2344482" y="8125648"/>
            <a:ext cx="197709" cy="11731"/>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40" name="Rectangle">
            <a:extLst>
              <a:ext uri="{FF2B5EF4-FFF2-40B4-BE49-F238E27FC236}">
                <a16:creationId xmlns:a16="http://schemas.microsoft.com/office/drawing/2014/main" id="{437BB2AA-A6A2-4553-BE2E-9C7C7BCCB28C}"/>
              </a:ext>
            </a:extLst>
          </p:cNvPr>
          <p:cNvSpPr/>
          <p:nvPr/>
        </p:nvSpPr>
        <p:spPr>
          <a:xfrm>
            <a:off x="2782142" y="8123662"/>
            <a:ext cx="197709" cy="13717"/>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41" name="Rectangle">
            <a:extLst>
              <a:ext uri="{FF2B5EF4-FFF2-40B4-BE49-F238E27FC236}">
                <a16:creationId xmlns:a16="http://schemas.microsoft.com/office/drawing/2014/main" id="{C3189375-7C9D-45CB-9D7A-B77FA50CCE37}"/>
              </a:ext>
            </a:extLst>
          </p:cNvPr>
          <p:cNvSpPr/>
          <p:nvPr/>
        </p:nvSpPr>
        <p:spPr>
          <a:xfrm>
            <a:off x="3219803" y="8123688"/>
            <a:ext cx="197709" cy="13691"/>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42" name="Rectangle">
            <a:extLst>
              <a:ext uri="{FF2B5EF4-FFF2-40B4-BE49-F238E27FC236}">
                <a16:creationId xmlns:a16="http://schemas.microsoft.com/office/drawing/2014/main" id="{BFB4BB63-EE05-45D4-BAFD-C649CD79ADE5}"/>
              </a:ext>
            </a:extLst>
          </p:cNvPr>
          <p:cNvSpPr/>
          <p:nvPr/>
        </p:nvSpPr>
        <p:spPr>
          <a:xfrm>
            <a:off x="3657463" y="8121739"/>
            <a:ext cx="197709" cy="15640"/>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43" name="Rectangle">
            <a:extLst>
              <a:ext uri="{FF2B5EF4-FFF2-40B4-BE49-F238E27FC236}">
                <a16:creationId xmlns:a16="http://schemas.microsoft.com/office/drawing/2014/main" id="{F05A4E6F-8DE4-4959-B803-5AD1CE4362A5}"/>
              </a:ext>
            </a:extLst>
          </p:cNvPr>
          <p:cNvSpPr/>
          <p:nvPr/>
        </p:nvSpPr>
        <p:spPr>
          <a:xfrm>
            <a:off x="4095123" y="8116824"/>
            <a:ext cx="197709" cy="20555"/>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44" name="Rectangle">
            <a:extLst>
              <a:ext uri="{FF2B5EF4-FFF2-40B4-BE49-F238E27FC236}">
                <a16:creationId xmlns:a16="http://schemas.microsoft.com/office/drawing/2014/main" id="{DD745C15-5A3C-4D9A-8F30-E46B763E0E23}"/>
              </a:ext>
            </a:extLst>
          </p:cNvPr>
          <p:cNvSpPr/>
          <p:nvPr/>
        </p:nvSpPr>
        <p:spPr>
          <a:xfrm>
            <a:off x="4531544" y="8109947"/>
            <a:ext cx="197709" cy="27432"/>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2" name="TextBox 1">
            <a:extLst>
              <a:ext uri="{FF2B5EF4-FFF2-40B4-BE49-F238E27FC236}">
                <a16:creationId xmlns:a16="http://schemas.microsoft.com/office/drawing/2014/main" id="{BF4BD841-11BC-4CE4-90A6-C6163AE3F8B0}"/>
              </a:ext>
            </a:extLst>
          </p:cNvPr>
          <p:cNvSpPr txBox="1"/>
          <p:nvPr/>
        </p:nvSpPr>
        <p:spPr>
          <a:xfrm>
            <a:off x="2654710" y="3480619"/>
            <a:ext cx="8141622" cy="17184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500" b="1" i="0" u="none" strike="noStrike" cap="none" spc="0" normalizeH="0" baseline="0" dirty="0">
                <a:ln>
                  <a:noFill/>
                </a:ln>
                <a:solidFill>
                  <a:schemeClr val="tx1"/>
                </a:solidFill>
                <a:effectLst/>
                <a:uFillTx/>
                <a:latin typeface="+mn-lt"/>
                <a:ea typeface="+mn-ea"/>
                <a:cs typeface="+mn-cs"/>
                <a:sym typeface="Arial"/>
              </a:rPr>
              <a:t>Energy storage deployments doubled from 2017 to 2018 and are projected to double again in 2019.</a:t>
            </a:r>
          </a:p>
        </p:txBody>
      </p:sp>
      <p:sp>
        <p:nvSpPr>
          <p:cNvPr id="48" name="Data: Bloomberg New Energy Finance">
            <a:extLst>
              <a:ext uri="{FF2B5EF4-FFF2-40B4-BE49-F238E27FC236}">
                <a16:creationId xmlns:a16="http://schemas.microsoft.com/office/drawing/2014/main" id="{C05A37A1-2315-4B02-8515-0F66C1B322C6}"/>
              </a:ext>
            </a:extLst>
          </p:cNvPr>
          <p:cNvSpPr txBox="1"/>
          <p:nvPr/>
        </p:nvSpPr>
        <p:spPr>
          <a:xfrm>
            <a:off x="914400" y="8138160"/>
            <a:ext cx="1590872" cy="7899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lvl1pPr>
          </a:lstStyle>
          <a:p>
            <a:r>
              <a:rPr dirty="0">
                <a:solidFill>
                  <a:srgbClr val="FFFFFF">
                    <a:alpha val="50000"/>
                  </a:srgbClr>
                </a:solidFill>
              </a:rPr>
              <a:t>Data: </a:t>
            </a:r>
            <a:endParaRPr lang="en-US" dirty="0">
              <a:solidFill>
                <a:srgbClr val="FFFFFF">
                  <a:alpha val="50000"/>
                </a:srgbClr>
              </a:solidFill>
            </a:endParaRPr>
          </a:p>
          <a:p>
            <a:r>
              <a:rPr dirty="0">
                <a:solidFill>
                  <a:srgbClr val="FFFFFF">
                    <a:alpha val="50000"/>
                  </a:srgbClr>
                </a:solidFill>
              </a:rPr>
              <a:t>Bloomberg </a:t>
            </a:r>
            <a:endParaRPr lang="en-US" dirty="0">
              <a:solidFill>
                <a:srgbClr val="FFFFFF">
                  <a:alpha val="50000"/>
                </a:srgbClr>
              </a:solidFill>
            </a:endParaRPr>
          </a:p>
          <a:p>
            <a:r>
              <a:rPr dirty="0">
                <a:solidFill>
                  <a:srgbClr val="FFFFFF">
                    <a:alpha val="50000"/>
                  </a:srgbClr>
                </a:solidFill>
              </a:rPr>
              <a:t>New Energy </a:t>
            </a:r>
            <a:endParaRPr lang="en-US" dirty="0">
              <a:solidFill>
                <a:srgbClr val="FFFFFF">
                  <a:alpha val="50000"/>
                </a:srgbClr>
              </a:solidFill>
            </a:endParaRPr>
          </a:p>
          <a:p>
            <a:r>
              <a:rPr dirty="0">
                <a:solidFill>
                  <a:srgbClr val="FFFFFF">
                    <a:alpha val="50000"/>
                  </a:srgbClr>
                </a:solidFill>
              </a:rPr>
              <a:t>Finance</a:t>
            </a:r>
          </a:p>
        </p:txBody>
      </p:sp>
    </p:spTree>
    <p:extLst>
      <p:ext uri="{BB962C8B-B14F-4D97-AF65-F5344CB8AC3E}">
        <p14:creationId xmlns:p14="http://schemas.microsoft.com/office/powerpoint/2010/main" val="44219287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00"/>
                                  </p:stCondLst>
                                  <p:childTnLst>
                                    <p:set>
                                      <p:cBhvr>
                                        <p:cTn id="6" dur="1" fill="hold">
                                          <p:stCondLst>
                                            <p:cond delay="0"/>
                                          </p:stCondLst>
                                        </p:cTn>
                                        <p:tgtEl>
                                          <p:spTgt spid="7964"/>
                                        </p:tgtEl>
                                        <p:attrNameLst>
                                          <p:attrName>style.visibility</p:attrName>
                                        </p:attrNameLst>
                                      </p:cBhvr>
                                      <p:to>
                                        <p:strVal val="visible"/>
                                      </p:to>
                                    </p:set>
                                    <p:animEffect transition="in" filter="wipe(down)">
                                      <p:cBhvr>
                                        <p:cTn id="7" dur="1000"/>
                                        <p:tgtEl>
                                          <p:spTgt spid="7964"/>
                                        </p:tgtEl>
                                      </p:cBhvr>
                                    </p:animEffect>
                                  </p:childTnLst>
                                </p:cTn>
                              </p:par>
                            </p:childTnLst>
                          </p:cTn>
                        </p:par>
                        <p:par>
                          <p:cTn id="8" fill="hold">
                            <p:stCondLst>
                              <p:cond delay="1200"/>
                            </p:stCondLst>
                            <p:childTnLst>
                              <p:par>
                                <p:cTn id="9" presetID="1" presetClass="entr" presetSubtype="0" fill="hold" grpId="0" nodeType="afterEffect">
                                  <p:stCondLst>
                                    <p:cond delay="600"/>
                                  </p:stCondLst>
                                  <p:iterate type="lt">
                                    <p:tmAbs val="20"/>
                                  </p:iterate>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4" grpId="0" animBg="1" advAuto="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65" name="2D Line Chart"/>
          <p:cNvGraphicFramePr/>
          <p:nvPr/>
        </p:nvGraphicFramePr>
        <p:xfrm>
          <a:off x="1285225" y="148998"/>
          <a:ext cx="14429232" cy="8458200"/>
        </p:xfrm>
        <a:graphic>
          <a:graphicData uri="http://schemas.openxmlformats.org/drawingml/2006/chart">
            <c:chart xmlns:c="http://schemas.openxmlformats.org/drawingml/2006/chart" xmlns:r="http://schemas.openxmlformats.org/officeDocument/2006/relationships" r:id="rId3"/>
          </a:graphicData>
        </a:graphic>
      </p:graphicFrame>
      <p:sp>
        <p:nvSpPr>
          <p:cNvPr id="7266" name="Global Electric Cars on the Road"/>
          <p:cNvSpPr txBox="1">
            <a:spLocks noGrp="1"/>
          </p:cNvSpPr>
          <p:nvPr>
            <p:ph type="title"/>
          </p:nvPr>
        </p:nvSpPr>
        <p:spPr>
          <a:xfrm>
            <a:off x="2222619" y="596900"/>
            <a:ext cx="13108472" cy="762000"/>
          </a:xfrm>
          <a:prstGeom prst="rect">
            <a:avLst/>
          </a:prstGeom>
        </p:spPr>
        <p:txBody>
          <a:bodyPr/>
          <a:lstStyle/>
          <a:p>
            <a:r>
              <a:t>Global Electric Cars on the Road</a:t>
            </a:r>
          </a:p>
        </p:txBody>
      </p:sp>
      <p:sp>
        <p:nvSpPr>
          <p:cNvPr id="7267" name="Cumulative; Battery and Plug-in Hybrid EVs"/>
          <p:cNvSpPr txBox="1">
            <a:spLocks noGrp="1"/>
          </p:cNvSpPr>
          <p:nvPr>
            <p:ph type="body" sz="quarter" idx="1"/>
          </p:nvPr>
        </p:nvSpPr>
        <p:spPr>
          <a:xfrm>
            <a:off x="2222619" y="1270000"/>
            <a:ext cx="13108472" cy="1016000"/>
          </a:xfrm>
          <a:prstGeom prst="rect">
            <a:avLst/>
          </a:prstGeom>
        </p:spPr>
        <p:txBody>
          <a:bodyPr/>
          <a:lstStyle/>
          <a:p>
            <a:r>
              <a:t>Cumulative; Battery and Plug-in Hybrid EVs</a:t>
            </a:r>
          </a:p>
        </p:txBody>
      </p:sp>
      <p:sp>
        <p:nvSpPr>
          <p:cNvPr id="7269" name="Electric Car Stock (Millions)"/>
          <p:cNvSpPr txBox="1"/>
          <p:nvPr/>
        </p:nvSpPr>
        <p:spPr>
          <a:xfrm rot="16200000">
            <a:off x="-1645826" y="4049976"/>
            <a:ext cx="4843365" cy="4087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spAutoFit/>
          </a:bodyPr>
          <a:lstStyle>
            <a:lvl1pPr algn="ctr">
              <a:defRPr sz="2500"/>
            </a:lvl1pPr>
          </a:lstStyle>
          <a:p>
            <a:r>
              <a:t>Electric Car Stock (Millions)</a:t>
            </a:r>
          </a:p>
        </p:txBody>
      </p:sp>
      <p:sp>
        <p:nvSpPr>
          <p:cNvPr id="7270" name="Line"/>
          <p:cNvSpPr/>
          <p:nvPr/>
        </p:nvSpPr>
        <p:spPr>
          <a:xfrm>
            <a:off x="2231064" y="624102"/>
            <a:ext cx="13064148" cy="73453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244" y="21414"/>
                </a:lnTo>
                <a:lnTo>
                  <a:pt x="4303" y="21044"/>
                </a:lnTo>
                <a:lnTo>
                  <a:pt x="6497" y="20390"/>
                </a:lnTo>
                <a:lnTo>
                  <a:pt x="8598" y="19392"/>
                </a:lnTo>
                <a:lnTo>
                  <a:pt x="10786" y="17638"/>
                </a:lnTo>
                <a:lnTo>
                  <a:pt x="12960" y="15104"/>
                </a:lnTo>
                <a:lnTo>
                  <a:pt x="15103" y="11860"/>
                </a:lnTo>
                <a:lnTo>
                  <a:pt x="17219" y="6183"/>
                </a:lnTo>
                <a:lnTo>
                  <a:pt x="21600" y="0"/>
                </a:lnTo>
              </a:path>
            </a:pathLst>
          </a:custGeom>
          <a:ln w="50800">
            <a:solidFill>
              <a:srgbClr val="1E73BA"/>
            </a:solidFill>
            <a:miter lim="400000"/>
          </a:ln>
          <a:effectLst>
            <a:outerShdw blurRad="38100" dist="38100" dir="5400000" rotWithShape="0">
              <a:srgbClr val="000000">
                <a:alpha val="70000"/>
              </a:srgbClr>
            </a:outerShdw>
          </a:effectLst>
        </p:spPr>
        <p:txBody>
          <a:bodyPr lIns="0" tIns="0" rIns="0" bIns="0"/>
          <a:lstStyle/>
          <a:p>
            <a:endParaRPr/>
          </a:p>
        </p:txBody>
      </p:sp>
      <p:sp>
        <p:nvSpPr>
          <p:cNvPr id="8" name="© 2015 Oohlongjohnson/Wikicommons CC BY-SA 4.0">
            <a:extLst>
              <a:ext uri="{FF2B5EF4-FFF2-40B4-BE49-F238E27FC236}">
                <a16:creationId xmlns:a16="http://schemas.microsoft.com/office/drawing/2014/main" id="{0A26B5EB-B153-4669-8345-E87B89D8B0D8}"/>
              </a:ext>
            </a:extLst>
          </p:cNvPr>
          <p:cNvSpPr txBox="1"/>
          <p:nvPr/>
        </p:nvSpPr>
        <p:spPr>
          <a:xfrm>
            <a:off x="914400" y="8686800"/>
            <a:ext cx="5109464"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lvl1pPr>
          </a:lstStyle>
          <a:p>
            <a:r>
              <a:rPr lang="en-US" dirty="0">
                <a:solidFill>
                  <a:srgbClr val="FFFFFF">
                    <a:alpha val="50000"/>
                  </a:srgbClr>
                </a:solidFill>
              </a:rPr>
              <a:t> Data: Global EV Outlook </a:t>
            </a:r>
            <a:r>
              <a:rPr dirty="0">
                <a:solidFill>
                  <a:srgbClr val="FFFFFF">
                    <a:alpha val="50000"/>
                  </a:srgbClr>
                </a:solidFill>
              </a:rPr>
              <a:t>© </a:t>
            </a:r>
            <a:r>
              <a:rPr lang="en-US" dirty="0">
                <a:solidFill>
                  <a:srgbClr val="FFFFFF">
                    <a:alpha val="50000"/>
                  </a:srgbClr>
                </a:solidFill>
              </a:rPr>
              <a:t>OECD/IEA 2016</a:t>
            </a:r>
            <a:endParaRPr dirty="0">
              <a:solidFill>
                <a:srgbClr val="FFFFFF">
                  <a:alpha val="50000"/>
                </a:srgbClr>
              </a:solidFill>
            </a:endParaRPr>
          </a:p>
        </p:txBody>
      </p:sp>
    </p:spTree>
    <p:extLst>
      <p:ext uri="{BB962C8B-B14F-4D97-AF65-F5344CB8AC3E}">
        <p14:creationId xmlns:p14="http://schemas.microsoft.com/office/powerpoint/2010/main" val="1619924814"/>
      </p:ext>
    </p:extLst>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7270"/>
                                        </p:tgtEl>
                                        <p:attrNameLst>
                                          <p:attrName>style.visibility</p:attrName>
                                        </p:attrNameLst>
                                      </p:cBhvr>
                                      <p:to>
                                        <p:strVal val="visible"/>
                                      </p:to>
                                    </p:set>
                                    <p:animEffect transition="in" filter="wipe(left)">
                                      <p:cBhvr>
                                        <p:cTn id="7" dur="1000"/>
                                        <p:tgtEl>
                                          <p:spTgt spid="7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 name="Data: Bloomberg New Energy Finance, EVObsession"/>
          <p:cNvSpPr txBox="1"/>
          <p:nvPr/>
        </p:nvSpPr>
        <p:spPr>
          <a:xfrm>
            <a:off x="914400" y="8686800"/>
            <a:ext cx="3917739"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1200">
                <a:solidFill>
                  <a:srgbClr val="FFFFFF">
                    <a:alpha val="50000"/>
                  </a:srgbClr>
                </a:solidFill>
              </a:defRPr>
            </a:lvl1pPr>
          </a:lstStyle>
          <a:p>
            <a:r>
              <a:rPr dirty="0"/>
              <a:t>Data: Bloomberg New Energy Finance, </a:t>
            </a:r>
            <a:r>
              <a:rPr dirty="0" err="1"/>
              <a:t>EVObsession</a:t>
            </a:r>
            <a:endParaRPr dirty="0"/>
          </a:p>
        </p:txBody>
      </p:sp>
      <p:sp>
        <p:nvSpPr>
          <p:cNvPr id="8182" name="Auto Manufacturers Are Moving to Electric Vehicles"/>
          <p:cNvSpPr txBox="1"/>
          <p:nvPr/>
        </p:nvSpPr>
        <p:spPr>
          <a:xfrm>
            <a:off x="975401" y="469408"/>
            <a:ext cx="14305198" cy="795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t">
            <a:spAutoFit/>
          </a:bodyPr>
          <a:lstStyle>
            <a:lvl1pPr algn="ctr">
              <a:lnSpc>
                <a:spcPts val="5400"/>
              </a:lnSpc>
              <a:spcBef>
                <a:spcPts val="300"/>
              </a:spcBef>
              <a:defRPr sz="4500"/>
            </a:lvl1pPr>
          </a:lstStyle>
          <a:p>
            <a:r>
              <a:t>Auto Manufacturers Are Moving to Electric Vehicles</a:t>
            </a:r>
          </a:p>
        </p:txBody>
      </p:sp>
      <p:sp>
        <p:nvSpPr>
          <p:cNvPr id="8183" name="Companies with Electric Models in Production"/>
          <p:cNvSpPr txBox="1"/>
          <p:nvPr/>
        </p:nvSpPr>
        <p:spPr>
          <a:xfrm>
            <a:off x="3569060" y="1149985"/>
            <a:ext cx="9117881"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t">
            <a:spAutoFit/>
          </a:bodyPr>
          <a:lstStyle>
            <a:lvl1pPr algn="ctr" defTabSz="546100">
              <a:spcBef>
                <a:spcPts val="3800"/>
              </a:spcBef>
              <a:defRPr sz="3200">
                <a:solidFill>
                  <a:srgbClr val="9DA9A9"/>
                </a:solidFill>
              </a:defRPr>
            </a:lvl1pPr>
          </a:lstStyle>
          <a:p>
            <a:r>
              <a:t>Companies with Electric Models in Production</a:t>
            </a:r>
          </a:p>
        </p:txBody>
      </p:sp>
      <p:sp>
        <p:nvSpPr>
          <p:cNvPr id="8184" name="Aixam…"/>
          <p:cNvSpPr txBox="1"/>
          <p:nvPr/>
        </p:nvSpPr>
        <p:spPr>
          <a:xfrm>
            <a:off x="617414" y="1771634"/>
            <a:ext cx="2840636" cy="6986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3082" tIns="73082" rIns="73082" bIns="73082" anchor="t">
            <a:spAutoFit/>
          </a:bodyPr>
          <a:lstStyle/>
          <a:p>
            <a:pPr algn="ctr" defTabSz="704850">
              <a:lnSpc>
                <a:spcPct val="150000"/>
              </a:lnSpc>
              <a:defRPr sz="3000"/>
            </a:pPr>
            <a:r>
              <a:rPr dirty="0" err="1"/>
              <a:t>Aixam</a:t>
            </a:r>
            <a:endParaRPr dirty="0"/>
          </a:p>
          <a:p>
            <a:pPr algn="ctr" defTabSz="704850">
              <a:lnSpc>
                <a:spcPct val="150000"/>
              </a:lnSpc>
              <a:defRPr sz="3000"/>
            </a:pPr>
            <a:r>
              <a:rPr dirty="0"/>
              <a:t>Aston Martin</a:t>
            </a:r>
          </a:p>
          <a:p>
            <a:pPr algn="ctr" defTabSz="704850">
              <a:lnSpc>
                <a:spcPct val="150000"/>
              </a:lnSpc>
              <a:defRPr sz="3000"/>
            </a:pPr>
            <a:r>
              <a:rPr dirty="0"/>
              <a:t>Audi</a:t>
            </a:r>
          </a:p>
          <a:p>
            <a:pPr algn="ctr" defTabSz="704850">
              <a:lnSpc>
                <a:spcPct val="150000"/>
              </a:lnSpc>
              <a:defRPr sz="3000"/>
            </a:pPr>
            <a:r>
              <a:rPr dirty="0"/>
              <a:t>BAIC</a:t>
            </a:r>
          </a:p>
          <a:p>
            <a:pPr algn="ctr" defTabSz="704850">
              <a:lnSpc>
                <a:spcPct val="150000"/>
              </a:lnSpc>
              <a:defRPr sz="3000"/>
            </a:pPr>
            <a:r>
              <a:rPr dirty="0"/>
              <a:t>BMW</a:t>
            </a:r>
          </a:p>
          <a:p>
            <a:pPr algn="ctr" defTabSz="704850">
              <a:lnSpc>
                <a:spcPct val="150000"/>
              </a:lnSpc>
              <a:defRPr sz="3000"/>
            </a:pPr>
            <a:r>
              <a:rPr dirty="0" err="1"/>
              <a:t>Bolloré</a:t>
            </a:r>
            <a:endParaRPr dirty="0"/>
          </a:p>
          <a:p>
            <a:pPr algn="ctr" defTabSz="704850">
              <a:lnSpc>
                <a:spcPct val="150000"/>
              </a:lnSpc>
              <a:defRPr sz="3000"/>
            </a:pPr>
            <a:r>
              <a:rPr dirty="0"/>
              <a:t>Buddy Electric</a:t>
            </a:r>
          </a:p>
          <a:p>
            <a:pPr algn="ctr" defTabSz="704850">
              <a:lnSpc>
                <a:spcPct val="150000"/>
              </a:lnSpc>
              <a:defRPr sz="3000"/>
            </a:pPr>
            <a:r>
              <a:rPr dirty="0"/>
              <a:t>BYD</a:t>
            </a:r>
          </a:p>
          <a:p>
            <a:pPr algn="ctr" defTabSz="704850">
              <a:lnSpc>
                <a:spcPct val="150000"/>
              </a:lnSpc>
              <a:defRPr sz="3000"/>
            </a:pPr>
            <a:r>
              <a:rPr dirty="0" err="1"/>
              <a:t>ChangAn</a:t>
            </a:r>
            <a:endParaRPr dirty="0"/>
          </a:p>
          <a:p>
            <a:pPr algn="ctr" defTabSz="704850">
              <a:lnSpc>
                <a:spcPct val="150000"/>
              </a:lnSpc>
              <a:defRPr sz="3000"/>
            </a:pPr>
            <a:r>
              <a:rPr dirty="0"/>
              <a:t>Chery</a:t>
            </a:r>
          </a:p>
        </p:txBody>
      </p:sp>
      <p:sp>
        <p:nvSpPr>
          <p:cNvPr id="8185" name="Chevy…"/>
          <p:cNvSpPr txBox="1"/>
          <p:nvPr/>
        </p:nvSpPr>
        <p:spPr>
          <a:xfrm>
            <a:off x="3542391" y="1771634"/>
            <a:ext cx="2948037" cy="6986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3082" tIns="73082" rIns="73082" bIns="73082" anchor="t">
            <a:spAutoFit/>
          </a:bodyPr>
          <a:lstStyle/>
          <a:p>
            <a:pPr algn="ctr" defTabSz="704850">
              <a:lnSpc>
                <a:spcPct val="150000"/>
              </a:lnSpc>
              <a:defRPr sz="3000"/>
            </a:pPr>
            <a:r>
              <a:rPr dirty="0"/>
              <a:t>Chevy</a:t>
            </a:r>
          </a:p>
          <a:p>
            <a:pPr algn="ctr" defTabSz="704850">
              <a:lnSpc>
                <a:spcPct val="150000"/>
              </a:lnSpc>
              <a:defRPr sz="3000"/>
            </a:pPr>
            <a:r>
              <a:rPr dirty="0"/>
              <a:t>Citroën</a:t>
            </a:r>
          </a:p>
          <a:p>
            <a:pPr algn="ctr" defTabSz="704850">
              <a:lnSpc>
                <a:spcPct val="150000"/>
              </a:lnSpc>
              <a:defRPr sz="3000"/>
            </a:pPr>
            <a:r>
              <a:rPr dirty="0" err="1"/>
              <a:t>Citydom</a:t>
            </a:r>
            <a:r>
              <a:rPr dirty="0"/>
              <a:t> GmbH</a:t>
            </a:r>
          </a:p>
          <a:p>
            <a:pPr algn="ctr" defTabSz="704850">
              <a:lnSpc>
                <a:spcPct val="150000"/>
              </a:lnSpc>
              <a:defRPr sz="3000"/>
            </a:pPr>
            <a:r>
              <a:rPr dirty="0"/>
              <a:t>CODA</a:t>
            </a:r>
          </a:p>
          <a:p>
            <a:pPr algn="ctr" defTabSz="704850">
              <a:lnSpc>
                <a:spcPct val="150000"/>
              </a:lnSpc>
              <a:defRPr sz="3000"/>
            </a:pPr>
            <a:r>
              <a:rPr dirty="0"/>
              <a:t>Daimler</a:t>
            </a:r>
          </a:p>
          <a:p>
            <a:pPr algn="ctr" defTabSz="704850">
              <a:lnSpc>
                <a:spcPct val="150000"/>
              </a:lnSpc>
              <a:defRPr sz="3000"/>
            </a:pPr>
            <a:r>
              <a:rPr dirty="0" err="1"/>
              <a:t>Exagon</a:t>
            </a:r>
            <a:endParaRPr dirty="0"/>
          </a:p>
          <a:p>
            <a:pPr algn="ctr" defTabSz="704850">
              <a:lnSpc>
                <a:spcPct val="150000"/>
              </a:lnSpc>
              <a:defRPr sz="3000"/>
            </a:pPr>
            <a:r>
              <a:rPr dirty="0"/>
              <a:t>Fiat</a:t>
            </a:r>
          </a:p>
          <a:p>
            <a:pPr algn="ctr" defTabSz="704850">
              <a:lnSpc>
                <a:spcPct val="150000"/>
              </a:lnSpc>
              <a:defRPr sz="3000"/>
            </a:pPr>
            <a:r>
              <a:rPr dirty="0" err="1"/>
              <a:t>Fisker</a:t>
            </a:r>
            <a:endParaRPr dirty="0"/>
          </a:p>
          <a:p>
            <a:pPr algn="ctr" defTabSz="704850">
              <a:lnSpc>
                <a:spcPct val="150000"/>
              </a:lnSpc>
              <a:defRPr sz="3000"/>
            </a:pPr>
            <a:r>
              <a:rPr dirty="0"/>
              <a:t>Ford</a:t>
            </a:r>
          </a:p>
          <a:p>
            <a:pPr algn="ctr" defTabSz="704850">
              <a:lnSpc>
                <a:spcPct val="150000"/>
              </a:lnSpc>
              <a:defRPr sz="3000"/>
            </a:pPr>
            <a:r>
              <a:rPr dirty="0" err="1"/>
              <a:t>Geely</a:t>
            </a:r>
            <a:endParaRPr dirty="0"/>
          </a:p>
        </p:txBody>
      </p:sp>
      <p:sp>
        <p:nvSpPr>
          <p:cNvPr id="8186" name="GM…"/>
          <p:cNvSpPr txBox="1"/>
          <p:nvPr/>
        </p:nvSpPr>
        <p:spPr>
          <a:xfrm>
            <a:off x="7189384" y="1771634"/>
            <a:ext cx="1877232" cy="6986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3082" tIns="73082" rIns="73082" bIns="73082" anchor="t">
            <a:spAutoFit/>
          </a:bodyPr>
          <a:lstStyle/>
          <a:p>
            <a:pPr algn="ctr" defTabSz="704850">
              <a:lnSpc>
                <a:spcPct val="150000"/>
              </a:lnSpc>
              <a:defRPr sz="3000"/>
            </a:pPr>
            <a:r>
              <a:rPr dirty="0"/>
              <a:t>GM</a:t>
            </a:r>
          </a:p>
          <a:p>
            <a:pPr algn="ctr" defTabSz="704850">
              <a:lnSpc>
                <a:spcPct val="150000"/>
              </a:lnSpc>
              <a:defRPr sz="3000"/>
            </a:pPr>
            <a:r>
              <a:rPr dirty="0" err="1"/>
              <a:t>Goupil</a:t>
            </a:r>
            <a:endParaRPr dirty="0"/>
          </a:p>
          <a:p>
            <a:pPr algn="ctr" defTabSz="704850">
              <a:lnSpc>
                <a:spcPct val="150000"/>
              </a:lnSpc>
              <a:defRPr sz="3000"/>
            </a:pPr>
            <a:r>
              <a:rPr dirty="0"/>
              <a:t>Honda</a:t>
            </a:r>
          </a:p>
          <a:p>
            <a:pPr algn="ctr" defTabSz="704850">
              <a:lnSpc>
                <a:spcPct val="150000"/>
              </a:lnSpc>
              <a:defRPr sz="3000"/>
            </a:pPr>
            <a:r>
              <a:rPr dirty="0"/>
              <a:t>Hyundai</a:t>
            </a:r>
          </a:p>
          <a:p>
            <a:pPr algn="ctr" defTabSz="704850">
              <a:lnSpc>
                <a:spcPct val="150000"/>
              </a:lnSpc>
              <a:defRPr sz="3000"/>
            </a:pPr>
            <a:r>
              <a:rPr dirty="0"/>
              <a:t>JAC</a:t>
            </a:r>
          </a:p>
          <a:p>
            <a:pPr algn="ctr" defTabSz="704850">
              <a:lnSpc>
                <a:spcPct val="150000"/>
              </a:lnSpc>
              <a:defRPr sz="3000"/>
            </a:pPr>
            <a:r>
              <a:rPr dirty="0"/>
              <a:t>Kandi</a:t>
            </a:r>
          </a:p>
          <a:p>
            <a:pPr algn="ctr" defTabSz="704850">
              <a:lnSpc>
                <a:spcPct val="150000"/>
              </a:lnSpc>
              <a:defRPr sz="3000"/>
            </a:pPr>
            <a:r>
              <a:rPr dirty="0" err="1"/>
              <a:t>Kantanka</a:t>
            </a:r>
            <a:endParaRPr dirty="0"/>
          </a:p>
          <a:p>
            <a:pPr algn="ctr" defTabSz="704850">
              <a:lnSpc>
                <a:spcPct val="150000"/>
              </a:lnSpc>
              <a:defRPr sz="3000"/>
            </a:pPr>
            <a:r>
              <a:rPr dirty="0"/>
              <a:t>Kia</a:t>
            </a:r>
          </a:p>
          <a:p>
            <a:pPr algn="ctr" defTabSz="704850">
              <a:lnSpc>
                <a:spcPct val="150000"/>
              </a:lnSpc>
              <a:defRPr sz="3000"/>
            </a:pPr>
            <a:r>
              <a:rPr dirty="0" err="1"/>
              <a:t>Kyburz</a:t>
            </a:r>
            <a:endParaRPr dirty="0"/>
          </a:p>
          <a:p>
            <a:pPr algn="ctr" defTabSz="704850">
              <a:lnSpc>
                <a:spcPct val="150000"/>
              </a:lnSpc>
              <a:defRPr sz="3000"/>
            </a:pPr>
            <a:r>
              <a:rPr dirty="0"/>
              <a:t>Mahindra</a:t>
            </a:r>
          </a:p>
        </p:txBody>
      </p:sp>
      <p:sp>
        <p:nvSpPr>
          <p:cNvPr id="8187" name="Mercedes-Benz…"/>
          <p:cNvSpPr txBox="1"/>
          <p:nvPr/>
        </p:nvSpPr>
        <p:spPr>
          <a:xfrm>
            <a:off x="9757998" y="1771634"/>
            <a:ext cx="2965671" cy="6986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3082" tIns="73082" rIns="73082" bIns="73082" anchor="t">
            <a:spAutoFit/>
          </a:bodyPr>
          <a:lstStyle/>
          <a:p>
            <a:pPr algn="ctr" defTabSz="704850">
              <a:lnSpc>
                <a:spcPct val="150000"/>
              </a:lnSpc>
              <a:defRPr sz="3000"/>
            </a:pPr>
            <a:r>
              <a:rPr dirty="0"/>
              <a:t>Mercedes-Benz</a:t>
            </a:r>
          </a:p>
          <a:p>
            <a:pPr algn="ctr" defTabSz="704850">
              <a:lnSpc>
                <a:spcPct val="150000"/>
              </a:lnSpc>
              <a:defRPr sz="3000"/>
            </a:pPr>
            <a:r>
              <a:rPr dirty="0"/>
              <a:t>Mitsubishi</a:t>
            </a:r>
          </a:p>
          <a:p>
            <a:pPr algn="ctr" defTabSz="704850">
              <a:lnSpc>
                <a:spcPct val="150000"/>
              </a:lnSpc>
              <a:defRPr sz="3000"/>
            </a:pPr>
            <a:r>
              <a:rPr dirty="0"/>
              <a:t>Mullen</a:t>
            </a:r>
          </a:p>
          <a:p>
            <a:pPr algn="ctr" defTabSz="704850">
              <a:lnSpc>
                <a:spcPct val="150000"/>
              </a:lnSpc>
              <a:defRPr sz="3000"/>
            </a:pPr>
            <a:r>
              <a:rPr dirty="0"/>
              <a:t>NIO</a:t>
            </a:r>
          </a:p>
          <a:p>
            <a:pPr algn="ctr" defTabSz="704850">
              <a:lnSpc>
                <a:spcPct val="150000"/>
              </a:lnSpc>
              <a:defRPr sz="3000"/>
            </a:pPr>
            <a:r>
              <a:rPr dirty="0"/>
              <a:t>Nissan</a:t>
            </a:r>
          </a:p>
          <a:p>
            <a:pPr algn="ctr" defTabSz="704850">
              <a:lnSpc>
                <a:spcPct val="150000"/>
              </a:lnSpc>
              <a:defRPr sz="3000"/>
            </a:pPr>
            <a:r>
              <a:rPr dirty="0"/>
              <a:t>Opel</a:t>
            </a:r>
          </a:p>
          <a:p>
            <a:pPr algn="ctr" defTabSz="704850">
              <a:lnSpc>
                <a:spcPct val="150000"/>
              </a:lnSpc>
              <a:defRPr sz="3000"/>
            </a:pPr>
            <a:r>
              <a:rPr dirty="0"/>
              <a:t>Peugeot</a:t>
            </a:r>
          </a:p>
          <a:p>
            <a:pPr algn="ctr" defTabSz="704850">
              <a:lnSpc>
                <a:spcPct val="150000"/>
              </a:lnSpc>
              <a:defRPr sz="3000"/>
            </a:pPr>
            <a:r>
              <a:rPr dirty="0" err="1"/>
              <a:t>Qiantu</a:t>
            </a:r>
            <a:endParaRPr dirty="0"/>
          </a:p>
          <a:p>
            <a:pPr algn="ctr" defTabSz="704850">
              <a:lnSpc>
                <a:spcPct val="150000"/>
              </a:lnSpc>
              <a:defRPr sz="3000"/>
            </a:pPr>
            <a:r>
              <a:rPr dirty="0" err="1"/>
              <a:t>Rayttle</a:t>
            </a:r>
            <a:endParaRPr dirty="0"/>
          </a:p>
          <a:p>
            <a:pPr algn="ctr" defTabSz="704850">
              <a:lnSpc>
                <a:spcPct val="150000"/>
              </a:lnSpc>
              <a:defRPr sz="3000"/>
            </a:pPr>
            <a:r>
              <a:rPr dirty="0"/>
              <a:t>Renault</a:t>
            </a:r>
          </a:p>
        </p:txBody>
      </p:sp>
      <p:sp>
        <p:nvSpPr>
          <p:cNvPr id="8188" name="$mart…"/>
          <p:cNvSpPr txBox="1"/>
          <p:nvPr/>
        </p:nvSpPr>
        <p:spPr>
          <a:xfrm>
            <a:off x="13315447" y="1797148"/>
            <a:ext cx="2370957" cy="62944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3082" tIns="73082" rIns="73082" bIns="73082" anchor="t">
            <a:spAutoFit/>
          </a:bodyPr>
          <a:lstStyle/>
          <a:p>
            <a:pPr algn="ctr" defTabSz="704850">
              <a:lnSpc>
                <a:spcPct val="150000"/>
              </a:lnSpc>
              <a:defRPr sz="3000"/>
            </a:pPr>
            <a:r>
              <a:t>$mart</a:t>
            </a:r>
          </a:p>
          <a:p>
            <a:pPr algn="ctr" defTabSz="704850">
              <a:lnSpc>
                <a:spcPct val="150000"/>
              </a:lnSpc>
              <a:defRPr sz="3000"/>
            </a:pPr>
            <a:r>
              <a:t>Subaru</a:t>
            </a:r>
          </a:p>
          <a:p>
            <a:pPr algn="ctr" defTabSz="704850">
              <a:lnSpc>
                <a:spcPct val="150000"/>
              </a:lnSpc>
              <a:defRPr sz="3000"/>
            </a:pPr>
            <a:r>
              <a:t>Tata</a:t>
            </a:r>
          </a:p>
          <a:p>
            <a:pPr algn="ctr" defTabSz="704850">
              <a:lnSpc>
                <a:spcPct val="150000"/>
              </a:lnSpc>
              <a:defRPr sz="3000"/>
            </a:pPr>
            <a:r>
              <a:t>Tesla</a:t>
            </a:r>
          </a:p>
          <a:p>
            <a:pPr algn="ctr" defTabSz="704850">
              <a:lnSpc>
                <a:spcPct val="150000"/>
              </a:lnSpc>
              <a:defRPr sz="3000"/>
            </a:pPr>
            <a:r>
              <a:t>Toyota</a:t>
            </a:r>
          </a:p>
          <a:p>
            <a:pPr algn="ctr" defTabSz="704850">
              <a:lnSpc>
                <a:spcPct val="150000"/>
              </a:lnSpc>
              <a:defRPr sz="3000"/>
            </a:pPr>
            <a:r>
              <a:t>Trumpchi</a:t>
            </a:r>
          </a:p>
          <a:p>
            <a:pPr algn="ctr" defTabSz="704850">
              <a:lnSpc>
                <a:spcPct val="150000"/>
              </a:lnSpc>
              <a:defRPr sz="3000"/>
            </a:pPr>
            <a:r>
              <a:t>Venturi</a:t>
            </a:r>
          </a:p>
          <a:p>
            <a:pPr algn="ctr" defTabSz="704850">
              <a:lnSpc>
                <a:spcPct val="150000"/>
              </a:lnSpc>
              <a:defRPr sz="3000"/>
            </a:pPr>
            <a:r>
              <a:t>Volkswagen</a:t>
            </a:r>
          </a:p>
          <a:p>
            <a:pPr algn="ctr" defTabSz="704850">
              <a:lnSpc>
                <a:spcPct val="150000"/>
              </a:lnSpc>
              <a:defRPr sz="3000"/>
            </a:pPr>
            <a:r>
              <a:t>Zotye</a:t>
            </a:r>
          </a:p>
        </p:txBody>
      </p:sp>
    </p:spTree>
    <p:extLst>
      <p:ext uri="{BB962C8B-B14F-4D97-AF65-F5344CB8AC3E}">
        <p14:creationId xmlns:p14="http://schemas.microsoft.com/office/powerpoint/2010/main" val="3895984318"/>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8184"/>
                                        </p:tgtEl>
                                        <p:attrNameLst>
                                          <p:attrName>style.visibility</p:attrName>
                                        </p:attrNameLst>
                                      </p:cBhvr>
                                      <p:to>
                                        <p:strVal val="visible"/>
                                      </p:to>
                                    </p:set>
                                    <p:animEffect transition="in" filter="wipe(up)">
                                      <p:cBhvr>
                                        <p:cTn id="7" dur="600"/>
                                        <p:tgtEl>
                                          <p:spTgt spid="8184"/>
                                        </p:tgtEl>
                                      </p:cBhvr>
                                    </p:animEffect>
                                  </p:childTnLst>
                                </p:cTn>
                              </p:par>
                              <p:par>
                                <p:cTn id="8" presetID="22" presetClass="entr" presetSubtype="1" fill="hold" grpId="0" nodeType="withEffect">
                                  <p:stCondLst>
                                    <p:cond delay="400"/>
                                  </p:stCondLst>
                                  <p:iterate>
                                    <p:tmAbs val="0"/>
                                  </p:iterate>
                                  <p:childTnLst>
                                    <p:set>
                                      <p:cBhvr>
                                        <p:cTn id="9" fill="hold"/>
                                        <p:tgtEl>
                                          <p:spTgt spid="8185"/>
                                        </p:tgtEl>
                                        <p:attrNameLst>
                                          <p:attrName>style.visibility</p:attrName>
                                        </p:attrNameLst>
                                      </p:cBhvr>
                                      <p:to>
                                        <p:strVal val="visible"/>
                                      </p:to>
                                    </p:set>
                                    <p:animEffect transition="in" filter="wipe(up)">
                                      <p:cBhvr>
                                        <p:cTn id="10" dur="600"/>
                                        <p:tgtEl>
                                          <p:spTgt spid="8185"/>
                                        </p:tgtEl>
                                      </p:cBhvr>
                                    </p:animEffect>
                                  </p:childTnLst>
                                </p:cTn>
                              </p:par>
                              <p:par>
                                <p:cTn id="11" presetID="22" presetClass="entr" presetSubtype="1" fill="hold" grpId="0" nodeType="withEffect">
                                  <p:stCondLst>
                                    <p:cond delay="800"/>
                                  </p:stCondLst>
                                  <p:iterate>
                                    <p:tmAbs val="0"/>
                                  </p:iterate>
                                  <p:childTnLst>
                                    <p:set>
                                      <p:cBhvr>
                                        <p:cTn id="12" fill="hold"/>
                                        <p:tgtEl>
                                          <p:spTgt spid="8186"/>
                                        </p:tgtEl>
                                        <p:attrNameLst>
                                          <p:attrName>style.visibility</p:attrName>
                                        </p:attrNameLst>
                                      </p:cBhvr>
                                      <p:to>
                                        <p:strVal val="visible"/>
                                      </p:to>
                                    </p:set>
                                    <p:animEffect transition="in" filter="wipe(up)">
                                      <p:cBhvr>
                                        <p:cTn id="13" dur="600"/>
                                        <p:tgtEl>
                                          <p:spTgt spid="8186"/>
                                        </p:tgtEl>
                                      </p:cBhvr>
                                    </p:animEffect>
                                  </p:childTnLst>
                                </p:cTn>
                              </p:par>
                              <p:par>
                                <p:cTn id="14" presetID="22" presetClass="entr" presetSubtype="1" fill="hold" grpId="0" nodeType="withEffect">
                                  <p:stCondLst>
                                    <p:cond delay="1200"/>
                                  </p:stCondLst>
                                  <p:iterate>
                                    <p:tmAbs val="0"/>
                                  </p:iterate>
                                  <p:childTnLst>
                                    <p:set>
                                      <p:cBhvr>
                                        <p:cTn id="15" fill="hold"/>
                                        <p:tgtEl>
                                          <p:spTgt spid="8187"/>
                                        </p:tgtEl>
                                        <p:attrNameLst>
                                          <p:attrName>style.visibility</p:attrName>
                                        </p:attrNameLst>
                                      </p:cBhvr>
                                      <p:to>
                                        <p:strVal val="visible"/>
                                      </p:to>
                                    </p:set>
                                    <p:animEffect transition="in" filter="wipe(up)">
                                      <p:cBhvr>
                                        <p:cTn id="16" dur="600"/>
                                        <p:tgtEl>
                                          <p:spTgt spid="8187"/>
                                        </p:tgtEl>
                                      </p:cBhvr>
                                    </p:animEffect>
                                  </p:childTnLst>
                                </p:cTn>
                              </p:par>
                              <p:par>
                                <p:cTn id="17" presetID="22" presetClass="entr" presetSubtype="1" fill="hold" grpId="0" nodeType="withEffect">
                                  <p:stCondLst>
                                    <p:cond delay="1600"/>
                                  </p:stCondLst>
                                  <p:iterate>
                                    <p:tmAbs val="0"/>
                                  </p:iterate>
                                  <p:childTnLst>
                                    <p:set>
                                      <p:cBhvr>
                                        <p:cTn id="18" fill="hold"/>
                                        <p:tgtEl>
                                          <p:spTgt spid="8188"/>
                                        </p:tgtEl>
                                        <p:attrNameLst>
                                          <p:attrName>style.visibility</p:attrName>
                                        </p:attrNameLst>
                                      </p:cBhvr>
                                      <p:to>
                                        <p:strVal val="visible"/>
                                      </p:to>
                                    </p:set>
                                    <p:animEffect transition="in" filter="wipe(up)">
                                      <p:cBhvr>
                                        <p:cTn id="19" dur="600"/>
                                        <p:tgtEl>
                                          <p:spTgt spid="8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84" grpId="0" animBg="1" advAuto="0"/>
      <p:bldP spid="8185" grpId="0" animBg="1" advAuto="0"/>
      <p:bldP spid="8186" grpId="0" animBg="1" advAuto="0"/>
      <p:bldP spid="8187" grpId="0" animBg="1" advAuto="0"/>
      <p:bldP spid="8188" grpId="0"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 name="Group"/>
          <p:cNvGrpSpPr/>
          <p:nvPr/>
        </p:nvGrpSpPr>
        <p:grpSpPr>
          <a:xfrm>
            <a:off x="506032" y="8636367"/>
            <a:ext cx="397471" cy="140221"/>
            <a:chOff x="-6350" y="-6350"/>
            <a:chExt cx="397470" cy="140220"/>
          </a:xfrm>
        </p:grpSpPr>
        <p:pic>
          <p:nvPicPr>
            <p:cNvPr id="207" name="Line" descr="Line"/>
            <p:cNvPicPr>
              <a:picLocks/>
            </p:cNvPicPr>
            <p:nvPr/>
          </p:nvPicPr>
          <p:blipFill>
            <a:blip r:embed="rId3"/>
            <a:stretch>
              <a:fillRect/>
            </a:stretch>
          </p:blipFill>
          <p:spPr>
            <a:xfrm>
              <a:off x="-6351" y="-6350"/>
              <a:ext cx="397471" cy="140221"/>
            </a:xfrm>
            <a:prstGeom prst="rect">
              <a:avLst/>
            </a:prstGeom>
            <a:effectLst/>
          </p:spPr>
        </p:pic>
        <p:pic>
          <p:nvPicPr>
            <p:cNvPr id="209" name="Line" descr="Line"/>
            <p:cNvPicPr>
              <a:picLocks/>
            </p:cNvPicPr>
            <p:nvPr/>
          </p:nvPicPr>
          <p:blipFill>
            <a:blip r:embed="rId4"/>
            <a:stretch>
              <a:fillRect/>
            </a:stretch>
          </p:blipFill>
          <p:spPr>
            <a:xfrm rot="21420000">
              <a:off x="97935" y="43043"/>
              <a:ext cx="247397" cy="39605"/>
            </a:xfrm>
            <a:prstGeom prst="rect">
              <a:avLst/>
            </a:prstGeom>
            <a:effectLst/>
          </p:spPr>
        </p:pic>
      </p:grpSp>
      <p:sp>
        <p:nvSpPr>
          <p:cNvPr id="2" name="TextBox 1">
            <a:extLst>
              <a:ext uri="{FF2B5EF4-FFF2-40B4-BE49-F238E27FC236}">
                <a16:creationId xmlns:a16="http://schemas.microsoft.com/office/drawing/2014/main" id="{1C39739C-1F20-41BF-B724-71AF887DF4AA}"/>
              </a:ext>
            </a:extLst>
          </p:cNvPr>
          <p:cNvSpPr txBox="1"/>
          <p:nvPr/>
        </p:nvSpPr>
        <p:spPr>
          <a:xfrm>
            <a:off x="2246811" y="2116183"/>
            <a:ext cx="12305212"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FFFFFF"/>
                </a:solidFill>
                <a:effectLst/>
                <a:uFillTx/>
                <a:latin typeface="+mn-lt"/>
                <a:ea typeface="+mn-ea"/>
                <a:cs typeface="+mn-cs"/>
                <a:sym typeface="Arial"/>
              </a:rPr>
              <a:t>Creating Clean Energy</a:t>
            </a:r>
          </a:p>
          <a:p>
            <a:pPr marL="0" marR="0" indent="0" algn="ctr" defTabSz="4572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FFFFFF"/>
                </a:solidFill>
                <a:effectLst/>
                <a:uFillTx/>
                <a:latin typeface="+mn-lt"/>
                <a:ea typeface="+mn-ea"/>
                <a:cs typeface="+mn-cs"/>
                <a:sym typeface="Arial"/>
              </a:rPr>
              <a:t>Creates Clean Energy Jobs</a:t>
            </a:r>
          </a:p>
          <a:p>
            <a:pPr marL="0" marR="0" indent="0" algn="ctr" defTabSz="457200" rtl="0" fontAlgn="auto" latinLnBrk="0" hangingPunct="0">
              <a:lnSpc>
                <a:spcPct val="100000"/>
              </a:lnSpc>
              <a:spcBef>
                <a:spcPts val="0"/>
              </a:spcBef>
              <a:spcAft>
                <a:spcPts val="0"/>
              </a:spcAft>
              <a:buClrTx/>
              <a:buSzTx/>
              <a:buFontTx/>
              <a:buNone/>
              <a:tabLst/>
            </a:pPr>
            <a:endParaRPr lang="en-US" sz="4800" dirty="0"/>
          </a:p>
          <a:p>
            <a:pPr marL="0" marR="0" indent="0" algn="ctr" defTabSz="4572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FFFFFF"/>
                </a:solidFill>
                <a:effectLst/>
                <a:uFillTx/>
                <a:latin typeface="+mn-lt"/>
                <a:ea typeface="+mn-ea"/>
                <a:cs typeface="+mn-cs"/>
                <a:sym typeface="Arial"/>
              </a:rPr>
              <a:t>Solar, Wind, and Energy Efficiency</a:t>
            </a:r>
          </a:p>
          <a:p>
            <a:pPr marL="0" marR="0" indent="0" algn="ctr" defTabSz="457200" rtl="0" fontAlgn="auto" latinLnBrk="0" hangingPunct="0">
              <a:lnSpc>
                <a:spcPct val="100000"/>
              </a:lnSpc>
              <a:spcBef>
                <a:spcPts val="0"/>
              </a:spcBef>
              <a:spcAft>
                <a:spcPts val="0"/>
              </a:spcAft>
              <a:buClrTx/>
              <a:buSzTx/>
              <a:buFontTx/>
              <a:buNone/>
              <a:tabLst/>
            </a:pPr>
            <a:r>
              <a:rPr lang="en-US" sz="4800" dirty="0"/>
              <a:t>Are the Fastest Growing Jobs in the US</a:t>
            </a:r>
            <a:endParaRPr kumimoji="0" lang="en-US" sz="4800" b="1" i="0" u="none" strike="noStrike" cap="none" spc="0" normalizeH="0" baseline="0" dirty="0">
              <a:ln>
                <a:noFill/>
              </a:ln>
              <a:solidFill>
                <a:srgbClr val="FFFFFF"/>
              </a:solidFill>
              <a:effectLst/>
              <a:uFillTx/>
              <a:latin typeface="+mn-lt"/>
              <a:ea typeface="+mn-ea"/>
              <a:cs typeface="+mn-cs"/>
              <a:sym typeface="Arial"/>
            </a:endParaRPr>
          </a:p>
        </p:txBody>
      </p:sp>
    </p:spTree>
    <p:extLst>
      <p:ext uri="{BB962C8B-B14F-4D97-AF65-F5344CB8AC3E}">
        <p14:creationId xmlns:p14="http://schemas.microsoft.com/office/powerpoint/2010/main" val="1555243425"/>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00" y="1154854"/>
            <a:ext cx="15056000" cy="2659501"/>
          </a:xfrm>
        </p:spPr>
        <p:txBody>
          <a:bodyPr>
            <a:noAutofit/>
          </a:bodyPr>
          <a:lstStyle/>
          <a:p>
            <a:pPr algn="ctr">
              <a:lnSpc>
                <a:spcPts val="8000"/>
              </a:lnSpc>
            </a:pPr>
            <a:r>
              <a:rPr lang="en-US" sz="6400" dirty="0">
                <a:solidFill>
                  <a:schemeClr val="accent2">
                    <a:lumMod val="40000"/>
                    <a:lumOff val="60000"/>
                  </a:schemeClr>
                </a:solidFill>
              </a:rPr>
              <a:t>HOW DO I KNOW WE WILL HAVE A CLEAN ENERGY FUTURE BY 2050?</a:t>
            </a:r>
          </a:p>
        </p:txBody>
      </p:sp>
      <p:sp>
        <p:nvSpPr>
          <p:cNvPr id="3" name="Text Placeholder 2"/>
          <p:cNvSpPr>
            <a:spLocks noGrp="1"/>
          </p:cNvSpPr>
          <p:nvPr>
            <p:ph type="body" idx="1"/>
          </p:nvPr>
        </p:nvSpPr>
        <p:spPr>
          <a:xfrm>
            <a:off x="754667" y="3953691"/>
            <a:ext cx="14901333" cy="4145280"/>
          </a:xfrm>
        </p:spPr>
        <p:txBody>
          <a:bodyPr>
            <a:normAutofit fontScale="92500" lnSpcReduction="10000"/>
          </a:bodyPr>
          <a:lstStyle/>
          <a:p>
            <a:pPr marL="16934" algn="ctr"/>
            <a:r>
              <a:rPr lang="en-US" sz="8000" dirty="0">
                <a:solidFill>
                  <a:schemeClr val="tx1"/>
                </a:solidFill>
              </a:rPr>
              <a:t>Because We Must!</a:t>
            </a:r>
          </a:p>
          <a:p>
            <a:pPr marL="16934" algn="ctr"/>
            <a:r>
              <a:rPr lang="en-US" sz="5867" dirty="0">
                <a:solidFill>
                  <a:schemeClr val="tx1"/>
                </a:solidFill>
              </a:rPr>
              <a:t>We must save the world for our children and grandchildren. Starting Now!</a:t>
            </a:r>
          </a:p>
          <a:p>
            <a:pPr marL="16934" algn="ctr">
              <a:spcBef>
                <a:spcPts val="2400"/>
              </a:spcBef>
            </a:pPr>
            <a:r>
              <a:rPr lang="en-US" sz="8000" dirty="0">
                <a:solidFill>
                  <a:schemeClr val="tx1"/>
                </a:solidFill>
              </a:rPr>
              <a:t>And We Will.</a:t>
            </a:r>
          </a:p>
        </p:txBody>
      </p:sp>
    </p:spTree>
    <p:extLst>
      <p:ext uri="{BB962C8B-B14F-4D97-AF65-F5344CB8AC3E}">
        <p14:creationId xmlns:p14="http://schemas.microsoft.com/office/powerpoint/2010/main" val="1794863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00" y="1154854"/>
            <a:ext cx="15056000" cy="2659501"/>
          </a:xfrm>
        </p:spPr>
        <p:txBody>
          <a:bodyPr>
            <a:noAutofit/>
          </a:bodyPr>
          <a:lstStyle/>
          <a:p>
            <a:pPr algn="ctr">
              <a:lnSpc>
                <a:spcPts val="8000"/>
              </a:lnSpc>
            </a:pPr>
            <a:r>
              <a:rPr lang="en-US" sz="6400" dirty="0">
                <a:solidFill>
                  <a:schemeClr val="accent2">
                    <a:lumMod val="40000"/>
                    <a:lumOff val="60000"/>
                  </a:schemeClr>
                </a:solidFill>
              </a:rPr>
              <a:t>HOW DO I KNOW WE WILL HAVE A CLEAN ENERGY FUTURE BY 2050?</a:t>
            </a:r>
          </a:p>
        </p:txBody>
      </p:sp>
      <p:sp>
        <p:nvSpPr>
          <p:cNvPr id="3" name="Text Placeholder 2"/>
          <p:cNvSpPr>
            <a:spLocks noGrp="1"/>
          </p:cNvSpPr>
          <p:nvPr>
            <p:ph type="body" idx="1"/>
          </p:nvPr>
        </p:nvSpPr>
        <p:spPr>
          <a:xfrm>
            <a:off x="754667" y="3953691"/>
            <a:ext cx="14901333" cy="4145280"/>
          </a:xfrm>
        </p:spPr>
        <p:txBody>
          <a:bodyPr>
            <a:normAutofit/>
          </a:bodyPr>
          <a:lstStyle/>
          <a:p>
            <a:pPr marL="16934" indent="0" algn="ctr">
              <a:buNone/>
            </a:pPr>
            <a:r>
              <a:rPr lang="en-US" sz="8800" b="1" dirty="0">
                <a:solidFill>
                  <a:schemeClr val="tx1"/>
                </a:solidFill>
              </a:rPr>
              <a:t>Because the people demand it.</a:t>
            </a:r>
          </a:p>
        </p:txBody>
      </p:sp>
    </p:spTree>
    <p:extLst>
      <p:ext uri="{BB962C8B-B14F-4D97-AF65-F5344CB8AC3E}">
        <p14:creationId xmlns:p14="http://schemas.microsoft.com/office/powerpoint/2010/main" val="426239770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9-9-27-NYC">
            <a:hlinkClick r:id="" action="ppaction://media"/>
            <a:extLst>
              <a:ext uri="{FF2B5EF4-FFF2-40B4-BE49-F238E27FC236}">
                <a16:creationId xmlns:a16="http://schemas.microsoft.com/office/drawing/2014/main" id="{05A16223-756D-4F30-9DDA-6D429986A2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86153" y="32987"/>
            <a:ext cx="5102167" cy="9111013"/>
          </a:xfrm>
          <a:prstGeom prst="rect">
            <a:avLst/>
          </a:prstGeom>
        </p:spPr>
      </p:pic>
      <p:sp>
        <p:nvSpPr>
          <p:cNvPr id="2" name="TextBox 1"/>
          <p:cNvSpPr txBox="1"/>
          <p:nvPr/>
        </p:nvSpPr>
        <p:spPr>
          <a:xfrm>
            <a:off x="725214" y="1418897"/>
            <a:ext cx="4130565" cy="66274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rgbClr val="FFFFFF"/>
                </a:solidFill>
                <a:effectLst/>
                <a:uFillTx/>
                <a:sym typeface="Arial"/>
              </a:rPr>
              <a:t>GLOBAL</a:t>
            </a:r>
          </a:p>
          <a:p>
            <a:pPr marL="0" marR="0" indent="0" algn="ctr" defTabSz="457200" rtl="0" fontAlgn="auto" latinLnBrk="0" hangingPunct="0">
              <a:lnSpc>
                <a:spcPct val="100000"/>
              </a:lnSpc>
              <a:spcBef>
                <a:spcPts val="0"/>
              </a:spcBef>
              <a:spcAft>
                <a:spcPts val="0"/>
              </a:spcAft>
              <a:buClrTx/>
              <a:buSzTx/>
              <a:buFontTx/>
              <a:buNone/>
              <a:tabLst/>
            </a:pPr>
            <a:r>
              <a:rPr lang="en-US" sz="6600" dirty="0"/>
              <a:t>YOUTH</a:t>
            </a:r>
          </a:p>
          <a:p>
            <a:pPr marL="0" marR="0" indent="0" algn="ctr" defTabSz="457200"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rgbClr val="FFFFFF"/>
                </a:solidFill>
                <a:effectLst/>
                <a:uFillTx/>
                <a:sym typeface="Arial"/>
              </a:rPr>
              <a:t>CLIMATE</a:t>
            </a:r>
          </a:p>
          <a:p>
            <a:pPr marL="0" marR="0" indent="0" algn="ctr" defTabSz="457200" rtl="0" fontAlgn="auto" latinLnBrk="0" hangingPunct="0">
              <a:lnSpc>
                <a:spcPct val="100000"/>
              </a:lnSpc>
              <a:spcBef>
                <a:spcPts val="0"/>
              </a:spcBef>
              <a:spcAft>
                <a:spcPts val="0"/>
              </a:spcAft>
              <a:buClrTx/>
              <a:buSzTx/>
              <a:buFontTx/>
              <a:buNone/>
              <a:tabLst/>
            </a:pPr>
            <a:r>
              <a:rPr lang="en-US" sz="6600" dirty="0"/>
              <a:t>STRIKE</a:t>
            </a:r>
          </a:p>
          <a:p>
            <a:pPr marL="0" marR="0" indent="0" algn="ctr" defTabSz="457200" rtl="0" fontAlgn="auto" latinLnBrk="0" hangingPunct="0">
              <a:lnSpc>
                <a:spcPct val="100000"/>
              </a:lnSpc>
              <a:spcBef>
                <a:spcPts val="0"/>
              </a:spcBef>
              <a:spcAft>
                <a:spcPts val="0"/>
              </a:spcAft>
              <a:buClrTx/>
              <a:buSzTx/>
              <a:buFontTx/>
              <a:buNone/>
              <a:tabLst/>
            </a:pPr>
            <a:endParaRPr kumimoji="0" lang="en-US" sz="4000" b="1" i="0" u="none" strike="noStrike" cap="none" spc="0" normalizeH="0" baseline="0" dirty="0">
              <a:ln>
                <a:noFill/>
              </a:ln>
              <a:solidFill>
                <a:srgbClr val="FFFFFF"/>
              </a:solidFill>
              <a:effectLst/>
              <a:uFillTx/>
              <a:latin typeface="+mn-lt"/>
              <a:ea typeface="+mn-ea"/>
              <a:cs typeface="+mn-cs"/>
              <a:sym typeface="Arial"/>
            </a:endParaRPr>
          </a:p>
          <a:p>
            <a:pPr marL="0" marR="0" indent="0" algn="ctr" defTabSz="457200" rtl="0" fontAlgn="auto" latinLnBrk="0" hangingPunct="0">
              <a:lnSpc>
                <a:spcPct val="100000"/>
              </a:lnSpc>
              <a:spcBef>
                <a:spcPts val="0"/>
              </a:spcBef>
              <a:spcAft>
                <a:spcPts val="0"/>
              </a:spcAft>
              <a:buClrTx/>
              <a:buSzTx/>
              <a:buFontTx/>
              <a:buNone/>
              <a:tabLst/>
            </a:pPr>
            <a:r>
              <a:rPr lang="en-US" sz="4000" dirty="0"/>
              <a:t>NYC</a:t>
            </a:r>
          </a:p>
          <a:p>
            <a:pPr marL="0" marR="0" indent="0" algn="ctr" defTabSz="4572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FFFFFF"/>
                </a:solidFill>
                <a:effectLst/>
                <a:uFillTx/>
                <a:latin typeface="+mn-lt"/>
                <a:ea typeface="+mn-ea"/>
                <a:cs typeface="+mn-cs"/>
                <a:sym typeface="Arial"/>
              </a:rPr>
              <a:t>September 20, 2019</a:t>
            </a:r>
          </a:p>
        </p:txBody>
      </p:sp>
    </p:spTree>
    <p:extLst>
      <p:ext uri="{BB962C8B-B14F-4D97-AF65-F5344CB8AC3E}">
        <p14:creationId xmlns:p14="http://schemas.microsoft.com/office/powerpoint/2010/main" val="5405036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7" name="1746375a-dc94-44f3-8334-447eb2936eaa-NAS-Climate_Strike-06.jpg" descr="1746375a-dc94-44f3-8334-447eb2936eaa-NAS-Climate_Strike-06.jpg"/>
          <p:cNvPicPr>
            <a:picLocks noChangeAspect="1"/>
          </p:cNvPicPr>
          <p:nvPr/>
        </p:nvPicPr>
        <p:blipFill>
          <a:blip r:embed="rId3"/>
          <a:stretch>
            <a:fillRect/>
          </a:stretch>
        </p:blipFill>
        <p:spPr>
          <a:xfrm>
            <a:off x="-1" y="-549329"/>
            <a:ext cx="16256001" cy="11785601"/>
          </a:xfrm>
          <a:prstGeom prst="rect">
            <a:avLst/>
          </a:prstGeom>
          <a:ln w="12700">
            <a:miter lim="400000"/>
          </a:ln>
        </p:spPr>
      </p:pic>
      <p:sp>
        <p:nvSpPr>
          <p:cNvPr id="8578" name="Nashville, Tennessee"/>
          <p:cNvSpPr txBox="1">
            <a:spLocks noGrp="1"/>
          </p:cNvSpPr>
          <p:nvPr>
            <p:ph type="title"/>
          </p:nvPr>
        </p:nvSpPr>
        <p:spPr>
          <a:xfrm>
            <a:off x="10115226" y="254000"/>
            <a:ext cx="13754101" cy="774700"/>
          </a:xfrm>
          <a:prstGeom prst="rect">
            <a:avLst/>
          </a:prstGeom>
        </p:spPr>
        <p:txBody>
          <a:bodyPr/>
          <a:lstStyle/>
          <a:p>
            <a:r>
              <a:t>Nashville, Tennessee</a:t>
            </a:r>
          </a:p>
        </p:txBody>
      </p:sp>
      <p:sp>
        <p:nvSpPr>
          <p:cNvPr id="8579" name="September 20, 2019"/>
          <p:cNvSpPr txBox="1">
            <a:spLocks noGrp="1"/>
          </p:cNvSpPr>
          <p:nvPr>
            <p:ph type="body" sz="quarter" idx="1"/>
          </p:nvPr>
        </p:nvSpPr>
        <p:spPr>
          <a:xfrm>
            <a:off x="12856705" y="1028700"/>
            <a:ext cx="13754101" cy="762000"/>
          </a:xfrm>
          <a:prstGeom prst="rect">
            <a:avLst/>
          </a:prstGeom>
        </p:spPr>
        <p:txBody>
          <a:bodyPr/>
          <a:lstStyle/>
          <a:p>
            <a:r>
              <a:t>September 20, 2019</a:t>
            </a:r>
          </a:p>
        </p:txBody>
      </p:sp>
      <p:sp>
        <p:nvSpPr>
          <p:cNvPr id="8580" name="Photo © 2019 Larry McCormack/The Tennessean"/>
          <p:cNvSpPr txBox="1"/>
          <p:nvPr/>
        </p:nvSpPr>
        <p:spPr>
          <a:xfrm>
            <a:off x="914400" y="8686800"/>
            <a:ext cx="5659678" cy="235962"/>
          </a:xfrm>
          <a:prstGeom prst="rect">
            <a:avLst/>
          </a:prstGeom>
          <a:ln w="12700">
            <a:miter lim="400000"/>
          </a:ln>
          <a:effectLst>
            <a:outerShdw blurRad="25400" dist="25400" dir="5400000" rotWithShape="0">
              <a:srgbClr val="000000">
                <a:alpha val="9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solidFill>
                  <a:srgbClr val="FFFFFF">
                    <a:alpha val="50000"/>
                  </a:srgbClr>
                </a:solidFill>
              </a:defRPr>
            </a:lvl1pPr>
          </a:lstStyle>
          <a:p>
            <a:r>
              <a:rPr dirty="0">
                <a:solidFill>
                  <a:srgbClr val="FFFFFF"/>
                </a:solidFill>
                <a:effectLst>
                  <a:outerShdw blurRad="25400" dist="38100" dir="13500000" algn="br" rotWithShape="0">
                    <a:prstClr val="black">
                      <a:alpha val="70000"/>
                    </a:prstClr>
                  </a:outerShdw>
                </a:effectLst>
              </a:rPr>
              <a:t>Photo © 2019 Larry McCormack/The Tennessean</a:t>
            </a:r>
          </a:p>
        </p:txBody>
      </p:sp>
    </p:spTree>
    <p:extLst>
      <p:ext uri="{BB962C8B-B14F-4D97-AF65-F5344CB8AC3E}">
        <p14:creationId xmlns:p14="http://schemas.microsoft.com/office/powerpoint/2010/main" val="1328917500"/>
      </p:ext>
    </p:extLst>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shutterstock_38733013_cropped.jpg" descr="shutterstock_38733013_cropped.jp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342" name="Photo © Peter Weber/Shutterstock"/>
          <p:cNvSpPr txBox="1"/>
          <p:nvPr/>
        </p:nvSpPr>
        <p:spPr>
          <a:xfrm>
            <a:off x="914400" y="8686800"/>
            <a:ext cx="3467100"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lvl1pPr>
          </a:lstStyle>
          <a:p>
            <a:r>
              <a:rPr dirty="0">
                <a:solidFill>
                  <a:srgbClr val="FFFFFF">
                    <a:alpha val="50000"/>
                  </a:srgbClr>
                </a:solidFill>
              </a:rPr>
              <a:t>Photo © Peter Weber/Shutterstock</a:t>
            </a:r>
          </a:p>
        </p:txBody>
      </p:sp>
      <p:sp>
        <p:nvSpPr>
          <p:cNvPr id="343" name="We are spewing 152 million tons of manmade global warming pollution into the thin shell of our…"/>
          <p:cNvSpPr txBox="1"/>
          <p:nvPr/>
        </p:nvSpPr>
        <p:spPr>
          <a:xfrm>
            <a:off x="940907" y="1043597"/>
            <a:ext cx="14374191" cy="294952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ctr">
              <a:lnSpc>
                <a:spcPts val="5400"/>
              </a:lnSpc>
              <a:spcBef>
                <a:spcPts val="300"/>
              </a:spcBef>
              <a:defRPr sz="4500"/>
            </a:pPr>
            <a:r>
              <a:rPr dirty="0">
                <a:effectLst>
                  <a:outerShdw blurRad="50800" dist="50800" dir="5400000" algn="tl" rotWithShape="0">
                    <a:prstClr val="black">
                      <a:alpha val="80000"/>
                    </a:prstClr>
                  </a:outerShdw>
                </a:effectLst>
              </a:rPr>
              <a:t>We are spewing </a:t>
            </a:r>
            <a:r>
              <a:rPr dirty="0">
                <a:solidFill>
                  <a:srgbClr val="FF2600"/>
                </a:solidFill>
                <a:effectLst>
                  <a:outerShdw blurRad="50800" dist="50800" dir="5400000" algn="tl" rotWithShape="0">
                    <a:prstClr val="black">
                      <a:alpha val="80000"/>
                    </a:prstClr>
                  </a:outerShdw>
                </a:effectLst>
              </a:rPr>
              <a:t>152 million tons</a:t>
            </a:r>
            <a:r>
              <a:rPr dirty="0">
                <a:effectLst>
                  <a:outerShdw blurRad="50800" dist="50800" dir="5400000" algn="tl" rotWithShape="0">
                    <a:prstClr val="black">
                      <a:alpha val="80000"/>
                    </a:prstClr>
                  </a:outerShdw>
                </a:effectLst>
              </a:rPr>
              <a:t> of manmade global </a:t>
            </a:r>
            <a:endParaRPr lang="en-US" dirty="0">
              <a:effectLst>
                <a:outerShdw blurRad="50800" dist="50800" dir="5400000" algn="tl" rotWithShape="0">
                  <a:prstClr val="black">
                    <a:alpha val="80000"/>
                  </a:prstClr>
                </a:outerShdw>
              </a:effectLst>
            </a:endParaRPr>
          </a:p>
          <a:p>
            <a:pPr algn="ctr">
              <a:lnSpc>
                <a:spcPts val="5400"/>
              </a:lnSpc>
              <a:spcBef>
                <a:spcPts val="300"/>
              </a:spcBef>
              <a:defRPr sz="4500"/>
            </a:pPr>
            <a:r>
              <a:rPr dirty="0">
                <a:effectLst>
                  <a:outerShdw blurRad="50800" dist="50800" dir="5400000" algn="tl" rotWithShape="0">
                    <a:prstClr val="black">
                      <a:alpha val="80000"/>
                    </a:prstClr>
                  </a:outerShdw>
                </a:effectLst>
              </a:rPr>
              <a:t>warming pollution into the thin shell of our </a:t>
            </a:r>
          </a:p>
          <a:p>
            <a:pPr algn="ctr">
              <a:lnSpc>
                <a:spcPts val="5400"/>
              </a:lnSpc>
              <a:spcBef>
                <a:spcPts val="300"/>
              </a:spcBef>
              <a:defRPr sz="4500"/>
            </a:pPr>
            <a:r>
              <a:rPr dirty="0">
                <a:effectLst>
                  <a:outerShdw blurRad="50800" dist="50800" dir="5400000" algn="tl" rotWithShape="0">
                    <a:prstClr val="black">
                      <a:alpha val="80000"/>
                    </a:prstClr>
                  </a:outerShdw>
                </a:effectLst>
              </a:rPr>
              <a:t>atmosphere </a:t>
            </a:r>
            <a:r>
              <a:rPr dirty="0">
                <a:solidFill>
                  <a:srgbClr val="FF2600"/>
                </a:solidFill>
                <a:effectLst>
                  <a:outerShdw blurRad="50800" dist="50800" dir="5400000" algn="tl" rotWithShape="0">
                    <a:prstClr val="black">
                      <a:alpha val="80000"/>
                    </a:prstClr>
                  </a:outerShdw>
                </a:effectLst>
              </a:rPr>
              <a:t>every 24 hours</a:t>
            </a:r>
            <a:r>
              <a:rPr dirty="0">
                <a:effectLst>
                  <a:outerShdw blurRad="50800" dist="50800" dir="5400000" algn="tl" rotWithShape="0">
                    <a:prstClr val="black">
                      <a:alpha val="80000"/>
                    </a:prstClr>
                  </a:outerShdw>
                </a:effectLst>
              </a:rPr>
              <a:t> — as if it were </a:t>
            </a:r>
          </a:p>
          <a:p>
            <a:pPr algn="ctr">
              <a:lnSpc>
                <a:spcPts val="5400"/>
              </a:lnSpc>
              <a:spcBef>
                <a:spcPts val="300"/>
              </a:spcBef>
              <a:defRPr sz="4500"/>
            </a:pPr>
            <a:r>
              <a:rPr dirty="0">
                <a:effectLst>
                  <a:outerShdw blurRad="50800" dist="50800" dir="5400000" algn="tl" rotWithShape="0">
                    <a:prstClr val="black">
                      <a:alpha val="80000"/>
                    </a:prstClr>
                  </a:outerShdw>
                </a:effectLst>
              </a:rPr>
              <a:t>an open sewer</a:t>
            </a:r>
            <a:r>
              <a:rPr dirty="0">
                <a:effectLst>
                  <a:outerShdw blurRad="50800" dist="38100" dir="2700000" algn="tl" rotWithShape="0">
                    <a:prstClr val="black">
                      <a:alpha val="80000"/>
                    </a:prstClr>
                  </a:outerShdw>
                </a:effectLst>
              </a:rPr>
              <a:t>.</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
                                  </p:stCondLst>
                                  <p:iterate type="lt">
                                    <p:tmAbs val="20"/>
                                  </p:iterate>
                                  <p:childTnLst>
                                    <p:set>
                                      <p:cBhvr>
                                        <p:cTn id="6" fill="hold"/>
                                        <p:tgtEl>
                                          <p:spTgt spid="343">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autoUpdateAnimBg="0"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00" y="1154854"/>
            <a:ext cx="15056000" cy="2659501"/>
          </a:xfrm>
        </p:spPr>
        <p:txBody>
          <a:bodyPr>
            <a:noAutofit/>
          </a:bodyPr>
          <a:lstStyle/>
          <a:p>
            <a:pPr algn="ctr">
              <a:lnSpc>
                <a:spcPts val="8000"/>
              </a:lnSpc>
            </a:pPr>
            <a:r>
              <a:rPr lang="en-US" sz="6400" dirty="0">
                <a:solidFill>
                  <a:schemeClr val="accent2">
                    <a:lumMod val="40000"/>
                    <a:lumOff val="60000"/>
                  </a:schemeClr>
                </a:solidFill>
              </a:rPr>
              <a:t>HOW DO I KNOW WE WILL HAVE A CLEAN ENERGY FUTURE BY 2050?</a:t>
            </a:r>
          </a:p>
        </p:txBody>
      </p:sp>
      <p:sp>
        <p:nvSpPr>
          <p:cNvPr id="3" name="Text Placeholder 2"/>
          <p:cNvSpPr>
            <a:spLocks noGrp="1"/>
          </p:cNvSpPr>
          <p:nvPr>
            <p:ph type="body" idx="1"/>
          </p:nvPr>
        </p:nvSpPr>
        <p:spPr>
          <a:xfrm>
            <a:off x="754667" y="4493623"/>
            <a:ext cx="14901333" cy="3309257"/>
          </a:xfrm>
        </p:spPr>
        <p:txBody>
          <a:bodyPr>
            <a:normAutofit/>
          </a:bodyPr>
          <a:lstStyle/>
          <a:p>
            <a:pPr marL="16934" algn="ctr"/>
            <a:r>
              <a:rPr lang="en-US" sz="8000" dirty="0">
                <a:solidFill>
                  <a:schemeClr val="tx1"/>
                </a:solidFill>
              </a:rPr>
              <a:t>And the market will drive it.</a:t>
            </a:r>
          </a:p>
        </p:txBody>
      </p:sp>
    </p:spTree>
    <p:extLst>
      <p:ext uri="{BB962C8B-B14F-4D97-AF65-F5344CB8AC3E}">
        <p14:creationId xmlns:p14="http://schemas.microsoft.com/office/powerpoint/2010/main" val="50563391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3" name="Conventional Energy Stocks Are the Worst Investments"/>
          <p:cNvSpPr txBox="1">
            <a:spLocks noGrp="1"/>
          </p:cNvSpPr>
          <p:nvPr>
            <p:ph type="title"/>
          </p:nvPr>
        </p:nvSpPr>
        <p:spPr>
          <a:xfrm>
            <a:off x="413573" y="596900"/>
            <a:ext cx="15428854" cy="762000"/>
          </a:xfrm>
          <a:prstGeom prst="rect">
            <a:avLst/>
          </a:prstGeom>
        </p:spPr>
        <p:txBody>
          <a:bodyPr/>
          <a:lstStyle/>
          <a:p>
            <a:r>
              <a:t>Conventional Energy Stocks Are the Worst Investments</a:t>
            </a:r>
          </a:p>
        </p:txBody>
      </p:sp>
      <p:graphicFrame>
        <p:nvGraphicFramePr>
          <p:cNvPr id="6064" name="2D Line Chart"/>
          <p:cNvGraphicFramePr/>
          <p:nvPr>
            <p:extLst>
              <p:ext uri="{D42A27DB-BD31-4B8C-83A1-F6EECF244321}">
                <p14:modId xmlns:p14="http://schemas.microsoft.com/office/powerpoint/2010/main" val="1465195473"/>
              </p:ext>
            </p:extLst>
          </p:nvPr>
        </p:nvGraphicFramePr>
        <p:xfrm>
          <a:off x="1273644" y="1349247"/>
          <a:ext cx="14484096" cy="7180047"/>
        </p:xfrm>
        <a:graphic>
          <a:graphicData uri="http://schemas.openxmlformats.org/drawingml/2006/chart">
            <c:chart xmlns:c="http://schemas.openxmlformats.org/drawingml/2006/chart" xmlns:r="http://schemas.openxmlformats.org/officeDocument/2006/relationships" r:id="rId3"/>
          </a:graphicData>
        </a:graphic>
      </p:graphicFrame>
      <p:sp>
        <p:nvSpPr>
          <p:cNvPr id="6065" name="S&amp;P 500 Index"/>
          <p:cNvSpPr txBox="1"/>
          <p:nvPr/>
        </p:nvSpPr>
        <p:spPr>
          <a:xfrm rot="16200000">
            <a:off x="-1340812" y="4666403"/>
            <a:ext cx="4233337" cy="4087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a:defRPr sz="2500"/>
            </a:lvl1pPr>
          </a:lstStyle>
          <a:p>
            <a:r>
              <a:t>S&amp;P 500 Index</a:t>
            </a:r>
          </a:p>
        </p:txBody>
      </p:sp>
      <p:sp>
        <p:nvSpPr>
          <p:cNvPr id="6066" name="Data: MarketWatch"/>
          <p:cNvSpPr txBox="1"/>
          <p:nvPr/>
        </p:nvSpPr>
        <p:spPr>
          <a:xfrm>
            <a:off x="914400" y="8686800"/>
            <a:ext cx="5182777"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solidFill>
                  <a:srgbClr val="4B5152"/>
                </a:solidFill>
              </a:defRPr>
            </a:lvl1pPr>
          </a:lstStyle>
          <a:p>
            <a:r>
              <a:rPr dirty="0">
                <a:solidFill>
                  <a:schemeClr val="tx1">
                    <a:alpha val="50000"/>
                  </a:schemeClr>
                </a:solidFill>
              </a:rPr>
              <a:t>Data: MarketWatch</a:t>
            </a:r>
          </a:p>
        </p:txBody>
      </p:sp>
      <p:sp>
        <p:nvSpPr>
          <p:cNvPr id="6067" name="Line"/>
          <p:cNvSpPr/>
          <p:nvPr/>
        </p:nvSpPr>
        <p:spPr>
          <a:xfrm>
            <a:off x="2233189" y="2114094"/>
            <a:ext cx="13162742" cy="40056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88" y="19501"/>
                </a:lnTo>
                <a:lnTo>
                  <a:pt x="1563" y="18758"/>
                </a:lnTo>
                <a:lnTo>
                  <a:pt x="2136" y="18805"/>
                </a:lnTo>
                <a:lnTo>
                  <a:pt x="2669" y="20595"/>
                </a:lnTo>
                <a:lnTo>
                  <a:pt x="3214" y="19478"/>
                </a:lnTo>
                <a:lnTo>
                  <a:pt x="3753" y="17976"/>
                </a:lnTo>
                <a:lnTo>
                  <a:pt x="4284" y="18494"/>
                </a:lnTo>
                <a:lnTo>
                  <a:pt x="4835" y="17644"/>
                </a:lnTo>
                <a:lnTo>
                  <a:pt x="5375" y="17780"/>
                </a:lnTo>
                <a:lnTo>
                  <a:pt x="5910" y="16398"/>
                </a:lnTo>
                <a:lnTo>
                  <a:pt x="6487" y="16011"/>
                </a:lnTo>
                <a:lnTo>
                  <a:pt x="7004" y="15223"/>
                </a:lnTo>
                <a:lnTo>
                  <a:pt x="7556" y="13570"/>
                </a:lnTo>
                <a:lnTo>
                  <a:pt x="8075" y="13401"/>
                </a:lnTo>
                <a:lnTo>
                  <a:pt x="8642" y="12549"/>
                </a:lnTo>
                <a:lnTo>
                  <a:pt x="9172" y="12443"/>
                </a:lnTo>
                <a:lnTo>
                  <a:pt x="9699" y="11519"/>
                </a:lnTo>
                <a:lnTo>
                  <a:pt x="10226" y="11434"/>
                </a:lnTo>
                <a:lnTo>
                  <a:pt x="10794" y="11443"/>
                </a:lnTo>
                <a:lnTo>
                  <a:pt x="11305" y="12899"/>
                </a:lnTo>
                <a:lnTo>
                  <a:pt x="11883" y="11614"/>
                </a:lnTo>
                <a:lnTo>
                  <a:pt x="12445" y="11508"/>
                </a:lnTo>
                <a:lnTo>
                  <a:pt x="12994" y="11135"/>
                </a:lnTo>
                <a:lnTo>
                  <a:pt x="13990" y="9862"/>
                </a:lnTo>
                <a:lnTo>
                  <a:pt x="14580" y="8543"/>
                </a:lnTo>
                <a:lnTo>
                  <a:pt x="15118" y="8043"/>
                </a:lnTo>
                <a:lnTo>
                  <a:pt x="15634" y="7064"/>
                </a:lnTo>
                <a:lnTo>
                  <a:pt x="16192" y="5476"/>
                </a:lnTo>
                <a:lnTo>
                  <a:pt x="16730" y="5884"/>
                </a:lnTo>
                <a:lnTo>
                  <a:pt x="17250" y="5122"/>
                </a:lnTo>
                <a:lnTo>
                  <a:pt x="17832" y="3006"/>
                </a:lnTo>
                <a:lnTo>
                  <a:pt x="18343" y="7023"/>
                </a:lnTo>
                <a:lnTo>
                  <a:pt x="18907" y="3963"/>
                </a:lnTo>
                <a:lnTo>
                  <a:pt x="19404" y="2861"/>
                </a:lnTo>
                <a:lnTo>
                  <a:pt x="19956" y="2503"/>
                </a:lnTo>
                <a:lnTo>
                  <a:pt x="20531" y="0"/>
                </a:lnTo>
                <a:lnTo>
                  <a:pt x="21081" y="6310"/>
                </a:lnTo>
                <a:lnTo>
                  <a:pt x="21600" y="1992"/>
                </a:lnTo>
              </a:path>
            </a:pathLst>
          </a:custGeom>
          <a:ln w="50800">
            <a:solidFill>
              <a:srgbClr val="0089FF"/>
            </a:solidFill>
            <a:miter lim="400000"/>
          </a:ln>
          <a:effectLst>
            <a:outerShdw blurRad="38100" dist="38100" dir="5400000" rotWithShape="0">
              <a:srgbClr val="000000">
                <a:alpha val="70037"/>
              </a:srgbClr>
            </a:outerShdw>
          </a:effectLst>
        </p:spPr>
        <p:txBody>
          <a:bodyPr lIns="0" tIns="0" rIns="0" bIns="0"/>
          <a:lstStyle/>
          <a:p>
            <a:endParaRPr/>
          </a:p>
        </p:txBody>
      </p:sp>
      <p:sp>
        <p:nvSpPr>
          <p:cNvPr id="6068" name="Line"/>
          <p:cNvSpPr/>
          <p:nvPr/>
        </p:nvSpPr>
        <p:spPr>
          <a:xfrm>
            <a:off x="2250293" y="6673322"/>
            <a:ext cx="13131731" cy="924790"/>
          </a:xfrm>
          <a:custGeom>
            <a:avLst/>
            <a:gdLst/>
            <a:ahLst/>
            <a:cxnLst>
              <a:cxn ang="0">
                <a:pos x="wd2" y="hd2"/>
              </a:cxn>
              <a:cxn ang="5400000">
                <a:pos x="wd2" y="hd2"/>
              </a:cxn>
              <a:cxn ang="10800000">
                <a:pos x="wd2" y="hd2"/>
              </a:cxn>
              <a:cxn ang="16200000">
                <a:pos x="wd2" y="hd2"/>
              </a:cxn>
            </a:cxnLst>
            <a:rect l="0" t="0" r="r" b="b"/>
            <a:pathLst>
              <a:path w="21600" h="21600" extrusionOk="0">
                <a:moveTo>
                  <a:pt x="0" y="15066"/>
                </a:moveTo>
                <a:lnTo>
                  <a:pt x="490" y="13096"/>
                </a:lnTo>
                <a:lnTo>
                  <a:pt x="1538" y="6020"/>
                </a:lnTo>
                <a:lnTo>
                  <a:pt x="2108" y="7502"/>
                </a:lnTo>
                <a:lnTo>
                  <a:pt x="2648" y="12404"/>
                </a:lnTo>
                <a:lnTo>
                  <a:pt x="3186" y="8976"/>
                </a:lnTo>
                <a:lnTo>
                  <a:pt x="3700" y="8014"/>
                </a:lnTo>
                <a:lnTo>
                  <a:pt x="4281" y="9670"/>
                </a:lnTo>
                <a:lnTo>
                  <a:pt x="4811" y="7548"/>
                </a:lnTo>
                <a:lnTo>
                  <a:pt x="5323" y="8299"/>
                </a:lnTo>
                <a:lnTo>
                  <a:pt x="5855" y="6318"/>
                </a:lnTo>
                <a:lnTo>
                  <a:pt x="6445" y="6471"/>
                </a:lnTo>
                <a:lnTo>
                  <a:pt x="6997" y="5268"/>
                </a:lnTo>
                <a:lnTo>
                  <a:pt x="7511" y="3288"/>
                </a:lnTo>
                <a:lnTo>
                  <a:pt x="8038" y="3235"/>
                </a:lnTo>
                <a:lnTo>
                  <a:pt x="8580" y="0"/>
                </a:lnTo>
                <a:lnTo>
                  <a:pt x="9698" y="6093"/>
                </a:lnTo>
                <a:lnTo>
                  <a:pt x="10763" y="7517"/>
                </a:lnTo>
                <a:lnTo>
                  <a:pt x="11334" y="11993"/>
                </a:lnTo>
                <a:lnTo>
                  <a:pt x="11903" y="12062"/>
                </a:lnTo>
                <a:lnTo>
                  <a:pt x="12383" y="11584"/>
                </a:lnTo>
                <a:lnTo>
                  <a:pt x="12911" y="9542"/>
                </a:lnTo>
                <a:lnTo>
                  <a:pt x="13433" y="9175"/>
                </a:lnTo>
                <a:lnTo>
                  <a:pt x="13992" y="7479"/>
                </a:lnTo>
                <a:lnTo>
                  <a:pt x="15090" y="10694"/>
                </a:lnTo>
                <a:lnTo>
                  <a:pt x="16189" y="8587"/>
                </a:lnTo>
                <a:lnTo>
                  <a:pt x="16729" y="9875"/>
                </a:lnTo>
                <a:lnTo>
                  <a:pt x="17257" y="7234"/>
                </a:lnTo>
                <a:lnTo>
                  <a:pt x="17824" y="7173"/>
                </a:lnTo>
                <a:lnTo>
                  <a:pt x="18347" y="12950"/>
                </a:lnTo>
                <a:lnTo>
                  <a:pt x="18893" y="10365"/>
                </a:lnTo>
                <a:lnTo>
                  <a:pt x="19505" y="11151"/>
                </a:lnTo>
                <a:lnTo>
                  <a:pt x="19964" y="12728"/>
                </a:lnTo>
                <a:lnTo>
                  <a:pt x="20535" y="11683"/>
                </a:lnTo>
                <a:lnTo>
                  <a:pt x="21067" y="21600"/>
                </a:lnTo>
                <a:lnTo>
                  <a:pt x="21600" y="18617"/>
                </a:lnTo>
              </a:path>
            </a:pathLst>
          </a:custGeom>
          <a:ln w="50800">
            <a:solidFill>
              <a:srgbClr val="FF2600"/>
            </a:solidFill>
            <a:miter lim="400000"/>
          </a:ln>
          <a:effectLst>
            <a:outerShdw blurRad="38100" dist="38100" dir="5400000" rotWithShape="0">
              <a:srgbClr val="000000">
                <a:alpha val="70037"/>
              </a:srgbClr>
            </a:outerShdw>
          </a:effectLst>
        </p:spPr>
        <p:txBody>
          <a:bodyPr lIns="0" tIns="0" rIns="0" bIns="0"/>
          <a:lstStyle/>
          <a:p>
            <a:endParaRPr/>
          </a:p>
        </p:txBody>
      </p:sp>
      <p:sp>
        <p:nvSpPr>
          <p:cNvPr id="6069" name="S&amp;P 500 Energy Sector Index"/>
          <p:cNvSpPr txBox="1"/>
          <p:nvPr/>
        </p:nvSpPr>
        <p:spPr>
          <a:xfrm>
            <a:off x="2664623" y="7289178"/>
            <a:ext cx="4360813" cy="447229"/>
          </a:xfrm>
          <a:prstGeom prst="rect">
            <a:avLst/>
          </a:prstGeom>
          <a:ln w="12700">
            <a:miter lim="400000"/>
          </a:ln>
          <a:effectLst>
            <a:outerShdw blurRad="25400" dist="25400" dir="5400000" rotWithShape="0">
              <a:srgbClr val="000000">
                <a:alpha val="7003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2400">
                <a:solidFill>
                  <a:srgbClr val="FF2803"/>
                </a:solidFill>
              </a:defRPr>
            </a:lvl1pPr>
          </a:lstStyle>
          <a:p>
            <a:r>
              <a:t>S&amp;P 500 Energy Sector Index</a:t>
            </a:r>
          </a:p>
        </p:txBody>
      </p:sp>
      <p:sp>
        <p:nvSpPr>
          <p:cNvPr id="6070" name="S&amp;P 500"/>
          <p:cNvSpPr txBox="1"/>
          <p:nvPr/>
        </p:nvSpPr>
        <p:spPr>
          <a:xfrm>
            <a:off x="2664623" y="4871007"/>
            <a:ext cx="1328738" cy="447230"/>
          </a:xfrm>
          <a:prstGeom prst="rect">
            <a:avLst/>
          </a:prstGeom>
          <a:ln w="12700">
            <a:miter lim="400000"/>
          </a:ln>
          <a:effectLst>
            <a:outerShdw blurRad="25400" dist="25400" dir="5400000" rotWithShape="0">
              <a:srgbClr val="000000">
                <a:alpha val="7003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2400">
                <a:solidFill>
                  <a:srgbClr val="0089FF"/>
                </a:solidFill>
              </a:defRPr>
            </a:lvl1pPr>
          </a:lstStyle>
          <a:p>
            <a:r>
              <a:t>S&amp;P 500</a:t>
            </a:r>
          </a:p>
        </p:txBody>
      </p:sp>
      <p:sp>
        <p:nvSpPr>
          <p:cNvPr id="6071" name="Rectangle"/>
          <p:cNvSpPr/>
          <p:nvPr/>
        </p:nvSpPr>
        <p:spPr>
          <a:xfrm>
            <a:off x="2484453" y="1768834"/>
            <a:ext cx="7696793" cy="2144824"/>
          </a:xfrm>
          <a:prstGeom prst="rect">
            <a:avLst/>
          </a:prstGeom>
          <a:solidFill>
            <a:srgbClr val="000000">
              <a:alpha val="69719"/>
            </a:srgbClr>
          </a:solidFill>
          <a:ln w="25400">
            <a:miter lim="400000"/>
          </a:ln>
        </p:spPr>
        <p:txBody>
          <a:bodyPr lIns="38100" tIns="38100" rIns="38100" bIns="38100"/>
          <a:lstStyle/>
          <a:p>
            <a:endParaRPr/>
          </a:p>
        </p:txBody>
      </p:sp>
      <p:sp>
        <p:nvSpPr>
          <p:cNvPr id="6072" name="“Energy has been…the worst performer since the U.S. bull stock market began more than a decade ago.”…"/>
          <p:cNvSpPr txBox="1"/>
          <p:nvPr/>
        </p:nvSpPr>
        <p:spPr>
          <a:xfrm>
            <a:off x="2618595" y="1833278"/>
            <a:ext cx="7428510" cy="2015936"/>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spcBef>
                <a:spcPts val="1000"/>
              </a:spcBef>
              <a:defRPr sz="3000"/>
            </a:pPr>
            <a:r>
              <a:rPr dirty="0">
                <a:effectLst>
                  <a:outerShdw blurRad="50800" dist="38100" dir="5400000" algn="tl" rotWithShape="0">
                    <a:prstClr val="black">
                      <a:alpha val="70000"/>
                    </a:prstClr>
                  </a:outerShdw>
                </a:effectLst>
              </a:rPr>
              <a:t>“Energy has been…the worst performer since the U.S. bull stock market began more than a decade ago.”</a:t>
            </a:r>
          </a:p>
          <a:p>
            <a:pPr algn="ctr">
              <a:spcBef>
                <a:spcPts val="1000"/>
              </a:spcBef>
              <a:defRPr sz="2600" i="1"/>
            </a:pPr>
            <a:r>
              <a:rPr dirty="0">
                <a:effectLst>
                  <a:outerShdw blurRad="50800" dist="38100" dir="5400000" algn="tl" rotWithShape="0">
                    <a:prstClr val="black">
                      <a:alpha val="70000"/>
                    </a:prstClr>
                  </a:outerShdw>
                </a:effectLst>
              </a:rPr>
              <a:t>– Reuters</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67"/>
                                        </p:tgtEl>
                                        <p:attrNameLst>
                                          <p:attrName>style.visibility</p:attrName>
                                        </p:attrNameLst>
                                      </p:cBhvr>
                                      <p:to>
                                        <p:strVal val="visible"/>
                                      </p:to>
                                    </p:set>
                                    <p:animEffect transition="in" filter="wipe(left)">
                                      <p:cBhvr>
                                        <p:cTn id="7" dur="1500"/>
                                        <p:tgtEl>
                                          <p:spTgt spid="6067"/>
                                        </p:tgtEl>
                                      </p:cBhvr>
                                    </p:animEffect>
                                  </p:childTnLst>
                                </p:cTn>
                              </p:par>
                              <p:par>
                                <p:cTn id="8" presetID="10" presetClass="entr" fill="hold" grpId="0" nodeType="withEffect">
                                  <p:stCondLst>
                                    <p:cond delay="0"/>
                                  </p:stCondLst>
                                  <p:iterate>
                                    <p:tmAbs val="0"/>
                                  </p:iterate>
                                  <p:childTnLst>
                                    <p:set>
                                      <p:cBhvr>
                                        <p:cTn id="9" fill="hold"/>
                                        <p:tgtEl>
                                          <p:spTgt spid="6070"/>
                                        </p:tgtEl>
                                        <p:attrNameLst>
                                          <p:attrName>style.visibility</p:attrName>
                                        </p:attrNameLst>
                                      </p:cBhvr>
                                      <p:to>
                                        <p:strVal val="visible"/>
                                      </p:to>
                                    </p:set>
                                    <p:animEffect transition="in" filter="fade">
                                      <p:cBhvr>
                                        <p:cTn id="10" dur="700"/>
                                        <p:tgtEl>
                                          <p:spTgt spid="607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068"/>
                                        </p:tgtEl>
                                        <p:attrNameLst>
                                          <p:attrName>style.visibility</p:attrName>
                                        </p:attrNameLst>
                                      </p:cBhvr>
                                      <p:to>
                                        <p:strVal val="visible"/>
                                      </p:to>
                                    </p:set>
                                    <p:animEffect transition="in" filter="wipe(left)">
                                      <p:cBhvr>
                                        <p:cTn id="15" dur="1500"/>
                                        <p:tgtEl>
                                          <p:spTgt spid="6068"/>
                                        </p:tgtEl>
                                      </p:cBhvr>
                                    </p:animEffect>
                                  </p:childTnLst>
                                </p:cTn>
                              </p:par>
                              <p:par>
                                <p:cTn id="16" presetID="10" presetClass="entr" fill="hold" grpId="0" nodeType="withEffect">
                                  <p:stCondLst>
                                    <p:cond delay="0"/>
                                  </p:stCondLst>
                                  <p:iterate>
                                    <p:tmAbs val="0"/>
                                  </p:iterate>
                                  <p:childTnLst>
                                    <p:set>
                                      <p:cBhvr>
                                        <p:cTn id="17" fill="hold"/>
                                        <p:tgtEl>
                                          <p:spTgt spid="6069"/>
                                        </p:tgtEl>
                                        <p:attrNameLst>
                                          <p:attrName>style.visibility</p:attrName>
                                        </p:attrNameLst>
                                      </p:cBhvr>
                                      <p:to>
                                        <p:strVal val="visible"/>
                                      </p:to>
                                    </p:set>
                                    <p:animEffect transition="in" filter="fade">
                                      <p:cBhvr>
                                        <p:cTn id="18" dur="700"/>
                                        <p:tgtEl>
                                          <p:spTgt spid="6069"/>
                                        </p:tgtEl>
                                      </p:cBhvr>
                                    </p:animEffect>
                                  </p:childTnLst>
                                </p:cTn>
                              </p:par>
                              <p:par>
                                <p:cTn id="19" presetID="10" presetClass="entr" fill="hold" grpId="0" nodeType="withEffect">
                                  <p:stCondLst>
                                    <p:cond delay="1500"/>
                                  </p:stCondLst>
                                  <p:iterate>
                                    <p:tmAbs val="0"/>
                                  </p:iterate>
                                  <p:childTnLst>
                                    <p:set>
                                      <p:cBhvr>
                                        <p:cTn id="20" fill="hold"/>
                                        <p:tgtEl>
                                          <p:spTgt spid="6071"/>
                                        </p:tgtEl>
                                        <p:attrNameLst>
                                          <p:attrName>style.visibility</p:attrName>
                                        </p:attrNameLst>
                                      </p:cBhvr>
                                      <p:to>
                                        <p:strVal val="visible"/>
                                      </p:to>
                                    </p:set>
                                    <p:animEffect transition="in" filter="fade">
                                      <p:cBhvr>
                                        <p:cTn id="21" dur="1000"/>
                                        <p:tgtEl>
                                          <p:spTgt spid="6071"/>
                                        </p:tgtEl>
                                      </p:cBhvr>
                                    </p:animEffect>
                                  </p:childTnLst>
                                </p:cTn>
                              </p:par>
                              <p:par>
                                <p:cTn id="22" presetID="10" presetClass="entr" presetSubtype="0" fill="hold" grpId="0" nodeType="withEffect">
                                  <p:stCondLst>
                                    <p:cond delay="1800"/>
                                  </p:stCondLst>
                                  <p:iterate type="lt">
                                    <p:tmPct val="3000"/>
                                  </p:iterate>
                                  <p:childTnLst>
                                    <p:set>
                                      <p:cBhvr>
                                        <p:cTn id="23" dur="1" fill="hold">
                                          <p:stCondLst>
                                            <p:cond delay="0"/>
                                          </p:stCondLst>
                                        </p:cTn>
                                        <p:tgtEl>
                                          <p:spTgt spid="6072">
                                            <p:txEl>
                                              <p:pRg st="0" end="0"/>
                                            </p:txEl>
                                          </p:spTgt>
                                        </p:tgtEl>
                                        <p:attrNameLst>
                                          <p:attrName>style.visibility</p:attrName>
                                        </p:attrNameLst>
                                      </p:cBhvr>
                                      <p:to>
                                        <p:strVal val="visible"/>
                                      </p:to>
                                    </p:set>
                                    <p:animEffect transition="in" filter="fade">
                                      <p:cBhvr>
                                        <p:cTn id="24" dur="500"/>
                                        <p:tgtEl>
                                          <p:spTgt spid="6072">
                                            <p:txEl>
                                              <p:pRg st="0" end="0"/>
                                            </p:txEl>
                                          </p:spTgt>
                                        </p:tgtEl>
                                      </p:cBhvr>
                                    </p:animEffect>
                                  </p:childTnLst>
                                </p:cTn>
                              </p:par>
                              <p:par>
                                <p:cTn id="25" presetID="10" presetClass="entr" presetSubtype="0" fill="hold" grpId="0" nodeType="withEffect">
                                  <p:stCondLst>
                                    <p:cond delay="3000"/>
                                  </p:stCondLst>
                                  <p:iterate type="lt">
                                    <p:tmPct val="3000"/>
                                  </p:iterate>
                                  <p:childTnLst>
                                    <p:set>
                                      <p:cBhvr>
                                        <p:cTn id="26" dur="1" fill="hold">
                                          <p:stCondLst>
                                            <p:cond delay="0"/>
                                          </p:stCondLst>
                                        </p:cTn>
                                        <p:tgtEl>
                                          <p:spTgt spid="6072">
                                            <p:txEl>
                                              <p:pRg st="1" end="1"/>
                                            </p:txEl>
                                          </p:spTgt>
                                        </p:tgtEl>
                                        <p:attrNameLst>
                                          <p:attrName>style.visibility</p:attrName>
                                        </p:attrNameLst>
                                      </p:cBhvr>
                                      <p:to>
                                        <p:strVal val="visible"/>
                                      </p:to>
                                    </p:set>
                                    <p:animEffect transition="in" filter="fade">
                                      <p:cBhvr>
                                        <p:cTn id="27" dur="500"/>
                                        <p:tgtEl>
                                          <p:spTgt spid="607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7" grpId="0" animBg="1" advAuto="0"/>
      <p:bldP spid="6068" grpId="0" animBg="1" advAuto="0"/>
      <p:bldP spid="6069" grpId="0" animBg="1" advAuto="0"/>
      <p:bldP spid="6070" grpId="0" animBg="1" advAuto="0"/>
      <p:bldP spid="6071" grpId="0" animBg="1" advAuto="0"/>
      <p:bldP spid="6072" grpId="0" uiExpand="1"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782-Paris">
            <a:hlinkClick r:id="" action="ppaction://media"/>
            <a:extLst>
              <a:ext uri="{FF2B5EF4-FFF2-40B4-BE49-F238E27FC236}">
                <a16:creationId xmlns:a16="http://schemas.microsoft.com/office/drawing/2014/main" id="{0AA45EEF-8CA0-41B9-AD29-2C16E9ACA3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
        <p:nvSpPr>
          <p:cNvPr id="7953" name="In the 2015 Paris Agreement,…"/>
          <p:cNvSpPr txBox="1"/>
          <p:nvPr/>
        </p:nvSpPr>
        <p:spPr>
          <a:xfrm>
            <a:off x="3767639" y="391410"/>
            <a:ext cx="12130928" cy="2872581"/>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4500"/>
            </a:pPr>
            <a:r>
              <a:rPr dirty="0">
                <a:effectLst>
                  <a:outerShdw blurRad="38100" dist="38100" dir="5400000" algn="tl" rotWithShape="0">
                    <a:prstClr val="black">
                      <a:alpha val="70000"/>
                    </a:prstClr>
                  </a:outerShdw>
                </a:effectLst>
              </a:rPr>
              <a:t>In the 2015 Paris Agreement,</a:t>
            </a:r>
          </a:p>
          <a:p>
            <a:pPr algn="ctr">
              <a:defRPr sz="4500"/>
            </a:pPr>
            <a:r>
              <a:rPr dirty="0">
                <a:solidFill>
                  <a:srgbClr val="FF1314"/>
                </a:solidFill>
                <a:effectLst>
                  <a:outerShdw blurRad="38100" dist="38100" dir="5400000" algn="tl" rotWithShape="0">
                    <a:prstClr val="black">
                      <a:alpha val="70000"/>
                    </a:prstClr>
                  </a:outerShdw>
                </a:effectLst>
              </a:rPr>
              <a:t>every nation in the world agreed</a:t>
            </a:r>
            <a:r>
              <a:rPr dirty="0">
                <a:effectLst>
                  <a:outerShdw blurRad="38100" dist="38100" dir="5400000" algn="tl" rotWithShape="0">
                    <a:prstClr val="black">
                      <a:alpha val="70000"/>
                    </a:prstClr>
                  </a:outerShdw>
                </a:effectLst>
              </a:rPr>
              <a:t> </a:t>
            </a:r>
            <a:br>
              <a:rPr dirty="0">
                <a:effectLst>
                  <a:outerShdw blurRad="38100" dist="38100" dir="5400000" algn="tl" rotWithShape="0">
                    <a:prstClr val="black">
                      <a:alpha val="70000"/>
                    </a:prstClr>
                  </a:outerShdw>
                </a:effectLst>
              </a:rPr>
            </a:br>
            <a:r>
              <a:rPr dirty="0">
                <a:effectLst>
                  <a:outerShdw blurRad="38100" dist="38100" dir="5400000" algn="tl" rotWithShape="0">
                    <a:prstClr val="black">
                      <a:alpha val="70000"/>
                    </a:prstClr>
                  </a:outerShdw>
                </a:effectLst>
              </a:rPr>
              <a:t>to work together to achieve net zero greenhouse gas emissions by mid-century.</a:t>
            </a:r>
          </a:p>
        </p:txBody>
      </p:sp>
      <p:sp>
        <p:nvSpPr>
          <p:cNvPr id="7954" name="© SevArt/Pond5"/>
          <p:cNvSpPr txBox="1"/>
          <p:nvPr/>
        </p:nvSpPr>
        <p:spPr>
          <a:xfrm>
            <a:off x="914400" y="8686800"/>
            <a:ext cx="5725265" cy="223615"/>
          </a:xfrm>
          <a:prstGeom prst="rect">
            <a:avLst/>
          </a:prstGeom>
          <a:ln w="12700">
            <a:miter lim="400000"/>
          </a:ln>
          <a:effectLst>
            <a:outerShdw blurRad="50800" dist="127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lvl1pPr>
          </a:lstStyle>
          <a:p>
            <a:r>
              <a:rPr dirty="0"/>
              <a:t>© </a:t>
            </a:r>
            <a:r>
              <a:rPr dirty="0" err="1"/>
              <a:t>SevArt</a:t>
            </a:r>
            <a:r>
              <a:rPr dirty="0"/>
              <a:t>/Pond5</a:t>
            </a:r>
          </a:p>
        </p:txBody>
      </p:sp>
      <p:sp>
        <p:nvSpPr>
          <p:cNvPr id="7955" name="The U.S. cannot legally withdraw until the day after the 2020 Presidential election."/>
          <p:cNvSpPr txBox="1"/>
          <p:nvPr/>
        </p:nvSpPr>
        <p:spPr>
          <a:xfrm>
            <a:off x="5312684" y="3481958"/>
            <a:ext cx="8426817" cy="2180084"/>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500"/>
            </a:lvl1pPr>
          </a:lstStyle>
          <a:p>
            <a:r>
              <a:rPr dirty="0">
                <a:effectLst>
                  <a:outerShdw blurRad="38100" dist="38100" dir="5400000" algn="tl" rotWithShape="0">
                    <a:prstClr val="black">
                      <a:alpha val="70000"/>
                    </a:prstClr>
                  </a:outerShdw>
                </a:effectLst>
              </a:rPr>
              <a:t>The U.S. cannot legally withdraw until the day after the 2020 Presidential election.</a:t>
            </a:r>
          </a:p>
        </p:txBody>
      </p:sp>
    </p:spTree>
    <p:extLst>
      <p:ext uri="{BB962C8B-B14F-4D97-AF65-F5344CB8AC3E}">
        <p14:creationId xmlns:p14="http://schemas.microsoft.com/office/powerpoint/2010/main" val="2460639874"/>
      </p:ext>
    </p:extLst>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40" fill="hold"/>
                                        <p:tgtEl>
                                          <p:spTgt spid="2"/>
                                        </p:tgtEl>
                                      </p:cBhvr>
                                    </p:cmd>
                                  </p:childTnLst>
                                </p:cTn>
                              </p:par>
                              <p:par>
                                <p:cTn id="7" presetID="1" presetClass="entr" presetSubtype="0" fill="hold" grpId="0" nodeType="withEffect">
                                  <p:stCondLst>
                                    <p:cond delay="300"/>
                                  </p:stCondLst>
                                  <p:iterate type="lt">
                                    <p:tmAbs val="20"/>
                                  </p:iterate>
                                  <p:childTnLst>
                                    <p:set>
                                      <p:cBhvr>
                                        <p:cTn id="8" fill="hold"/>
                                        <p:tgtEl>
                                          <p:spTgt spid="7953">
                                            <p:txEl>
                                              <p:charRg st="4294967295" end="429496729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20"/>
                                  </p:iterate>
                                  <p:childTnLst>
                                    <p:set>
                                      <p:cBhvr>
                                        <p:cTn id="12" fill="hold"/>
                                        <p:tgtEl>
                                          <p:spTgt spid="7955">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bldLst>
      <p:bldP spid="7953" grpId="0" autoUpdateAnimBg="0" advAuto="0"/>
      <p:bldP spid="7955" grpId="0" autoUpdateAnimBg="0"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3" name="Twenty-four states representing 55% of the American people have formed the United States Climate Alliance"/>
          <p:cNvSpPr txBox="1"/>
          <p:nvPr/>
        </p:nvSpPr>
        <p:spPr>
          <a:xfrm>
            <a:off x="183413" y="342900"/>
            <a:ext cx="15889174" cy="147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defRPr sz="4700"/>
            </a:lvl1pPr>
          </a:lstStyle>
          <a:p>
            <a:r>
              <a:t>Twenty-four states representing 55% of the American people have formed the United States Climate Alliance</a:t>
            </a:r>
          </a:p>
        </p:txBody>
      </p:sp>
      <p:sp>
        <p:nvSpPr>
          <p:cNvPr id="7974" name="California"/>
          <p:cNvSpPr txBox="1"/>
          <p:nvPr/>
        </p:nvSpPr>
        <p:spPr>
          <a:xfrm>
            <a:off x="4484226" y="2362865"/>
            <a:ext cx="2457104" cy="6564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000">
                <a:solidFill>
                  <a:srgbClr val="FF1314"/>
                </a:solidFill>
              </a:defRPr>
            </a:lvl1pPr>
          </a:lstStyle>
          <a:p>
            <a:r>
              <a:t>California</a:t>
            </a:r>
          </a:p>
        </p:txBody>
      </p:sp>
      <p:sp>
        <p:nvSpPr>
          <p:cNvPr id="7975" name="Washington"/>
          <p:cNvSpPr txBox="1"/>
          <p:nvPr/>
        </p:nvSpPr>
        <p:spPr>
          <a:xfrm>
            <a:off x="11722872" y="2362865"/>
            <a:ext cx="3001815" cy="6564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000">
                <a:solidFill>
                  <a:srgbClr val="FF1314"/>
                </a:solidFill>
              </a:defRPr>
            </a:lvl1pPr>
          </a:lstStyle>
          <a:p>
            <a:r>
              <a:t>Washington</a:t>
            </a:r>
          </a:p>
        </p:txBody>
      </p:sp>
      <p:sp>
        <p:nvSpPr>
          <p:cNvPr id="7976" name="New York"/>
          <p:cNvSpPr txBox="1"/>
          <p:nvPr/>
        </p:nvSpPr>
        <p:spPr>
          <a:xfrm>
            <a:off x="8339294" y="2362865"/>
            <a:ext cx="2382442" cy="6564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000">
                <a:solidFill>
                  <a:srgbClr val="FF1314"/>
                </a:solidFill>
              </a:defRPr>
            </a:lvl1pPr>
          </a:lstStyle>
          <a:p>
            <a:r>
              <a:t>New York</a:t>
            </a:r>
          </a:p>
        </p:txBody>
      </p:sp>
      <p:sp>
        <p:nvSpPr>
          <p:cNvPr id="7977" name="Connecticut"/>
          <p:cNvSpPr txBox="1"/>
          <p:nvPr/>
        </p:nvSpPr>
        <p:spPr>
          <a:xfrm>
            <a:off x="4484226" y="3479764"/>
            <a:ext cx="2682548"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Connecticut</a:t>
            </a:r>
          </a:p>
        </p:txBody>
      </p:sp>
      <p:sp>
        <p:nvSpPr>
          <p:cNvPr id="7978" name="Hawaii"/>
          <p:cNvSpPr txBox="1"/>
          <p:nvPr/>
        </p:nvSpPr>
        <p:spPr>
          <a:xfrm>
            <a:off x="11722872" y="3463653"/>
            <a:ext cx="1522463"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Hawaii</a:t>
            </a:r>
          </a:p>
        </p:txBody>
      </p:sp>
      <p:sp>
        <p:nvSpPr>
          <p:cNvPr id="7979" name="Delaware"/>
          <p:cNvSpPr txBox="1"/>
          <p:nvPr/>
        </p:nvSpPr>
        <p:spPr>
          <a:xfrm>
            <a:off x="8339294" y="3463653"/>
            <a:ext cx="2066368"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Delaware</a:t>
            </a:r>
          </a:p>
        </p:txBody>
      </p:sp>
      <p:sp>
        <p:nvSpPr>
          <p:cNvPr id="7980" name="Massachusetts"/>
          <p:cNvSpPr txBox="1"/>
          <p:nvPr/>
        </p:nvSpPr>
        <p:spPr>
          <a:xfrm>
            <a:off x="4484226" y="4150973"/>
            <a:ext cx="3301331"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Massachusetts</a:t>
            </a:r>
          </a:p>
        </p:txBody>
      </p:sp>
      <p:sp>
        <p:nvSpPr>
          <p:cNvPr id="7981" name="Minnesota"/>
          <p:cNvSpPr txBox="1"/>
          <p:nvPr/>
        </p:nvSpPr>
        <p:spPr>
          <a:xfrm>
            <a:off x="11722872" y="4150973"/>
            <a:ext cx="2312276"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Minnesota</a:t>
            </a:r>
          </a:p>
        </p:txBody>
      </p:sp>
      <p:sp>
        <p:nvSpPr>
          <p:cNvPr id="7982" name="Oregon"/>
          <p:cNvSpPr txBox="1"/>
          <p:nvPr/>
        </p:nvSpPr>
        <p:spPr>
          <a:xfrm>
            <a:off x="8339294" y="4150973"/>
            <a:ext cx="1694794"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Oregon</a:t>
            </a:r>
          </a:p>
        </p:txBody>
      </p:sp>
      <p:sp>
        <p:nvSpPr>
          <p:cNvPr id="7983" name="Rhode Island"/>
          <p:cNvSpPr txBox="1"/>
          <p:nvPr/>
        </p:nvSpPr>
        <p:spPr>
          <a:xfrm>
            <a:off x="4484226" y="4822182"/>
            <a:ext cx="2905015"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Rhode Island</a:t>
            </a:r>
          </a:p>
        </p:txBody>
      </p:sp>
      <p:sp>
        <p:nvSpPr>
          <p:cNvPr id="7984" name="Virginia"/>
          <p:cNvSpPr txBox="1"/>
          <p:nvPr/>
        </p:nvSpPr>
        <p:spPr>
          <a:xfrm>
            <a:off x="11722872" y="4822182"/>
            <a:ext cx="1736466"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Virginia</a:t>
            </a:r>
          </a:p>
        </p:txBody>
      </p:sp>
      <p:sp>
        <p:nvSpPr>
          <p:cNvPr id="7985" name="Vermont"/>
          <p:cNvSpPr txBox="1"/>
          <p:nvPr/>
        </p:nvSpPr>
        <p:spPr>
          <a:xfrm>
            <a:off x="8339294" y="4822182"/>
            <a:ext cx="1892735"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Vermont</a:t>
            </a:r>
          </a:p>
        </p:txBody>
      </p:sp>
      <p:sp>
        <p:nvSpPr>
          <p:cNvPr id="7986" name="and Puerto Rico"/>
          <p:cNvSpPr txBox="1"/>
          <p:nvPr/>
        </p:nvSpPr>
        <p:spPr>
          <a:xfrm>
            <a:off x="4484226" y="8216900"/>
            <a:ext cx="3522496"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i="1"/>
            </a:lvl1pPr>
          </a:lstStyle>
          <a:p>
            <a:r>
              <a:t>and Puerto Rico</a:t>
            </a:r>
          </a:p>
        </p:txBody>
      </p:sp>
      <p:sp>
        <p:nvSpPr>
          <p:cNvPr id="7987" name="Line"/>
          <p:cNvSpPr/>
          <p:nvPr/>
        </p:nvSpPr>
        <p:spPr>
          <a:xfrm>
            <a:off x="1010632" y="3303473"/>
            <a:ext cx="13714055" cy="1"/>
          </a:xfrm>
          <a:prstGeom prst="line">
            <a:avLst/>
          </a:prstGeom>
          <a:ln w="25400">
            <a:solidFill>
              <a:srgbClr val="9DA9A9"/>
            </a:solidFill>
            <a:miter lim="400000"/>
          </a:ln>
        </p:spPr>
        <p:txBody>
          <a:bodyPr lIns="0" tIns="0" rIns="0" bIns="0"/>
          <a:lstStyle/>
          <a:p>
            <a:endParaRPr/>
          </a:p>
        </p:txBody>
      </p:sp>
      <p:sp>
        <p:nvSpPr>
          <p:cNvPr id="7988" name="Line"/>
          <p:cNvSpPr/>
          <p:nvPr/>
        </p:nvSpPr>
        <p:spPr>
          <a:xfrm flipV="1">
            <a:off x="3816597" y="2214736"/>
            <a:ext cx="1" cy="6537960"/>
          </a:xfrm>
          <a:prstGeom prst="line">
            <a:avLst/>
          </a:prstGeom>
          <a:ln w="25400">
            <a:solidFill>
              <a:srgbClr val="9DA9A9"/>
            </a:solidFill>
            <a:miter lim="400000"/>
          </a:ln>
        </p:spPr>
        <p:txBody>
          <a:bodyPr lIns="0" tIns="0" rIns="0" bIns="0"/>
          <a:lstStyle/>
          <a:p>
            <a:endParaRPr/>
          </a:p>
        </p:txBody>
      </p:sp>
      <p:sp>
        <p:nvSpPr>
          <p:cNvPr id="7989" name="Founding Members"/>
          <p:cNvSpPr txBox="1"/>
          <p:nvPr/>
        </p:nvSpPr>
        <p:spPr>
          <a:xfrm>
            <a:off x="1345039" y="2214737"/>
            <a:ext cx="1884187" cy="952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3000" b="0">
                <a:solidFill>
                  <a:srgbClr val="B2C0C0"/>
                </a:solidFill>
              </a:defRPr>
            </a:lvl1pPr>
          </a:lstStyle>
          <a:p>
            <a:r>
              <a:t>Founding Members</a:t>
            </a:r>
          </a:p>
        </p:txBody>
      </p:sp>
      <p:sp>
        <p:nvSpPr>
          <p:cNvPr id="7990" name="Additional States"/>
          <p:cNvSpPr txBox="1"/>
          <p:nvPr/>
        </p:nvSpPr>
        <p:spPr>
          <a:xfrm>
            <a:off x="1345039" y="3582344"/>
            <a:ext cx="2033062" cy="9527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3000" b="0">
                <a:solidFill>
                  <a:srgbClr val="B2C0C0"/>
                </a:solidFill>
              </a:defRPr>
            </a:lvl1pPr>
          </a:lstStyle>
          <a:p>
            <a:r>
              <a:t>Additional States</a:t>
            </a:r>
          </a:p>
        </p:txBody>
      </p:sp>
      <p:sp>
        <p:nvSpPr>
          <p:cNvPr id="7991" name="North Carolina"/>
          <p:cNvSpPr txBox="1"/>
          <p:nvPr/>
        </p:nvSpPr>
        <p:spPr>
          <a:xfrm>
            <a:off x="4484226" y="5493391"/>
            <a:ext cx="3201276"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North Carolina</a:t>
            </a:r>
          </a:p>
        </p:txBody>
      </p:sp>
      <p:sp>
        <p:nvSpPr>
          <p:cNvPr id="7992" name="Colorado"/>
          <p:cNvSpPr txBox="1"/>
          <p:nvPr/>
        </p:nvSpPr>
        <p:spPr>
          <a:xfrm>
            <a:off x="8339294" y="5493391"/>
            <a:ext cx="2065066"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Colorado</a:t>
            </a:r>
          </a:p>
        </p:txBody>
      </p:sp>
      <p:sp>
        <p:nvSpPr>
          <p:cNvPr id="7993" name="Maryland"/>
          <p:cNvSpPr txBox="1"/>
          <p:nvPr/>
        </p:nvSpPr>
        <p:spPr>
          <a:xfrm>
            <a:off x="11722872" y="5493391"/>
            <a:ext cx="2065717"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Maryland</a:t>
            </a:r>
          </a:p>
        </p:txBody>
      </p:sp>
      <p:sp>
        <p:nvSpPr>
          <p:cNvPr id="7994" name="New Jersey"/>
          <p:cNvSpPr txBox="1"/>
          <p:nvPr/>
        </p:nvSpPr>
        <p:spPr>
          <a:xfrm>
            <a:off x="4484226" y="6164599"/>
            <a:ext cx="2560788"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New Jersey</a:t>
            </a:r>
          </a:p>
        </p:txBody>
      </p:sp>
      <p:sp>
        <p:nvSpPr>
          <p:cNvPr id="7995" name="Illinois"/>
          <p:cNvSpPr txBox="1"/>
          <p:nvPr/>
        </p:nvSpPr>
        <p:spPr>
          <a:xfrm>
            <a:off x="8339294" y="6164599"/>
            <a:ext cx="1522029"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Illinois</a:t>
            </a:r>
          </a:p>
        </p:txBody>
      </p:sp>
      <p:sp>
        <p:nvSpPr>
          <p:cNvPr id="7996" name="New Mexico"/>
          <p:cNvSpPr txBox="1"/>
          <p:nvPr/>
        </p:nvSpPr>
        <p:spPr>
          <a:xfrm>
            <a:off x="11722872" y="6164599"/>
            <a:ext cx="2658673"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New Mexico</a:t>
            </a:r>
          </a:p>
        </p:txBody>
      </p:sp>
      <p:sp>
        <p:nvSpPr>
          <p:cNvPr id="7997" name="Michigan"/>
          <p:cNvSpPr txBox="1"/>
          <p:nvPr/>
        </p:nvSpPr>
        <p:spPr>
          <a:xfrm>
            <a:off x="4484226" y="6835809"/>
            <a:ext cx="2040540"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Michigan</a:t>
            </a:r>
          </a:p>
        </p:txBody>
      </p:sp>
      <p:sp>
        <p:nvSpPr>
          <p:cNvPr id="7998" name="Wisconsin"/>
          <p:cNvSpPr txBox="1"/>
          <p:nvPr/>
        </p:nvSpPr>
        <p:spPr>
          <a:xfrm>
            <a:off x="8339294" y="6835809"/>
            <a:ext cx="2333112"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Wisconsin</a:t>
            </a:r>
          </a:p>
        </p:txBody>
      </p:sp>
      <p:sp>
        <p:nvSpPr>
          <p:cNvPr id="7999" name="Maine"/>
          <p:cNvSpPr txBox="1"/>
          <p:nvPr/>
        </p:nvSpPr>
        <p:spPr>
          <a:xfrm>
            <a:off x="11722872" y="6835809"/>
            <a:ext cx="1374007"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Maine</a:t>
            </a:r>
          </a:p>
        </p:txBody>
      </p:sp>
      <p:sp>
        <p:nvSpPr>
          <p:cNvPr id="8000" name="Nevada"/>
          <p:cNvSpPr txBox="1"/>
          <p:nvPr/>
        </p:nvSpPr>
        <p:spPr>
          <a:xfrm>
            <a:off x="4484226" y="7507017"/>
            <a:ext cx="1695662" cy="595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Nevada</a:t>
            </a:r>
          </a:p>
        </p:txBody>
      </p:sp>
      <p:sp>
        <p:nvSpPr>
          <p:cNvPr id="8001" name="Pennsylvania"/>
          <p:cNvSpPr txBox="1"/>
          <p:nvPr/>
        </p:nvSpPr>
        <p:spPr>
          <a:xfrm>
            <a:off x="8339294" y="7507017"/>
            <a:ext cx="2955585" cy="595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Pennsylvania</a:t>
            </a:r>
          </a:p>
        </p:txBody>
      </p:sp>
      <p:sp>
        <p:nvSpPr>
          <p:cNvPr id="8002" name="Montana"/>
          <p:cNvSpPr txBox="1"/>
          <p:nvPr/>
        </p:nvSpPr>
        <p:spPr>
          <a:xfrm>
            <a:off x="11722872" y="7507017"/>
            <a:ext cx="1941570" cy="595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Montana</a:t>
            </a:r>
          </a:p>
        </p:txBody>
      </p:sp>
    </p:spTree>
    <p:extLst>
      <p:ext uri="{BB962C8B-B14F-4D97-AF65-F5344CB8AC3E}">
        <p14:creationId xmlns:p14="http://schemas.microsoft.com/office/powerpoint/2010/main" val="2372163924"/>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fill="hold"/>
                                        <p:tgtEl>
                                          <p:spTgt spid="7973">
                                            <p:txEl>
                                              <p:charRg st="4294967295" end="4294967295"/>
                                            </p:txEl>
                                          </p:spTgt>
                                        </p:tgtEl>
                                        <p:attrNameLst>
                                          <p:attrName>style.visibility</p:attrName>
                                        </p:attrNameLst>
                                      </p:cBhvr>
                                      <p:to>
                                        <p:strVal val="visible"/>
                                      </p:to>
                                    </p:set>
                                  </p:childTnLst>
                                </p:cTn>
                              </p:par>
                            </p:childTnLst>
                          </p:cTn>
                        </p:par>
                        <p:par>
                          <p:cTn id="7" fill="hold">
                            <p:stCondLst>
                              <p:cond delay="1800"/>
                            </p:stCondLst>
                            <p:childTnLst>
                              <p:par>
                                <p:cTn id="8" presetID="10" presetClass="entr" presetSubtype="0" fill="hold" grpId="0" nodeType="afterEffect">
                                  <p:stCondLst>
                                    <p:cond delay="400"/>
                                  </p:stCondLst>
                                  <p:childTnLst>
                                    <p:set>
                                      <p:cBhvr>
                                        <p:cTn id="9" dur="1" fill="hold">
                                          <p:stCondLst>
                                            <p:cond delay="0"/>
                                          </p:stCondLst>
                                        </p:cTn>
                                        <p:tgtEl>
                                          <p:spTgt spid="7989"/>
                                        </p:tgtEl>
                                        <p:attrNameLst>
                                          <p:attrName>style.visibility</p:attrName>
                                        </p:attrNameLst>
                                      </p:cBhvr>
                                      <p:to>
                                        <p:strVal val="visible"/>
                                      </p:to>
                                    </p:set>
                                    <p:animEffect transition="in" filter="fade">
                                      <p:cBhvr>
                                        <p:cTn id="10" dur="1000"/>
                                        <p:tgtEl>
                                          <p:spTgt spid="7989"/>
                                        </p:tgtEl>
                                      </p:cBhvr>
                                    </p:animEffect>
                                  </p:childTnLst>
                                </p:cTn>
                              </p:par>
                            </p:childTnLst>
                          </p:cTn>
                        </p:par>
                        <p:par>
                          <p:cTn id="11" fill="hold">
                            <p:stCondLst>
                              <p:cond delay="3200"/>
                            </p:stCondLst>
                            <p:childTnLst>
                              <p:par>
                                <p:cTn id="12" presetID="10" presetClass="entr" presetSubtype="0" fill="hold" grpId="0" nodeType="afterEffect">
                                  <p:stCondLst>
                                    <p:cond delay="0"/>
                                  </p:stCondLst>
                                  <p:childTnLst>
                                    <p:set>
                                      <p:cBhvr>
                                        <p:cTn id="13" dur="1" fill="hold">
                                          <p:stCondLst>
                                            <p:cond delay="0"/>
                                          </p:stCondLst>
                                        </p:cTn>
                                        <p:tgtEl>
                                          <p:spTgt spid="7988"/>
                                        </p:tgtEl>
                                        <p:attrNameLst>
                                          <p:attrName>style.visibility</p:attrName>
                                        </p:attrNameLst>
                                      </p:cBhvr>
                                      <p:to>
                                        <p:strVal val="visible"/>
                                      </p:to>
                                    </p:set>
                                    <p:animEffect transition="in" filter="fade">
                                      <p:cBhvr>
                                        <p:cTn id="14" dur="700"/>
                                        <p:tgtEl>
                                          <p:spTgt spid="7988"/>
                                        </p:tgtEl>
                                      </p:cBhvr>
                                    </p:animEffect>
                                  </p:childTnLst>
                                </p:cTn>
                              </p:par>
                              <p:par>
                                <p:cTn id="15" presetID="10" presetClass="entr" presetSubtype="0" fill="hold" grpId="0" nodeType="withEffect">
                                  <p:stCondLst>
                                    <p:cond delay="300"/>
                                  </p:stCondLst>
                                  <p:childTnLst>
                                    <p:set>
                                      <p:cBhvr>
                                        <p:cTn id="16" dur="1" fill="hold">
                                          <p:stCondLst>
                                            <p:cond delay="0"/>
                                          </p:stCondLst>
                                        </p:cTn>
                                        <p:tgtEl>
                                          <p:spTgt spid="7974"/>
                                        </p:tgtEl>
                                        <p:attrNameLst>
                                          <p:attrName>style.visibility</p:attrName>
                                        </p:attrNameLst>
                                      </p:cBhvr>
                                      <p:to>
                                        <p:strVal val="visible"/>
                                      </p:to>
                                    </p:set>
                                    <p:animEffect transition="in" filter="fade">
                                      <p:cBhvr>
                                        <p:cTn id="17" dur="500"/>
                                        <p:tgtEl>
                                          <p:spTgt spid="7974"/>
                                        </p:tgtEl>
                                      </p:cBhvr>
                                    </p:animEffect>
                                  </p:childTnLst>
                                </p:cTn>
                              </p:par>
                              <p:par>
                                <p:cTn id="18" presetID="10" presetClass="entr" presetSubtype="0" fill="hold" grpId="0" nodeType="withEffect">
                                  <p:stCondLst>
                                    <p:cond delay="600"/>
                                  </p:stCondLst>
                                  <p:childTnLst>
                                    <p:set>
                                      <p:cBhvr>
                                        <p:cTn id="19" dur="1" fill="hold">
                                          <p:stCondLst>
                                            <p:cond delay="0"/>
                                          </p:stCondLst>
                                        </p:cTn>
                                        <p:tgtEl>
                                          <p:spTgt spid="7976"/>
                                        </p:tgtEl>
                                        <p:attrNameLst>
                                          <p:attrName>style.visibility</p:attrName>
                                        </p:attrNameLst>
                                      </p:cBhvr>
                                      <p:to>
                                        <p:strVal val="visible"/>
                                      </p:to>
                                    </p:set>
                                    <p:animEffect transition="in" filter="fade">
                                      <p:cBhvr>
                                        <p:cTn id="20" dur="500"/>
                                        <p:tgtEl>
                                          <p:spTgt spid="7976"/>
                                        </p:tgtEl>
                                      </p:cBhvr>
                                    </p:animEffect>
                                  </p:childTnLst>
                                </p:cTn>
                              </p:par>
                              <p:par>
                                <p:cTn id="21" presetID="10" presetClass="entr" presetSubtype="0" fill="hold" grpId="0" nodeType="withEffect">
                                  <p:stCondLst>
                                    <p:cond delay="900"/>
                                  </p:stCondLst>
                                  <p:childTnLst>
                                    <p:set>
                                      <p:cBhvr>
                                        <p:cTn id="22" dur="1" fill="hold">
                                          <p:stCondLst>
                                            <p:cond delay="0"/>
                                          </p:stCondLst>
                                        </p:cTn>
                                        <p:tgtEl>
                                          <p:spTgt spid="7975"/>
                                        </p:tgtEl>
                                        <p:attrNameLst>
                                          <p:attrName>style.visibility</p:attrName>
                                        </p:attrNameLst>
                                      </p:cBhvr>
                                      <p:to>
                                        <p:strVal val="visible"/>
                                      </p:to>
                                    </p:set>
                                    <p:animEffect transition="in" filter="fade">
                                      <p:cBhvr>
                                        <p:cTn id="23" dur="500"/>
                                        <p:tgtEl>
                                          <p:spTgt spid="7975"/>
                                        </p:tgtEl>
                                      </p:cBhvr>
                                    </p:animEffect>
                                  </p:childTnLst>
                                </p:cTn>
                              </p:par>
                            </p:childTnLst>
                          </p:cTn>
                        </p:par>
                        <p:par>
                          <p:cTn id="24" fill="hold">
                            <p:stCondLst>
                              <p:cond delay="4600"/>
                            </p:stCondLst>
                            <p:childTnLst>
                              <p:par>
                                <p:cTn id="25" presetID="10" presetClass="entr" presetSubtype="0" fill="hold" grpId="0" nodeType="afterEffect">
                                  <p:stCondLst>
                                    <p:cond delay="0"/>
                                  </p:stCondLst>
                                  <p:childTnLst>
                                    <p:set>
                                      <p:cBhvr>
                                        <p:cTn id="26" dur="1" fill="hold">
                                          <p:stCondLst>
                                            <p:cond delay="0"/>
                                          </p:stCondLst>
                                        </p:cTn>
                                        <p:tgtEl>
                                          <p:spTgt spid="7987"/>
                                        </p:tgtEl>
                                        <p:attrNameLst>
                                          <p:attrName>style.visibility</p:attrName>
                                        </p:attrNameLst>
                                      </p:cBhvr>
                                      <p:to>
                                        <p:strVal val="visible"/>
                                      </p:to>
                                    </p:set>
                                    <p:animEffect transition="in" filter="fade">
                                      <p:cBhvr>
                                        <p:cTn id="27" dur="700"/>
                                        <p:tgtEl>
                                          <p:spTgt spid="7987"/>
                                        </p:tgtEl>
                                      </p:cBhvr>
                                    </p:animEffect>
                                  </p:childTnLst>
                                </p:cTn>
                              </p:par>
                            </p:childTnLst>
                          </p:cTn>
                        </p:par>
                        <p:par>
                          <p:cTn id="28" fill="hold">
                            <p:stCondLst>
                              <p:cond delay="5300"/>
                            </p:stCondLst>
                            <p:childTnLst>
                              <p:par>
                                <p:cTn id="29" presetID="10" presetClass="entr" presetSubtype="0" fill="hold" grpId="0" nodeType="afterEffect">
                                  <p:stCondLst>
                                    <p:cond delay="0"/>
                                  </p:stCondLst>
                                  <p:childTnLst>
                                    <p:set>
                                      <p:cBhvr>
                                        <p:cTn id="30" dur="1" fill="hold">
                                          <p:stCondLst>
                                            <p:cond delay="0"/>
                                          </p:stCondLst>
                                        </p:cTn>
                                        <p:tgtEl>
                                          <p:spTgt spid="7990"/>
                                        </p:tgtEl>
                                        <p:attrNameLst>
                                          <p:attrName>style.visibility</p:attrName>
                                        </p:attrNameLst>
                                      </p:cBhvr>
                                      <p:to>
                                        <p:strVal val="visible"/>
                                      </p:to>
                                    </p:set>
                                    <p:animEffect transition="in" filter="fade">
                                      <p:cBhvr>
                                        <p:cTn id="31" dur="1000"/>
                                        <p:tgtEl>
                                          <p:spTgt spid="7990"/>
                                        </p:tgtEl>
                                      </p:cBhvr>
                                    </p:animEffect>
                                  </p:childTnLst>
                                </p:cTn>
                              </p:par>
                            </p:childTnLst>
                          </p:cTn>
                        </p:par>
                        <p:par>
                          <p:cTn id="32" fill="hold">
                            <p:stCondLst>
                              <p:cond delay="6300"/>
                            </p:stCondLst>
                            <p:childTnLst>
                              <p:par>
                                <p:cTn id="33" presetID="10" presetClass="entr" presetSubtype="0" fill="hold" grpId="0" nodeType="afterEffect">
                                  <p:stCondLst>
                                    <p:cond delay="200"/>
                                  </p:stCondLst>
                                  <p:childTnLst>
                                    <p:set>
                                      <p:cBhvr>
                                        <p:cTn id="34" dur="1" fill="hold">
                                          <p:stCondLst>
                                            <p:cond delay="0"/>
                                          </p:stCondLst>
                                        </p:cTn>
                                        <p:tgtEl>
                                          <p:spTgt spid="7977"/>
                                        </p:tgtEl>
                                        <p:attrNameLst>
                                          <p:attrName>style.visibility</p:attrName>
                                        </p:attrNameLst>
                                      </p:cBhvr>
                                      <p:to>
                                        <p:strVal val="visible"/>
                                      </p:to>
                                    </p:set>
                                    <p:animEffect transition="in" filter="fade">
                                      <p:cBhvr>
                                        <p:cTn id="35" dur="500"/>
                                        <p:tgtEl>
                                          <p:spTgt spid="7977"/>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7979"/>
                                        </p:tgtEl>
                                        <p:attrNameLst>
                                          <p:attrName>style.visibility</p:attrName>
                                        </p:attrNameLst>
                                      </p:cBhvr>
                                      <p:to>
                                        <p:strVal val="visible"/>
                                      </p:to>
                                    </p:set>
                                    <p:animEffect transition="in" filter="fade">
                                      <p:cBhvr>
                                        <p:cTn id="38" dur="500"/>
                                        <p:tgtEl>
                                          <p:spTgt spid="7979"/>
                                        </p:tgtEl>
                                      </p:cBhvr>
                                    </p:animEffect>
                                  </p:childTnLst>
                                </p:cTn>
                              </p:par>
                              <p:par>
                                <p:cTn id="39" presetID="10" presetClass="entr" presetSubtype="0" fill="hold" grpId="0" nodeType="withEffect">
                                  <p:stCondLst>
                                    <p:cond delay="800"/>
                                  </p:stCondLst>
                                  <p:childTnLst>
                                    <p:set>
                                      <p:cBhvr>
                                        <p:cTn id="40" dur="1" fill="hold">
                                          <p:stCondLst>
                                            <p:cond delay="0"/>
                                          </p:stCondLst>
                                        </p:cTn>
                                        <p:tgtEl>
                                          <p:spTgt spid="7978"/>
                                        </p:tgtEl>
                                        <p:attrNameLst>
                                          <p:attrName>style.visibility</p:attrName>
                                        </p:attrNameLst>
                                      </p:cBhvr>
                                      <p:to>
                                        <p:strVal val="visible"/>
                                      </p:to>
                                    </p:set>
                                    <p:animEffect transition="in" filter="fade">
                                      <p:cBhvr>
                                        <p:cTn id="41" dur="500"/>
                                        <p:tgtEl>
                                          <p:spTgt spid="7978"/>
                                        </p:tgtEl>
                                      </p:cBhvr>
                                    </p:animEffect>
                                  </p:childTnLst>
                                </p:cTn>
                              </p:par>
                              <p:par>
                                <p:cTn id="42" presetID="10" presetClass="entr" presetSubtype="0" fill="hold" grpId="0" nodeType="withEffect">
                                  <p:stCondLst>
                                    <p:cond delay="1100"/>
                                  </p:stCondLst>
                                  <p:childTnLst>
                                    <p:set>
                                      <p:cBhvr>
                                        <p:cTn id="43" dur="1" fill="hold">
                                          <p:stCondLst>
                                            <p:cond delay="0"/>
                                          </p:stCondLst>
                                        </p:cTn>
                                        <p:tgtEl>
                                          <p:spTgt spid="7980"/>
                                        </p:tgtEl>
                                        <p:attrNameLst>
                                          <p:attrName>style.visibility</p:attrName>
                                        </p:attrNameLst>
                                      </p:cBhvr>
                                      <p:to>
                                        <p:strVal val="visible"/>
                                      </p:to>
                                    </p:set>
                                    <p:animEffect transition="in" filter="fade">
                                      <p:cBhvr>
                                        <p:cTn id="44" dur="500"/>
                                        <p:tgtEl>
                                          <p:spTgt spid="7980"/>
                                        </p:tgtEl>
                                      </p:cBhvr>
                                    </p:animEffect>
                                  </p:childTnLst>
                                </p:cTn>
                              </p:par>
                              <p:par>
                                <p:cTn id="45" presetID="10" presetClass="entr" presetSubtype="0" fill="hold" grpId="0" nodeType="withEffect">
                                  <p:stCondLst>
                                    <p:cond delay="1400"/>
                                  </p:stCondLst>
                                  <p:childTnLst>
                                    <p:set>
                                      <p:cBhvr>
                                        <p:cTn id="46" dur="1" fill="hold">
                                          <p:stCondLst>
                                            <p:cond delay="0"/>
                                          </p:stCondLst>
                                        </p:cTn>
                                        <p:tgtEl>
                                          <p:spTgt spid="7982"/>
                                        </p:tgtEl>
                                        <p:attrNameLst>
                                          <p:attrName>style.visibility</p:attrName>
                                        </p:attrNameLst>
                                      </p:cBhvr>
                                      <p:to>
                                        <p:strVal val="visible"/>
                                      </p:to>
                                    </p:set>
                                    <p:animEffect transition="in" filter="fade">
                                      <p:cBhvr>
                                        <p:cTn id="47" dur="500"/>
                                        <p:tgtEl>
                                          <p:spTgt spid="7982"/>
                                        </p:tgtEl>
                                      </p:cBhvr>
                                    </p:animEffect>
                                  </p:childTnLst>
                                </p:cTn>
                              </p:par>
                              <p:par>
                                <p:cTn id="48" presetID="10" presetClass="entr" presetSubtype="0" fill="hold" grpId="0" nodeType="withEffect">
                                  <p:stCondLst>
                                    <p:cond delay="1700"/>
                                  </p:stCondLst>
                                  <p:childTnLst>
                                    <p:set>
                                      <p:cBhvr>
                                        <p:cTn id="49" dur="1" fill="hold">
                                          <p:stCondLst>
                                            <p:cond delay="0"/>
                                          </p:stCondLst>
                                        </p:cTn>
                                        <p:tgtEl>
                                          <p:spTgt spid="7981"/>
                                        </p:tgtEl>
                                        <p:attrNameLst>
                                          <p:attrName>style.visibility</p:attrName>
                                        </p:attrNameLst>
                                      </p:cBhvr>
                                      <p:to>
                                        <p:strVal val="visible"/>
                                      </p:to>
                                    </p:set>
                                    <p:animEffect transition="in" filter="fade">
                                      <p:cBhvr>
                                        <p:cTn id="50" dur="500"/>
                                        <p:tgtEl>
                                          <p:spTgt spid="7981"/>
                                        </p:tgtEl>
                                      </p:cBhvr>
                                    </p:animEffect>
                                  </p:childTnLst>
                                </p:cTn>
                              </p:par>
                              <p:par>
                                <p:cTn id="51" presetID="10" presetClass="entr" presetSubtype="0" fill="hold" grpId="0" nodeType="withEffect">
                                  <p:stCondLst>
                                    <p:cond delay="2000"/>
                                  </p:stCondLst>
                                  <p:childTnLst>
                                    <p:set>
                                      <p:cBhvr>
                                        <p:cTn id="52" dur="1" fill="hold">
                                          <p:stCondLst>
                                            <p:cond delay="0"/>
                                          </p:stCondLst>
                                        </p:cTn>
                                        <p:tgtEl>
                                          <p:spTgt spid="7983"/>
                                        </p:tgtEl>
                                        <p:attrNameLst>
                                          <p:attrName>style.visibility</p:attrName>
                                        </p:attrNameLst>
                                      </p:cBhvr>
                                      <p:to>
                                        <p:strVal val="visible"/>
                                      </p:to>
                                    </p:set>
                                    <p:animEffect transition="in" filter="fade">
                                      <p:cBhvr>
                                        <p:cTn id="53" dur="500"/>
                                        <p:tgtEl>
                                          <p:spTgt spid="7983"/>
                                        </p:tgtEl>
                                      </p:cBhvr>
                                    </p:animEffect>
                                  </p:childTnLst>
                                </p:cTn>
                              </p:par>
                              <p:par>
                                <p:cTn id="54" presetID="10" presetClass="entr" presetSubtype="0" fill="hold" grpId="0" nodeType="withEffect">
                                  <p:stCondLst>
                                    <p:cond delay="2300"/>
                                  </p:stCondLst>
                                  <p:childTnLst>
                                    <p:set>
                                      <p:cBhvr>
                                        <p:cTn id="55" dur="1" fill="hold">
                                          <p:stCondLst>
                                            <p:cond delay="0"/>
                                          </p:stCondLst>
                                        </p:cTn>
                                        <p:tgtEl>
                                          <p:spTgt spid="7985"/>
                                        </p:tgtEl>
                                        <p:attrNameLst>
                                          <p:attrName>style.visibility</p:attrName>
                                        </p:attrNameLst>
                                      </p:cBhvr>
                                      <p:to>
                                        <p:strVal val="visible"/>
                                      </p:to>
                                    </p:set>
                                    <p:animEffect transition="in" filter="fade">
                                      <p:cBhvr>
                                        <p:cTn id="56" dur="500"/>
                                        <p:tgtEl>
                                          <p:spTgt spid="7985"/>
                                        </p:tgtEl>
                                      </p:cBhvr>
                                    </p:animEffect>
                                  </p:childTnLst>
                                </p:cTn>
                              </p:par>
                              <p:par>
                                <p:cTn id="57" presetID="10" presetClass="entr" presetSubtype="0" fill="hold" grpId="0" nodeType="withEffect">
                                  <p:stCondLst>
                                    <p:cond delay="2600"/>
                                  </p:stCondLst>
                                  <p:childTnLst>
                                    <p:set>
                                      <p:cBhvr>
                                        <p:cTn id="58" dur="1" fill="hold">
                                          <p:stCondLst>
                                            <p:cond delay="0"/>
                                          </p:stCondLst>
                                        </p:cTn>
                                        <p:tgtEl>
                                          <p:spTgt spid="7984"/>
                                        </p:tgtEl>
                                        <p:attrNameLst>
                                          <p:attrName>style.visibility</p:attrName>
                                        </p:attrNameLst>
                                      </p:cBhvr>
                                      <p:to>
                                        <p:strVal val="visible"/>
                                      </p:to>
                                    </p:set>
                                    <p:animEffect transition="in" filter="fade">
                                      <p:cBhvr>
                                        <p:cTn id="59" dur="500"/>
                                        <p:tgtEl>
                                          <p:spTgt spid="7984"/>
                                        </p:tgtEl>
                                      </p:cBhvr>
                                    </p:animEffect>
                                  </p:childTnLst>
                                </p:cTn>
                              </p:par>
                              <p:par>
                                <p:cTn id="60" presetID="10" presetClass="entr" presetSubtype="0" fill="hold" grpId="0" nodeType="withEffect">
                                  <p:stCondLst>
                                    <p:cond delay="2900"/>
                                  </p:stCondLst>
                                  <p:childTnLst>
                                    <p:set>
                                      <p:cBhvr>
                                        <p:cTn id="61" dur="1" fill="hold">
                                          <p:stCondLst>
                                            <p:cond delay="0"/>
                                          </p:stCondLst>
                                        </p:cTn>
                                        <p:tgtEl>
                                          <p:spTgt spid="7991"/>
                                        </p:tgtEl>
                                        <p:attrNameLst>
                                          <p:attrName>style.visibility</p:attrName>
                                        </p:attrNameLst>
                                      </p:cBhvr>
                                      <p:to>
                                        <p:strVal val="visible"/>
                                      </p:to>
                                    </p:set>
                                    <p:animEffect transition="in" filter="fade">
                                      <p:cBhvr>
                                        <p:cTn id="62" dur="500"/>
                                        <p:tgtEl>
                                          <p:spTgt spid="7991"/>
                                        </p:tgtEl>
                                      </p:cBhvr>
                                    </p:animEffect>
                                  </p:childTnLst>
                                </p:cTn>
                              </p:par>
                              <p:par>
                                <p:cTn id="63" presetID="10" presetClass="entr" presetSubtype="0" fill="hold" grpId="0" nodeType="withEffect">
                                  <p:stCondLst>
                                    <p:cond delay="3200"/>
                                  </p:stCondLst>
                                  <p:childTnLst>
                                    <p:set>
                                      <p:cBhvr>
                                        <p:cTn id="64" dur="1" fill="hold">
                                          <p:stCondLst>
                                            <p:cond delay="0"/>
                                          </p:stCondLst>
                                        </p:cTn>
                                        <p:tgtEl>
                                          <p:spTgt spid="7992"/>
                                        </p:tgtEl>
                                        <p:attrNameLst>
                                          <p:attrName>style.visibility</p:attrName>
                                        </p:attrNameLst>
                                      </p:cBhvr>
                                      <p:to>
                                        <p:strVal val="visible"/>
                                      </p:to>
                                    </p:set>
                                    <p:animEffect transition="in" filter="fade">
                                      <p:cBhvr>
                                        <p:cTn id="65" dur="500"/>
                                        <p:tgtEl>
                                          <p:spTgt spid="7992"/>
                                        </p:tgtEl>
                                      </p:cBhvr>
                                    </p:animEffect>
                                  </p:childTnLst>
                                </p:cTn>
                              </p:par>
                              <p:par>
                                <p:cTn id="66" presetID="10" presetClass="entr" presetSubtype="0" fill="hold" grpId="0" nodeType="withEffect">
                                  <p:stCondLst>
                                    <p:cond delay="3300"/>
                                  </p:stCondLst>
                                  <p:childTnLst>
                                    <p:set>
                                      <p:cBhvr>
                                        <p:cTn id="67" dur="1" fill="hold">
                                          <p:stCondLst>
                                            <p:cond delay="0"/>
                                          </p:stCondLst>
                                        </p:cTn>
                                        <p:tgtEl>
                                          <p:spTgt spid="7993"/>
                                        </p:tgtEl>
                                        <p:attrNameLst>
                                          <p:attrName>style.visibility</p:attrName>
                                        </p:attrNameLst>
                                      </p:cBhvr>
                                      <p:to>
                                        <p:strVal val="visible"/>
                                      </p:to>
                                    </p:set>
                                    <p:animEffect transition="in" filter="fade">
                                      <p:cBhvr>
                                        <p:cTn id="68" dur="500"/>
                                        <p:tgtEl>
                                          <p:spTgt spid="7993"/>
                                        </p:tgtEl>
                                      </p:cBhvr>
                                    </p:animEffect>
                                  </p:childTnLst>
                                </p:cTn>
                              </p:par>
                              <p:par>
                                <p:cTn id="69" presetID="10" presetClass="entr" presetSubtype="0" fill="hold" grpId="0" nodeType="withEffect">
                                  <p:stCondLst>
                                    <p:cond delay="3600"/>
                                  </p:stCondLst>
                                  <p:childTnLst>
                                    <p:set>
                                      <p:cBhvr>
                                        <p:cTn id="70" dur="1" fill="hold">
                                          <p:stCondLst>
                                            <p:cond delay="0"/>
                                          </p:stCondLst>
                                        </p:cTn>
                                        <p:tgtEl>
                                          <p:spTgt spid="7994"/>
                                        </p:tgtEl>
                                        <p:attrNameLst>
                                          <p:attrName>style.visibility</p:attrName>
                                        </p:attrNameLst>
                                      </p:cBhvr>
                                      <p:to>
                                        <p:strVal val="visible"/>
                                      </p:to>
                                    </p:set>
                                    <p:animEffect transition="in" filter="fade">
                                      <p:cBhvr>
                                        <p:cTn id="71" dur="500"/>
                                        <p:tgtEl>
                                          <p:spTgt spid="7994"/>
                                        </p:tgtEl>
                                      </p:cBhvr>
                                    </p:animEffect>
                                  </p:childTnLst>
                                </p:cTn>
                              </p:par>
                              <p:par>
                                <p:cTn id="72" presetID="10" presetClass="entr" presetSubtype="0" fill="hold" grpId="0" nodeType="withEffect">
                                  <p:stCondLst>
                                    <p:cond delay="3900"/>
                                  </p:stCondLst>
                                  <p:childTnLst>
                                    <p:set>
                                      <p:cBhvr>
                                        <p:cTn id="73" dur="1" fill="hold">
                                          <p:stCondLst>
                                            <p:cond delay="0"/>
                                          </p:stCondLst>
                                        </p:cTn>
                                        <p:tgtEl>
                                          <p:spTgt spid="7995"/>
                                        </p:tgtEl>
                                        <p:attrNameLst>
                                          <p:attrName>style.visibility</p:attrName>
                                        </p:attrNameLst>
                                      </p:cBhvr>
                                      <p:to>
                                        <p:strVal val="visible"/>
                                      </p:to>
                                    </p:set>
                                    <p:animEffect transition="in" filter="fade">
                                      <p:cBhvr>
                                        <p:cTn id="74" dur="500"/>
                                        <p:tgtEl>
                                          <p:spTgt spid="7995"/>
                                        </p:tgtEl>
                                      </p:cBhvr>
                                    </p:animEffect>
                                  </p:childTnLst>
                                </p:cTn>
                              </p:par>
                              <p:par>
                                <p:cTn id="75" presetID="10" presetClass="entr" presetSubtype="0" fill="hold" grpId="0" nodeType="withEffect">
                                  <p:stCondLst>
                                    <p:cond delay="4200"/>
                                  </p:stCondLst>
                                  <p:childTnLst>
                                    <p:set>
                                      <p:cBhvr>
                                        <p:cTn id="76" dur="1" fill="hold">
                                          <p:stCondLst>
                                            <p:cond delay="0"/>
                                          </p:stCondLst>
                                        </p:cTn>
                                        <p:tgtEl>
                                          <p:spTgt spid="7996"/>
                                        </p:tgtEl>
                                        <p:attrNameLst>
                                          <p:attrName>style.visibility</p:attrName>
                                        </p:attrNameLst>
                                      </p:cBhvr>
                                      <p:to>
                                        <p:strVal val="visible"/>
                                      </p:to>
                                    </p:set>
                                    <p:animEffect transition="in" filter="fade">
                                      <p:cBhvr>
                                        <p:cTn id="77" dur="500"/>
                                        <p:tgtEl>
                                          <p:spTgt spid="7996"/>
                                        </p:tgtEl>
                                      </p:cBhvr>
                                    </p:animEffect>
                                  </p:childTnLst>
                                </p:cTn>
                              </p:par>
                              <p:par>
                                <p:cTn id="78" presetID="10" presetClass="entr" presetSubtype="0" fill="hold" grpId="0" nodeType="withEffect">
                                  <p:stCondLst>
                                    <p:cond delay="4500"/>
                                  </p:stCondLst>
                                  <p:childTnLst>
                                    <p:set>
                                      <p:cBhvr>
                                        <p:cTn id="79" dur="1" fill="hold">
                                          <p:stCondLst>
                                            <p:cond delay="0"/>
                                          </p:stCondLst>
                                        </p:cTn>
                                        <p:tgtEl>
                                          <p:spTgt spid="7997"/>
                                        </p:tgtEl>
                                        <p:attrNameLst>
                                          <p:attrName>style.visibility</p:attrName>
                                        </p:attrNameLst>
                                      </p:cBhvr>
                                      <p:to>
                                        <p:strVal val="visible"/>
                                      </p:to>
                                    </p:set>
                                    <p:animEffect transition="in" filter="fade">
                                      <p:cBhvr>
                                        <p:cTn id="80" dur="500"/>
                                        <p:tgtEl>
                                          <p:spTgt spid="7997"/>
                                        </p:tgtEl>
                                      </p:cBhvr>
                                    </p:animEffect>
                                  </p:childTnLst>
                                </p:cTn>
                              </p:par>
                              <p:par>
                                <p:cTn id="81" presetID="10" presetClass="entr" presetSubtype="0" fill="hold" grpId="0" nodeType="withEffect">
                                  <p:stCondLst>
                                    <p:cond delay="4800"/>
                                  </p:stCondLst>
                                  <p:childTnLst>
                                    <p:set>
                                      <p:cBhvr>
                                        <p:cTn id="82" dur="1" fill="hold">
                                          <p:stCondLst>
                                            <p:cond delay="0"/>
                                          </p:stCondLst>
                                        </p:cTn>
                                        <p:tgtEl>
                                          <p:spTgt spid="7998"/>
                                        </p:tgtEl>
                                        <p:attrNameLst>
                                          <p:attrName>style.visibility</p:attrName>
                                        </p:attrNameLst>
                                      </p:cBhvr>
                                      <p:to>
                                        <p:strVal val="visible"/>
                                      </p:to>
                                    </p:set>
                                    <p:animEffect transition="in" filter="fade">
                                      <p:cBhvr>
                                        <p:cTn id="83" dur="500"/>
                                        <p:tgtEl>
                                          <p:spTgt spid="7998"/>
                                        </p:tgtEl>
                                      </p:cBhvr>
                                    </p:animEffect>
                                  </p:childTnLst>
                                </p:cTn>
                              </p:par>
                              <p:par>
                                <p:cTn id="84" presetID="10" presetClass="entr" presetSubtype="0" fill="hold" grpId="0" nodeType="withEffect">
                                  <p:stCondLst>
                                    <p:cond delay="5100"/>
                                  </p:stCondLst>
                                  <p:childTnLst>
                                    <p:set>
                                      <p:cBhvr>
                                        <p:cTn id="85" dur="1" fill="hold">
                                          <p:stCondLst>
                                            <p:cond delay="0"/>
                                          </p:stCondLst>
                                        </p:cTn>
                                        <p:tgtEl>
                                          <p:spTgt spid="7999"/>
                                        </p:tgtEl>
                                        <p:attrNameLst>
                                          <p:attrName>style.visibility</p:attrName>
                                        </p:attrNameLst>
                                      </p:cBhvr>
                                      <p:to>
                                        <p:strVal val="visible"/>
                                      </p:to>
                                    </p:set>
                                    <p:animEffect transition="in" filter="fade">
                                      <p:cBhvr>
                                        <p:cTn id="86" dur="500"/>
                                        <p:tgtEl>
                                          <p:spTgt spid="7999"/>
                                        </p:tgtEl>
                                      </p:cBhvr>
                                    </p:animEffect>
                                  </p:childTnLst>
                                </p:cTn>
                              </p:par>
                              <p:par>
                                <p:cTn id="87" presetID="10" presetClass="entr" presetSubtype="0" fill="hold" grpId="0" nodeType="withEffect">
                                  <p:stCondLst>
                                    <p:cond delay="5400"/>
                                  </p:stCondLst>
                                  <p:childTnLst>
                                    <p:set>
                                      <p:cBhvr>
                                        <p:cTn id="88" dur="1" fill="hold">
                                          <p:stCondLst>
                                            <p:cond delay="0"/>
                                          </p:stCondLst>
                                        </p:cTn>
                                        <p:tgtEl>
                                          <p:spTgt spid="8000"/>
                                        </p:tgtEl>
                                        <p:attrNameLst>
                                          <p:attrName>style.visibility</p:attrName>
                                        </p:attrNameLst>
                                      </p:cBhvr>
                                      <p:to>
                                        <p:strVal val="visible"/>
                                      </p:to>
                                    </p:set>
                                    <p:animEffect transition="in" filter="fade">
                                      <p:cBhvr>
                                        <p:cTn id="89" dur="500"/>
                                        <p:tgtEl>
                                          <p:spTgt spid="8000"/>
                                        </p:tgtEl>
                                      </p:cBhvr>
                                    </p:animEffect>
                                  </p:childTnLst>
                                </p:cTn>
                              </p:par>
                              <p:par>
                                <p:cTn id="90" presetID="10" presetClass="entr" presetSubtype="0" fill="hold" grpId="0" nodeType="withEffect">
                                  <p:stCondLst>
                                    <p:cond delay="5700"/>
                                  </p:stCondLst>
                                  <p:childTnLst>
                                    <p:set>
                                      <p:cBhvr>
                                        <p:cTn id="91" dur="1" fill="hold">
                                          <p:stCondLst>
                                            <p:cond delay="0"/>
                                          </p:stCondLst>
                                        </p:cTn>
                                        <p:tgtEl>
                                          <p:spTgt spid="8001"/>
                                        </p:tgtEl>
                                        <p:attrNameLst>
                                          <p:attrName>style.visibility</p:attrName>
                                        </p:attrNameLst>
                                      </p:cBhvr>
                                      <p:to>
                                        <p:strVal val="visible"/>
                                      </p:to>
                                    </p:set>
                                    <p:animEffect transition="in" filter="fade">
                                      <p:cBhvr>
                                        <p:cTn id="92" dur="500"/>
                                        <p:tgtEl>
                                          <p:spTgt spid="8001"/>
                                        </p:tgtEl>
                                      </p:cBhvr>
                                    </p:animEffect>
                                  </p:childTnLst>
                                </p:cTn>
                              </p:par>
                              <p:par>
                                <p:cTn id="93" presetID="10" presetClass="entr" presetSubtype="0" fill="hold" grpId="0" nodeType="withEffect">
                                  <p:stCondLst>
                                    <p:cond delay="6000"/>
                                  </p:stCondLst>
                                  <p:childTnLst>
                                    <p:set>
                                      <p:cBhvr>
                                        <p:cTn id="94" dur="1" fill="hold">
                                          <p:stCondLst>
                                            <p:cond delay="0"/>
                                          </p:stCondLst>
                                        </p:cTn>
                                        <p:tgtEl>
                                          <p:spTgt spid="8002"/>
                                        </p:tgtEl>
                                        <p:attrNameLst>
                                          <p:attrName>style.visibility</p:attrName>
                                        </p:attrNameLst>
                                      </p:cBhvr>
                                      <p:to>
                                        <p:strVal val="visible"/>
                                      </p:to>
                                    </p:set>
                                    <p:animEffect transition="in" filter="fade">
                                      <p:cBhvr>
                                        <p:cTn id="95" dur="500"/>
                                        <p:tgtEl>
                                          <p:spTgt spid="8002"/>
                                        </p:tgtEl>
                                      </p:cBhvr>
                                    </p:animEffect>
                                  </p:childTnLst>
                                </p:cTn>
                              </p:par>
                              <p:par>
                                <p:cTn id="96" presetID="10" presetClass="entr" presetSubtype="0" fill="hold" grpId="0" nodeType="withEffect">
                                  <p:stCondLst>
                                    <p:cond delay="6500"/>
                                  </p:stCondLst>
                                  <p:childTnLst>
                                    <p:set>
                                      <p:cBhvr>
                                        <p:cTn id="97" dur="1" fill="hold">
                                          <p:stCondLst>
                                            <p:cond delay="0"/>
                                          </p:stCondLst>
                                        </p:cTn>
                                        <p:tgtEl>
                                          <p:spTgt spid="7986"/>
                                        </p:tgtEl>
                                        <p:attrNameLst>
                                          <p:attrName>style.visibility</p:attrName>
                                        </p:attrNameLst>
                                      </p:cBhvr>
                                      <p:to>
                                        <p:strVal val="visible"/>
                                      </p:to>
                                    </p:set>
                                    <p:animEffect transition="in" filter="fade">
                                      <p:cBhvr>
                                        <p:cTn id="98" dur="500"/>
                                        <p:tgtEl>
                                          <p:spTgt spid="7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3" grpId="0" autoUpdateAnimBg="0" advAuto="0"/>
      <p:bldP spid="7974" grpId="0" animBg="1" advAuto="0"/>
      <p:bldP spid="7975" grpId="0" animBg="1" advAuto="0"/>
      <p:bldP spid="7976" grpId="0" animBg="1" advAuto="0"/>
      <p:bldP spid="7977" grpId="0" animBg="1" advAuto="0"/>
      <p:bldP spid="7978" grpId="0" animBg="1" advAuto="0"/>
      <p:bldP spid="7979" grpId="0" animBg="1" advAuto="0"/>
      <p:bldP spid="7980" grpId="0" animBg="1" advAuto="0"/>
      <p:bldP spid="7981" grpId="0" animBg="1" advAuto="0"/>
      <p:bldP spid="7982" grpId="0" animBg="1" advAuto="0"/>
      <p:bldP spid="7983" grpId="0" animBg="1" advAuto="0"/>
      <p:bldP spid="7984" grpId="0" animBg="1" advAuto="0"/>
      <p:bldP spid="7985" grpId="0" animBg="1" advAuto="0"/>
      <p:bldP spid="7986" grpId="0" animBg="1" advAuto="0"/>
      <p:bldP spid="7987" grpId="0" animBg="1" advAuto="0"/>
      <p:bldP spid="7988" grpId="0" animBg="1" advAuto="0"/>
      <p:bldP spid="7989" grpId="0" animBg="1" advAuto="0"/>
      <p:bldP spid="7990" grpId="0" animBg="1" advAuto="0"/>
      <p:bldP spid="7991" grpId="0" animBg="1" advAuto="0"/>
      <p:bldP spid="7992" grpId="0" animBg="1" advAuto="0"/>
      <p:bldP spid="7993" grpId="0" animBg="1" advAuto="0"/>
      <p:bldP spid="7994" grpId="0" animBg="1" advAuto="0"/>
      <p:bldP spid="7995" grpId="0" animBg="1" advAuto="0"/>
      <p:bldP spid="7996" grpId="0" animBg="1" advAuto="0"/>
      <p:bldP spid="7997" grpId="0" animBg="1" advAuto="0"/>
      <p:bldP spid="7998" grpId="0" animBg="1" advAuto="0"/>
      <p:bldP spid="7999" grpId="0" animBg="1" advAuto="0"/>
      <p:bldP spid="8000" grpId="0" animBg="1" advAuto="0"/>
      <p:bldP spid="8001" grpId="0" animBg="1" advAuto="0"/>
      <p:bldP spid="8002" grpId="0"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F40D5B90-B972-4FFD-8F76-FE9D6DB6C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grpSp>
        <p:nvGrpSpPr>
          <p:cNvPr id="273" name="Group">
            <a:extLst>
              <a:ext uri="{FF2B5EF4-FFF2-40B4-BE49-F238E27FC236}">
                <a16:creationId xmlns:a16="http://schemas.microsoft.com/office/drawing/2014/main" id="{63BC396B-D0D3-4BDC-A780-E8028C29FABD}"/>
              </a:ext>
            </a:extLst>
          </p:cNvPr>
          <p:cNvGrpSpPr/>
          <p:nvPr/>
        </p:nvGrpSpPr>
        <p:grpSpPr>
          <a:xfrm>
            <a:off x="-363398" y="1944464"/>
            <a:ext cx="16982796" cy="5255072"/>
            <a:chOff x="0" y="0"/>
            <a:chExt cx="16982795" cy="5255071"/>
          </a:xfrm>
        </p:grpSpPr>
        <p:sp>
          <p:nvSpPr>
            <p:cNvPr id="274" name="Rectangle">
              <a:extLst>
                <a:ext uri="{FF2B5EF4-FFF2-40B4-BE49-F238E27FC236}">
                  <a16:creationId xmlns:a16="http://schemas.microsoft.com/office/drawing/2014/main" id="{B5F4C2CD-397C-4B33-9DAC-A90FCDADE7BA}"/>
                </a:ext>
              </a:extLst>
            </p:cNvPr>
            <p:cNvSpPr/>
            <p:nvPr/>
          </p:nvSpPr>
          <p:spPr>
            <a:xfrm>
              <a:off x="0" y="0"/>
              <a:ext cx="16982796" cy="5255072"/>
            </a:xfrm>
            <a:prstGeom prst="rect">
              <a:avLst/>
            </a:prstGeom>
            <a:gradFill flip="none" rotWithShape="1">
              <a:gsLst>
                <a:gs pos="0">
                  <a:srgbClr val="B2B2B2">
                    <a:alpha val="90199"/>
                  </a:srgbClr>
                </a:gs>
                <a:gs pos="100000">
                  <a:srgbClr val="9DA9A9">
                    <a:alpha val="90199"/>
                  </a:srgbClr>
                </a:gs>
              </a:gsLst>
              <a:lin ang="5400000" scaled="0"/>
            </a:gradFill>
            <a:ln w="25400" cap="flat">
              <a:noFill/>
              <a:miter lim="400000"/>
            </a:ln>
            <a:effectLst>
              <a:outerShdw blurRad="38100" dist="38100" dir="5400000" rotWithShape="0">
                <a:srgbClr val="000000">
                  <a:alpha val="70000"/>
                </a:srgbClr>
              </a:outerShdw>
            </a:effectLst>
          </p:spPr>
          <p:txBody>
            <a:bodyPr wrap="square" lIns="38100" tIns="38100" rIns="38100" bIns="38100" numCol="1" anchor="t">
              <a:noAutofit/>
            </a:bodyPr>
            <a:lstStyle/>
            <a:p>
              <a:endParaRPr/>
            </a:p>
          </p:txBody>
        </p:sp>
        <p:sp>
          <p:nvSpPr>
            <p:cNvPr id="275" name="Over 240 global companies have made a commitment to go 100% renewable">
              <a:extLst>
                <a:ext uri="{FF2B5EF4-FFF2-40B4-BE49-F238E27FC236}">
                  <a16:creationId xmlns:a16="http://schemas.microsoft.com/office/drawing/2014/main" id="{9CE1A0C2-DCD9-4214-B689-2E134E546342}"/>
                </a:ext>
              </a:extLst>
            </p:cNvPr>
            <p:cNvSpPr txBox="1"/>
            <p:nvPr/>
          </p:nvSpPr>
          <p:spPr>
            <a:xfrm>
              <a:off x="725005" y="508931"/>
              <a:ext cx="15532785" cy="4237209"/>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defRPr sz="6500"/>
              </a:lvl1pPr>
            </a:lstStyle>
            <a:p>
              <a:r>
                <a:t>Over 240 global companies have made a commitment to go 100% renewable </a:t>
              </a:r>
            </a:p>
          </p:txBody>
        </p:sp>
      </p:grpSp>
    </p:spTree>
    <p:extLst>
      <p:ext uri="{BB962C8B-B14F-4D97-AF65-F5344CB8AC3E}">
        <p14:creationId xmlns:p14="http://schemas.microsoft.com/office/powerpoint/2010/main" val="413237300"/>
      </p:ext>
    </p:extLst>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xit" fill="hold" grpId="0" nodeType="withEffect">
                                  <p:stCondLst>
                                    <p:cond delay="0"/>
                                  </p:stCondLst>
                                  <p:iterate>
                                    <p:tmAbs val="0"/>
                                  </p:iterate>
                                  <p:childTnLst>
                                    <p:animEffect transition="out" filter="fade">
                                      <p:cBhvr>
                                        <p:cTn id="9" dur="1000" fill="hold"/>
                                        <p:tgtEl>
                                          <p:spTgt spid="273"/>
                                        </p:tgtEl>
                                      </p:cBhvr>
                                    </p:animEffect>
                                    <p:set>
                                      <p:cBhvr>
                                        <p:cTn id="10" fill="hold">
                                          <p:stCondLst>
                                            <p:cond delay="999"/>
                                          </p:stCondLst>
                                        </p:cTn>
                                        <p:tgtEl>
                                          <p:spTgt spid="2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63600"/>
            <a:ext cx="14909800" cy="774700"/>
          </a:xfrm>
        </p:spPr>
        <p:txBody>
          <a:bodyPr>
            <a:normAutofit fontScale="90000"/>
          </a:bodyPr>
          <a:lstStyle/>
          <a:p>
            <a:pPr algn="ctr"/>
            <a:r>
              <a:rPr lang="en-US" sz="6500" dirty="0"/>
              <a:t>New Jersey’s Clean Energy Initiatives</a:t>
            </a:r>
          </a:p>
        </p:txBody>
      </p:sp>
      <p:sp>
        <p:nvSpPr>
          <p:cNvPr id="3" name="Text Placeholder 2"/>
          <p:cNvSpPr>
            <a:spLocks noGrp="1"/>
          </p:cNvSpPr>
          <p:nvPr>
            <p:ph type="body" sz="quarter" idx="1"/>
          </p:nvPr>
        </p:nvSpPr>
        <p:spPr>
          <a:xfrm>
            <a:off x="1066800" y="2374900"/>
            <a:ext cx="13754100" cy="5871325"/>
          </a:xfrm>
        </p:spPr>
        <p:txBody>
          <a:bodyPr>
            <a:normAutofit fontScale="92500" lnSpcReduction="10000"/>
          </a:bodyPr>
          <a:lstStyle/>
          <a:p>
            <a:pPr marL="571529" indent="-571529">
              <a:buClr>
                <a:schemeClr val="tx1"/>
              </a:buClr>
              <a:buFont typeface="Courier New" panose="02070309020205020404" pitchFamily="49" charset="0"/>
              <a:buChar char="o"/>
            </a:pPr>
            <a:r>
              <a:rPr lang="en-US" sz="4334" b="1" dirty="0">
                <a:solidFill>
                  <a:schemeClr val="tx2">
                    <a:lumMod val="10000"/>
                  </a:schemeClr>
                </a:solidFill>
              </a:rPr>
              <a:t>Join US Climate Alliance</a:t>
            </a:r>
          </a:p>
          <a:p>
            <a:pPr marL="571529" indent="-571529">
              <a:buClr>
                <a:schemeClr val="tx1"/>
              </a:buClr>
              <a:buFont typeface="Courier New" panose="02070309020205020404" pitchFamily="49" charset="0"/>
              <a:buChar char="o"/>
            </a:pPr>
            <a:r>
              <a:rPr lang="en-US" sz="4334" b="1" dirty="0">
                <a:solidFill>
                  <a:schemeClr val="tx2">
                    <a:lumMod val="10000"/>
                  </a:schemeClr>
                </a:solidFill>
              </a:rPr>
              <a:t>NJ 2019 Energy Master Plan: 100% Clean Energy by 2050</a:t>
            </a:r>
          </a:p>
          <a:p>
            <a:pPr marL="571529" indent="-571529">
              <a:buClr>
                <a:schemeClr val="tx1"/>
              </a:buClr>
              <a:buFont typeface="Courier New" panose="02070309020205020404" pitchFamily="49" charset="0"/>
              <a:buChar char="o"/>
            </a:pPr>
            <a:r>
              <a:rPr lang="en-US" sz="4334" b="1" dirty="0">
                <a:solidFill>
                  <a:schemeClr val="tx2">
                    <a:lumMod val="10000"/>
                  </a:schemeClr>
                </a:solidFill>
              </a:rPr>
              <a:t>Rejoin Regional Greenhouse Gas Initiative (RGGI)</a:t>
            </a:r>
          </a:p>
          <a:p>
            <a:pPr marL="571529" indent="-571529">
              <a:buClr>
                <a:schemeClr val="tx1"/>
              </a:buClr>
              <a:buFont typeface="Courier New" panose="02070309020205020404" pitchFamily="49" charset="0"/>
              <a:buChar char="o"/>
            </a:pPr>
            <a:r>
              <a:rPr lang="en-US" sz="4334" b="1" dirty="0">
                <a:solidFill>
                  <a:schemeClr val="tx2">
                    <a:lumMod val="10000"/>
                  </a:schemeClr>
                </a:solidFill>
              </a:rPr>
              <a:t>Renewable Energy Law</a:t>
            </a:r>
          </a:p>
          <a:p>
            <a:pPr marL="876344" lvl="1" indent="-571529">
              <a:buFont typeface="Arial" panose="020B0604020202020204" pitchFamily="34" charset="0"/>
              <a:buChar char="•"/>
            </a:pPr>
            <a:r>
              <a:rPr lang="en-US" sz="3467" b="1" dirty="0">
                <a:solidFill>
                  <a:schemeClr val="tx2">
                    <a:lumMod val="10000"/>
                  </a:schemeClr>
                </a:solidFill>
              </a:rPr>
              <a:t>Renewable Energy Standard (graduated to 50% by 2030)</a:t>
            </a:r>
          </a:p>
          <a:p>
            <a:pPr marL="876344" lvl="1" indent="-571529">
              <a:buFont typeface="Arial" panose="020B0604020202020204" pitchFamily="34" charset="0"/>
              <a:buChar char="•"/>
            </a:pPr>
            <a:r>
              <a:rPr lang="en-US" sz="3467" b="1" dirty="0">
                <a:solidFill>
                  <a:schemeClr val="tx2">
                    <a:lumMod val="10000"/>
                  </a:schemeClr>
                </a:solidFill>
              </a:rPr>
              <a:t>Solar, Offshore Wind, Energy Efficiency, Energy Storage</a:t>
            </a:r>
          </a:p>
          <a:p>
            <a:pPr marL="876344" lvl="1" indent="-571529">
              <a:buFont typeface="Arial" panose="020B0604020202020204" pitchFamily="34" charset="0"/>
              <a:buChar char="•"/>
            </a:pPr>
            <a:r>
              <a:rPr lang="en-US" sz="3467" b="1" dirty="0">
                <a:solidFill>
                  <a:schemeClr val="tx2">
                    <a:lumMod val="10000"/>
                  </a:schemeClr>
                </a:solidFill>
              </a:rPr>
              <a:t>Energy Aggregation, Community Solar, EVs </a:t>
            </a:r>
          </a:p>
          <a:p>
            <a:pPr marL="571529" indent="-571529">
              <a:buFont typeface="Arial" panose="020B0604020202020204" pitchFamily="34" charset="0"/>
              <a:buChar char="•"/>
            </a:pPr>
            <a:endParaRPr lang="en-US" sz="4400" dirty="0"/>
          </a:p>
        </p:txBody>
      </p:sp>
    </p:spTree>
    <p:extLst>
      <p:ext uri="{BB962C8B-B14F-4D97-AF65-F5344CB8AC3E}">
        <p14:creationId xmlns:p14="http://schemas.microsoft.com/office/powerpoint/2010/main" val="2767917033"/>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362" y="810732"/>
            <a:ext cx="15056000" cy="989039"/>
          </a:xfrm>
        </p:spPr>
        <p:txBody>
          <a:bodyPr>
            <a:normAutofit fontScale="90000"/>
          </a:bodyPr>
          <a:lstStyle/>
          <a:p>
            <a:r>
              <a:rPr lang="en-US" dirty="0"/>
              <a:t>                  NJ Energy Master Plan (EMP) Strategies</a:t>
            </a:r>
          </a:p>
        </p:txBody>
      </p:sp>
      <p:sp>
        <p:nvSpPr>
          <p:cNvPr id="3" name="Text Placeholder 2"/>
          <p:cNvSpPr>
            <a:spLocks noGrp="1"/>
          </p:cNvSpPr>
          <p:nvPr>
            <p:ph type="body" idx="1"/>
          </p:nvPr>
        </p:nvSpPr>
        <p:spPr>
          <a:xfrm>
            <a:off x="2109264" y="1827012"/>
            <a:ext cx="12493000" cy="6768347"/>
          </a:xfrm>
        </p:spPr>
        <p:txBody>
          <a:bodyPr>
            <a:noAutofit/>
          </a:bodyPr>
          <a:lstStyle/>
          <a:p>
            <a:pPr marL="482624" lvl="1" indent="0">
              <a:buNone/>
            </a:pPr>
            <a:endParaRPr lang="en-US" sz="800" b="1" dirty="0"/>
          </a:p>
          <a:p>
            <a:r>
              <a:rPr lang="en-US" sz="4400" b="1" dirty="0"/>
              <a:t>Transportation</a:t>
            </a:r>
          </a:p>
          <a:p>
            <a:r>
              <a:rPr lang="en-US" sz="4400" b="1" dirty="0"/>
              <a:t>Renewable &amp; Distributed Energy</a:t>
            </a:r>
          </a:p>
          <a:p>
            <a:r>
              <a:rPr lang="en-US" sz="4400" b="1" dirty="0"/>
              <a:t>Efficiency &amp; Conservation</a:t>
            </a:r>
          </a:p>
          <a:p>
            <a:r>
              <a:rPr lang="en-US" sz="4400" b="1" dirty="0"/>
              <a:t>Buildings</a:t>
            </a:r>
          </a:p>
          <a:p>
            <a:r>
              <a:rPr lang="en-US" sz="4400" b="1" dirty="0"/>
              <a:t>Environmental Justice Communities</a:t>
            </a:r>
          </a:p>
          <a:p>
            <a:r>
              <a:rPr lang="en-US" sz="4400" b="1" dirty="0"/>
              <a:t>Modernize the Grid Infrastructure</a:t>
            </a:r>
          </a:p>
          <a:p>
            <a:r>
              <a:rPr lang="en-US" sz="4400" b="1" dirty="0"/>
              <a:t>Clean Energy Innovation Economy</a:t>
            </a:r>
          </a:p>
          <a:p>
            <a:endParaRPr lang="en-US" sz="4800" b="1" dirty="0"/>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03" y="439959"/>
            <a:ext cx="2590511" cy="1749059"/>
          </a:xfrm>
          <a:prstGeom prst="rect">
            <a:avLst/>
          </a:prstGeom>
          <a:noFill/>
          <a:ln>
            <a:noFill/>
          </a:ln>
        </p:spPr>
      </p:pic>
    </p:spTree>
    <p:extLst>
      <p:ext uri="{BB962C8B-B14F-4D97-AF65-F5344CB8AC3E}">
        <p14:creationId xmlns:p14="http://schemas.microsoft.com/office/powerpoint/2010/main" val="1562574283"/>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BDB0-CED0-4095-BEFC-71B34D42BE31}"/>
              </a:ext>
            </a:extLst>
          </p:cNvPr>
          <p:cNvSpPr>
            <a:spLocks noGrp="1"/>
          </p:cNvSpPr>
          <p:nvPr>
            <p:ph type="title"/>
          </p:nvPr>
        </p:nvSpPr>
        <p:spPr/>
        <p:txBody>
          <a:bodyPr/>
          <a:lstStyle/>
          <a:p>
            <a:pPr algn="ctr"/>
            <a:r>
              <a:rPr lang="en-US" dirty="0"/>
              <a:t>Integrated Energy Plan Cost Analysis</a:t>
            </a:r>
          </a:p>
        </p:txBody>
      </p:sp>
      <p:sp>
        <p:nvSpPr>
          <p:cNvPr id="3" name="Text Placeholder 2">
            <a:extLst>
              <a:ext uri="{FF2B5EF4-FFF2-40B4-BE49-F238E27FC236}">
                <a16:creationId xmlns:a16="http://schemas.microsoft.com/office/drawing/2014/main" id="{3CDF6314-31AD-4E4A-B7EE-3458A57C08A4}"/>
              </a:ext>
            </a:extLst>
          </p:cNvPr>
          <p:cNvSpPr>
            <a:spLocks noGrp="1"/>
          </p:cNvSpPr>
          <p:nvPr>
            <p:ph type="body" idx="1"/>
          </p:nvPr>
        </p:nvSpPr>
        <p:spPr/>
        <p:txBody>
          <a:bodyPr>
            <a:normAutofit/>
          </a:bodyPr>
          <a:lstStyle/>
          <a:p>
            <a:r>
              <a:rPr lang="en-US" sz="4000" b="1" dirty="0"/>
              <a:t>Consultant: Rocky Mountain Institute</a:t>
            </a:r>
          </a:p>
          <a:p>
            <a:r>
              <a:rPr lang="en-US" sz="4000" b="1" dirty="0"/>
              <a:t>Conclusion: Least cost scenario for reaching carbon neutral by 2050 would cost only a few % more than business as usual</a:t>
            </a:r>
          </a:p>
          <a:p>
            <a:pPr lvl="1"/>
            <a:r>
              <a:rPr lang="en-US" sz="3200" b="1" dirty="0"/>
              <a:t>Assumes cost of renewable stays flat (and does not fall)</a:t>
            </a:r>
          </a:p>
          <a:p>
            <a:pPr lvl="1"/>
            <a:r>
              <a:rPr lang="en-US" sz="3200" b="1" dirty="0"/>
              <a:t>Assumes price of fossil fuel stays flat (and does not rise)</a:t>
            </a:r>
          </a:p>
          <a:p>
            <a:pPr lvl="1"/>
            <a:r>
              <a:rPr lang="en-US" sz="3200" b="1" dirty="0"/>
              <a:t>Assumes no new technology</a:t>
            </a:r>
          </a:p>
          <a:p>
            <a:pPr lvl="1"/>
            <a:r>
              <a:rPr lang="en-US" sz="3200" b="1" dirty="0"/>
              <a:t>Does not count benefits of reduced emissions at all</a:t>
            </a:r>
          </a:p>
        </p:txBody>
      </p:sp>
    </p:spTree>
    <p:extLst>
      <p:ext uri="{BB962C8B-B14F-4D97-AF65-F5344CB8AC3E}">
        <p14:creationId xmlns:p14="http://schemas.microsoft.com/office/powerpoint/2010/main" val="1435349928"/>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normAutofit/>
          </a:bodyPr>
          <a:lstStyle/>
          <a:p>
            <a:pPr algn="ctr"/>
            <a:r>
              <a:rPr lang="en-US" sz="4400" dirty="0"/>
              <a:t>NJ Top 6 Solar States: Solar Panels on 2 Million Homes</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p:txBody>
          <a:bodyPr/>
          <a:lstStyle/>
          <a:p>
            <a:pPr marL="16934" indent="0">
              <a:buNone/>
            </a:pP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345" y="1608666"/>
            <a:ext cx="14821989" cy="7349852"/>
          </a:xfrm>
          <a:prstGeom prst="rect">
            <a:avLst/>
          </a:prstGeom>
        </p:spPr>
      </p:pic>
    </p:spTree>
    <p:extLst>
      <p:ext uri="{BB962C8B-B14F-4D97-AF65-F5344CB8AC3E}">
        <p14:creationId xmlns:p14="http://schemas.microsoft.com/office/powerpoint/2010/main" val="615618637"/>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a:xfrm>
            <a:off x="677333" y="519247"/>
            <a:ext cx="15056000" cy="924000"/>
          </a:xfrm>
        </p:spPr>
        <p:txBody>
          <a:bodyPr/>
          <a:lstStyle/>
          <a:p>
            <a:pPr algn="ctr"/>
            <a:r>
              <a:rPr lang="en-US" sz="4400" dirty="0"/>
              <a:t>NJ has goal of 7,500 MW from offshore wind by 2035</a:t>
            </a:r>
            <a:endParaRPr lang="en-US" dirty="0"/>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p:txBody>
          <a:bodyPr/>
          <a:lstStyle/>
          <a:p>
            <a:pPr marL="16934" indent="0">
              <a:buNone/>
            </a:pPr>
            <a:r>
              <a:rPr lang="en-US" dirty="0"/>
              <a:t> </a:t>
            </a:r>
          </a:p>
          <a:p>
            <a:pPr marL="16934" indent="0">
              <a:buNone/>
            </a:pPr>
            <a:endParaRPr lang="en-US" dirty="0"/>
          </a:p>
        </p:txBody>
      </p:sp>
      <p:pic>
        <p:nvPicPr>
          <p:cNvPr id="5" name="Picture 4" descr="https://farm5.staticflickr.com/4360/37158627656_25af21e841_c.jpg"/>
          <p:cNvPicPr/>
          <p:nvPr/>
        </p:nvPicPr>
        <p:blipFill>
          <a:blip r:embed="rId3">
            <a:extLst>
              <a:ext uri="{28A0092B-C50C-407E-A947-70E740481C1C}">
                <a14:useLocalDpi xmlns:a14="http://schemas.microsoft.com/office/drawing/2010/main" val="0"/>
              </a:ext>
            </a:extLst>
          </a:blip>
          <a:srcRect/>
          <a:stretch>
            <a:fillRect/>
          </a:stretch>
        </p:blipFill>
        <p:spPr bwMode="auto">
          <a:xfrm>
            <a:off x="2274849" y="1443247"/>
            <a:ext cx="11887200" cy="7366216"/>
          </a:xfrm>
          <a:prstGeom prst="rect">
            <a:avLst/>
          </a:prstGeom>
          <a:noFill/>
          <a:ln>
            <a:noFill/>
          </a:ln>
        </p:spPr>
      </p:pic>
    </p:spTree>
    <p:extLst>
      <p:ext uri="{BB962C8B-B14F-4D97-AF65-F5344CB8AC3E}">
        <p14:creationId xmlns:p14="http://schemas.microsoft.com/office/powerpoint/2010/main" val="197982844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622C-BiggestGHGs">
            <a:hlinkClick r:id="" action="ppaction://media"/>
            <a:extLst>
              <a:ext uri="{FF2B5EF4-FFF2-40B4-BE49-F238E27FC236}">
                <a16:creationId xmlns:a16="http://schemas.microsoft.com/office/drawing/2014/main" id="{01467DE4-C286-448E-9534-74437746E9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
        <p:nvSpPr>
          <p:cNvPr id="348" name="THAWING PERMAFROST"/>
          <p:cNvSpPr txBox="1"/>
          <p:nvPr/>
        </p:nvSpPr>
        <p:spPr>
          <a:xfrm>
            <a:off x="1768069" y="2480694"/>
            <a:ext cx="3111377" cy="334591"/>
          </a:xfrm>
          <a:prstGeom prst="rect">
            <a:avLst/>
          </a:prstGeom>
          <a:ln w="12700">
            <a:miter lim="400000"/>
          </a:ln>
          <a:effectLst>
            <a:outerShdw blurRad="63500" dist="25400" dir="2700000" rotWithShape="0">
              <a:srgbClr val="000000">
                <a:alpha val="7045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spAutoFit/>
          </a:bodyPr>
          <a:lstStyle>
            <a:lvl1pPr algn="ctr"/>
          </a:lstStyle>
          <a:p>
            <a:r>
              <a:t>THAWING PERMAFROST</a:t>
            </a:r>
          </a:p>
        </p:txBody>
      </p:sp>
      <p:sp>
        <p:nvSpPr>
          <p:cNvPr id="349" name="COAL MINING"/>
          <p:cNvSpPr txBox="1"/>
          <p:nvPr/>
        </p:nvSpPr>
        <p:spPr>
          <a:xfrm>
            <a:off x="358009" y="3483994"/>
            <a:ext cx="1766219" cy="334591"/>
          </a:xfrm>
          <a:prstGeom prst="rect">
            <a:avLst/>
          </a:prstGeom>
          <a:ln w="12700">
            <a:miter lim="400000"/>
          </a:ln>
          <a:effectLst>
            <a:outerShdw blurRad="63500" dist="25400" dir="2700000" rotWithShape="0">
              <a:srgbClr val="000000">
                <a:alpha val="7045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spAutoFit/>
          </a:bodyPr>
          <a:lstStyle>
            <a:lvl1pPr algn="ctr"/>
          </a:lstStyle>
          <a:p>
            <a:r>
              <a:t>COAL MINING</a:t>
            </a:r>
          </a:p>
        </p:txBody>
      </p:sp>
      <p:sp>
        <p:nvSpPr>
          <p:cNvPr id="350" name="LANDFILLS"/>
          <p:cNvSpPr txBox="1"/>
          <p:nvPr/>
        </p:nvSpPr>
        <p:spPr>
          <a:xfrm>
            <a:off x="11173398" y="8145141"/>
            <a:ext cx="1474392" cy="334592"/>
          </a:xfrm>
          <a:prstGeom prst="rect">
            <a:avLst/>
          </a:prstGeom>
          <a:ln w="12700">
            <a:miter lim="400000"/>
          </a:ln>
          <a:effectLst>
            <a:outerShdw blurRad="63500" dist="25400" dir="2700000" rotWithShape="0">
              <a:srgbClr val="000000">
                <a:alpha val="7045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spAutoFit/>
          </a:bodyPr>
          <a:lstStyle>
            <a:lvl1pPr algn="ctr"/>
          </a:lstStyle>
          <a:p>
            <a:r>
              <a:t>LANDFILLS</a:t>
            </a:r>
          </a:p>
        </p:txBody>
      </p:sp>
      <p:sp>
        <p:nvSpPr>
          <p:cNvPr id="351" name="© 2017 Don Foley"/>
          <p:cNvSpPr/>
          <p:nvPr/>
        </p:nvSpPr>
        <p:spPr>
          <a:xfrm>
            <a:off x="914400" y="8686800"/>
            <a:ext cx="3467100" cy="235962"/>
          </a:xfrm>
          <a:prstGeom prst="rect">
            <a:avLst/>
          </a:prstGeom>
          <a:ln w="12700">
            <a:miter lim="400000"/>
          </a:ln>
          <a:effectLst>
            <a:outerShdw blurRad="50800" dist="127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1200"/>
            </a:lvl1pPr>
          </a:lstStyle>
          <a:p>
            <a:r>
              <a:rPr dirty="0">
                <a:solidFill>
                  <a:srgbClr val="FFFFFF">
                    <a:alpha val="90000"/>
                  </a:srgbClr>
                </a:solidFill>
              </a:rPr>
              <a:t>© 2017 Don Foley</a:t>
            </a:r>
          </a:p>
        </p:txBody>
      </p:sp>
    </p:spTree>
    <p:extLst>
      <p:ext uri="{BB962C8B-B14F-4D97-AF65-F5344CB8AC3E}">
        <p14:creationId xmlns:p14="http://schemas.microsoft.com/office/powerpoint/2010/main" val="2481039605"/>
      </p:ext>
    </p:extLst>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1A7E-2661-4E03-9410-191F1DEBB177}"/>
              </a:ext>
            </a:extLst>
          </p:cNvPr>
          <p:cNvSpPr>
            <a:spLocks noGrp="1"/>
          </p:cNvSpPr>
          <p:nvPr>
            <p:ph type="title"/>
          </p:nvPr>
        </p:nvSpPr>
        <p:spPr>
          <a:xfrm>
            <a:off x="3181004" y="232867"/>
            <a:ext cx="10008524" cy="774700"/>
          </a:xfrm>
        </p:spPr>
        <p:txBody>
          <a:bodyPr>
            <a:normAutofit fontScale="90000"/>
          </a:bodyPr>
          <a:lstStyle/>
          <a:p>
            <a:r>
              <a:rPr lang="en-US" dirty="0">
                <a:solidFill>
                  <a:srgbClr val="00B050"/>
                </a:solidFill>
              </a:rPr>
              <a:t>Your (Typical NJ) GHG Emissions </a:t>
            </a:r>
            <a:r>
              <a:rPr lang="en-US" dirty="0" err="1"/>
              <a:t>E</a:t>
            </a:r>
            <a:r>
              <a:rPr lang="en-US" dirty="0" err="1">
                <a:solidFill>
                  <a:srgbClr val="92D050"/>
                </a:solidFill>
              </a:rPr>
              <a:t>EEmissions</a:t>
            </a:r>
            <a:endParaRPr lang="en-US" dirty="0">
              <a:solidFill>
                <a:srgbClr val="92D050"/>
              </a:solidFill>
            </a:endParaRPr>
          </a:p>
        </p:txBody>
      </p:sp>
      <p:pic>
        <p:nvPicPr>
          <p:cNvPr id="5" name="Picture 4">
            <a:extLst>
              <a:ext uri="{FF2B5EF4-FFF2-40B4-BE49-F238E27FC236}">
                <a16:creationId xmlns:a16="http://schemas.microsoft.com/office/drawing/2014/main" id="{2216B483-550F-4BBE-B155-1713FF0A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024" y="1032968"/>
            <a:ext cx="12943377" cy="8111033"/>
          </a:xfrm>
          <a:prstGeom prst="rect">
            <a:avLst/>
          </a:prstGeom>
        </p:spPr>
      </p:pic>
      <p:sp>
        <p:nvSpPr>
          <p:cNvPr id="3" name="Text Placeholder 2">
            <a:extLst>
              <a:ext uri="{FF2B5EF4-FFF2-40B4-BE49-F238E27FC236}">
                <a16:creationId xmlns:a16="http://schemas.microsoft.com/office/drawing/2014/main" id="{46F210B2-12A2-4DE5-8F11-C62281B5BD01}"/>
              </a:ext>
            </a:extLst>
          </p:cNvPr>
          <p:cNvSpPr>
            <a:spLocks noGrp="1"/>
          </p:cNvSpPr>
          <p:nvPr>
            <p:ph type="body" sz="quarter" idx="1"/>
          </p:nvPr>
        </p:nvSpPr>
        <p:spPr>
          <a:xfrm>
            <a:off x="1687023" y="899591"/>
            <a:ext cx="12599784" cy="762000"/>
          </a:xfrm>
        </p:spPr>
        <p:txBody>
          <a:bodyPr/>
          <a:lstStyle/>
          <a:p>
            <a:pPr marL="16934" indent="0" algn="ctr">
              <a:buNone/>
            </a:pPr>
            <a:r>
              <a:rPr lang="en-US" b="1" dirty="0">
                <a:solidFill>
                  <a:srgbClr val="00B050"/>
                </a:solidFill>
                <a:latin typeface="Arial" panose="020B0604020202020204" pitchFamily="34" charset="0"/>
                <a:cs typeface="Arial" panose="020B0604020202020204" pitchFamily="34" charset="0"/>
              </a:rPr>
              <a:t>“</a:t>
            </a:r>
            <a:r>
              <a:rPr lang="en-US" sz="2400" b="1" dirty="0">
                <a:solidFill>
                  <a:srgbClr val="00B050"/>
                </a:solidFill>
                <a:latin typeface="Arial" panose="020B0604020202020204" pitchFamily="34" charset="0"/>
                <a:cs typeface="Arial" panose="020B0604020202020204" pitchFamily="34" charset="0"/>
              </a:rPr>
              <a:t>Reducing NJ Greenhouse Gas Emissions”, Rutgers, Jan 2018</a:t>
            </a:r>
          </a:p>
        </p:txBody>
      </p:sp>
    </p:spTree>
    <p:extLst>
      <p:ext uri="{BB962C8B-B14F-4D97-AF65-F5344CB8AC3E}">
        <p14:creationId xmlns:p14="http://schemas.microsoft.com/office/powerpoint/2010/main" val="2936658302"/>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578504"/>
            <a:ext cx="15056000" cy="1460885"/>
          </a:xfrm>
        </p:spPr>
        <p:txBody>
          <a:bodyPr>
            <a:normAutofit fontScale="90000"/>
          </a:bodyPr>
          <a:lstStyle/>
          <a:p>
            <a:r>
              <a:rPr lang="en-US" dirty="0"/>
              <a:t>                   </a:t>
            </a:r>
            <a:r>
              <a:rPr lang="en-US" sz="6000" dirty="0"/>
              <a:t>Middletown 2020 Energy Plan Goals</a:t>
            </a:r>
            <a:br>
              <a:rPr lang="en-US" dirty="0"/>
            </a:br>
            <a:r>
              <a:rPr lang="en-US" dirty="0"/>
              <a:t>                  </a:t>
            </a:r>
          </a:p>
        </p:txBody>
      </p:sp>
      <p:sp>
        <p:nvSpPr>
          <p:cNvPr id="3" name="Text Placeholder 2"/>
          <p:cNvSpPr>
            <a:spLocks noGrp="1"/>
          </p:cNvSpPr>
          <p:nvPr>
            <p:ph type="body" idx="1"/>
          </p:nvPr>
        </p:nvSpPr>
        <p:spPr>
          <a:xfrm>
            <a:off x="482696" y="2984841"/>
            <a:ext cx="15467308" cy="4715950"/>
          </a:xfrm>
        </p:spPr>
        <p:txBody>
          <a:bodyPr>
            <a:noAutofit/>
          </a:bodyPr>
          <a:lstStyle/>
          <a:p>
            <a:pPr marL="482624" lvl="1" indent="0">
              <a:buNone/>
            </a:pPr>
            <a:endParaRPr lang="en-US" sz="800" b="1" dirty="0"/>
          </a:p>
          <a:p>
            <a:pPr>
              <a:spcBef>
                <a:spcPts val="600"/>
              </a:spcBef>
            </a:pPr>
            <a:r>
              <a:rPr lang="en-US" sz="4800" b="1" dirty="0"/>
              <a:t>Make Middletown 100% clean energy by 2050</a:t>
            </a:r>
          </a:p>
          <a:p>
            <a:pPr lvl="1">
              <a:spcBef>
                <a:spcPts val="600"/>
              </a:spcBef>
            </a:pPr>
            <a:r>
              <a:rPr lang="en-US" sz="4000" b="1" dirty="0"/>
              <a:t>As per NJ Global Warming Response Act</a:t>
            </a:r>
          </a:p>
          <a:p>
            <a:pPr lvl="1">
              <a:spcBef>
                <a:spcPts val="600"/>
              </a:spcBef>
            </a:pPr>
            <a:r>
              <a:rPr lang="en-US" sz="4000" b="1" dirty="0"/>
              <a:t>As per NJ Energy Master Plan </a:t>
            </a:r>
          </a:p>
          <a:p>
            <a:pPr>
              <a:spcBef>
                <a:spcPts val="1800"/>
              </a:spcBef>
            </a:pPr>
            <a:r>
              <a:rPr lang="en-US" sz="4800" b="1" dirty="0"/>
              <a:t>Achieve Sustainable Jersey Gold Star in Energy</a:t>
            </a:r>
            <a:endParaRPr lang="en-US" sz="4000" b="1" dirty="0"/>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03" y="439959"/>
            <a:ext cx="2590511" cy="1749059"/>
          </a:xfrm>
          <a:prstGeom prst="rect">
            <a:avLst/>
          </a:prstGeom>
          <a:noFill/>
          <a:ln>
            <a:noFill/>
          </a:ln>
        </p:spPr>
      </p:pic>
    </p:spTree>
    <p:extLst>
      <p:ext uri="{BB962C8B-B14F-4D97-AF65-F5344CB8AC3E}">
        <p14:creationId xmlns:p14="http://schemas.microsoft.com/office/powerpoint/2010/main" val="4038871655"/>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2516D036-171E-4BD5-B10C-73B3E5CB89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900" y="1185010"/>
            <a:ext cx="15056000" cy="7582749"/>
          </a:xfrm>
          <a:prstGeom prst="rect">
            <a:avLst/>
          </a:prstGeom>
        </p:spPr>
      </p:pic>
      <p:sp>
        <p:nvSpPr>
          <p:cNvPr id="2" name="Title 1">
            <a:extLst>
              <a:ext uri="{FF2B5EF4-FFF2-40B4-BE49-F238E27FC236}">
                <a16:creationId xmlns:a16="http://schemas.microsoft.com/office/drawing/2014/main" id="{54EFA7C5-702B-4FC0-B64E-846A602CABF5}"/>
              </a:ext>
            </a:extLst>
          </p:cNvPr>
          <p:cNvSpPr>
            <a:spLocks noGrp="1"/>
          </p:cNvSpPr>
          <p:nvPr>
            <p:ph type="title"/>
          </p:nvPr>
        </p:nvSpPr>
        <p:spPr>
          <a:xfrm>
            <a:off x="702733" y="127000"/>
            <a:ext cx="15056000" cy="1295399"/>
          </a:xfrm>
        </p:spPr>
        <p:txBody>
          <a:bodyPr>
            <a:normAutofit fontScale="90000"/>
          </a:bodyPr>
          <a:lstStyle/>
          <a:p>
            <a:r>
              <a:rPr lang="en-US" dirty="0"/>
              <a:t>      Middletown Energy Plan:  </a:t>
            </a:r>
            <a:r>
              <a:rPr lang="en-US" sz="2700" dirty="0"/>
              <a:t>GHG emission reductions during year 2030</a:t>
            </a:r>
            <a:br>
              <a:rPr lang="en-US" sz="2700" dirty="0"/>
            </a:br>
            <a:r>
              <a:rPr lang="en-US" sz="2700" dirty="0"/>
              <a:t>                In 2018, Middletown emissions were 705K Tons (CO2 </a:t>
            </a:r>
            <a:r>
              <a:rPr lang="en-US" sz="2700" dirty="0" err="1"/>
              <a:t>equiv</a:t>
            </a:r>
            <a:r>
              <a:rPr lang="en-US" sz="2700" dirty="0"/>
              <a:t>)- calculated per capita of NJ total </a:t>
            </a:r>
            <a:br>
              <a:rPr lang="en-US" sz="2700" dirty="0"/>
            </a:br>
            <a:endParaRPr lang="en-US" sz="2700" dirty="0"/>
          </a:p>
        </p:txBody>
      </p:sp>
      <p:sp>
        <p:nvSpPr>
          <p:cNvPr id="6" name="TextBox 5">
            <a:extLst>
              <a:ext uri="{FF2B5EF4-FFF2-40B4-BE49-F238E27FC236}">
                <a16:creationId xmlns:a16="http://schemas.microsoft.com/office/drawing/2014/main" id="{9223D737-8B58-4634-B623-AC7638E68E20}"/>
              </a:ext>
            </a:extLst>
          </p:cNvPr>
          <p:cNvSpPr txBox="1"/>
          <p:nvPr/>
        </p:nvSpPr>
        <p:spPr>
          <a:xfrm>
            <a:off x="9748684" y="5561616"/>
            <a:ext cx="6111649"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1" i="0" u="none" strike="noStrike" kern="0" cap="all" spc="0" normalizeH="0" baseline="0" noProof="0" dirty="0">
                <a:ln>
                  <a:noFill/>
                </a:ln>
                <a:solidFill>
                  <a:srgbClr val="8DC63F"/>
                </a:solidFill>
                <a:effectLst/>
                <a:uLnTx/>
                <a:uFillTx/>
                <a:latin typeface="Helvetica"/>
                <a:ea typeface="+mn-ea"/>
                <a:cs typeface="Helvetica"/>
                <a:sym typeface="Helvetica"/>
              </a:rPr>
              <a:t>266K Tons </a:t>
            </a:r>
            <a:r>
              <a:rPr kumimoji="0" lang="en-US" sz="2400" b="1" i="0" u="none" strike="noStrike" kern="0" cap="all" spc="0" normalizeH="0" baseline="0" noProof="0" dirty="0" err="1">
                <a:ln>
                  <a:noFill/>
                </a:ln>
                <a:solidFill>
                  <a:srgbClr val="8DC63F"/>
                </a:solidFill>
                <a:effectLst/>
                <a:uLnTx/>
                <a:uFillTx/>
                <a:latin typeface="Helvetica"/>
                <a:ea typeface="+mn-ea"/>
                <a:cs typeface="Helvetica"/>
                <a:sym typeface="Helvetica"/>
              </a:rPr>
              <a:t>TotAl</a:t>
            </a:r>
            <a:r>
              <a:rPr kumimoji="0" lang="en-US" sz="2400" b="1" i="0" u="none" strike="noStrike" kern="0" cap="all" spc="0" normalizeH="0" baseline="0" noProof="0" dirty="0">
                <a:ln>
                  <a:noFill/>
                </a:ln>
                <a:solidFill>
                  <a:srgbClr val="8DC63F"/>
                </a:solidFill>
                <a:effectLst/>
                <a:uLnTx/>
                <a:uFillTx/>
                <a:latin typeface="Helvetica"/>
                <a:ea typeface="+mn-ea"/>
                <a:cs typeface="Helvetica"/>
                <a:sym typeface="Helvetica"/>
              </a:rPr>
              <a:t> CO2 (equivalent) reduction in year 2030</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1" i="0" u="none" strike="noStrike" kern="0" cap="all" spc="0" normalizeH="0" baseline="0" noProof="0" dirty="0">
                <a:ln>
                  <a:noFill/>
                </a:ln>
                <a:solidFill>
                  <a:srgbClr val="8DC63F"/>
                </a:solidFill>
                <a:effectLst/>
                <a:uLnTx/>
                <a:uFillTx/>
                <a:latin typeface="Helvetica"/>
                <a:cs typeface="Helvetica"/>
                <a:sym typeface="Helvetica"/>
              </a:rPr>
              <a:t>(38% reduction of 2018 Emissions)</a:t>
            </a:r>
            <a:endParaRPr kumimoji="0" lang="en-US" sz="2400" b="1" i="0" u="none" strike="noStrike" kern="0" cap="all" spc="0" normalizeH="0" baseline="0" noProof="0" dirty="0">
              <a:ln>
                <a:noFill/>
              </a:ln>
              <a:solidFill>
                <a:srgbClr val="8DC63F"/>
              </a:solidFill>
              <a:effectLst/>
              <a:uLnTx/>
              <a:uFillTx/>
              <a:latin typeface="Helvetica"/>
              <a:ea typeface="+mn-ea"/>
              <a:cs typeface="Helvetica"/>
              <a:sym typeface="Helvetica"/>
            </a:endParaRPr>
          </a:p>
        </p:txBody>
      </p:sp>
      <p:sp>
        <p:nvSpPr>
          <p:cNvPr id="7" name="TextBox 6">
            <a:extLst>
              <a:ext uri="{FF2B5EF4-FFF2-40B4-BE49-F238E27FC236}">
                <a16:creationId xmlns:a16="http://schemas.microsoft.com/office/drawing/2014/main" id="{E003D8B9-31E7-4D74-8D6D-3AFA8128C9A5}"/>
              </a:ext>
            </a:extLst>
          </p:cNvPr>
          <p:cNvSpPr txBox="1"/>
          <p:nvPr/>
        </p:nvSpPr>
        <p:spPr>
          <a:xfrm>
            <a:off x="8534400" y="8597555"/>
            <a:ext cx="722433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600" b="1" i="0" u="none" strike="noStrike" kern="0" cap="all" spc="0" normalizeH="0" baseline="0" noProof="0" dirty="0">
                <a:ln>
                  <a:noFill/>
                </a:ln>
                <a:solidFill>
                  <a:srgbClr val="8DC63F"/>
                </a:solidFill>
                <a:effectLst/>
                <a:uLnTx/>
                <a:uFillTx/>
                <a:latin typeface="Helvetica"/>
                <a:cs typeface="Helvetica"/>
                <a:sym typeface="Helvetica"/>
              </a:rPr>
              <a:t>Tons CO2 reduction in 2030</a:t>
            </a:r>
            <a:endParaRPr kumimoji="0" lang="en-US" sz="3600" b="1" i="0" u="none" strike="noStrike" kern="0" cap="all" spc="0" normalizeH="0" baseline="0" noProof="0" dirty="0">
              <a:ln>
                <a:noFill/>
              </a:ln>
              <a:solidFill>
                <a:srgbClr val="8DC63F"/>
              </a:solidFill>
              <a:effectLst/>
              <a:uLnTx/>
              <a:uFillTx/>
              <a:latin typeface="Helvetica"/>
              <a:ea typeface="+mn-ea"/>
              <a:cs typeface="Helvetica"/>
              <a:sym typeface="Helvetica"/>
            </a:endParaRPr>
          </a:p>
        </p:txBody>
      </p:sp>
      <p:sp>
        <p:nvSpPr>
          <p:cNvPr id="3" name="TextBox 2">
            <a:extLst>
              <a:ext uri="{FF2B5EF4-FFF2-40B4-BE49-F238E27FC236}">
                <a16:creationId xmlns:a16="http://schemas.microsoft.com/office/drawing/2014/main" id="{1B3F2A4A-3ED1-4CEB-90C4-5EA80B18FDD6}"/>
              </a:ext>
            </a:extLst>
          </p:cNvPr>
          <p:cNvSpPr txBox="1"/>
          <p:nvPr/>
        </p:nvSpPr>
        <p:spPr>
          <a:xfrm>
            <a:off x="1738841" y="8463718"/>
            <a:ext cx="5503110"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6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rPr>
              <a:t>Middletown Energy Plan   https://bit.ly/2FZi0ti</a:t>
            </a:r>
          </a:p>
        </p:txBody>
      </p:sp>
    </p:spTree>
    <p:extLst>
      <p:ext uri="{BB962C8B-B14F-4D97-AF65-F5344CB8AC3E}">
        <p14:creationId xmlns:p14="http://schemas.microsoft.com/office/powerpoint/2010/main" val="1583569316"/>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439661"/>
            <a:ext cx="15056000" cy="924000"/>
          </a:xfrm>
        </p:spPr>
        <p:txBody>
          <a:bodyPr/>
          <a:lstStyle/>
          <a:p>
            <a:pPr algn="ctr"/>
            <a:r>
              <a:rPr lang="en-US" dirty="0"/>
              <a:t>What Am I To Do?</a:t>
            </a:r>
          </a:p>
        </p:txBody>
      </p:sp>
      <p:sp>
        <p:nvSpPr>
          <p:cNvPr id="3" name="Text Placeholder 2"/>
          <p:cNvSpPr>
            <a:spLocks noGrp="1"/>
          </p:cNvSpPr>
          <p:nvPr>
            <p:ph type="body" idx="1"/>
          </p:nvPr>
        </p:nvSpPr>
        <p:spPr>
          <a:xfrm>
            <a:off x="473754" y="1706639"/>
            <a:ext cx="15463157" cy="6702575"/>
          </a:xfrm>
        </p:spPr>
        <p:txBody>
          <a:bodyPr>
            <a:normAutofit fontScale="92500" lnSpcReduction="10000"/>
          </a:bodyPr>
          <a:lstStyle/>
          <a:p>
            <a:pPr marL="16934" indent="0" algn="ctr">
              <a:buNone/>
            </a:pPr>
            <a:r>
              <a:rPr lang="en-US" sz="6400" b="1" dirty="0"/>
              <a:t>Switch To Clean Electricity</a:t>
            </a:r>
          </a:p>
          <a:p>
            <a:r>
              <a:rPr lang="en-US" sz="6400" b="1" dirty="0"/>
              <a:t>Install rooftop solar</a:t>
            </a:r>
          </a:p>
          <a:p>
            <a:r>
              <a:rPr lang="en-US" sz="6400" b="1" dirty="0">
                <a:ea typeface="Calibri" panose="020F0502020204030204" pitchFamily="34" charset="0"/>
                <a:cs typeface="Times New Roman" panose="02020603050405020304" pitchFamily="18" charset="0"/>
              </a:rPr>
              <a:t>Switch to a 100% clean supplier </a:t>
            </a:r>
            <a:r>
              <a:rPr lang="en-US" sz="4700" b="1" dirty="0">
                <a:solidFill>
                  <a:schemeClr val="accent1">
                    <a:lumMod val="75000"/>
                  </a:schemeClr>
                </a:solidFill>
                <a:ea typeface="Calibri" panose="020F0502020204030204" pitchFamily="34" charset="0"/>
                <a:cs typeface="Times New Roman" panose="02020603050405020304" pitchFamily="18" charset="0"/>
              </a:rPr>
              <a:t>http://electric.smiller.org</a:t>
            </a:r>
            <a:endParaRPr lang="en-US" sz="7100" b="1" dirty="0">
              <a:ea typeface="Calibri" panose="020F0502020204030204" pitchFamily="34" charset="0"/>
              <a:cs typeface="Times New Roman" panose="02020603050405020304" pitchFamily="18" charset="0"/>
            </a:endParaRPr>
          </a:p>
          <a:p>
            <a:r>
              <a:rPr lang="en-US" sz="6400" b="1" dirty="0"/>
              <a:t>Invest in or subscribe to community solar</a:t>
            </a:r>
          </a:p>
          <a:p>
            <a:r>
              <a:rPr lang="en-US" sz="6400" b="1" dirty="0">
                <a:ea typeface="Calibri" panose="020F0502020204030204" pitchFamily="34" charset="0"/>
                <a:cs typeface="Times New Roman" panose="02020603050405020304" pitchFamily="18" charset="0"/>
              </a:rPr>
              <a:t>Ask your town to supply renewable community choice electrical aggregation</a:t>
            </a:r>
          </a:p>
        </p:txBody>
      </p:sp>
    </p:spTree>
    <p:extLst>
      <p:ext uri="{BB962C8B-B14F-4D97-AF65-F5344CB8AC3E}">
        <p14:creationId xmlns:p14="http://schemas.microsoft.com/office/powerpoint/2010/main" val="4019811503"/>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127001" y="385435"/>
            <a:ext cx="16001999" cy="774700"/>
          </a:xfrm>
        </p:spPr>
        <p:txBody>
          <a:bodyPr>
            <a:noAutofit/>
          </a:bodyPr>
          <a:lstStyle/>
          <a:p>
            <a:pPr algn="ctr"/>
            <a:r>
              <a:rPr lang="en-US" sz="5867" dirty="0"/>
              <a:t>Influence Your Town To Adopt Clean Energy</a:t>
            </a:r>
          </a:p>
        </p:txBody>
      </p:sp>
      <p:pic>
        <p:nvPicPr>
          <p:cNvPr id="9" name="Picture 8">
            <a:extLst>
              <a:ext uri="{FF2B5EF4-FFF2-40B4-BE49-F238E27FC236}">
                <a16:creationId xmlns:a16="http://schemas.microsoft.com/office/drawing/2014/main" id="{EA68D2F2-AE7D-449D-8294-E5EF9036F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07" y="1595812"/>
            <a:ext cx="15414172" cy="6883400"/>
          </a:xfrm>
          <a:prstGeom prst="rect">
            <a:avLst/>
          </a:prstGeom>
        </p:spPr>
      </p:pic>
      <p:sp>
        <p:nvSpPr>
          <p:cNvPr id="10" name="TextBox 9">
            <a:extLst>
              <a:ext uri="{FF2B5EF4-FFF2-40B4-BE49-F238E27FC236}">
                <a16:creationId xmlns:a16="http://schemas.microsoft.com/office/drawing/2014/main" id="{988BBFFF-B149-4B9B-8EE6-9F227A0342FE}"/>
              </a:ext>
            </a:extLst>
          </p:cNvPr>
          <p:cNvSpPr txBox="1"/>
          <p:nvPr/>
        </p:nvSpPr>
        <p:spPr>
          <a:xfrm>
            <a:off x="855024" y="8479212"/>
            <a:ext cx="2161309" cy="502766"/>
          </a:xfrm>
          <a:prstGeom prst="rect">
            <a:avLst/>
          </a:prstGeom>
          <a:noFill/>
        </p:spPr>
        <p:txBody>
          <a:bodyPr wrap="square" rtlCol="0">
            <a:spAutoFit/>
          </a:bodyPr>
          <a:lstStyle/>
          <a:p>
            <a:pPr marL="0" marR="0" lvl="0" indent="0" algn="ctr" defTabSz="550361" rtl="0" eaLnBrk="1" fontAlgn="auto" latinLnBrk="0" hangingPunct="0">
              <a:lnSpc>
                <a:spcPct val="100000"/>
              </a:lnSpc>
              <a:spcBef>
                <a:spcPts val="0"/>
              </a:spcBef>
              <a:spcAft>
                <a:spcPts val="0"/>
              </a:spcAft>
              <a:buClrTx/>
              <a:buSzTx/>
              <a:buFontTx/>
              <a:buNone/>
              <a:tabLst/>
              <a:defRPr/>
            </a:pPr>
            <a:r>
              <a:rPr kumimoji="0" lang="en-US" sz="2667" b="1" i="0" u="none" strike="noStrike" kern="0" cap="all" spc="0" normalizeH="0" baseline="0" noProof="0" dirty="0">
                <a:ln>
                  <a:noFill/>
                </a:ln>
                <a:solidFill>
                  <a:srgbClr val="8DC63F"/>
                </a:solidFill>
                <a:effectLst/>
                <a:uLnTx/>
                <a:uFillTx/>
                <a:latin typeface="Helvetica"/>
                <a:cs typeface="Helvetica"/>
                <a:sym typeface="Helvetica"/>
              </a:rPr>
              <a:t>FLORIDA</a:t>
            </a:r>
          </a:p>
        </p:txBody>
      </p:sp>
    </p:spTree>
    <p:extLst>
      <p:ext uri="{BB962C8B-B14F-4D97-AF65-F5344CB8AC3E}">
        <p14:creationId xmlns:p14="http://schemas.microsoft.com/office/powerpoint/2010/main" val="3236511531"/>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2273" y="368602"/>
            <a:ext cx="12315916" cy="2419203"/>
          </a:xfrm>
        </p:spPr>
        <p:txBody>
          <a:bodyPr>
            <a:normAutofit fontScale="90000"/>
          </a:bodyPr>
          <a:lstStyle/>
          <a:p>
            <a:r>
              <a:rPr lang="en-US" dirty="0"/>
              <a:t>New Jersey Renewable Government Energy (Electric) Aggregation (R-GEA)</a:t>
            </a:r>
            <a:br>
              <a:rPr lang="en-US" dirty="0"/>
            </a:br>
            <a:r>
              <a:rPr lang="en-US" dirty="0"/>
              <a:t>for Community</a:t>
            </a:r>
          </a:p>
        </p:txBody>
      </p:sp>
      <p:sp>
        <p:nvSpPr>
          <p:cNvPr id="4" name="Content Placeholder 3"/>
          <p:cNvSpPr>
            <a:spLocks noGrp="1"/>
          </p:cNvSpPr>
          <p:nvPr>
            <p:ph sz="half" idx="2"/>
          </p:nvPr>
        </p:nvSpPr>
        <p:spPr>
          <a:xfrm>
            <a:off x="8229600" y="7098223"/>
            <a:ext cx="6908800" cy="1137727"/>
          </a:xfrm>
        </p:spPr>
        <p:txBody>
          <a:bodyPr>
            <a:normAutofit fontScale="62500" lnSpcReduction="20000"/>
          </a:bodyPr>
          <a:lstStyle/>
          <a:p>
            <a:pPr marL="16934" indent="0">
              <a:buNone/>
            </a:pPr>
            <a:r>
              <a:rPr lang="en-US" dirty="0"/>
              <a:t>  </a:t>
            </a:r>
          </a:p>
          <a:p>
            <a:endParaRPr lang="en-US" dirty="0"/>
          </a:p>
        </p:txBody>
      </p:sp>
      <p:sp>
        <p:nvSpPr>
          <p:cNvPr id="5" name="Content Placeholder 4"/>
          <p:cNvSpPr>
            <a:spLocks noGrp="1"/>
          </p:cNvSpPr>
          <p:nvPr>
            <p:ph sz="half" idx="1"/>
          </p:nvPr>
        </p:nvSpPr>
        <p:spPr>
          <a:xfrm>
            <a:off x="1117600" y="2434167"/>
            <a:ext cx="336627" cy="258004"/>
          </a:xfrm>
        </p:spPr>
        <p:txBody>
          <a:bodyPr>
            <a:normAutofit fontScale="62500" lnSpcReduction="20000"/>
          </a:bodyPr>
          <a:lstStyle/>
          <a:p>
            <a:pPr marL="16934" indent="0">
              <a:buNone/>
            </a:pPr>
            <a:r>
              <a:rPr lang="en-US" dirty="0"/>
              <a:t> </a:t>
            </a:r>
          </a:p>
        </p:txBody>
      </p:sp>
      <p:pic>
        <p:nvPicPr>
          <p:cNvPr id="6" name="Picture 5"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625" y="618995"/>
            <a:ext cx="2401839" cy="1553097"/>
          </a:xfrm>
          <a:prstGeom prst="rect">
            <a:avLst/>
          </a:prstGeom>
          <a:noFill/>
          <a:ln>
            <a:noFill/>
          </a:ln>
        </p:spPr>
      </p:pic>
      <p:sp>
        <p:nvSpPr>
          <p:cNvPr id="3" name="TextBox 2"/>
          <p:cNvSpPr txBox="1"/>
          <p:nvPr/>
        </p:nvSpPr>
        <p:spPr>
          <a:xfrm>
            <a:off x="919908" y="3298947"/>
            <a:ext cx="14619383" cy="44730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48640" marR="0" lvl="0" indent="-4572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53585F"/>
                </a:solidFill>
                <a:effectLst/>
                <a:uLnTx/>
                <a:uFillTx/>
                <a:latin typeface="Helvetica"/>
                <a:cs typeface="Helvetica"/>
                <a:sym typeface="Helvetica"/>
              </a:rPr>
              <a:t>Also called Community Choice Aggregation</a:t>
            </a:r>
          </a:p>
          <a:p>
            <a:pPr marL="548640" marR="0" lvl="0" indent="-457200" algn="l" defTabSz="825500"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53585F"/>
                </a:solidFill>
                <a:effectLst/>
                <a:uLnTx/>
                <a:uFillTx/>
                <a:latin typeface="Helvetica"/>
                <a:cs typeface="Helvetica"/>
                <a:sym typeface="Helvetica"/>
              </a:rPr>
              <a:t>Most effective carbon reduction action: accounts for 40% of potential savings of first decade actions</a:t>
            </a:r>
          </a:p>
          <a:p>
            <a:pPr marL="548640" marR="0" lvl="0" indent="-457200" algn="l" defTabSz="825500"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53585F"/>
                </a:solidFill>
                <a:effectLst/>
                <a:uLnTx/>
                <a:uFillTx/>
                <a:latin typeface="Helvetica"/>
                <a:cs typeface="Helvetica"/>
                <a:sym typeface="Helvetica"/>
              </a:rPr>
              <a:t>Provides cost savings to residents; low or no cost to Township</a:t>
            </a:r>
          </a:p>
          <a:p>
            <a:pPr marL="548640" marR="0" lvl="0" indent="-4572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4400" b="1" i="0" u="none" strike="noStrike" kern="0" cap="none" spc="0" normalizeH="0" baseline="0" noProof="0" dirty="0">
              <a:ln>
                <a:noFill/>
              </a:ln>
              <a:solidFill>
                <a:srgbClr val="53585F"/>
              </a:solidFill>
              <a:effectLst/>
              <a:uLnTx/>
              <a:uFillTx/>
              <a:latin typeface="Helvetica"/>
              <a:cs typeface="Helvetica"/>
              <a:sym typeface="Helvetica"/>
            </a:endParaRPr>
          </a:p>
        </p:txBody>
      </p:sp>
    </p:spTree>
    <p:extLst>
      <p:ext uri="{BB962C8B-B14F-4D97-AF65-F5344CB8AC3E}">
        <p14:creationId xmlns:p14="http://schemas.microsoft.com/office/powerpoint/2010/main" val="30352138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96" name="Group"/>
          <p:cNvGrpSpPr/>
          <p:nvPr/>
        </p:nvGrpSpPr>
        <p:grpSpPr>
          <a:xfrm>
            <a:off x="506033" y="8636368"/>
            <a:ext cx="397471" cy="140221"/>
            <a:chOff x="-6350" y="-6350"/>
            <a:chExt cx="397470" cy="140220"/>
          </a:xfrm>
        </p:grpSpPr>
        <p:pic>
          <p:nvPicPr>
            <p:cNvPr id="6692" name="Line" descr="Line"/>
            <p:cNvPicPr>
              <a:picLocks/>
            </p:cNvPicPr>
            <p:nvPr/>
          </p:nvPicPr>
          <p:blipFill>
            <a:blip r:embed="rId3"/>
            <a:stretch>
              <a:fillRect/>
            </a:stretch>
          </p:blipFill>
          <p:spPr>
            <a:xfrm>
              <a:off x="-6351" y="-6350"/>
              <a:ext cx="397471" cy="140221"/>
            </a:xfrm>
            <a:prstGeom prst="rect">
              <a:avLst/>
            </a:prstGeom>
            <a:effectLst/>
          </p:spPr>
        </p:pic>
        <p:pic>
          <p:nvPicPr>
            <p:cNvPr id="6694" name="Line" descr="Line"/>
            <p:cNvPicPr>
              <a:picLocks/>
            </p:cNvPicPr>
            <p:nvPr/>
          </p:nvPicPr>
          <p:blipFill>
            <a:blip r:embed="rId4"/>
            <a:stretch>
              <a:fillRect/>
            </a:stretch>
          </p:blipFill>
          <p:spPr>
            <a:xfrm rot="21420000">
              <a:off x="97935" y="43043"/>
              <a:ext cx="247397" cy="39605"/>
            </a:xfrm>
            <a:prstGeom prst="rect">
              <a:avLst/>
            </a:prstGeom>
            <a:effectLst/>
          </p:spPr>
        </p:pic>
      </p:grpSp>
      <p:sp>
        <p:nvSpPr>
          <p:cNvPr id="3" name="TextBox 2">
            <a:extLst>
              <a:ext uri="{FF2B5EF4-FFF2-40B4-BE49-F238E27FC236}">
                <a16:creationId xmlns:a16="http://schemas.microsoft.com/office/drawing/2014/main" id="{D58B4421-4D0A-470A-A730-287F011DED09}"/>
              </a:ext>
            </a:extLst>
          </p:cNvPr>
          <p:cNvSpPr txBox="1"/>
          <p:nvPr/>
        </p:nvSpPr>
        <p:spPr>
          <a:xfrm>
            <a:off x="506032" y="923706"/>
            <a:ext cx="14908861"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ctr" defTabSz="457223" rtl="0" eaLnBrk="1" fontAlgn="auto" latinLnBrk="0" hangingPunct="0">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8DC63F"/>
                </a:solidFill>
                <a:effectLst/>
                <a:uLnTx/>
                <a:uFillTx/>
                <a:latin typeface="Helvetica"/>
                <a:cs typeface="Helvetica"/>
                <a:sym typeface="Helvetica"/>
              </a:rPr>
              <a:t>Switch To Plug-in Electric Vehicle (EV)</a:t>
            </a:r>
          </a:p>
        </p:txBody>
      </p:sp>
      <p:sp>
        <p:nvSpPr>
          <p:cNvPr id="4" name="TextBox 3">
            <a:extLst>
              <a:ext uri="{FF2B5EF4-FFF2-40B4-BE49-F238E27FC236}">
                <a16:creationId xmlns:a16="http://schemas.microsoft.com/office/drawing/2014/main" id="{4B2FAF12-69E1-450B-AEE7-814AE734F299}"/>
              </a:ext>
            </a:extLst>
          </p:cNvPr>
          <p:cNvSpPr txBox="1"/>
          <p:nvPr/>
        </p:nvSpPr>
        <p:spPr>
          <a:xfrm>
            <a:off x="670399" y="2223900"/>
            <a:ext cx="15141966" cy="3644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lvl="0" indent="0" algn="ctr" defTabSz="550361" rtl="0" eaLnBrk="1" fontAlgn="auto" latinLnBrk="0" hangingPunct="0">
              <a:lnSpc>
                <a:spcPct val="115000"/>
              </a:lnSpc>
              <a:spcBef>
                <a:spcPts val="0"/>
              </a:spcBef>
              <a:spcAft>
                <a:spcPts val="1000"/>
              </a:spcAft>
              <a:buClrTx/>
              <a:buSzTx/>
              <a:buFontTx/>
              <a:buNone/>
              <a:tabLst/>
              <a:defRPr/>
            </a:pPr>
            <a:endParaRPr kumimoji="0" lang="en-US" sz="1050" b="1" i="0" u="none" strike="noStrike" kern="0" cap="all" spc="0" normalizeH="0" baseline="0" noProof="0" dirty="0">
              <a:ln>
                <a:noFill/>
              </a:ln>
              <a:solidFill>
                <a:srgbClr val="8DC63F"/>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a:endParaRPr>
          </a:p>
          <a:p>
            <a:pPr marL="342917" marR="0" lvl="0" indent="-342917" algn="l" defTabSz="550361" rtl="0" eaLnBrk="1" fontAlgn="auto" latinLnBrk="0" hangingPunct="0">
              <a:lnSpc>
                <a:spcPct val="115000"/>
              </a:lnSpc>
              <a:spcBef>
                <a:spcPts val="0"/>
              </a:spcBef>
              <a:spcAft>
                <a:spcPts val="1000"/>
              </a:spcAft>
              <a:buClrTx/>
              <a:buSzTx/>
              <a:buFont typeface="Symbol" panose="05050102010706020507" pitchFamily="18" charset="2"/>
              <a:buChar char=""/>
              <a:tabLst/>
              <a:defRPr/>
            </a:pPr>
            <a:r>
              <a:rPr kumimoji="0" lang="en-US" sz="5400" b="1" i="0" u="none" strike="noStrike" kern="0" cap="all" spc="0" normalizeH="0" baseline="0" noProof="0" dirty="0">
                <a:ln>
                  <a:noFill/>
                </a:ln>
                <a:solidFill>
                  <a:srgbClr val="53585F"/>
                </a:solidFill>
                <a:effectLst/>
                <a:uLnTx/>
                <a:uFillTx/>
                <a:latin typeface="Helvetica"/>
                <a:cs typeface="Times New Roman" panose="02020603050405020304" pitchFamily="18" charset="0"/>
                <a:sym typeface="Helvetica"/>
              </a:rPr>
              <a:t> </a:t>
            </a:r>
            <a:r>
              <a:rPr kumimoji="0" lang="en-US" sz="5334" b="1" i="0" u="none" strike="noStrike" kern="0" cap="none" spc="0" normalizeH="0" baseline="0" noProof="0" dirty="0">
                <a:ln>
                  <a:noFill/>
                </a:ln>
                <a:solidFill>
                  <a:srgbClr val="53585F"/>
                </a:solidFill>
                <a:effectLst/>
                <a:uLnTx/>
                <a:uFillTx/>
                <a:latin typeface="Helvetica"/>
                <a:cs typeface="Times New Roman" panose="02020603050405020304" pitchFamily="18" charset="0"/>
                <a:sym typeface="Helvetica"/>
              </a:rPr>
              <a:t>Plug Into Your Clean Electricity  </a:t>
            </a:r>
            <a:endParaRPr kumimoji="0" lang="en-US" sz="5334" b="1" i="0" u="none" strike="noStrike" kern="0" cap="all" spc="0" normalizeH="0" baseline="0" noProof="0" dirty="0">
              <a:ln>
                <a:noFill/>
              </a:ln>
              <a:solidFill>
                <a:srgbClr val="53585F"/>
              </a:solidFill>
              <a:effectLst/>
              <a:uLnTx/>
              <a:uFillTx/>
              <a:latin typeface="Helvetica"/>
              <a:cs typeface="Times New Roman" panose="02020603050405020304" pitchFamily="18" charset="0"/>
              <a:sym typeface="Helvetica"/>
            </a:endParaRPr>
          </a:p>
          <a:p>
            <a:pPr marL="342917" marR="0" lvl="0" indent="-342917" algn="l" defTabSz="550361" rtl="0" eaLnBrk="1" fontAlgn="auto" latinLnBrk="0" hangingPunct="0">
              <a:lnSpc>
                <a:spcPct val="115000"/>
              </a:lnSpc>
              <a:spcBef>
                <a:spcPts val="0"/>
              </a:spcBef>
              <a:spcAft>
                <a:spcPts val="1000"/>
              </a:spcAft>
              <a:buClrTx/>
              <a:buSzTx/>
              <a:buFont typeface="Symbol" panose="05050102010706020507" pitchFamily="18" charset="2"/>
              <a:buChar char=""/>
              <a:tabLst/>
              <a:defRPr/>
            </a:pPr>
            <a:r>
              <a:rPr kumimoji="0" lang="en-US" sz="5334" b="1" i="0" u="none" strike="noStrike" kern="0" cap="none" spc="0" normalizeH="0" baseline="0" noProof="0" dirty="0">
                <a:ln>
                  <a:noFill/>
                </a:ln>
                <a:solidFill>
                  <a:srgbClr val="53585F"/>
                </a:solidFill>
                <a:effectLst/>
                <a:uLnTx/>
                <a:uFillTx/>
                <a:latin typeface="Helvetica"/>
                <a:cs typeface="Times New Roman" panose="02020603050405020304" pitchFamily="18" charset="0"/>
                <a:sym typeface="Helvetica"/>
              </a:rPr>
              <a:t> Save On Fuel Costs (~30-70% more efficient)</a:t>
            </a:r>
          </a:p>
          <a:p>
            <a:pPr marL="342917" marR="0" lvl="0" indent="-342917" algn="l" defTabSz="550361" rtl="0" eaLnBrk="1" fontAlgn="auto" latinLnBrk="0" hangingPunct="0">
              <a:lnSpc>
                <a:spcPct val="115000"/>
              </a:lnSpc>
              <a:spcBef>
                <a:spcPts val="0"/>
              </a:spcBef>
              <a:spcAft>
                <a:spcPts val="1000"/>
              </a:spcAft>
              <a:buClrTx/>
              <a:buSzTx/>
              <a:buFont typeface="Symbol" panose="05050102010706020507" pitchFamily="18" charset="2"/>
              <a:buChar char=""/>
              <a:tabLst/>
              <a:defRPr/>
            </a:pPr>
            <a:r>
              <a:rPr kumimoji="0" lang="en-US" sz="5334" b="1" i="0" u="none" strike="noStrike" kern="0" cap="none" spc="0" normalizeH="0" baseline="0" noProof="0" dirty="0">
                <a:ln>
                  <a:noFill/>
                </a:ln>
                <a:solidFill>
                  <a:srgbClr val="53585F"/>
                </a:solidFill>
                <a:effectLst/>
                <a:uLnTx/>
                <a:uFillTx/>
                <a:latin typeface="Helvetica"/>
                <a:ea typeface="Calibri" panose="020F0502020204030204" pitchFamily="34" charset="0"/>
                <a:cs typeface="Times New Roman" panose="02020603050405020304" pitchFamily="18" charset="0"/>
                <a:sym typeface="Helvetica"/>
              </a:rPr>
              <a:t> Save On Car Maintenance</a:t>
            </a:r>
          </a:p>
        </p:txBody>
      </p:sp>
    </p:spTree>
    <p:extLst>
      <p:ext uri="{BB962C8B-B14F-4D97-AF65-F5344CB8AC3E}">
        <p14:creationId xmlns:p14="http://schemas.microsoft.com/office/powerpoint/2010/main" val="495868895"/>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OTHER CHANGES WE WILL SEE IN 2050</a:t>
            </a:r>
          </a:p>
        </p:txBody>
      </p:sp>
      <p:sp>
        <p:nvSpPr>
          <p:cNvPr id="3" name="Text Placeholder 2"/>
          <p:cNvSpPr>
            <a:spLocks noGrp="1"/>
          </p:cNvSpPr>
          <p:nvPr>
            <p:ph type="body" idx="1"/>
          </p:nvPr>
        </p:nvSpPr>
        <p:spPr>
          <a:xfrm>
            <a:off x="677334" y="1608666"/>
            <a:ext cx="14901333" cy="6786397"/>
          </a:xfrm>
        </p:spPr>
        <p:txBody>
          <a:bodyPr>
            <a:normAutofit/>
          </a:bodyPr>
          <a:lstStyle/>
          <a:p>
            <a:r>
              <a:rPr lang="en-US" sz="4000" b="1" dirty="0"/>
              <a:t>Building standards to require net-zero emissions, net-zero waste, net-zero water, rooftop solar (where practical)</a:t>
            </a:r>
          </a:p>
          <a:p>
            <a:r>
              <a:rPr lang="en-US" sz="4000" b="1" dirty="0"/>
              <a:t>Heating and appliances all electric; no gas furnaces, hot water heaters, stoves, or dryers</a:t>
            </a:r>
          </a:p>
          <a:p>
            <a:r>
              <a:rPr lang="en-US" sz="4000" b="1" dirty="0"/>
              <a:t>Electric grid upgraded for reliability and smart metering</a:t>
            </a:r>
          </a:p>
          <a:p>
            <a:r>
              <a:rPr lang="en-US" sz="4000" b="1" dirty="0"/>
              <a:t>EV charging stations replace gas stations; or exchangeable batteries</a:t>
            </a:r>
          </a:p>
          <a:p>
            <a:r>
              <a:rPr lang="en-US" sz="4000" b="1" dirty="0"/>
              <a:t>Diets will be more local and plant-rich, and less animal-based or factory farmed</a:t>
            </a:r>
          </a:p>
        </p:txBody>
      </p:sp>
    </p:spTree>
    <p:extLst>
      <p:ext uri="{BB962C8B-B14F-4D97-AF65-F5344CB8AC3E}">
        <p14:creationId xmlns:p14="http://schemas.microsoft.com/office/powerpoint/2010/main" val="462748654"/>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6" name="Speak Truth to Power"/>
          <p:cNvSpPr txBox="1"/>
          <p:nvPr/>
        </p:nvSpPr>
        <p:spPr>
          <a:xfrm>
            <a:off x="133012" y="3051184"/>
            <a:ext cx="15989975"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defRPr sz="110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0000" b="1" i="0" u="none" strike="noStrike" kern="0" cap="none" spc="0" normalizeH="0" baseline="0" noProof="0" dirty="0">
                <a:ln>
                  <a:noFill/>
                </a:ln>
                <a:solidFill>
                  <a:srgbClr val="FFFFFF"/>
                </a:solidFill>
                <a:effectLst/>
                <a:uLnTx/>
                <a:uFillTx/>
                <a:latin typeface="Arial"/>
                <a:cs typeface="Arial"/>
                <a:sym typeface="Arial"/>
              </a:rPr>
              <a:t>Speak </a:t>
            </a:r>
            <a:r>
              <a:rPr kumimoji="0" lang="en-US" sz="10000" b="1" i="0" u="none" strike="noStrike" kern="0" cap="none" spc="0" normalizeH="0" baseline="0" noProof="0" dirty="0">
                <a:ln>
                  <a:noFill/>
                </a:ln>
                <a:solidFill>
                  <a:srgbClr val="FFFFFF"/>
                </a:solidFill>
                <a:effectLst/>
                <a:uLnTx/>
                <a:uFillTx/>
                <a:latin typeface="Arial"/>
                <a:cs typeface="Arial"/>
                <a:sym typeface="Arial"/>
              </a:rPr>
              <a:t>up, act, and vote</a:t>
            </a:r>
            <a:endParaRPr kumimoji="0" sz="10000" b="1" i="0" u="none" strike="noStrike" kern="0" cap="none" spc="0" normalizeH="0" baseline="0" noProof="0" dirty="0">
              <a:ln>
                <a:noFill/>
              </a:ln>
              <a:solidFill>
                <a:srgbClr val="FFFFFF"/>
              </a:solidFill>
              <a:effectLst/>
              <a:uLnTx/>
              <a:uFillTx/>
              <a:latin typeface="Arial"/>
              <a:cs typeface="Arial"/>
              <a:sym typeface="Arial"/>
            </a:endParaRPr>
          </a:p>
        </p:txBody>
      </p:sp>
      <p:sp>
        <p:nvSpPr>
          <p:cNvPr id="4057" name="Like your world depends on it"/>
          <p:cNvSpPr txBox="1"/>
          <p:nvPr/>
        </p:nvSpPr>
        <p:spPr>
          <a:xfrm>
            <a:off x="1953121" y="5028867"/>
            <a:ext cx="12349759" cy="106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ctr">
              <a:defRPr sz="68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6800" b="1" i="0" u="none" strike="noStrike" kern="0" cap="none" spc="0" normalizeH="0" baseline="0" noProof="0">
                <a:ln>
                  <a:noFill/>
                </a:ln>
                <a:solidFill>
                  <a:srgbClr val="FFFFFF"/>
                </a:solidFill>
                <a:effectLst/>
                <a:uLnTx/>
                <a:uFillTx/>
                <a:latin typeface="Arial"/>
                <a:cs typeface="Arial"/>
                <a:sym typeface="Arial"/>
              </a:rPr>
              <a:t>Like your world depends on it</a:t>
            </a:r>
          </a:p>
        </p:txBody>
      </p:sp>
    </p:spTree>
    <p:extLst>
      <p:ext uri="{BB962C8B-B14F-4D97-AF65-F5344CB8AC3E}">
        <p14:creationId xmlns:p14="http://schemas.microsoft.com/office/powerpoint/2010/main" val="3869787977"/>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400"/>
                                  </p:stCondLst>
                                  <p:iterate type="lt">
                                    <p:tmAbs val="50"/>
                                  </p:iterate>
                                  <p:childTnLst>
                                    <p:set>
                                      <p:cBhvr>
                                        <p:cTn id="6" fill="hold"/>
                                        <p:tgtEl>
                                          <p:spTgt spid="4056">
                                            <p:txEl>
                                              <p:charRg st="4294967295" end="4294967295"/>
                                            </p:txEl>
                                          </p:spTgt>
                                        </p:tgtEl>
                                        <p:attrNameLst>
                                          <p:attrName>style.visibility</p:attrName>
                                        </p:attrNameLst>
                                      </p:cBhvr>
                                      <p:to>
                                        <p:strVal val="visible"/>
                                      </p:to>
                                    </p:set>
                                  </p:childTnLst>
                                </p:cTn>
                              </p:par>
                            </p:childTnLst>
                          </p:cTn>
                        </p:par>
                        <p:par>
                          <p:cTn id="7" fill="hold">
                            <p:stCondLst>
                              <p:cond delay="1300"/>
                            </p:stCondLst>
                            <p:childTnLst>
                              <p:par>
                                <p:cTn id="8" presetID="10" presetClass="entr" presetSubtype="0" fill="hold" grpId="0" nodeType="afterEffect">
                                  <p:stCondLst>
                                    <p:cond delay="400"/>
                                  </p:stCondLst>
                                  <p:childTnLst>
                                    <p:set>
                                      <p:cBhvr>
                                        <p:cTn id="9" dur="1" fill="hold">
                                          <p:stCondLst>
                                            <p:cond delay="0"/>
                                          </p:stCondLst>
                                        </p:cTn>
                                        <p:tgtEl>
                                          <p:spTgt spid="4057"/>
                                        </p:tgtEl>
                                        <p:attrNameLst>
                                          <p:attrName>style.visibility</p:attrName>
                                        </p:attrNameLst>
                                      </p:cBhvr>
                                      <p:to>
                                        <p:strVal val="visible"/>
                                      </p:to>
                                    </p:set>
                                    <p:animEffect transition="in" filter="fade">
                                      <p:cBhvr>
                                        <p:cTn id="10" dur="1000"/>
                                        <p:tgtEl>
                                          <p:spTgt spid="4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6" grpId="0" autoUpdateAnimBg="0" advAuto="0"/>
      <p:bldP spid="4057" grpId="0"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A486D4-B7C8-4AB1-8CF1-AC530691FEA7}"/>
              </a:ext>
            </a:extLst>
          </p:cNvPr>
          <p:cNvGrpSpPr/>
          <p:nvPr/>
        </p:nvGrpSpPr>
        <p:grpSpPr>
          <a:xfrm>
            <a:off x="418438" y="139699"/>
            <a:ext cx="12287913" cy="8919636"/>
            <a:chOff x="418438" y="139699"/>
            <a:chExt cx="12287913" cy="8919636"/>
          </a:xfrm>
        </p:grpSpPr>
        <p:sp>
          <p:nvSpPr>
            <p:cNvPr id="4061" name="Your world depends on it."/>
            <p:cNvSpPr txBox="1"/>
            <p:nvPr/>
          </p:nvSpPr>
          <p:spPr>
            <a:xfrm>
              <a:off x="4196201" y="7947887"/>
              <a:ext cx="7863597" cy="8174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lgn="ctr">
                <a:defRPr sz="50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5000" b="1" i="0" u="none" strike="noStrike" kern="0" cap="none" spc="0" normalizeH="0" baseline="0" noProof="0">
                  <a:ln>
                    <a:noFill/>
                  </a:ln>
                  <a:solidFill>
                    <a:srgbClr val="FFFFFF"/>
                  </a:solidFill>
                  <a:effectLst/>
                  <a:uLnTx/>
                  <a:uFillTx/>
                  <a:latin typeface="Arial"/>
                  <a:cs typeface="Arial"/>
                  <a:sym typeface="Arial"/>
                </a:rPr>
                <a:t>Your world depends on it.</a:t>
              </a:r>
            </a:p>
          </p:txBody>
        </p:sp>
        <p:pic>
          <p:nvPicPr>
            <p:cNvPr id="4062" name="DSCOVR.png" descr="DSCOVR.png"/>
            <p:cNvPicPr>
              <a:picLocks noChangeAspect="1"/>
            </p:cNvPicPr>
            <p:nvPr/>
          </p:nvPicPr>
          <p:blipFill>
            <a:blip r:embed="rId3"/>
            <a:srcRect/>
            <a:stretch>
              <a:fillRect/>
            </a:stretch>
          </p:blipFill>
          <p:spPr>
            <a:xfrm>
              <a:off x="539749" y="139699"/>
              <a:ext cx="12166602" cy="8864602"/>
            </a:xfrm>
            <a:prstGeom prst="rect">
              <a:avLst/>
            </a:prstGeom>
            <a:ln w="12700" cap="flat">
              <a:noFill/>
              <a:miter lim="400000"/>
            </a:ln>
            <a:effectLst/>
          </p:spPr>
        </p:pic>
        <p:sp>
          <p:nvSpPr>
            <p:cNvPr id="4063" name="Rectangle"/>
            <p:cNvSpPr/>
            <p:nvPr/>
          </p:nvSpPr>
          <p:spPr>
            <a:xfrm>
              <a:off x="418438" y="8550805"/>
              <a:ext cx="1478095" cy="508530"/>
            </a:xfrm>
            <a:prstGeom prst="rect">
              <a:avLst/>
            </a:prstGeom>
            <a:solidFill>
              <a:srgbClr val="000000"/>
            </a:solidFill>
            <a:ln w="12700" cap="flat">
              <a:noFill/>
              <a:miter lim="400000"/>
            </a:ln>
            <a:effectLst/>
          </p:spPr>
          <p:txBody>
            <a:bodyPr wrap="square" lIns="25400" tIns="25400" rIns="25400" bIns="25400" numCol="1" anchor="b">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200"/>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4064" name="Source: NASA"/>
            <p:cNvSpPr/>
            <p:nvPr/>
          </p:nvSpPr>
          <p:spPr>
            <a:xfrm>
              <a:off x="914400" y="8687154"/>
              <a:ext cx="1101264" cy="2359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b">
              <a:spAutoFit/>
            </a:bodyPr>
            <a:lstStyle>
              <a:lvl1pPr>
                <a:defRPr sz="1200"/>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FFFFFF">
                      <a:alpha val="50000"/>
                    </a:srgbClr>
                  </a:solidFill>
                  <a:effectLst/>
                  <a:uLnTx/>
                  <a:uFillTx/>
                  <a:latin typeface="Arial"/>
                  <a:cs typeface="Arial"/>
                  <a:sym typeface="Arial"/>
                </a:rPr>
                <a:t>Source: NASA</a:t>
              </a:r>
            </a:p>
          </p:txBody>
        </p:sp>
      </p:grpSp>
    </p:spTree>
    <p:extLst>
      <p:ext uri="{BB962C8B-B14F-4D97-AF65-F5344CB8AC3E}">
        <p14:creationId xmlns:p14="http://schemas.microsoft.com/office/powerpoint/2010/main" val="204084987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8" name="2D Column Chart"/>
          <p:cNvGraphicFramePr/>
          <p:nvPr/>
        </p:nvGraphicFramePr>
        <p:xfrm>
          <a:off x="1155686" y="1689353"/>
          <a:ext cx="14264640" cy="6955584"/>
        </p:xfrm>
        <a:graphic>
          <a:graphicData uri="http://schemas.openxmlformats.org/drawingml/2006/chart">
            <c:chart xmlns:c="http://schemas.openxmlformats.org/drawingml/2006/chart" xmlns:r="http://schemas.openxmlformats.org/officeDocument/2006/relationships" r:id="rId3"/>
          </a:graphicData>
        </a:graphic>
      </p:graphicFrame>
      <p:sp>
        <p:nvSpPr>
          <p:cNvPr id="499" name="Global Surface Temperature – Departure from Average"/>
          <p:cNvSpPr txBox="1">
            <a:spLocks noGrp="1"/>
          </p:cNvSpPr>
          <p:nvPr>
            <p:ph type="title"/>
          </p:nvPr>
        </p:nvSpPr>
        <p:spPr>
          <a:xfrm>
            <a:off x="578443" y="596900"/>
            <a:ext cx="15099114" cy="762000"/>
          </a:xfrm>
          <a:prstGeom prst="rect">
            <a:avLst/>
          </a:prstGeom>
        </p:spPr>
        <p:txBody>
          <a:bodyPr/>
          <a:lstStyle/>
          <a:p>
            <a:r>
              <a:rPr dirty="0"/>
              <a:t>Global Surface Temperature – Departure from Average</a:t>
            </a:r>
          </a:p>
        </p:txBody>
      </p:sp>
      <p:sp>
        <p:nvSpPr>
          <p:cNvPr id="500" name="1880 – 2017"/>
          <p:cNvSpPr txBox="1">
            <a:spLocks noGrp="1"/>
          </p:cNvSpPr>
          <p:nvPr>
            <p:ph type="body" sz="quarter" idx="1"/>
          </p:nvPr>
        </p:nvSpPr>
        <p:spPr>
          <a:prstGeom prst="rect">
            <a:avLst/>
          </a:prstGeom>
        </p:spPr>
        <p:txBody>
          <a:bodyPr/>
          <a:lstStyle/>
          <a:p>
            <a:r>
              <a:rPr dirty="0"/>
              <a:t>1880 – 201</a:t>
            </a:r>
            <a:r>
              <a:rPr lang="en-US" dirty="0"/>
              <a:t>9</a:t>
            </a:r>
            <a:endParaRPr dirty="0"/>
          </a:p>
        </p:txBody>
      </p:sp>
      <p:sp>
        <p:nvSpPr>
          <p:cNvPr id="501" name="Anomaly (°C)"/>
          <p:cNvSpPr txBox="1"/>
          <p:nvPr/>
        </p:nvSpPr>
        <p:spPr>
          <a:xfrm rot="16200000">
            <a:off x="-254283" y="4888701"/>
            <a:ext cx="2111079" cy="45951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gn="ctr">
              <a:defRPr sz="2500"/>
            </a:lvl1pPr>
          </a:lstStyle>
          <a:p>
            <a:r>
              <a:t>Anomaly (°C)</a:t>
            </a:r>
          </a:p>
        </p:txBody>
      </p:sp>
      <p:sp>
        <p:nvSpPr>
          <p:cNvPr id="505" name="Data: NOAA"/>
          <p:cNvSpPr/>
          <p:nvPr/>
        </p:nvSpPr>
        <p:spPr>
          <a:xfrm>
            <a:off x="914400" y="8686800"/>
            <a:ext cx="1101264" cy="235962"/>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b">
            <a:spAutoFit/>
          </a:bodyPr>
          <a:lstStyle>
            <a:lvl1pPr>
              <a:defRPr sz="1200">
                <a:solidFill>
                  <a:srgbClr val="FFFFFF">
                    <a:alpha val="50000"/>
                  </a:srgbClr>
                </a:solidFill>
              </a:defRPr>
            </a:lvl1pPr>
          </a:lstStyle>
          <a:p>
            <a:r>
              <a:rPr lang="en-US" dirty="0">
                <a:solidFill>
                  <a:schemeClr val="tx1">
                    <a:alpha val="50000"/>
                  </a:schemeClr>
                </a:solidFill>
              </a:rPr>
              <a:t>Source: NASA</a:t>
            </a:r>
            <a:endParaRPr dirty="0">
              <a:solidFill>
                <a:schemeClr val="tx1">
                  <a:alpha val="50000"/>
                </a:schemeClr>
              </a:solidFill>
            </a:endParaRPr>
          </a:p>
        </p:txBody>
      </p:sp>
      <p:grpSp>
        <p:nvGrpSpPr>
          <p:cNvPr id="4" name="Group 3">
            <a:extLst>
              <a:ext uri="{FF2B5EF4-FFF2-40B4-BE49-F238E27FC236}">
                <a16:creationId xmlns:a16="http://schemas.microsoft.com/office/drawing/2014/main" id="{494A0AB4-DE78-4DCA-8B42-544C1F663078}"/>
              </a:ext>
            </a:extLst>
          </p:cNvPr>
          <p:cNvGrpSpPr/>
          <p:nvPr/>
        </p:nvGrpSpPr>
        <p:grpSpPr>
          <a:xfrm>
            <a:off x="1790493" y="1678719"/>
            <a:ext cx="13309820" cy="6638809"/>
            <a:chOff x="1790493" y="1678719"/>
            <a:chExt cx="13309820" cy="6638809"/>
          </a:xfrm>
        </p:grpSpPr>
        <p:graphicFrame>
          <p:nvGraphicFramePr>
            <p:cNvPr id="502" name="2D Column Chart"/>
            <p:cNvGraphicFramePr/>
            <p:nvPr>
              <p:extLst>
                <p:ext uri="{D42A27DB-BD31-4B8C-83A1-F6EECF244321}">
                  <p14:modId xmlns:p14="http://schemas.microsoft.com/office/powerpoint/2010/main" val="505653911"/>
                </p:ext>
              </p:extLst>
            </p:nvPr>
          </p:nvGraphicFramePr>
          <p:xfrm>
            <a:off x="1790493" y="1689352"/>
            <a:ext cx="13290043" cy="66281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03" name="2D Column Chart"/>
            <p:cNvGraphicFramePr/>
            <p:nvPr>
              <p:extLst>
                <p:ext uri="{D42A27DB-BD31-4B8C-83A1-F6EECF244321}">
                  <p14:modId xmlns:p14="http://schemas.microsoft.com/office/powerpoint/2010/main" val="1626541044"/>
                </p:ext>
              </p:extLst>
            </p:nvPr>
          </p:nvGraphicFramePr>
          <p:xfrm>
            <a:off x="1790494" y="1678719"/>
            <a:ext cx="13309819" cy="6628176"/>
          </p:xfrm>
          <a:graphic>
            <a:graphicData uri="http://schemas.openxmlformats.org/drawingml/2006/chart">
              <c:chart xmlns:c="http://schemas.openxmlformats.org/drawingml/2006/chart" xmlns:r="http://schemas.openxmlformats.org/officeDocument/2006/relationships" r:id="rId5"/>
            </a:graphicData>
          </a:graphic>
        </p:graphicFrame>
        <p:sp>
          <p:nvSpPr>
            <p:cNvPr id="10" name="Rectangle">
              <a:extLst>
                <a:ext uri="{FF2B5EF4-FFF2-40B4-BE49-F238E27FC236}">
                  <a16:creationId xmlns:a16="http://schemas.microsoft.com/office/drawing/2014/main" id="{420C1F43-C9B0-4DBB-A5A8-45C8FEF3AB22}"/>
                </a:ext>
              </a:extLst>
            </p:cNvPr>
            <p:cNvSpPr/>
            <p:nvPr/>
          </p:nvSpPr>
          <p:spPr>
            <a:xfrm>
              <a:off x="14584975" y="1990507"/>
              <a:ext cx="64712" cy="38745"/>
            </a:xfrm>
            <a:prstGeom prst="rect">
              <a:avLst/>
            </a:prstGeom>
            <a:solidFill>
              <a:srgbClr val="C00000"/>
            </a:solidFill>
            <a:ln w="25400" cap="flat">
              <a:noFill/>
              <a:miter lim="400000"/>
            </a:ln>
            <a:effectLst/>
          </p:spPr>
          <p:txBody>
            <a:bodyPr wrap="square" lIns="38100" tIns="38100" rIns="38100" bIns="38100" numCol="1" anchor="t">
              <a:noAutofit/>
            </a:bodyPr>
            <a:lstStyle/>
            <a:p>
              <a:endParaRPr/>
            </a:p>
          </p:txBody>
        </p:sp>
      </p:grpSp>
      <p:sp>
        <p:nvSpPr>
          <p:cNvPr id="11" name="Line">
            <a:extLst>
              <a:ext uri="{FF2B5EF4-FFF2-40B4-BE49-F238E27FC236}">
                <a16:creationId xmlns:a16="http://schemas.microsoft.com/office/drawing/2014/main" id="{A67A0D70-FFE8-440F-AB78-C862E5A0610D}"/>
              </a:ext>
            </a:extLst>
          </p:cNvPr>
          <p:cNvSpPr/>
          <p:nvPr/>
        </p:nvSpPr>
        <p:spPr>
          <a:xfrm>
            <a:off x="15007068" y="1946379"/>
            <a:ext cx="0" cy="4114800"/>
          </a:xfrm>
          <a:prstGeom prst="line">
            <a:avLst/>
          </a:prstGeom>
          <a:ln w="82550">
            <a:solidFill>
              <a:srgbClr val="FF2600"/>
            </a:solidFill>
            <a:prstDash val="sysDot"/>
            <a:miter lim="400000"/>
          </a:ln>
        </p:spPr>
        <p:txBody>
          <a:bodyPr lIns="0" tIns="0" rIns="0" bIns="0"/>
          <a:lstStyle/>
          <a:p>
            <a:endParaRPr/>
          </a:p>
        </p:txBody>
      </p:sp>
      <p:grpSp>
        <p:nvGrpSpPr>
          <p:cNvPr id="5" name="Group 4">
            <a:extLst>
              <a:ext uri="{FF2B5EF4-FFF2-40B4-BE49-F238E27FC236}">
                <a16:creationId xmlns:a16="http://schemas.microsoft.com/office/drawing/2014/main" id="{60600AF9-29C9-4EDE-AE3B-AA8409EC75C5}"/>
              </a:ext>
            </a:extLst>
          </p:cNvPr>
          <p:cNvGrpSpPr/>
          <p:nvPr/>
        </p:nvGrpSpPr>
        <p:grpSpPr>
          <a:xfrm>
            <a:off x="2476619" y="2364887"/>
            <a:ext cx="12447915" cy="15996"/>
            <a:chOff x="2476619" y="2364887"/>
            <a:chExt cx="12447915" cy="15996"/>
          </a:xfrm>
        </p:grpSpPr>
        <p:sp>
          <p:nvSpPr>
            <p:cNvPr id="15" name="There is a 72% chance 2020 will be the new hottest year ever.">
              <a:extLst>
                <a:ext uri="{FF2B5EF4-FFF2-40B4-BE49-F238E27FC236}">
                  <a16:creationId xmlns:a16="http://schemas.microsoft.com/office/drawing/2014/main" id="{8F8A4668-6D43-4037-BECF-D4FF55F88D2F}"/>
                </a:ext>
              </a:extLst>
            </p:cNvPr>
            <p:cNvSpPr/>
            <p:nvPr/>
          </p:nvSpPr>
          <p:spPr>
            <a:xfrm>
              <a:off x="2476619" y="2380882"/>
              <a:ext cx="1159484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38100" dist="38100" dir="5400000" rotWithShape="0">
                <a:srgbClr val="000000">
                  <a:alpha val="6982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defRPr sz="3100"/>
              </a:lvl1pPr>
            </a:lstStyle>
            <a:p>
              <a:r>
                <a:rPr dirty="0"/>
                <a:t>There is a 72% chance 2020 will be the new hottest year ever.</a:t>
              </a:r>
            </a:p>
          </p:txBody>
        </p:sp>
        <p:sp>
          <p:nvSpPr>
            <p:cNvPr id="16" name="Line">
              <a:extLst>
                <a:ext uri="{FF2B5EF4-FFF2-40B4-BE49-F238E27FC236}">
                  <a16:creationId xmlns:a16="http://schemas.microsoft.com/office/drawing/2014/main" id="{AEC56EEB-0E2F-4D2C-8799-188388A69A41}"/>
                </a:ext>
              </a:extLst>
            </p:cNvPr>
            <p:cNvSpPr/>
            <p:nvPr/>
          </p:nvSpPr>
          <p:spPr>
            <a:xfrm>
              <a:off x="14071466" y="2364887"/>
              <a:ext cx="853068" cy="15995"/>
            </a:xfrm>
            <a:prstGeom prst="line">
              <a:avLst/>
            </a:prstGeom>
            <a:noFill/>
            <a:ln w="38100" cap="flat">
              <a:solidFill>
                <a:srgbClr val="FFFFFF"/>
              </a:solidFill>
              <a:prstDash val="solid"/>
              <a:miter lim="400000"/>
            </a:ln>
            <a:effectLst>
              <a:outerShdw blurRad="25400" dist="25400" dir="5400000" rotWithShape="0">
                <a:srgbClr val="000000">
                  <a:alpha val="69827"/>
                </a:srgbClr>
              </a:outerShdw>
            </a:effectLst>
          </p:spPr>
          <p:txBody>
            <a:bodyPr wrap="square" lIns="0" tIns="0" rIns="0" bIns="0" numCol="1" anchor="t">
              <a:noAutofit/>
            </a:bodyPr>
            <a:lstStyle/>
            <a:p>
              <a:endParaRPr/>
            </a:p>
          </p:txBody>
        </p:sp>
      </p:grpSp>
    </p:spTree>
    <p:extLst>
      <p:ext uri="{BB962C8B-B14F-4D97-AF65-F5344CB8AC3E}">
        <p14:creationId xmlns:p14="http://schemas.microsoft.com/office/powerpoint/2010/main" val="557247636"/>
      </p:ext>
    </p:extLst>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p:tmAbs val="0"/>
                                  </p:iterate>
                                  <p:childTnLst>
                                    <p:set>
                                      <p:cBhvr>
                                        <p:cTn id="6" fill="hold"/>
                                        <p:tgtEl>
                                          <p:spTgt spid="4"/>
                                        </p:tgtEl>
                                        <p:attrNameLst>
                                          <p:attrName>style.visibility</p:attrName>
                                        </p:attrNameLst>
                                      </p:cBhvr>
                                      <p:to>
                                        <p:strVal val="visible"/>
                                      </p:to>
                                    </p:set>
                                    <p:animEffect transition="in" filter="wipe(left)">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p:tmAbs val="0"/>
                                  </p:iterate>
                                  <p:childTnLst>
                                    <p:set>
                                      <p:cBhvr>
                                        <p:cTn id="11" fill="hold"/>
                                        <p:tgtEl>
                                          <p:spTgt spid="11"/>
                                        </p:tgtEl>
                                        <p:attrNameLst>
                                          <p:attrName>style.visibility</p:attrName>
                                        </p:attrNameLst>
                                      </p:cBhvr>
                                      <p:to>
                                        <p:strVal val="visible"/>
                                      </p:to>
                                    </p:set>
                                    <p:animEffect transition="in" filter="wipe(down)">
                                      <p:cBhvr>
                                        <p:cTn id="12" dur="700"/>
                                        <p:tgtEl>
                                          <p:spTgt spid="11"/>
                                        </p:tgtEl>
                                      </p:cBhvr>
                                    </p:animEffect>
                                  </p:childTnLst>
                                </p:cTn>
                              </p:par>
                            </p:childTnLst>
                          </p:cTn>
                        </p:par>
                        <p:par>
                          <p:cTn id="13" fill="hold">
                            <p:stCondLst>
                              <p:cond delay="700"/>
                            </p:stCondLst>
                            <p:childTnLst>
                              <p:par>
                                <p:cTn id="14" presetID="22" presetClass="entr" presetSubtype="8" fill="hold" nodeType="after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Rectangle"/>
          <p:cNvSpPr/>
          <p:nvPr/>
        </p:nvSpPr>
        <p:spPr>
          <a:xfrm>
            <a:off x="8132365" y="-1324"/>
            <a:ext cx="8125355" cy="9146647"/>
          </a:xfrm>
          <a:prstGeom prst="rect">
            <a:avLst/>
          </a:prstGeom>
          <a:solidFill>
            <a:srgbClr val="8DC63F"/>
          </a:solidFill>
          <a:ln w="12700">
            <a:miter lim="400000"/>
          </a:ln>
        </p:spPr>
        <p:txBody>
          <a:bodyPr lIns="33867" tIns="33867" rIns="33867" bIns="33867" anchor="ctr"/>
          <a:lstStyle/>
          <a:p>
            <a:pPr marL="0" marR="0" lvl="0" indent="0" algn="l" defTabSz="457200" rtl="0" eaLnBrk="1" fontAlgn="auto" latinLnBrk="0" hangingPunct="0">
              <a:lnSpc>
                <a:spcPct val="100000"/>
              </a:lnSpc>
              <a:spcBef>
                <a:spcPts val="0"/>
              </a:spcBef>
              <a:spcAft>
                <a:spcPts val="0"/>
              </a:spcAft>
              <a:buClrTx/>
              <a:buSzTx/>
              <a:buFontTx/>
              <a:buNone/>
              <a:tabLst/>
              <a:defRPr sz="3200" b="0" cap="none">
                <a:solidFill>
                  <a:srgbClr val="FFFFFF"/>
                </a:solidFill>
                <a:latin typeface="Helvetica Light"/>
                <a:ea typeface="Helvetica Light"/>
                <a:cs typeface="Helvetica Light"/>
                <a:sym typeface="Helvetica Light"/>
              </a:defRPr>
            </a:pPr>
            <a:endParaRPr kumimoji="0" sz="2133" b="0" i="0" u="none" strike="noStrike" kern="0" cap="none" spc="0" normalizeH="0" baseline="0" noProof="0">
              <a:ln>
                <a:noFill/>
              </a:ln>
              <a:solidFill>
                <a:srgbClr val="FFFFFF"/>
              </a:solidFill>
              <a:effectLst/>
              <a:uLnTx/>
              <a:uFillTx/>
              <a:latin typeface="Helvetica Light"/>
              <a:sym typeface="Helvetica Light"/>
            </a:endParaRPr>
          </a:p>
        </p:txBody>
      </p:sp>
      <p:pic>
        <p:nvPicPr>
          <p:cNvPr id="398" name="TCRP_print_fullcolor_lrg.ai" descr="TCRP_print_fullcolor_lrg.ai"/>
          <p:cNvPicPr>
            <a:picLocks noChangeAspect="1"/>
          </p:cNvPicPr>
          <p:nvPr/>
        </p:nvPicPr>
        <p:blipFill>
          <a:blip r:embed="rId3"/>
          <a:stretch>
            <a:fillRect/>
          </a:stretch>
        </p:blipFill>
        <p:spPr>
          <a:xfrm>
            <a:off x="650574" y="5607581"/>
            <a:ext cx="7027201" cy="1592803"/>
          </a:xfrm>
          <a:prstGeom prst="rect">
            <a:avLst/>
          </a:prstGeom>
          <a:ln w="12700">
            <a:miter lim="400000"/>
          </a:ln>
        </p:spPr>
      </p:pic>
      <p:sp>
        <p:nvSpPr>
          <p:cNvPr id="399" name="Rectangle"/>
          <p:cNvSpPr/>
          <p:nvPr/>
        </p:nvSpPr>
        <p:spPr>
          <a:xfrm>
            <a:off x="267408" y="5607581"/>
            <a:ext cx="7519062" cy="1963030"/>
          </a:xfrm>
          <a:prstGeom prst="rect">
            <a:avLst/>
          </a:prstGeom>
          <a:solidFill>
            <a:srgbClr val="FFFFFF"/>
          </a:solidFill>
          <a:ln w="12700">
            <a:miter lim="400000"/>
          </a:ln>
        </p:spPr>
        <p:txBody>
          <a:bodyPr lIns="0" tIns="0" rIns="0" bIns="0" anchor="ctr">
            <a:norm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333" b="1" i="0" u="none" strike="noStrike" kern="0" cap="none" spc="0" normalizeH="0" baseline="0" noProof="0">
              <a:ln>
                <a:noFill/>
              </a:ln>
              <a:solidFill>
                <a:srgbClr val="FFFFFF"/>
              </a:solidFill>
              <a:effectLst/>
              <a:uLnTx/>
              <a:uFillTx/>
              <a:latin typeface="Arial"/>
              <a:cs typeface="Arial"/>
              <a:sym typeface="Arial"/>
            </a:endParaRPr>
          </a:p>
        </p:txBody>
      </p:sp>
      <p:sp>
        <p:nvSpPr>
          <p:cNvPr id="400" name="Take action in the…"/>
          <p:cNvSpPr txBox="1"/>
          <p:nvPr/>
        </p:nvSpPr>
        <p:spPr>
          <a:xfrm>
            <a:off x="8581926" y="910429"/>
            <a:ext cx="6039582" cy="1710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867" tIns="33867" rIns="33867" bIns="33867"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8000">
                <a:solidFill>
                  <a:srgbClr val="FFFFFF"/>
                </a:solidFill>
              </a:defRPr>
            </a:pPr>
            <a:r>
              <a:rPr kumimoji="0" sz="5334" b="1" i="0" u="none" strike="noStrike" kern="0" cap="none" spc="0" normalizeH="0" baseline="0" noProof="0">
                <a:ln>
                  <a:noFill/>
                </a:ln>
                <a:solidFill>
                  <a:srgbClr val="FFFFFF"/>
                </a:solidFill>
                <a:effectLst/>
                <a:uLnTx/>
                <a:uFillTx/>
                <a:latin typeface="Arial"/>
                <a:cs typeface="Arial"/>
                <a:sym typeface="Arial"/>
              </a:rPr>
              <a:t>Take action in the </a:t>
            </a:r>
          </a:p>
          <a:p>
            <a:pPr marL="0" marR="0" lvl="0" indent="0" algn="l" defTabSz="457200" rtl="0" eaLnBrk="1" fontAlgn="auto" latinLnBrk="0" hangingPunct="0">
              <a:lnSpc>
                <a:spcPct val="100000"/>
              </a:lnSpc>
              <a:spcBef>
                <a:spcPts val="0"/>
              </a:spcBef>
              <a:spcAft>
                <a:spcPts val="0"/>
              </a:spcAft>
              <a:buClrTx/>
              <a:buSzTx/>
              <a:buFontTx/>
              <a:buNone/>
              <a:tabLst/>
              <a:defRPr sz="8000">
                <a:solidFill>
                  <a:srgbClr val="FFFFFF"/>
                </a:solidFill>
              </a:defRPr>
            </a:pPr>
            <a:r>
              <a:rPr kumimoji="0" sz="5334" b="1" i="0" u="none" strike="noStrike" kern="0" cap="none" spc="0" normalizeH="0" baseline="0" noProof="0">
                <a:ln>
                  <a:noFill/>
                </a:ln>
                <a:solidFill>
                  <a:srgbClr val="FFFFFF"/>
                </a:solidFill>
                <a:effectLst/>
                <a:uLnTx/>
                <a:uFillTx/>
                <a:latin typeface="Arial"/>
                <a:cs typeface="Arial"/>
                <a:sym typeface="Arial"/>
              </a:rPr>
              <a:t>United States</a:t>
            </a:r>
          </a:p>
        </p:txBody>
      </p:sp>
      <p:sp>
        <p:nvSpPr>
          <p:cNvPr id="402" name="Visit 24hoursofreality.org  to plant your tree and take these local actions!"/>
          <p:cNvSpPr txBox="1">
            <a:spLocks noGrp="1"/>
          </p:cNvSpPr>
          <p:nvPr>
            <p:ph type="subTitle" sz="quarter" idx="1"/>
          </p:nvPr>
        </p:nvSpPr>
        <p:spPr>
          <a:xfrm>
            <a:off x="202276" y="5539436"/>
            <a:ext cx="7757142" cy="1660948"/>
          </a:xfrm>
          <a:prstGeom prst="rect">
            <a:avLst/>
          </a:prstGeom>
        </p:spPr>
        <p:txBody>
          <a:bodyPr/>
          <a:lstStyle/>
          <a:p>
            <a:pPr algn="ctr" defTabSz="335720">
              <a:lnSpc>
                <a:spcPct val="120000"/>
              </a:lnSpc>
              <a:spcBef>
                <a:spcPts val="1200"/>
              </a:spcBef>
              <a:defRPr sz="5124">
                <a:solidFill>
                  <a:srgbClr val="53585F"/>
                </a:solidFill>
              </a:defRPr>
            </a:pPr>
            <a:r>
              <a:rPr sz="3600" dirty="0"/>
              <a:t>Visit </a:t>
            </a:r>
            <a:r>
              <a:rPr sz="3416" dirty="0">
                <a:solidFill>
                  <a:srgbClr val="53585F"/>
                </a:solidFill>
                <a:hlinkClick r:id="rId4">
                  <a:extLst>
                    <a:ext uri="{A12FA001-AC4F-418D-AE19-62706E023703}">
                      <ahyp:hlinkClr xmlns:ahyp="http://schemas.microsoft.com/office/drawing/2018/hyperlinkcolor" val="tx"/>
                    </a:ext>
                  </a:extLst>
                </a:hlinkClick>
              </a:rPr>
              <a:t>24hoursofreality.org</a:t>
            </a:r>
            <a:r>
              <a:rPr dirty="0"/>
              <a:t> </a:t>
            </a:r>
            <a:r>
              <a:rPr sz="3600" dirty="0"/>
              <a:t>to plant your tree and take these local actions!  </a:t>
            </a:r>
          </a:p>
        </p:txBody>
      </p:sp>
      <p:sp>
        <p:nvSpPr>
          <p:cNvPr id="403" name="Strengthen our democracy by becoming civically engaged…"/>
          <p:cNvSpPr txBox="1"/>
          <p:nvPr/>
        </p:nvSpPr>
        <p:spPr>
          <a:xfrm>
            <a:off x="8824155" y="2925872"/>
            <a:ext cx="7027201" cy="4942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3867" tIns="33867" rIns="33867" bIns="33867" anchor="ctr">
            <a:spAutoFit/>
          </a:bodyPr>
          <a:lstStyle/>
          <a:p>
            <a:pPr marL="569900" marR="0" lvl="0" indent="-569900" algn="l" defTabSz="457200" rtl="0" eaLnBrk="1" fontAlgn="auto" latinLnBrk="0" hangingPunct="0">
              <a:lnSpc>
                <a:spcPct val="100000"/>
              </a:lnSpc>
              <a:spcBef>
                <a:spcPts val="2000"/>
              </a:spcBef>
              <a:spcAft>
                <a:spcPts val="0"/>
              </a:spcAft>
              <a:buClrTx/>
              <a:buSzPct val="100000"/>
              <a:buFontTx/>
              <a:buAutoNum type="arabicPeriod"/>
              <a:tabLst/>
              <a:defRPr sz="5000" b="0" cap="none">
                <a:solidFill>
                  <a:srgbClr val="FFFFFF"/>
                </a:solidFill>
                <a:latin typeface="Merriweather-Bold"/>
                <a:ea typeface="Merriweather-Bold"/>
                <a:cs typeface="Merriweather-Bold"/>
                <a:sym typeface="Merriweather-Bold"/>
              </a:defRPr>
            </a:pPr>
            <a:r>
              <a:rPr kumimoji="0" lang="en-US" sz="3334" b="0" i="0" u="none" strike="noStrike" kern="0" cap="none" spc="0" normalizeH="0" baseline="0" noProof="0" dirty="0">
                <a:ln>
                  <a:noFill/>
                </a:ln>
                <a:solidFill>
                  <a:srgbClr val="FFFFFF"/>
                </a:solidFill>
                <a:effectLst/>
                <a:uLnTx/>
                <a:uFillTx/>
                <a:latin typeface="Merriweather-Bold"/>
                <a:sym typeface="Merriweather-Bold"/>
              </a:rPr>
              <a:t>Secure your voting plan</a:t>
            </a:r>
          </a:p>
          <a:p>
            <a:pPr marL="569900" marR="0" lvl="0" indent="-569900" algn="l" defTabSz="457200" rtl="0" eaLnBrk="1" fontAlgn="auto" latinLnBrk="0" hangingPunct="0">
              <a:lnSpc>
                <a:spcPct val="100000"/>
              </a:lnSpc>
              <a:spcBef>
                <a:spcPts val="2000"/>
              </a:spcBef>
              <a:spcAft>
                <a:spcPts val="0"/>
              </a:spcAft>
              <a:buClrTx/>
              <a:buSzPct val="100000"/>
              <a:buFontTx/>
              <a:buAutoNum type="arabicPeriod"/>
              <a:tabLst/>
              <a:defRPr sz="5000" b="0" cap="none">
                <a:solidFill>
                  <a:srgbClr val="FFFFFF"/>
                </a:solidFill>
                <a:latin typeface="Merriweather-Bold"/>
                <a:ea typeface="Merriweather-Bold"/>
                <a:cs typeface="Merriweather-Bold"/>
                <a:sym typeface="Merriweather-Bold"/>
              </a:defRPr>
            </a:pPr>
            <a:r>
              <a:rPr kumimoji="0" lang="en-US" sz="3334" b="0" i="0" u="none" strike="noStrike" kern="0" cap="none" spc="0" normalizeH="0" baseline="0" noProof="0" dirty="0">
                <a:ln>
                  <a:noFill/>
                </a:ln>
                <a:solidFill>
                  <a:srgbClr val="FFFFFF"/>
                </a:solidFill>
                <a:effectLst/>
                <a:uLnTx/>
                <a:uFillTx/>
                <a:latin typeface="Merriweather-Bold"/>
                <a:sym typeface="Merriweather-Bold"/>
              </a:rPr>
              <a:t>Pledge to vote, and ask three friends to do the same</a:t>
            </a:r>
          </a:p>
          <a:p>
            <a:pPr marL="569900" marR="0" lvl="0" indent="-569900" algn="l" defTabSz="457200" rtl="0" eaLnBrk="1" fontAlgn="auto" latinLnBrk="0" hangingPunct="0">
              <a:lnSpc>
                <a:spcPct val="100000"/>
              </a:lnSpc>
              <a:spcBef>
                <a:spcPts val="2000"/>
              </a:spcBef>
              <a:spcAft>
                <a:spcPts val="0"/>
              </a:spcAft>
              <a:buClrTx/>
              <a:buSzPct val="100000"/>
              <a:buFontTx/>
              <a:buAutoNum type="arabicPeriod"/>
              <a:tabLst/>
              <a:defRPr sz="5000" b="0" cap="none">
                <a:solidFill>
                  <a:srgbClr val="FFFFFF"/>
                </a:solidFill>
                <a:latin typeface="Merriweather-Bold"/>
                <a:ea typeface="Merriweather-Bold"/>
                <a:cs typeface="Merriweather-Bold"/>
                <a:sym typeface="Merriweather-Bold"/>
              </a:defRPr>
            </a:pPr>
            <a:r>
              <a:rPr kumimoji="0" lang="en-US" sz="3334" b="0" i="0" u="none" strike="noStrike" kern="0" cap="none" spc="0" normalizeH="0" baseline="0" noProof="0" dirty="0">
                <a:ln>
                  <a:noFill/>
                </a:ln>
                <a:solidFill>
                  <a:srgbClr val="FFFFFF"/>
                </a:solidFill>
                <a:effectLst/>
                <a:uLnTx/>
                <a:uFillTx/>
                <a:latin typeface="Merriweather-Bold"/>
                <a:sym typeface="Merriweather-Bold"/>
              </a:rPr>
              <a:t>Stay tuned for upcoming civic engagement events with Climate Reality </a:t>
            </a:r>
          </a:p>
          <a:p>
            <a:pPr marL="569900" marR="0" lvl="0" indent="-569900" algn="l" defTabSz="457200" rtl="0" eaLnBrk="1" fontAlgn="auto" latinLnBrk="0" hangingPunct="0">
              <a:lnSpc>
                <a:spcPct val="100000"/>
              </a:lnSpc>
              <a:spcBef>
                <a:spcPts val="2000"/>
              </a:spcBef>
              <a:spcAft>
                <a:spcPts val="0"/>
              </a:spcAft>
              <a:buClrTx/>
              <a:buSzPct val="100000"/>
              <a:buFontTx/>
              <a:buAutoNum type="arabicPeriod"/>
              <a:tabLst/>
              <a:defRPr sz="5000" b="0" cap="none">
                <a:solidFill>
                  <a:srgbClr val="FFFFFF"/>
                </a:solidFill>
                <a:latin typeface="Merriweather-Bold"/>
                <a:ea typeface="Merriweather-Bold"/>
                <a:cs typeface="Merriweather-Bold"/>
                <a:sym typeface="Merriweather-Bold"/>
              </a:defRPr>
            </a:pPr>
            <a:r>
              <a:rPr kumimoji="0" lang="en-US" sz="3334" b="0" i="0" u="none" strike="noStrike" kern="0" cap="none" spc="0" normalizeH="0" baseline="0" noProof="0" dirty="0">
                <a:ln>
                  <a:noFill/>
                </a:ln>
                <a:solidFill>
                  <a:srgbClr val="FFFFFF"/>
                </a:solidFill>
                <a:effectLst/>
                <a:uLnTx/>
                <a:uFillTx/>
                <a:latin typeface="Merriweather-Bold"/>
                <a:sym typeface="Merriweather-Bold"/>
              </a:rPr>
              <a:t>Continue the conversation in your community</a:t>
            </a:r>
          </a:p>
        </p:txBody>
      </p:sp>
      <p:pic>
        <p:nvPicPr>
          <p:cNvPr id="404" name="24H QR Code.png" descr="24H QR Code.png"/>
          <p:cNvPicPr>
            <a:picLocks noChangeAspect="1"/>
          </p:cNvPicPr>
          <p:nvPr/>
        </p:nvPicPr>
        <p:blipFill>
          <a:blip r:embed="rId5"/>
          <a:srcRect b="2042"/>
          <a:stretch>
            <a:fillRect/>
          </a:stretch>
        </p:blipFill>
        <p:spPr>
          <a:xfrm>
            <a:off x="2305150" y="793052"/>
            <a:ext cx="3611922" cy="355583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2014"/>
          <p:cNvSpPr/>
          <p:nvPr/>
        </p:nvSpPr>
        <p:spPr>
          <a:xfrm>
            <a:off x="8185365" y="2851150"/>
            <a:ext cx="1460501" cy="1460500"/>
          </a:xfrm>
          <a:prstGeom prst="ellipse">
            <a:avLst/>
          </a:prstGeom>
          <a:gradFill>
            <a:gsLst>
              <a:gs pos="0">
                <a:srgbClr val="E63021"/>
              </a:gs>
              <a:gs pos="100000">
                <a:srgbClr val="670809"/>
              </a:gs>
            </a:gsLst>
            <a:lin ang="5400000"/>
          </a:gradFill>
          <a:ln w="12700">
            <a:solidFill>
              <a:srgbClr val="67080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752" tIns="19752" rIns="19752" bIns="19752" anchor="ctr"/>
          <a:lstStyle>
            <a:lvl1pPr algn="ctr">
              <a:defRPr sz="3500">
                <a:effectLst>
                  <a:outerShdw blurRad="38100" dist="38100" dir="2700000" rotWithShape="0">
                    <a:srgbClr val="000000">
                      <a:alpha val="89000"/>
                    </a:srgbClr>
                  </a:outerShdw>
                </a:effectLst>
              </a:defRPr>
            </a:lvl1pPr>
          </a:lstStyle>
          <a:p>
            <a:r>
              <a:t>2014</a:t>
            </a:r>
          </a:p>
        </p:txBody>
      </p:sp>
      <p:sp>
        <p:nvSpPr>
          <p:cNvPr id="566" name="2010"/>
          <p:cNvSpPr/>
          <p:nvPr/>
        </p:nvSpPr>
        <p:spPr>
          <a:xfrm>
            <a:off x="9760596" y="2851150"/>
            <a:ext cx="1460501" cy="1460500"/>
          </a:xfrm>
          <a:prstGeom prst="ellipse">
            <a:avLst/>
          </a:prstGeom>
          <a:gradFill>
            <a:gsLst>
              <a:gs pos="0">
                <a:srgbClr val="E63021"/>
              </a:gs>
              <a:gs pos="100000">
                <a:srgbClr val="670809"/>
              </a:gs>
            </a:gsLst>
            <a:lin ang="5400000"/>
          </a:gradFill>
          <a:ln w="12700">
            <a:solidFill>
              <a:srgbClr val="67080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752" tIns="19752" rIns="19752" bIns="19752" anchor="ctr"/>
          <a:lstStyle>
            <a:lvl1pPr algn="ctr">
              <a:defRPr sz="3500">
                <a:effectLst>
                  <a:outerShdw blurRad="38100" dist="38100" dir="2700000" rotWithShape="0">
                    <a:srgbClr val="000000">
                      <a:alpha val="89000"/>
                    </a:srgbClr>
                  </a:outerShdw>
                </a:effectLst>
              </a:defRPr>
            </a:lvl1pPr>
          </a:lstStyle>
          <a:p>
            <a:r>
              <a:t>2010</a:t>
            </a:r>
          </a:p>
        </p:txBody>
      </p:sp>
      <p:sp>
        <p:nvSpPr>
          <p:cNvPr id="567" name="2013"/>
          <p:cNvSpPr/>
          <p:nvPr/>
        </p:nvSpPr>
        <p:spPr>
          <a:xfrm>
            <a:off x="11335827" y="2851150"/>
            <a:ext cx="1460501" cy="1460500"/>
          </a:xfrm>
          <a:prstGeom prst="ellipse">
            <a:avLst/>
          </a:prstGeom>
          <a:gradFill>
            <a:gsLst>
              <a:gs pos="0">
                <a:srgbClr val="E63021"/>
              </a:gs>
              <a:gs pos="100000">
                <a:srgbClr val="670809"/>
              </a:gs>
            </a:gsLst>
            <a:lin ang="5400000"/>
          </a:gradFill>
          <a:ln w="12700">
            <a:solidFill>
              <a:srgbClr val="67080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752" tIns="19752" rIns="19752" bIns="19752" anchor="ctr"/>
          <a:lstStyle>
            <a:lvl1pPr algn="ctr">
              <a:defRPr sz="3500">
                <a:effectLst>
                  <a:outerShdw blurRad="38100" dist="38100" dir="2700000" rotWithShape="0">
                    <a:srgbClr val="000000">
                      <a:alpha val="89000"/>
                    </a:srgbClr>
                  </a:outerShdw>
                </a:effectLst>
              </a:defRPr>
            </a:lvl1pPr>
          </a:lstStyle>
          <a:p>
            <a:r>
              <a:t>2013</a:t>
            </a:r>
          </a:p>
        </p:txBody>
      </p:sp>
      <p:sp>
        <p:nvSpPr>
          <p:cNvPr id="568" name="2005"/>
          <p:cNvSpPr/>
          <p:nvPr/>
        </p:nvSpPr>
        <p:spPr>
          <a:xfrm>
            <a:off x="12911058" y="2851150"/>
            <a:ext cx="1460501" cy="1460500"/>
          </a:xfrm>
          <a:prstGeom prst="ellipse">
            <a:avLst/>
          </a:prstGeom>
          <a:gradFill>
            <a:gsLst>
              <a:gs pos="0">
                <a:srgbClr val="E63021"/>
              </a:gs>
              <a:gs pos="100000">
                <a:srgbClr val="670809"/>
              </a:gs>
            </a:gsLst>
            <a:lin ang="5400000"/>
          </a:gradFill>
          <a:ln w="12700">
            <a:solidFill>
              <a:srgbClr val="67080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752" tIns="19752" rIns="19752" bIns="19752" anchor="ctr"/>
          <a:lstStyle>
            <a:lvl1pPr algn="ctr">
              <a:defRPr sz="3500">
                <a:effectLst>
                  <a:outerShdw blurRad="38100" dist="38100" dir="2700000" rotWithShape="0">
                    <a:srgbClr val="000000">
                      <a:alpha val="89000"/>
                    </a:srgbClr>
                  </a:outerShdw>
                </a:effectLst>
              </a:defRPr>
            </a:lvl1pPr>
          </a:lstStyle>
          <a:p>
            <a:r>
              <a:t>2005</a:t>
            </a:r>
          </a:p>
        </p:txBody>
      </p:sp>
      <p:sp>
        <p:nvSpPr>
          <p:cNvPr id="569" name="2006"/>
          <p:cNvSpPr/>
          <p:nvPr/>
        </p:nvSpPr>
        <p:spPr>
          <a:xfrm>
            <a:off x="3459672" y="5399291"/>
            <a:ext cx="1460501" cy="1460501"/>
          </a:xfrm>
          <a:prstGeom prst="ellipse">
            <a:avLst/>
          </a:prstGeom>
          <a:gradFill>
            <a:gsLst>
              <a:gs pos="0">
                <a:srgbClr val="E63021"/>
              </a:gs>
              <a:gs pos="100000">
                <a:srgbClr val="670809"/>
              </a:gs>
            </a:gsLst>
            <a:lin ang="5400000"/>
          </a:gradFill>
          <a:ln w="12700">
            <a:solidFill>
              <a:srgbClr val="67080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752" tIns="19752" rIns="19752" bIns="19752" anchor="ctr"/>
          <a:lstStyle>
            <a:lvl1pPr algn="ctr">
              <a:defRPr sz="3500">
                <a:effectLst>
                  <a:outerShdw blurRad="38100" dist="38100" dir="2700000" rotWithShape="0">
                    <a:srgbClr val="000000">
                      <a:alpha val="89000"/>
                    </a:srgbClr>
                  </a:outerShdw>
                </a:effectLst>
              </a:defRPr>
            </a:lvl1pPr>
          </a:lstStyle>
          <a:p>
            <a:r>
              <a:t>2006</a:t>
            </a:r>
          </a:p>
        </p:txBody>
      </p:sp>
      <p:sp>
        <p:nvSpPr>
          <p:cNvPr id="570" name="2002"/>
          <p:cNvSpPr/>
          <p:nvPr/>
        </p:nvSpPr>
        <p:spPr>
          <a:xfrm>
            <a:off x="5034903" y="5399291"/>
            <a:ext cx="1460501" cy="1460501"/>
          </a:xfrm>
          <a:prstGeom prst="ellipse">
            <a:avLst/>
          </a:prstGeom>
          <a:gradFill>
            <a:gsLst>
              <a:gs pos="0">
                <a:srgbClr val="E63021"/>
              </a:gs>
              <a:gs pos="100000">
                <a:srgbClr val="670809"/>
              </a:gs>
            </a:gsLst>
            <a:lin ang="5400000"/>
          </a:gradFill>
          <a:ln w="12700">
            <a:solidFill>
              <a:srgbClr val="67080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752" tIns="19752" rIns="19752" bIns="19752" anchor="ctr"/>
          <a:lstStyle>
            <a:lvl1pPr algn="ctr">
              <a:defRPr sz="3500">
                <a:effectLst>
                  <a:outerShdw blurRad="38100" dist="38100" dir="2700000" rotWithShape="0">
                    <a:srgbClr val="000000">
                      <a:alpha val="89000"/>
                    </a:srgbClr>
                  </a:outerShdw>
                </a:effectLst>
              </a:defRPr>
            </a:lvl1pPr>
          </a:lstStyle>
          <a:p>
            <a:r>
              <a:t>2002</a:t>
            </a:r>
          </a:p>
        </p:txBody>
      </p:sp>
      <p:sp>
        <p:nvSpPr>
          <p:cNvPr id="571" name="2003"/>
          <p:cNvSpPr/>
          <p:nvPr/>
        </p:nvSpPr>
        <p:spPr>
          <a:xfrm>
            <a:off x="6610134" y="5399291"/>
            <a:ext cx="1460501" cy="1460501"/>
          </a:xfrm>
          <a:prstGeom prst="ellipse">
            <a:avLst/>
          </a:prstGeom>
          <a:gradFill>
            <a:gsLst>
              <a:gs pos="0">
                <a:srgbClr val="E63021"/>
              </a:gs>
              <a:gs pos="100000">
                <a:srgbClr val="670809"/>
              </a:gs>
            </a:gsLst>
            <a:lin ang="5400000"/>
          </a:gradFill>
          <a:ln w="12700">
            <a:solidFill>
              <a:srgbClr val="67080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752" tIns="19752" rIns="19752" bIns="19752" anchor="ctr"/>
          <a:lstStyle>
            <a:lvl1pPr algn="ctr">
              <a:defRPr sz="3500">
                <a:effectLst>
                  <a:outerShdw blurRad="38100" dist="38100" dir="2700000" rotWithShape="0">
                    <a:srgbClr val="000000">
                      <a:alpha val="89000"/>
                    </a:srgbClr>
                  </a:outerShdw>
                </a:effectLst>
              </a:defRPr>
            </a:lvl1pPr>
          </a:lstStyle>
          <a:p>
            <a:r>
              <a:t>2003</a:t>
            </a:r>
          </a:p>
        </p:txBody>
      </p:sp>
      <p:sp>
        <p:nvSpPr>
          <p:cNvPr id="572" name="2011"/>
          <p:cNvSpPr/>
          <p:nvPr/>
        </p:nvSpPr>
        <p:spPr>
          <a:xfrm>
            <a:off x="8185365" y="5399291"/>
            <a:ext cx="1460501" cy="1460501"/>
          </a:xfrm>
          <a:prstGeom prst="ellipse">
            <a:avLst/>
          </a:prstGeom>
          <a:gradFill>
            <a:gsLst>
              <a:gs pos="0">
                <a:srgbClr val="E63021"/>
              </a:gs>
              <a:gs pos="100000">
                <a:srgbClr val="670809"/>
              </a:gs>
            </a:gsLst>
            <a:lin ang="5400000"/>
          </a:gradFill>
          <a:ln w="12700">
            <a:solidFill>
              <a:srgbClr val="67080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752" tIns="19752" rIns="19752" bIns="19752" anchor="ctr"/>
          <a:lstStyle>
            <a:lvl1pPr algn="ctr">
              <a:defRPr sz="3500">
                <a:effectLst>
                  <a:outerShdw blurRad="38100" dist="38100" dir="2700000" rotWithShape="0">
                    <a:srgbClr val="000000">
                      <a:alpha val="89000"/>
                    </a:srgbClr>
                  </a:outerShdw>
                </a:effectLst>
              </a:defRPr>
            </a:lvl1pPr>
          </a:lstStyle>
          <a:p>
            <a:r>
              <a:t>2011</a:t>
            </a:r>
          </a:p>
        </p:txBody>
      </p:sp>
      <p:sp>
        <p:nvSpPr>
          <p:cNvPr id="573" name="1998"/>
          <p:cNvSpPr/>
          <p:nvPr/>
        </p:nvSpPr>
        <p:spPr>
          <a:xfrm>
            <a:off x="9760596" y="5399291"/>
            <a:ext cx="1460501" cy="1460501"/>
          </a:xfrm>
          <a:prstGeom prst="ellipse">
            <a:avLst/>
          </a:prstGeom>
          <a:gradFill>
            <a:gsLst>
              <a:gs pos="0">
                <a:srgbClr val="E63021"/>
              </a:gs>
              <a:gs pos="100000">
                <a:srgbClr val="670809"/>
              </a:gs>
            </a:gsLst>
            <a:lin ang="5400000"/>
          </a:gradFill>
          <a:ln w="12700">
            <a:solidFill>
              <a:srgbClr val="67080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752" tIns="19752" rIns="19752" bIns="19752" anchor="ctr"/>
          <a:lstStyle>
            <a:lvl1pPr algn="ctr">
              <a:defRPr sz="3500">
                <a:effectLst>
                  <a:outerShdw blurRad="38100" dist="38100" dir="2700000" rotWithShape="0">
                    <a:srgbClr val="000000">
                      <a:alpha val="89000"/>
                    </a:srgbClr>
                  </a:outerShdw>
                </a:effectLst>
              </a:defRPr>
            </a:lvl1pPr>
          </a:lstStyle>
          <a:p>
            <a:r>
              <a:t>1998</a:t>
            </a:r>
          </a:p>
        </p:txBody>
      </p:sp>
      <p:sp>
        <p:nvSpPr>
          <p:cNvPr id="574" name="2018"/>
          <p:cNvSpPr/>
          <p:nvPr/>
        </p:nvSpPr>
        <p:spPr>
          <a:xfrm>
            <a:off x="6610134" y="2851150"/>
            <a:ext cx="1460501" cy="1460500"/>
          </a:xfrm>
          <a:prstGeom prst="ellipse">
            <a:avLst/>
          </a:prstGeom>
          <a:gradFill>
            <a:gsLst>
              <a:gs pos="0">
                <a:srgbClr val="E63021"/>
              </a:gs>
              <a:gs pos="100000">
                <a:srgbClr val="670809"/>
              </a:gs>
            </a:gsLst>
            <a:lin ang="5400000"/>
          </a:gradFill>
          <a:ln w="12700">
            <a:solidFill>
              <a:srgbClr val="67080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752" tIns="19752" rIns="19752" bIns="19752" anchor="ctr"/>
          <a:lstStyle>
            <a:lvl1pPr algn="ctr">
              <a:defRPr sz="3500">
                <a:effectLst>
                  <a:outerShdw blurRad="38100" dist="38100" dir="2700000" rotWithShape="0">
                    <a:srgbClr val="000000">
                      <a:alpha val="89000"/>
                    </a:srgbClr>
                  </a:outerShdw>
                </a:effectLst>
              </a:defRPr>
            </a:lvl1pPr>
          </a:lstStyle>
          <a:p>
            <a:r>
              <a:t>2018</a:t>
            </a:r>
          </a:p>
        </p:txBody>
      </p:sp>
      <p:sp>
        <p:nvSpPr>
          <p:cNvPr id="575" name="2012"/>
          <p:cNvSpPr/>
          <p:nvPr/>
        </p:nvSpPr>
        <p:spPr>
          <a:xfrm>
            <a:off x="1884441" y="5399291"/>
            <a:ext cx="1460501" cy="1460501"/>
          </a:xfrm>
          <a:prstGeom prst="ellipse">
            <a:avLst/>
          </a:prstGeom>
          <a:gradFill>
            <a:gsLst>
              <a:gs pos="0">
                <a:srgbClr val="E63021"/>
              </a:gs>
              <a:gs pos="100000">
                <a:srgbClr val="670809"/>
              </a:gs>
            </a:gsLst>
            <a:lin ang="5400000"/>
          </a:gradFill>
          <a:ln w="12700">
            <a:solidFill>
              <a:srgbClr val="67080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752" tIns="19752" rIns="19752" bIns="19752" anchor="ctr"/>
          <a:lstStyle>
            <a:lvl1pPr algn="ctr">
              <a:defRPr sz="3500">
                <a:effectLst>
                  <a:outerShdw blurRad="38100" dist="38100" dir="2700000" rotWithShape="0">
                    <a:srgbClr val="000000">
                      <a:alpha val="89000"/>
                    </a:srgbClr>
                  </a:outerShdw>
                </a:effectLst>
              </a:defRPr>
            </a:lvl1pPr>
          </a:lstStyle>
          <a:p>
            <a:r>
              <a:t>2012</a:t>
            </a:r>
          </a:p>
        </p:txBody>
      </p:sp>
      <p:sp>
        <p:nvSpPr>
          <p:cNvPr id="576" name="2017"/>
          <p:cNvSpPr/>
          <p:nvPr/>
        </p:nvSpPr>
        <p:spPr>
          <a:xfrm>
            <a:off x="3459672" y="2851149"/>
            <a:ext cx="1460501" cy="1460501"/>
          </a:xfrm>
          <a:prstGeom prst="ellipse">
            <a:avLst/>
          </a:prstGeom>
          <a:gradFill>
            <a:gsLst>
              <a:gs pos="0">
                <a:srgbClr val="E63021"/>
              </a:gs>
              <a:gs pos="100000">
                <a:srgbClr val="670809"/>
              </a:gs>
            </a:gsLst>
            <a:lin ang="5400000"/>
          </a:gradFill>
          <a:ln w="12700">
            <a:solidFill>
              <a:srgbClr val="67080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752" tIns="19752" rIns="19752" bIns="19752" anchor="ctr"/>
          <a:lstStyle>
            <a:lvl1pPr algn="ctr">
              <a:defRPr sz="3500">
                <a:effectLst>
                  <a:outerShdw blurRad="38100" dist="38100" dir="2700000" rotWithShape="0">
                    <a:srgbClr val="000000">
                      <a:alpha val="89000"/>
                    </a:srgbClr>
                  </a:outerShdw>
                </a:effectLst>
              </a:defRPr>
            </a:lvl1pPr>
          </a:lstStyle>
          <a:p>
            <a:r>
              <a:t>2017</a:t>
            </a:r>
          </a:p>
        </p:txBody>
      </p:sp>
      <p:sp>
        <p:nvSpPr>
          <p:cNvPr id="577" name="2007"/>
          <p:cNvSpPr/>
          <p:nvPr/>
        </p:nvSpPr>
        <p:spPr>
          <a:xfrm>
            <a:off x="309210" y="5399291"/>
            <a:ext cx="1460501" cy="1460501"/>
          </a:xfrm>
          <a:prstGeom prst="ellipse">
            <a:avLst/>
          </a:prstGeom>
          <a:gradFill>
            <a:gsLst>
              <a:gs pos="0">
                <a:srgbClr val="E63021"/>
              </a:gs>
              <a:gs pos="100000">
                <a:srgbClr val="670809"/>
              </a:gs>
            </a:gsLst>
            <a:lin ang="5400000"/>
          </a:gradFill>
          <a:ln w="12700">
            <a:solidFill>
              <a:srgbClr val="67080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752" tIns="19752" rIns="19752" bIns="19752" anchor="ctr"/>
          <a:lstStyle>
            <a:lvl1pPr algn="ctr">
              <a:defRPr sz="3500">
                <a:effectLst>
                  <a:outerShdw blurRad="38100" dist="38100" dir="2700000" rotWithShape="0">
                    <a:srgbClr val="000000">
                      <a:alpha val="89000"/>
                    </a:srgbClr>
                  </a:outerShdw>
                </a:effectLst>
              </a:defRPr>
            </a:lvl1pPr>
          </a:lstStyle>
          <a:p>
            <a:r>
              <a:t>2007</a:t>
            </a:r>
          </a:p>
        </p:txBody>
      </p:sp>
      <p:sp>
        <p:nvSpPr>
          <p:cNvPr id="578" name="2016"/>
          <p:cNvSpPr/>
          <p:nvPr/>
        </p:nvSpPr>
        <p:spPr>
          <a:xfrm>
            <a:off x="309210" y="2851149"/>
            <a:ext cx="1460501" cy="1460501"/>
          </a:xfrm>
          <a:prstGeom prst="ellipse">
            <a:avLst/>
          </a:prstGeom>
          <a:gradFill>
            <a:gsLst>
              <a:gs pos="0">
                <a:srgbClr val="E63021"/>
              </a:gs>
              <a:gs pos="100000">
                <a:srgbClr val="670809"/>
              </a:gs>
            </a:gsLst>
            <a:lin ang="5400000"/>
          </a:gradFill>
          <a:ln w="12700">
            <a:solidFill>
              <a:srgbClr val="67080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752" tIns="19752" rIns="19752" bIns="19752" anchor="ctr"/>
          <a:lstStyle>
            <a:lvl1pPr algn="ctr">
              <a:defRPr sz="3500">
                <a:effectLst>
                  <a:outerShdw blurRad="38100" dist="38100" dir="2700000" rotWithShape="0">
                    <a:srgbClr val="000000">
                      <a:alpha val="89000"/>
                    </a:srgbClr>
                  </a:outerShdw>
                </a:effectLst>
              </a:defRPr>
            </a:lvl1pPr>
          </a:lstStyle>
          <a:p>
            <a:r>
              <a:t>2016</a:t>
            </a:r>
          </a:p>
        </p:txBody>
      </p:sp>
      <p:sp>
        <p:nvSpPr>
          <p:cNvPr id="579" name="19 of the 20 Hottest Years on Record Have Occurred Since the Year 2001"/>
          <p:cNvSpPr txBox="1"/>
          <p:nvPr/>
        </p:nvSpPr>
        <p:spPr>
          <a:xfrm>
            <a:off x="1361435" y="596900"/>
            <a:ext cx="13533129" cy="1354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336" tIns="26336" rIns="26336" bIns="26336">
            <a:spAutoFit/>
          </a:bodyPr>
          <a:lstStyle>
            <a:lvl1pPr algn="ctr">
              <a:defRPr sz="4500"/>
            </a:lvl1pPr>
          </a:lstStyle>
          <a:p>
            <a:r>
              <a:t>19 of the 20 Hottest Years on Record Have Occurred Since the Year 2001</a:t>
            </a:r>
          </a:p>
        </p:txBody>
      </p:sp>
      <p:sp>
        <p:nvSpPr>
          <p:cNvPr id="580" name="The Hottest of All Have Been the Last Five Years"/>
          <p:cNvSpPr txBox="1"/>
          <p:nvPr/>
        </p:nvSpPr>
        <p:spPr>
          <a:xfrm>
            <a:off x="1375147" y="579912"/>
            <a:ext cx="13505706" cy="694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336" tIns="26336" rIns="26336" bIns="26336">
            <a:spAutoFit/>
          </a:bodyPr>
          <a:lstStyle>
            <a:lvl1pPr algn="ctr">
              <a:defRPr sz="4500"/>
            </a:lvl1pPr>
          </a:lstStyle>
          <a:p>
            <a:r>
              <a:t>The Hottest of All Have Been the Last Five Years</a:t>
            </a:r>
          </a:p>
        </p:txBody>
      </p:sp>
      <p:sp>
        <p:nvSpPr>
          <p:cNvPr id="581" name="Data: NASA/GISS"/>
          <p:cNvSpPr txBox="1"/>
          <p:nvPr/>
        </p:nvSpPr>
        <p:spPr>
          <a:xfrm>
            <a:off x="914400" y="8686800"/>
            <a:ext cx="1324080"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b">
            <a:spAutoFit/>
          </a:bodyPr>
          <a:lstStyle>
            <a:lvl1pPr>
              <a:defRPr sz="1200"/>
            </a:lvl1pPr>
          </a:lstStyle>
          <a:p>
            <a:r>
              <a:rPr dirty="0">
                <a:solidFill>
                  <a:schemeClr val="tx1">
                    <a:alpha val="50000"/>
                  </a:schemeClr>
                </a:solidFill>
              </a:rPr>
              <a:t>Data: NASA/GISS</a:t>
            </a:r>
          </a:p>
        </p:txBody>
      </p:sp>
      <p:sp>
        <p:nvSpPr>
          <p:cNvPr id="582" name="2008"/>
          <p:cNvSpPr/>
          <p:nvPr/>
        </p:nvSpPr>
        <p:spPr>
          <a:xfrm>
            <a:off x="11335827" y="5399291"/>
            <a:ext cx="1460501" cy="1460501"/>
          </a:xfrm>
          <a:prstGeom prst="ellipse">
            <a:avLst/>
          </a:prstGeom>
          <a:gradFill>
            <a:gsLst>
              <a:gs pos="0">
                <a:srgbClr val="E63021"/>
              </a:gs>
              <a:gs pos="100000">
                <a:srgbClr val="670809"/>
              </a:gs>
            </a:gsLst>
            <a:lin ang="5400000"/>
          </a:gradFill>
          <a:ln w="12700">
            <a:solidFill>
              <a:srgbClr val="67080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752" tIns="19752" rIns="19752" bIns="19752" anchor="ctr"/>
          <a:lstStyle>
            <a:lvl1pPr algn="ctr">
              <a:defRPr sz="3500">
                <a:effectLst>
                  <a:outerShdw blurRad="38100" dist="38100" dir="2700000" rotWithShape="0">
                    <a:srgbClr val="000000">
                      <a:alpha val="89000"/>
                    </a:srgbClr>
                  </a:outerShdw>
                </a:effectLst>
              </a:defRPr>
            </a:lvl1pPr>
          </a:lstStyle>
          <a:p>
            <a:r>
              <a:t>2008</a:t>
            </a:r>
          </a:p>
        </p:txBody>
      </p:sp>
      <p:sp>
        <p:nvSpPr>
          <p:cNvPr id="583" name="2004"/>
          <p:cNvSpPr/>
          <p:nvPr/>
        </p:nvSpPr>
        <p:spPr>
          <a:xfrm>
            <a:off x="12911058" y="5399291"/>
            <a:ext cx="1460501" cy="1460501"/>
          </a:xfrm>
          <a:prstGeom prst="ellipse">
            <a:avLst/>
          </a:prstGeom>
          <a:gradFill>
            <a:gsLst>
              <a:gs pos="0">
                <a:srgbClr val="E63021"/>
              </a:gs>
              <a:gs pos="100000">
                <a:srgbClr val="670809"/>
              </a:gs>
            </a:gsLst>
            <a:lin ang="5400000"/>
          </a:gradFill>
          <a:ln w="12700">
            <a:solidFill>
              <a:srgbClr val="67080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752" tIns="19752" rIns="19752" bIns="19752" anchor="ctr"/>
          <a:lstStyle>
            <a:lvl1pPr algn="ctr">
              <a:defRPr sz="3500">
                <a:effectLst>
                  <a:outerShdw blurRad="38100" dist="38100" dir="2700000" rotWithShape="0">
                    <a:srgbClr val="000000">
                      <a:alpha val="89000"/>
                    </a:srgbClr>
                  </a:outerShdw>
                </a:effectLst>
              </a:defRPr>
            </a:lvl1pPr>
          </a:lstStyle>
          <a:p>
            <a:r>
              <a:t>2004</a:t>
            </a:r>
          </a:p>
        </p:txBody>
      </p:sp>
      <p:sp>
        <p:nvSpPr>
          <p:cNvPr id="584" name="2019"/>
          <p:cNvSpPr/>
          <p:nvPr/>
        </p:nvSpPr>
        <p:spPr>
          <a:xfrm>
            <a:off x="1884441" y="2851149"/>
            <a:ext cx="1460501" cy="1460501"/>
          </a:xfrm>
          <a:prstGeom prst="ellipse">
            <a:avLst/>
          </a:prstGeom>
          <a:gradFill>
            <a:gsLst>
              <a:gs pos="0">
                <a:srgbClr val="E63021"/>
              </a:gs>
              <a:gs pos="100000">
                <a:srgbClr val="670809"/>
              </a:gs>
            </a:gsLst>
            <a:lin ang="5400000"/>
          </a:gradFill>
          <a:ln w="12700">
            <a:solidFill>
              <a:srgbClr val="67080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752" tIns="19752" rIns="19752" bIns="19752" anchor="ctr"/>
          <a:lstStyle>
            <a:lvl1pPr algn="ctr">
              <a:defRPr sz="3500">
                <a:effectLst>
                  <a:outerShdw blurRad="38100" dist="38100" dir="2700000" rotWithShape="0">
                    <a:srgbClr val="000000">
                      <a:alpha val="89000"/>
                    </a:srgbClr>
                  </a:outerShdw>
                </a:effectLst>
              </a:defRPr>
            </a:lvl1pPr>
          </a:lstStyle>
          <a:p>
            <a:r>
              <a:t>2019</a:t>
            </a:r>
          </a:p>
        </p:txBody>
      </p:sp>
      <p:sp>
        <p:nvSpPr>
          <p:cNvPr id="585" name="2015"/>
          <p:cNvSpPr/>
          <p:nvPr/>
        </p:nvSpPr>
        <p:spPr>
          <a:xfrm>
            <a:off x="5034903" y="2851149"/>
            <a:ext cx="1460501" cy="1460501"/>
          </a:xfrm>
          <a:prstGeom prst="ellipse">
            <a:avLst/>
          </a:prstGeom>
          <a:gradFill>
            <a:gsLst>
              <a:gs pos="0">
                <a:srgbClr val="E63021"/>
              </a:gs>
              <a:gs pos="100000">
                <a:srgbClr val="670809"/>
              </a:gs>
            </a:gsLst>
            <a:lin ang="5400000"/>
          </a:gradFill>
          <a:ln w="12700">
            <a:solidFill>
              <a:srgbClr val="67080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752" tIns="19752" rIns="19752" bIns="19752" anchor="ctr"/>
          <a:lstStyle>
            <a:lvl1pPr algn="ctr">
              <a:defRPr sz="3500">
                <a:effectLst>
                  <a:outerShdw blurRad="38100" dist="38100" dir="2700000" rotWithShape="0">
                    <a:srgbClr val="000000">
                      <a:alpha val="89000"/>
                    </a:srgbClr>
                  </a:outerShdw>
                </a:effectLst>
              </a:defRPr>
            </a:lvl1pPr>
          </a:lstStyle>
          <a:p>
            <a:r>
              <a:t>2015</a:t>
            </a:r>
          </a:p>
        </p:txBody>
      </p:sp>
      <p:sp>
        <p:nvSpPr>
          <p:cNvPr id="586" name="2009"/>
          <p:cNvSpPr/>
          <p:nvPr/>
        </p:nvSpPr>
        <p:spPr>
          <a:xfrm>
            <a:off x="14486289" y="2851150"/>
            <a:ext cx="1460501" cy="1460500"/>
          </a:xfrm>
          <a:prstGeom prst="ellipse">
            <a:avLst/>
          </a:prstGeom>
          <a:gradFill>
            <a:gsLst>
              <a:gs pos="0">
                <a:srgbClr val="E63021"/>
              </a:gs>
              <a:gs pos="100000">
                <a:srgbClr val="670809"/>
              </a:gs>
            </a:gsLst>
            <a:lin ang="5400000"/>
          </a:gradFill>
          <a:ln w="12700">
            <a:solidFill>
              <a:srgbClr val="67080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752" tIns="19752" rIns="19752" bIns="19752" anchor="ctr"/>
          <a:lstStyle>
            <a:lvl1pPr algn="ctr">
              <a:defRPr sz="3500">
                <a:effectLst>
                  <a:outerShdw blurRad="38100" dist="38100" dir="2700000" rotWithShape="0">
                    <a:srgbClr val="000000">
                      <a:alpha val="89000"/>
                    </a:srgbClr>
                  </a:outerShdw>
                </a:effectLst>
              </a:defRPr>
            </a:lvl1pPr>
          </a:lstStyle>
          <a:p>
            <a:r>
              <a:t>2009</a:t>
            </a:r>
          </a:p>
        </p:txBody>
      </p:sp>
      <p:sp>
        <p:nvSpPr>
          <p:cNvPr id="587" name="2001"/>
          <p:cNvSpPr/>
          <p:nvPr/>
        </p:nvSpPr>
        <p:spPr>
          <a:xfrm>
            <a:off x="14486289" y="5399291"/>
            <a:ext cx="1460501" cy="1460501"/>
          </a:xfrm>
          <a:prstGeom prst="ellipse">
            <a:avLst/>
          </a:prstGeom>
          <a:gradFill>
            <a:gsLst>
              <a:gs pos="0">
                <a:srgbClr val="E63021"/>
              </a:gs>
              <a:gs pos="100000">
                <a:srgbClr val="670809"/>
              </a:gs>
            </a:gsLst>
            <a:lin ang="5400000"/>
          </a:gradFill>
          <a:ln w="12700">
            <a:solidFill>
              <a:srgbClr val="670809"/>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752" tIns="19752" rIns="19752" bIns="19752" anchor="ctr"/>
          <a:lstStyle>
            <a:lvl1pPr algn="ctr">
              <a:defRPr sz="3500">
                <a:effectLst>
                  <a:outerShdw blurRad="38100" dist="38100" dir="2700000" rotWithShape="0">
                    <a:srgbClr val="000000">
                      <a:alpha val="89000"/>
                    </a:srgbClr>
                  </a:outerShdw>
                </a:effectLst>
              </a:defRPr>
            </a:lvl1pPr>
          </a:lstStyle>
          <a:p>
            <a:r>
              <a:t>2001</a:t>
            </a: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250"/>
                                        <p:tgtEl>
                                          <p:spTgt spid="578"/>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584"/>
                                        </p:tgtEl>
                                        <p:attrNameLst>
                                          <p:attrName>style.visibility</p:attrName>
                                        </p:attrNameLst>
                                      </p:cBhvr>
                                      <p:to>
                                        <p:strVal val="visible"/>
                                      </p:to>
                                    </p:set>
                                    <p:animEffect transition="in" filter="fade">
                                      <p:cBhvr>
                                        <p:cTn id="10" dur="250"/>
                                        <p:tgtEl>
                                          <p:spTgt spid="584"/>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576"/>
                                        </p:tgtEl>
                                        <p:attrNameLst>
                                          <p:attrName>style.visibility</p:attrName>
                                        </p:attrNameLst>
                                      </p:cBhvr>
                                      <p:to>
                                        <p:strVal val="visible"/>
                                      </p:to>
                                    </p:set>
                                    <p:animEffect transition="in" filter="fade">
                                      <p:cBhvr>
                                        <p:cTn id="13" dur="250"/>
                                        <p:tgtEl>
                                          <p:spTgt spid="576"/>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585"/>
                                        </p:tgtEl>
                                        <p:attrNameLst>
                                          <p:attrName>style.visibility</p:attrName>
                                        </p:attrNameLst>
                                      </p:cBhvr>
                                      <p:to>
                                        <p:strVal val="visible"/>
                                      </p:to>
                                    </p:set>
                                    <p:animEffect transition="in" filter="fade">
                                      <p:cBhvr>
                                        <p:cTn id="16" dur="250"/>
                                        <p:tgtEl>
                                          <p:spTgt spid="585"/>
                                        </p:tgtEl>
                                      </p:cBhvr>
                                    </p:animEffect>
                                  </p:childTnLst>
                                </p:cTn>
                              </p:par>
                              <p:par>
                                <p:cTn id="17" presetID="10" presetClass="entr" presetSubtype="0" fill="hold" grpId="0" nodeType="withEffect">
                                  <p:stCondLst>
                                    <p:cond delay="800"/>
                                  </p:stCondLst>
                                  <p:childTnLst>
                                    <p:set>
                                      <p:cBhvr>
                                        <p:cTn id="18" dur="1" fill="hold">
                                          <p:stCondLst>
                                            <p:cond delay="0"/>
                                          </p:stCondLst>
                                        </p:cTn>
                                        <p:tgtEl>
                                          <p:spTgt spid="574"/>
                                        </p:tgtEl>
                                        <p:attrNameLst>
                                          <p:attrName>style.visibility</p:attrName>
                                        </p:attrNameLst>
                                      </p:cBhvr>
                                      <p:to>
                                        <p:strVal val="visible"/>
                                      </p:to>
                                    </p:set>
                                    <p:animEffect transition="in" filter="fade">
                                      <p:cBhvr>
                                        <p:cTn id="19" dur="250"/>
                                        <p:tgtEl>
                                          <p:spTgt spid="574"/>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565"/>
                                        </p:tgtEl>
                                        <p:attrNameLst>
                                          <p:attrName>style.visibility</p:attrName>
                                        </p:attrNameLst>
                                      </p:cBhvr>
                                      <p:to>
                                        <p:strVal val="visible"/>
                                      </p:to>
                                    </p:set>
                                    <p:animEffect transition="in" filter="fade">
                                      <p:cBhvr>
                                        <p:cTn id="22" dur="250"/>
                                        <p:tgtEl>
                                          <p:spTgt spid="565"/>
                                        </p:tgtEl>
                                      </p:cBhvr>
                                    </p:animEffect>
                                  </p:childTnLst>
                                </p:cTn>
                              </p:par>
                              <p:par>
                                <p:cTn id="23" presetID="10" presetClass="entr" presetSubtype="0" fill="hold" grpId="0" nodeType="withEffect">
                                  <p:stCondLst>
                                    <p:cond delay="1200"/>
                                  </p:stCondLst>
                                  <p:childTnLst>
                                    <p:set>
                                      <p:cBhvr>
                                        <p:cTn id="24" dur="1" fill="hold">
                                          <p:stCondLst>
                                            <p:cond delay="0"/>
                                          </p:stCondLst>
                                        </p:cTn>
                                        <p:tgtEl>
                                          <p:spTgt spid="566"/>
                                        </p:tgtEl>
                                        <p:attrNameLst>
                                          <p:attrName>style.visibility</p:attrName>
                                        </p:attrNameLst>
                                      </p:cBhvr>
                                      <p:to>
                                        <p:strVal val="visible"/>
                                      </p:to>
                                    </p:set>
                                    <p:animEffect transition="in" filter="fade">
                                      <p:cBhvr>
                                        <p:cTn id="25" dur="250"/>
                                        <p:tgtEl>
                                          <p:spTgt spid="566"/>
                                        </p:tgtEl>
                                      </p:cBhvr>
                                    </p:animEffect>
                                  </p:childTnLst>
                                </p:cTn>
                              </p:par>
                              <p:par>
                                <p:cTn id="26" presetID="10" presetClass="entr" presetSubtype="0" fill="hold" grpId="0" nodeType="withEffect">
                                  <p:stCondLst>
                                    <p:cond delay="1400"/>
                                  </p:stCondLst>
                                  <p:childTnLst>
                                    <p:set>
                                      <p:cBhvr>
                                        <p:cTn id="27" dur="1" fill="hold">
                                          <p:stCondLst>
                                            <p:cond delay="0"/>
                                          </p:stCondLst>
                                        </p:cTn>
                                        <p:tgtEl>
                                          <p:spTgt spid="567"/>
                                        </p:tgtEl>
                                        <p:attrNameLst>
                                          <p:attrName>style.visibility</p:attrName>
                                        </p:attrNameLst>
                                      </p:cBhvr>
                                      <p:to>
                                        <p:strVal val="visible"/>
                                      </p:to>
                                    </p:set>
                                    <p:animEffect transition="in" filter="fade">
                                      <p:cBhvr>
                                        <p:cTn id="28" dur="250"/>
                                        <p:tgtEl>
                                          <p:spTgt spid="567"/>
                                        </p:tgtEl>
                                      </p:cBhvr>
                                    </p:animEffect>
                                  </p:childTnLst>
                                </p:cTn>
                              </p:par>
                              <p:par>
                                <p:cTn id="29" presetID="10" presetClass="entr" presetSubtype="0" fill="hold" grpId="0" nodeType="withEffect">
                                  <p:stCondLst>
                                    <p:cond delay="1600"/>
                                  </p:stCondLst>
                                  <p:childTnLst>
                                    <p:set>
                                      <p:cBhvr>
                                        <p:cTn id="30" dur="1" fill="hold">
                                          <p:stCondLst>
                                            <p:cond delay="0"/>
                                          </p:stCondLst>
                                        </p:cTn>
                                        <p:tgtEl>
                                          <p:spTgt spid="568"/>
                                        </p:tgtEl>
                                        <p:attrNameLst>
                                          <p:attrName>style.visibility</p:attrName>
                                        </p:attrNameLst>
                                      </p:cBhvr>
                                      <p:to>
                                        <p:strVal val="visible"/>
                                      </p:to>
                                    </p:set>
                                    <p:animEffect transition="in" filter="fade">
                                      <p:cBhvr>
                                        <p:cTn id="31" dur="250"/>
                                        <p:tgtEl>
                                          <p:spTgt spid="568"/>
                                        </p:tgtEl>
                                      </p:cBhvr>
                                    </p:animEffect>
                                  </p:childTnLst>
                                </p:cTn>
                              </p:par>
                              <p:par>
                                <p:cTn id="32" presetID="10" presetClass="entr" presetSubtype="0" fill="hold" grpId="0" nodeType="withEffect">
                                  <p:stCondLst>
                                    <p:cond delay="1800"/>
                                  </p:stCondLst>
                                  <p:childTnLst>
                                    <p:set>
                                      <p:cBhvr>
                                        <p:cTn id="33" dur="1" fill="hold">
                                          <p:stCondLst>
                                            <p:cond delay="0"/>
                                          </p:stCondLst>
                                        </p:cTn>
                                        <p:tgtEl>
                                          <p:spTgt spid="586"/>
                                        </p:tgtEl>
                                        <p:attrNameLst>
                                          <p:attrName>style.visibility</p:attrName>
                                        </p:attrNameLst>
                                      </p:cBhvr>
                                      <p:to>
                                        <p:strVal val="visible"/>
                                      </p:to>
                                    </p:set>
                                    <p:animEffect transition="in" filter="fade">
                                      <p:cBhvr>
                                        <p:cTn id="34" dur="250"/>
                                        <p:tgtEl>
                                          <p:spTgt spid="586"/>
                                        </p:tgtEl>
                                      </p:cBhvr>
                                    </p:animEffect>
                                  </p:childTnLst>
                                </p:cTn>
                              </p:par>
                              <p:par>
                                <p:cTn id="35" presetID="10" presetClass="entr" presetSubtype="0" fill="hold" grpId="0" nodeType="withEffect">
                                  <p:stCondLst>
                                    <p:cond delay="2000"/>
                                  </p:stCondLst>
                                  <p:childTnLst>
                                    <p:set>
                                      <p:cBhvr>
                                        <p:cTn id="36" dur="1" fill="hold">
                                          <p:stCondLst>
                                            <p:cond delay="0"/>
                                          </p:stCondLst>
                                        </p:cTn>
                                        <p:tgtEl>
                                          <p:spTgt spid="577"/>
                                        </p:tgtEl>
                                        <p:attrNameLst>
                                          <p:attrName>style.visibility</p:attrName>
                                        </p:attrNameLst>
                                      </p:cBhvr>
                                      <p:to>
                                        <p:strVal val="visible"/>
                                      </p:to>
                                    </p:set>
                                    <p:animEffect transition="in" filter="fade">
                                      <p:cBhvr>
                                        <p:cTn id="37" dur="250"/>
                                        <p:tgtEl>
                                          <p:spTgt spid="577"/>
                                        </p:tgtEl>
                                      </p:cBhvr>
                                    </p:animEffect>
                                  </p:childTnLst>
                                </p:cTn>
                              </p:par>
                              <p:par>
                                <p:cTn id="38" presetID="10" presetClass="entr" presetSubtype="0" fill="hold" grpId="0" nodeType="withEffect">
                                  <p:stCondLst>
                                    <p:cond delay="2200"/>
                                  </p:stCondLst>
                                  <p:childTnLst>
                                    <p:set>
                                      <p:cBhvr>
                                        <p:cTn id="39" dur="1" fill="hold">
                                          <p:stCondLst>
                                            <p:cond delay="0"/>
                                          </p:stCondLst>
                                        </p:cTn>
                                        <p:tgtEl>
                                          <p:spTgt spid="575"/>
                                        </p:tgtEl>
                                        <p:attrNameLst>
                                          <p:attrName>style.visibility</p:attrName>
                                        </p:attrNameLst>
                                      </p:cBhvr>
                                      <p:to>
                                        <p:strVal val="visible"/>
                                      </p:to>
                                    </p:set>
                                    <p:animEffect transition="in" filter="fade">
                                      <p:cBhvr>
                                        <p:cTn id="40" dur="250"/>
                                        <p:tgtEl>
                                          <p:spTgt spid="575"/>
                                        </p:tgtEl>
                                      </p:cBhvr>
                                    </p:animEffect>
                                  </p:childTnLst>
                                </p:cTn>
                              </p:par>
                              <p:par>
                                <p:cTn id="41" presetID="10" presetClass="entr" presetSubtype="0" fill="hold" grpId="0" nodeType="withEffect">
                                  <p:stCondLst>
                                    <p:cond delay="2400"/>
                                  </p:stCondLst>
                                  <p:childTnLst>
                                    <p:set>
                                      <p:cBhvr>
                                        <p:cTn id="42" dur="1" fill="hold">
                                          <p:stCondLst>
                                            <p:cond delay="0"/>
                                          </p:stCondLst>
                                        </p:cTn>
                                        <p:tgtEl>
                                          <p:spTgt spid="569"/>
                                        </p:tgtEl>
                                        <p:attrNameLst>
                                          <p:attrName>style.visibility</p:attrName>
                                        </p:attrNameLst>
                                      </p:cBhvr>
                                      <p:to>
                                        <p:strVal val="visible"/>
                                      </p:to>
                                    </p:set>
                                    <p:animEffect transition="in" filter="fade">
                                      <p:cBhvr>
                                        <p:cTn id="43" dur="250"/>
                                        <p:tgtEl>
                                          <p:spTgt spid="569"/>
                                        </p:tgtEl>
                                      </p:cBhvr>
                                    </p:animEffect>
                                  </p:childTnLst>
                                </p:cTn>
                              </p:par>
                              <p:par>
                                <p:cTn id="44" presetID="10" presetClass="entr" presetSubtype="0" fill="hold" grpId="0" nodeType="withEffect">
                                  <p:stCondLst>
                                    <p:cond delay="2600"/>
                                  </p:stCondLst>
                                  <p:childTnLst>
                                    <p:set>
                                      <p:cBhvr>
                                        <p:cTn id="45" dur="1" fill="hold">
                                          <p:stCondLst>
                                            <p:cond delay="0"/>
                                          </p:stCondLst>
                                        </p:cTn>
                                        <p:tgtEl>
                                          <p:spTgt spid="570"/>
                                        </p:tgtEl>
                                        <p:attrNameLst>
                                          <p:attrName>style.visibility</p:attrName>
                                        </p:attrNameLst>
                                      </p:cBhvr>
                                      <p:to>
                                        <p:strVal val="visible"/>
                                      </p:to>
                                    </p:set>
                                    <p:animEffect transition="in" filter="fade">
                                      <p:cBhvr>
                                        <p:cTn id="46" dur="250"/>
                                        <p:tgtEl>
                                          <p:spTgt spid="570"/>
                                        </p:tgtEl>
                                      </p:cBhvr>
                                    </p:animEffect>
                                  </p:childTnLst>
                                </p:cTn>
                              </p:par>
                              <p:par>
                                <p:cTn id="47" presetID="10" presetClass="entr" presetSubtype="0" fill="hold" grpId="0" nodeType="withEffect">
                                  <p:stCondLst>
                                    <p:cond delay="2800"/>
                                  </p:stCondLst>
                                  <p:childTnLst>
                                    <p:set>
                                      <p:cBhvr>
                                        <p:cTn id="48" dur="1" fill="hold">
                                          <p:stCondLst>
                                            <p:cond delay="0"/>
                                          </p:stCondLst>
                                        </p:cTn>
                                        <p:tgtEl>
                                          <p:spTgt spid="571"/>
                                        </p:tgtEl>
                                        <p:attrNameLst>
                                          <p:attrName>style.visibility</p:attrName>
                                        </p:attrNameLst>
                                      </p:cBhvr>
                                      <p:to>
                                        <p:strVal val="visible"/>
                                      </p:to>
                                    </p:set>
                                    <p:animEffect transition="in" filter="fade">
                                      <p:cBhvr>
                                        <p:cTn id="49" dur="250"/>
                                        <p:tgtEl>
                                          <p:spTgt spid="571"/>
                                        </p:tgtEl>
                                      </p:cBhvr>
                                    </p:animEffect>
                                  </p:childTnLst>
                                </p:cTn>
                              </p:par>
                              <p:par>
                                <p:cTn id="50" presetID="10" presetClass="entr" presetSubtype="0" fill="hold" grpId="0" nodeType="withEffect">
                                  <p:stCondLst>
                                    <p:cond delay="3000"/>
                                  </p:stCondLst>
                                  <p:childTnLst>
                                    <p:set>
                                      <p:cBhvr>
                                        <p:cTn id="51" dur="1" fill="hold">
                                          <p:stCondLst>
                                            <p:cond delay="0"/>
                                          </p:stCondLst>
                                        </p:cTn>
                                        <p:tgtEl>
                                          <p:spTgt spid="572"/>
                                        </p:tgtEl>
                                        <p:attrNameLst>
                                          <p:attrName>style.visibility</p:attrName>
                                        </p:attrNameLst>
                                      </p:cBhvr>
                                      <p:to>
                                        <p:strVal val="visible"/>
                                      </p:to>
                                    </p:set>
                                    <p:animEffect transition="in" filter="fade">
                                      <p:cBhvr>
                                        <p:cTn id="52" dur="250"/>
                                        <p:tgtEl>
                                          <p:spTgt spid="572"/>
                                        </p:tgtEl>
                                      </p:cBhvr>
                                    </p:animEffect>
                                  </p:childTnLst>
                                </p:cTn>
                              </p:par>
                              <p:par>
                                <p:cTn id="53" presetID="10" presetClass="entr" presetSubtype="0" fill="hold" grpId="0" nodeType="withEffect">
                                  <p:stCondLst>
                                    <p:cond delay="3200"/>
                                  </p:stCondLst>
                                  <p:childTnLst>
                                    <p:set>
                                      <p:cBhvr>
                                        <p:cTn id="54" dur="1" fill="hold">
                                          <p:stCondLst>
                                            <p:cond delay="0"/>
                                          </p:stCondLst>
                                        </p:cTn>
                                        <p:tgtEl>
                                          <p:spTgt spid="573"/>
                                        </p:tgtEl>
                                        <p:attrNameLst>
                                          <p:attrName>style.visibility</p:attrName>
                                        </p:attrNameLst>
                                      </p:cBhvr>
                                      <p:to>
                                        <p:strVal val="visible"/>
                                      </p:to>
                                    </p:set>
                                    <p:animEffect transition="in" filter="fade">
                                      <p:cBhvr>
                                        <p:cTn id="55" dur="250"/>
                                        <p:tgtEl>
                                          <p:spTgt spid="573"/>
                                        </p:tgtEl>
                                      </p:cBhvr>
                                    </p:animEffect>
                                  </p:childTnLst>
                                </p:cTn>
                              </p:par>
                              <p:par>
                                <p:cTn id="56" presetID="10" presetClass="entr" presetSubtype="0" fill="hold" grpId="0" nodeType="withEffect">
                                  <p:stCondLst>
                                    <p:cond delay="3400"/>
                                  </p:stCondLst>
                                  <p:childTnLst>
                                    <p:set>
                                      <p:cBhvr>
                                        <p:cTn id="57" dur="1" fill="hold">
                                          <p:stCondLst>
                                            <p:cond delay="0"/>
                                          </p:stCondLst>
                                        </p:cTn>
                                        <p:tgtEl>
                                          <p:spTgt spid="582"/>
                                        </p:tgtEl>
                                        <p:attrNameLst>
                                          <p:attrName>style.visibility</p:attrName>
                                        </p:attrNameLst>
                                      </p:cBhvr>
                                      <p:to>
                                        <p:strVal val="visible"/>
                                      </p:to>
                                    </p:set>
                                    <p:animEffect transition="in" filter="fade">
                                      <p:cBhvr>
                                        <p:cTn id="58" dur="250"/>
                                        <p:tgtEl>
                                          <p:spTgt spid="582"/>
                                        </p:tgtEl>
                                      </p:cBhvr>
                                    </p:animEffect>
                                  </p:childTnLst>
                                </p:cTn>
                              </p:par>
                              <p:par>
                                <p:cTn id="59" presetID="10" presetClass="entr" presetSubtype="0" fill="hold" grpId="0" nodeType="withEffect">
                                  <p:stCondLst>
                                    <p:cond delay="3600"/>
                                  </p:stCondLst>
                                  <p:childTnLst>
                                    <p:set>
                                      <p:cBhvr>
                                        <p:cTn id="60" dur="1" fill="hold">
                                          <p:stCondLst>
                                            <p:cond delay="0"/>
                                          </p:stCondLst>
                                        </p:cTn>
                                        <p:tgtEl>
                                          <p:spTgt spid="583"/>
                                        </p:tgtEl>
                                        <p:attrNameLst>
                                          <p:attrName>style.visibility</p:attrName>
                                        </p:attrNameLst>
                                      </p:cBhvr>
                                      <p:to>
                                        <p:strVal val="visible"/>
                                      </p:to>
                                    </p:set>
                                    <p:animEffect transition="in" filter="fade">
                                      <p:cBhvr>
                                        <p:cTn id="61" dur="250"/>
                                        <p:tgtEl>
                                          <p:spTgt spid="583"/>
                                        </p:tgtEl>
                                      </p:cBhvr>
                                    </p:animEffect>
                                  </p:childTnLst>
                                </p:cTn>
                              </p:par>
                              <p:par>
                                <p:cTn id="62" presetID="10" presetClass="entr" presetSubtype="0" fill="hold" grpId="0" nodeType="withEffect">
                                  <p:stCondLst>
                                    <p:cond delay="3800"/>
                                  </p:stCondLst>
                                  <p:childTnLst>
                                    <p:set>
                                      <p:cBhvr>
                                        <p:cTn id="63" dur="1" fill="hold">
                                          <p:stCondLst>
                                            <p:cond delay="0"/>
                                          </p:stCondLst>
                                        </p:cTn>
                                        <p:tgtEl>
                                          <p:spTgt spid="587"/>
                                        </p:tgtEl>
                                        <p:attrNameLst>
                                          <p:attrName>style.visibility</p:attrName>
                                        </p:attrNameLst>
                                      </p:cBhvr>
                                      <p:to>
                                        <p:strVal val="visible"/>
                                      </p:to>
                                    </p:set>
                                    <p:animEffect transition="in" filter="fade">
                                      <p:cBhvr>
                                        <p:cTn id="64" dur="250"/>
                                        <p:tgtEl>
                                          <p:spTgt spid="587"/>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xit" presetSubtype="1" fill="hold" grpId="0" nodeType="clickEffect">
                                  <p:stCondLst>
                                    <p:cond delay="0"/>
                                  </p:stCondLst>
                                  <p:iterate type="lt">
                                    <p:tmAbs val="0"/>
                                  </p:iterate>
                                  <p:childTnLst>
                                    <p:anim calcmode="lin" valueType="num">
                                      <p:cBhvr>
                                        <p:cTn id="68" dur="1000" fill="hold"/>
                                        <p:tgtEl>
                                          <p:spTgt spid="579"/>
                                        </p:tgtEl>
                                        <p:attrNameLst>
                                          <p:attrName>ppt_x</p:attrName>
                                        </p:attrNameLst>
                                      </p:cBhvr>
                                      <p:tavLst>
                                        <p:tav tm="0">
                                          <p:val>
                                            <p:strVal val="ppt_x"/>
                                          </p:val>
                                        </p:tav>
                                        <p:tav tm="100000">
                                          <p:val>
                                            <p:strVal val="ppt_x"/>
                                          </p:val>
                                        </p:tav>
                                      </p:tavLst>
                                    </p:anim>
                                    <p:anim calcmode="lin" valueType="num">
                                      <p:cBhvr>
                                        <p:cTn id="69" dur="1000" fill="hold"/>
                                        <p:tgtEl>
                                          <p:spTgt spid="579"/>
                                        </p:tgtEl>
                                        <p:attrNameLst>
                                          <p:attrName>ppt_y</p:attrName>
                                        </p:attrNameLst>
                                      </p:cBhvr>
                                      <p:tavLst>
                                        <p:tav tm="0">
                                          <p:val>
                                            <p:strVal val="ppt_y"/>
                                          </p:val>
                                        </p:tav>
                                        <p:tav tm="100000">
                                          <p:val>
                                            <p:strVal val="0-ppt_h/2"/>
                                          </p:val>
                                        </p:tav>
                                      </p:tavLst>
                                    </p:anim>
                                    <p:set>
                                      <p:cBhvr>
                                        <p:cTn id="70" fill="hold">
                                          <p:stCondLst>
                                            <p:cond delay="999"/>
                                          </p:stCondLst>
                                        </p:cTn>
                                        <p:tgtEl>
                                          <p:spTgt spid="579"/>
                                        </p:tgtEl>
                                        <p:attrNameLst>
                                          <p:attrName>style.visibility</p:attrName>
                                        </p:attrNameLst>
                                      </p:cBhvr>
                                      <p:to>
                                        <p:strVal val="hidden"/>
                                      </p:to>
                                    </p:set>
                                  </p:childTnLst>
                                </p:cTn>
                              </p:par>
                              <p:par>
                                <p:cTn id="71" presetID="2" presetClass="entr" presetSubtype="2" fill="hold" grpId="0" nodeType="withEffect">
                                  <p:stCondLst>
                                    <p:cond delay="0"/>
                                  </p:stCondLst>
                                  <p:iterate>
                                    <p:tmAbs val="0"/>
                                  </p:iterate>
                                  <p:childTnLst>
                                    <p:set>
                                      <p:cBhvr>
                                        <p:cTn id="72" fill="hold"/>
                                        <p:tgtEl>
                                          <p:spTgt spid="580"/>
                                        </p:tgtEl>
                                        <p:attrNameLst>
                                          <p:attrName>style.visibility</p:attrName>
                                        </p:attrNameLst>
                                      </p:cBhvr>
                                      <p:to>
                                        <p:strVal val="visible"/>
                                      </p:to>
                                    </p:set>
                                    <p:anim calcmode="lin" valueType="num">
                                      <p:cBhvr>
                                        <p:cTn id="73" dur="1000" fill="hold"/>
                                        <p:tgtEl>
                                          <p:spTgt spid="580"/>
                                        </p:tgtEl>
                                        <p:attrNameLst>
                                          <p:attrName>ppt_x</p:attrName>
                                        </p:attrNameLst>
                                      </p:cBhvr>
                                      <p:tavLst>
                                        <p:tav tm="0">
                                          <p:val>
                                            <p:strVal val="1+#ppt_w/2"/>
                                          </p:val>
                                        </p:tav>
                                        <p:tav tm="100000">
                                          <p:val>
                                            <p:strVal val="#ppt_x"/>
                                          </p:val>
                                        </p:tav>
                                      </p:tavLst>
                                    </p:anim>
                                    <p:anim calcmode="lin" valueType="num">
                                      <p:cBhvr>
                                        <p:cTn id="74" dur="1000" fill="hold"/>
                                        <p:tgtEl>
                                          <p:spTgt spid="580"/>
                                        </p:tgtEl>
                                        <p:attrNameLst>
                                          <p:attrName>ppt_y</p:attrName>
                                        </p:attrNameLst>
                                      </p:cBhvr>
                                      <p:tavLst>
                                        <p:tav tm="0">
                                          <p:val>
                                            <p:strVal val="#ppt_y"/>
                                          </p:val>
                                        </p:tav>
                                        <p:tav tm="100000">
                                          <p:val>
                                            <p:strVal val="#ppt_y"/>
                                          </p:val>
                                        </p:tav>
                                      </p:tavLst>
                                    </p:anim>
                                  </p:childTnLst>
                                </p:cTn>
                              </p:par>
                              <p:par>
                                <p:cTn id="75" presetID="10" presetClass="exit" presetSubtype="0" fill="hold" grpId="1" nodeType="withEffect">
                                  <p:stCondLst>
                                    <p:cond delay="0"/>
                                  </p:stCondLst>
                                  <p:childTnLst>
                                    <p:animEffect transition="out" filter="fade">
                                      <p:cBhvr>
                                        <p:cTn id="76" dur="300"/>
                                        <p:tgtEl>
                                          <p:spTgt spid="568"/>
                                        </p:tgtEl>
                                      </p:cBhvr>
                                    </p:animEffect>
                                    <p:set>
                                      <p:cBhvr>
                                        <p:cTn id="77" dur="1" fill="hold">
                                          <p:stCondLst>
                                            <p:cond delay="299"/>
                                          </p:stCondLst>
                                        </p:cTn>
                                        <p:tgtEl>
                                          <p:spTgt spid="568"/>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300"/>
                                        <p:tgtEl>
                                          <p:spTgt spid="565"/>
                                        </p:tgtEl>
                                      </p:cBhvr>
                                    </p:animEffect>
                                    <p:set>
                                      <p:cBhvr>
                                        <p:cTn id="80" dur="1" fill="hold">
                                          <p:stCondLst>
                                            <p:cond delay="299"/>
                                          </p:stCondLst>
                                        </p:cTn>
                                        <p:tgtEl>
                                          <p:spTgt spid="565"/>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300"/>
                                        <p:tgtEl>
                                          <p:spTgt spid="566"/>
                                        </p:tgtEl>
                                      </p:cBhvr>
                                    </p:animEffect>
                                    <p:set>
                                      <p:cBhvr>
                                        <p:cTn id="83" dur="1" fill="hold">
                                          <p:stCondLst>
                                            <p:cond delay="299"/>
                                          </p:stCondLst>
                                        </p:cTn>
                                        <p:tgtEl>
                                          <p:spTgt spid="566"/>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300"/>
                                        <p:tgtEl>
                                          <p:spTgt spid="567"/>
                                        </p:tgtEl>
                                      </p:cBhvr>
                                    </p:animEffect>
                                    <p:set>
                                      <p:cBhvr>
                                        <p:cTn id="86" dur="1" fill="hold">
                                          <p:stCondLst>
                                            <p:cond delay="299"/>
                                          </p:stCondLst>
                                        </p:cTn>
                                        <p:tgtEl>
                                          <p:spTgt spid="567"/>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300"/>
                                        <p:tgtEl>
                                          <p:spTgt spid="577"/>
                                        </p:tgtEl>
                                      </p:cBhvr>
                                    </p:animEffect>
                                    <p:set>
                                      <p:cBhvr>
                                        <p:cTn id="89" dur="1" fill="hold">
                                          <p:stCondLst>
                                            <p:cond delay="299"/>
                                          </p:stCondLst>
                                        </p:cTn>
                                        <p:tgtEl>
                                          <p:spTgt spid="577"/>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300"/>
                                        <p:tgtEl>
                                          <p:spTgt spid="573"/>
                                        </p:tgtEl>
                                      </p:cBhvr>
                                    </p:animEffect>
                                    <p:set>
                                      <p:cBhvr>
                                        <p:cTn id="92" dur="1" fill="hold">
                                          <p:stCondLst>
                                            <p:cond delay="299"/>
                                          </p:stCondLst>
                                        </p:cTn>
                                        <p:tgtEl>
                                          <p:spTgt spid="573"/>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300"/>
                                        <p:tgtEl>
                                          <p:spTgt spid="571"/>
                                        </p:tgtEl>
                                      </p:cBhvr>
                                    </p:animEffect>
                                    <p:set>
                                      <p:cBhvr>
                                        <p:cTn id="95" dur="1" fill="hold">
                                          <p:stCondLst>
                                            <p:cond delay="299"/>
                                          </p:stCondLst>
                                        </p:cTn>
                                        <p:tgtEl>
                                          <p:spTgt spid="571"/>
                                        </p:tgtEl>
                                        <p:attrNameLst>
                                          <p:attrName>style.visibility</p:attrName>
                                        </p:attrNameLst>
                                      </p:cBhvr>
                                      <p:to>
                                        <p:strVal val="hidden"/>
                                      </p:to>
                                    </p:set>
                                  </p:childTnLst>
                                </p:cTn>
                              </p:par>
                              <p:par>
                                <p:cTn id="96" presetID="10" presetClass="exit" presetSubtype="0" fill="hold" grpId="1" nodeType="withEffect">
                                  <p:stCondLst>
                                    <p:cond delay="100"/>
                                  </p:stCondLst>
                                  <p:childTnLst>
                                    <p:animEffect transition="out" filter="fade">
                                      <p:cBhvr>
                                        <p:cTn id="97" dur="200"/>
                                        <p:tgtEl>
                                          <p:spTgt spid="572"/>
                                        </p:tgtEl>
                                      </p:cBhvr>
                                    </p:animEffect>
                                    <p:set>
                                      <p:cBhvr>
                                        <p:cTn id="98" dur="1" fill="hold">
                                          <p:stCondLst>
                                            <p:cond delay="199"/>
                                          </p:stCondLst>
                                        </p:cTn>
                                        <p:tgtEl>
                                          <p:spTgt spid="572"/>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300"/>
                                        <p:tgtEl>
                                          <p:spTgt spid="575"/>
                                        </p:tgtEl>
                                      </p:cBhvr>
                                    </p:animEffect>
                                    <p:set>
                                      <p:cBhvr>
                                        <p:cTn id="101" dur="1" fill="hold">
                                          <p:stCondLst>
                                            <p:cond delay="299"/>
                                          </p:stCondLst>
                                        </p:cTn>
                                        <p:tgtEl>
                                          <p:spTgt spid="575"/>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300"/>
                                        <p:tgtEl>
                                          <p:spTgt spid="569"/>
                                        </p:tgtEl>
                                      </p:cBhvr>
                                    </p:animEffect>
                                    <p:set>
                                      <p:cBhvr>
                                        <p:cTn id="104" dur="1" fill="hold">
                                          <p:stCondLst>
                                            <p:cond delay="299"/>
                                          </p:stCondLst>
                                        </p:cTn>
                                        <p:tgtEl>
                                          <p:spTgt spid="569"/>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300"/>
                                        <p:tgtEl>
                                          <p:spTgt spid="570"/>
                                        </p:tgtEl>
                                      </p:cBhvr>
                                    </p:animEffect>
                                    <p:set>
                                      <p:cBhvr>
                                        <p:cTn id="107" dur="1" fill="hold">
                                          <p:stCondLst>
                                            <p:cond delay="299"/>
                                          </p:stCondLst>
                                        </p:cTn>
                                        <p:tgtEl>
                                          <p:spTgt spid="570"/>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300"/>
                                        <p:tgtEl>
                                          <p:spTgt spid="582"/>
                                        </p:tgtEl>
                                      </p:cBhvr>
                                    </p:animEffect>
                                    <p:set>
                                      <p:cBhvr>
                                        <p:cTn id="110" dur="1" fill="hold">
                                          <p:stCondLst>
                                            <p:cond delay="299"/>
                                          </p:stCondLst>
                                        </p:cTn>
                                        <p:tgtEl>
                                          <p:spTgt spid="582"/>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300"/>
                                        <p:tgtEl>
                                          <p:spTgt spid="586"/>
                                        </p:tgtEl>
                                      </p:cBhvr>
                                    </p:animEffect>
                                    <p:set>
                                      <p:cBhvr>
                                        <p:cTn id="113" dur="1" fill="hold">
                                          <p:stCondLst>
                                            <p:cond delay="299"/>
                                          </p:stCondLst>
                                        </p:cTn>
                                        <p:tgtEl>
                                          <p:spTgt spid="586"/>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300"/>
                                        <p:tgtEl>
                                          <p:spTgt spid="583"/>
                                        </p:tgtEl>
                                      </p:cBhvr>
                                    </p:animEffect>
                                    <p:set>
                                      <p:cBhvr>
                                        <p:cTn id="116" dur="1" fill="hold">
                                          <p:stCondLst>
                                            <p:cond delay="299"/>
                                          </p:stCondLst>
                                        </p:cTn>
                                        <p:tgtEl>
                                          <p:spTgt spid="583"/>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300"/>
                                        <p:tgtEl>
                                          <p:spTgt spid="587"/>
                                        </p:tgtEl>
                                      </p:cBhvr>
                                    </p:animEffect>
                                    <p:set>
                                      <p:cBhvr>
                                        <p:cTn id="119" dur="1" fill="hold">
                                          <p:stCondLst>
                                            <p:cond delay="299"/>
                                          </p:stCondLst>
                                        </p:cTn>
                                        <p:tgtEl>
                                          <p:spTgt spid="587"/>
                                        </p:tgtEl>
                                        <p:attrNameLst>
                                          <p:attrName>style.visibility</p:attrName>
                                        </p:attrNameLst>
                                      </p:cBhvr>
                                      <p:to>
                                        <p:strVal val="hidden"/>
                                      </p:to>
                                    </p:set>
                                  </p:childTnLst>
                                </p:cTn>
                              </p:par>
                            </p:childTnLst>
                          </p:cTn>
                        </p:par>
                        <p:par>
                          <p:cTn id="120" fill="hold">
                            <p:stCondLst>
                              <p:cond delay="1000"/>
                            </p:stCondLst>
                            <p:childTnLst>
                              <p:par>
                                <p:cTn id="121" presetID="6" presetClass="emph" presetSubtype="0" accel="50000" decel="50000" fill="hold" grpId="1" nodeType="afterEffect">
                                  <p:stCondLst>
                                    <p:cond delay="0"/>
                                  </p:stCondLst>
                                  <p:childTnLst>
                                    <p:animScale>
                                      <p:cBhvr>
                                        <p:cTn id="122" dur="1250" fill="hold"/>
                                        <p:tgtEl>
                                          <p:spTgt spid="578"/>
                                        </p:tgtEl>
                                      </p:cBhvr>
                                      <p:by x="193191" y="193191"/>
                                    </p:animScale>
                                  </p:childTnLst>
                                </p:cTn>
                              </p:par>
                              <p:par>
                                <p:cTn id="123" presetID="-1" presetClass="path" presetSubtype="0" accel="50000" decel="50000" fill="hold" nodeType="withEffect">
                                  <p:stCondLst>
                                    <p:cond delay="0"/>
                                  </p:stCondLst>
                                  <p:childTnLst>
                                    <p:animMotion origin="layout" path="M 0.000000 0.000000 L 0.048016 0.163098" pathEditMode="relative">
                                      <p:cBhvr>
                                        <p:cTn id="124" dur="1250" fill="hold"/>
                                        <p:tgtEl>
                                          <p:spTgt spid="578"/>
                                        </p:tgtEl>
                                        <p:attrNameLst>
                                          <p:attrName>ppt_x</p:attrName>
                                          <p:attrName>ppt_y</p:attrName>
                                        </p:attrNameLst>
                                      </p:cBhvr>
                                    </p:animMotion>
                                  </p:childTnLst>
                                </p:cTn>
                              </p:par>
                              <p:par>
                                <p:cTn id="125" presetID="6" presetClass="emph" presetSubtype="0" accel="50000" decel="50000" fill="hold" grpId="1" nodeType="withEffect">
                                  <p:stCondLst>
                                    <p:cond delay="200"/>
                                  </p:stCondLst>
                                  <p:childTnLst>
                                    <p:animScale>
                                      <p:cBhvr>
                                        <p:cTn id="126" dur="1250" fill="hold"/>
                                        <p:tgtEl>
                                          <p:spTgt spid="584"/>
                                        </p:tgtEl>
                                      </p:cBhvr>
                                      <p:by x="192999" y="192999"/>
                                    </p:animScale>
                                  </p:childTnLst>
                                </p:cTn>
                              </p:par>
                              <p:par>
                                <p:cTn id="127" presetID="-1" presetClass="path" presetSubtype="0" accel="50000" decel="50000" fill="hold" nodeType="withEffect">
                                  <p:stCondLst>
                                    <p:cond delay="200"/>
                                  </p:stCondLst>
                                  <p:childTnLst>
                                    <p:animMotion origin="layout" path="M 0.000000 0.000000 L 0.134377 0.163265" pathEditMode="relative">
                                      <p:cBhvr>
                                        <p:cTn id="128" dur="1250" fill="hold"/>
                                        <p:tgtEl>
                                          <p:spTgt spid="584"/>
                                        </p:tgtEl>
                                        <p:attrNameLst>
                                          <p:attrName>ppt_x</p:attrName>
                                          <p:attrName>ppt_y</p:attrName>
                                        </p:attrNameLst>
                                      </p:cBhvr>
                                    </p:animMotion>
                                  </p:childTnLst>
                                </p:cTn>
                              </p:par>
                              <p:par>
                                <p:cTn id="129" presetID="6" presetClass="emph" presetSubtype="0" accel="50000" decel="50000" fill="hold" grpId="1" nodeType="withEffect">
                                  <p:stCondLst>
                                    <p:cond delay="400"/>
                                  </p:stCondLst>
                                  <p:childTnLst>
                                    <p:animScale>
                                      <p:cBhvr>
                                        <p:cTn id="130" dur="1250" fill="hold"/>
                                        <p:tgtEl>
                                          <p:spTgt spid="576"/>
                                        </p:tgtEl>
                                      </p:cBhvr>
                                      <p:by x="192999" y="192999"/>
                                    </p:animScale>
                                  </p:childTnLst>
                                </p:cTn>
                              </p:par>
                              <p:par>
                                <p:cTn id="131" presetID="-1" presetClass="path" presetSubtype="0" accel="50000" decel="50000" fill="hold" nodeType="withEffect">
                                  <p:stCondLst>
                                    <p:cond delay="400"/>
                                  </p:stCondLst>
                                  <p:childTnLst>
                                    <p:animMotion origin="layout" path="M 0.000000 0.000000 L 0.220833 0.163390" pathEditMode="relative">
                                      <p:cBhvr>
                                        <p:cTn id="132" dur="1250" fill="hold"/>
                                        <p:tgtEl>
                                          <p:spTgt spid="576"/>
                                        </p:tgtEl>
                                        <p:attrNameLst>
                                          <p:attrName>ppt_x</p:attrName>
                                          <p:attrName>ppt_y</p:attrName>
                                        </p:attrNameLst>
                                      </p:cBhvr>
                                    </p:animMotion>
                                  </p:childTnLst>
                                </p:cTn>
                              </p:par>
                              <p:par>
                                <p:cTn id="133" presetID="6" presetClass="emph" presetSubtype="0" accel="50000" decel="50000" fill="hold" grpId="1" nodeType="withEffect">
                                  <p:stCondLst>
                                    <p:cond delay="600"/>
                                  </p:stCondLst>
                                  <p:childTnLst>
                                    <p:animScale>
                                      <p:cBhvr>
                                        <p:cTn id="134" dur="1250" fill="hold"/>
                                        <p:tgtEl>
                                          <p:spTgt spid="585"/>
                                        </p:tgtEl>
                                      </p:cBhvr>
                                      <p:by x="192999" y="192999"/>
                                    </p:animScale>
                                  </p:childTnLst>
                                </p:cTn>
                              </p:par>
                              <p:par>
                                <p:cTn id="135" presetID="-1" presetClass="path" presetSubtype="0" accel="50000" decel="50000" fill="hold" nodeType="withEffect">
                                  <p:stCondLst>
                                    <p:cond delay="600"/>
                                  </p:stCondLst>
                                  <p:childTnLst>
                                    <p:animMotion origin="layout" path="M 0.000000 0.000000 L 0.306437 0.163515" pathEditMode="relative">
                                      <p:cBhvr>
                                        <p:cTn id="136" dur="1250" fill="hold"/>
                                        <p:tgtEl>
                                          <p:spTgt spid="585"/>
                                        </p:tgtEl>
                                        <p:attrNameLst>
                                          <p:attrName>ppt_x</p:attrName>
                                          <p:attrName>ppt_y</p:attrName>
                                        </p:attrNameLst>
                                      </p:cBhvr>
                                    </p:animMotion>
                                  </p:childTnLst>
                                </p:cTn>
                              </p:par>
                              <p:par>
                                <p:cTn id="137" presetID="6" presetClass="emph" presetSubtype="0" accel="50000" decel="50000" fill="hold" grpId="1" nodeType="withEffect">
                                  <p:stCondLst>
                                    <p:cond delay="800"/>
                                  </p:stCondLst>
                                  <p:childTnLst>
                                    <p:animScale>
                                      <p:cBhvr>
                                        <p:cTn id="138" dur="1000" fill="hold"/>
                                        <p:tgtEl>
                                          <p:spTgt spid="574"/>
                                        </p:tgtEl>
                                      </p:cBhvr>
                                      <p:by x="192999" y="192999"/>
                                    </p:animScale>
                                  </p:childTnLst>
                                </p:cTn>
                              </p:par>
                              <p:par>
                                <p:cTn id="139" presetID="-1" presetClass="path" presetSubtype="0" accel="50000" decel="50000" fill="hold" nodeType="withEffect">
                                  <p:stCondLst>
                                    <p:cond delay="800"/>
                                  </p:stCondLst>
                                  <p:childTnLst>
                                    <p:animMotion origin="layout" path="M 0.000000 0.000000 L 0.392893 0.163515" pathEditMode="relative">
                                      <p:cBhvr>
                                        <p:cTn id="140" dur="1000" fill="hold"/>
                                        <p:tgtEl>
                                          <p:spTgt spid="57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 grpId="0" animBg="1" advAuto="0"/>
      <p:bldP spid="565" grpId="1" animBg="1" advAuto="0"/>
      <p:bldP spid="566" grpId="0" animBg="1" advAuto="0"/>
      <p:bldP spid="566" grpId="1" animBg="1" advAuto="0"/>
      <p:bldP spid="567" grpId="0" animBg="1" advAuto="0"/>
      <p:bldP spid="567" grpId="1" animBg="1" advAuto="0"/>
      <p:bldP spid="568" grpId="0" animBg="1" advAuto="0"/>
      <p:bldP spid="568" grpId="1" animBg="1" advAuto="0"/>
      <p:bldP spid="569" grpId="0" animBg="1" advAuto="0"/>
      <p:bldP spid="569" grpId="1" animBg="1" advAuto="0"/>
      <p:bldP spid="570" grpId="0" animBg="1" advAuto="0"/>
      <p:bldP spid="570" grpId="1" animBg="1" advAuto="0"/>
      <p:bldP spid="571" grpId="0" animBg="1" advAuto="0"/>
      <p:bldP spid="571" grpId="1" animBg="1" advAuto="0"/>
      <p:bldP spid="572" grpId="0" animBg="1" advAuto="0"/>
      <p:bldP spid="572" grpId="1" animBg="1" advAuto="0"/>
      <p:bldP spid="573" grpId="0" animBg="1" advAuto="0"/>
      <p:bldP spid="573" grpId="1" animBg="1" advAuto="0"/>
      <p:bldP spid="574" grpId="0" animBg="1" advAuto="0"/>
      <p:bldP spid="574" grpId="1" animBg="1" advAuto="0"/>
      <p:bldP spid="575" grpId="0" animBg="1" advAuto="0"/>
      <p:bldP spid="575" grpId="1" animBg="1" advAuto="0"/>
      <p:bldP spid="576" grpId="0" animBg="1" advAuto="0"/>
      <p:bldP spid="576" grpId="1" animBg="1" advAuto="0"/>
      <p:bldP spid="577" grpId="0" animBg="1" advAuto="0"/>
      <p:bldP spid="577" grpId="1" animBg="1" advAuto="0"/>
      <p:bldP spid="578" grpId="0" animBg="1" advAuto="0"/>
      <p:bldP spid="578" grpId="1" animBg="1" advAuto="0"/>
      <p:bldP spid="579" grpId="0" animBg="1" advAuto="0"/>
      <p:bldP spid="580" grpId="0" animBg="1" advAuto="0"/>
      <p:bldP spid="582" grpId="0" animBg="1" advAuto="0"/>
      <p:bldP spid="582" grpId="1" animBg="1" advAuto="0"/>
      <p:bldP spid="583" grpId="0" animBg="1" advAuto="0"/>
      <p:bldP spid="583" grpId="1" animBg="1" advAuto="0"/>
      <p:bldP spid="584" grpId="0" animBg="1" advAuto="0"/>
      <p:bldP spid="584" grpId="1" animBg="1" advAuto="0"/>
      <p:bldP spid="585" grpId="0" animBg="1" advAuto="0"/>
      <p:bldP spid="585" grpId="1" animBg="1" advAuto="0"/>
      <p:bldP spid="586" grpId="0" animBg="1" advAuto="0"/>
      <p:bldP spid="586" grpId="1" animBg="1" advAuto="0"/>
      <p:bldP spid="587" grpId="0" animBg="1" advAuto="0"/>
      <p:bldP spid="587" grpId="1" animBg="1" advAuto="0"/>
    </p:bldLst>
  </p:timing>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4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63500" dist="25400" dir="540000"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2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8052</TotalTime>
  <Words>50326</Words>
  <Application>Microsoft Office PowerPoint</Application>
  <PresentationFormat>Custom</PresentationFormat>
  <Paragraphs>2498</Paragraphs>
  <Slides>80</Slides>
  <Notes>77</Notes>
  <HiddenSlides>0</HiddenSlides>
  <MMClips>26</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80</vt:i4>
      </vt:variant>
    </vt:vector>
  </HeadingPairs>
  <TitlesOfParts>
    <vt:vector size="92" baseType="lpstr">
      <vt:lpstr>Arial</vt:lpstr>
      <vt:lpstr>Calibri</vt:lpstr>
      <vt:lpstr>Courier New</vt:lpstr>
      <vt:lpstr>Gill Sans</vt:lpstr>
      <vt:lpstr>Helvetica</vt:lpstr>
      <vt:lpstr>Helvetica Light</vt:lpstr>
      <vt:lpstr>Merriweather-Bold</vt:lpstr>
      <vt:lpstr>Symbol</vt:lpstr>
      <vt:lpstr>White</vt:lpstr>
      <vt:lpstr>4_White</vt:lpstr>
      <vt:lpstr>1_White</vt:lpstr>
      <vt:lpstr>12_White</vt:lpstr>
      <vt:lpstr>PowerPoint Presentation</vt:lpstr>
      <vt:lpstr> </vt:lpstr>
      <vt:lpstr>PowerPoint Presentation</vt:lpstr>
      <vt:lpstr>WHY WE WANT TO SAVE THE WORLD</vt:lpstr>
      <vt:lpstr>PowerPoint Presentation</vt:lpstr>
      <vt:lpstr>PowerPoint Presentation</vt:lpstr>
      <vt:lpstr>PowerPoint Presentation</vt:lpstr>
      <vt:lpstr>Global Surface Temperature – Departure from Average</vt:lpstr>
      <vt:lpstr>PowerPoint Presentation</vt:lpstr>
      <vt:lpstr>Miami, Florida</vt:lpstr>
      <vt:lpstr>Temperatures in Europe</vt:lpstr>
      <vt:lpstr>PowerPoint Presentation</vt:lpstr>
      <vt:lpstr>Ocean Temperatures Set a New Record in 2019</vt:lpstr>
      <vt:lpstr>PowerPoint Presentation</vt:lpstr>
      <vt:lpstr>PowerPoint Presentation</vt:lpstr>
      <vt:lpstr>Catbalogan City, Philippines</vt:lpstr>
      <vt:lpstr>PowerPoint Presentation</vt:lpstr>
      <vt:lpstr>“…the gravest effects of all attacks on the environment  are suffered by the poorest.”</vt:lpstr>
      <vt:lpstr>PowerPoint Presentation</vt:lpstr>
      <vt:lpstr>Savannah, Tennessee</vt:lpstr>
      <vt:lpstr>Westville, New Jersey</vt:lpstr>
      <vt:lpstr>U.S. Counties Most Vulnerable to Disaster</vt:lpstr>
      <vt:lpstr>PowerPoint Presentation</vt:lpstr>
      <vt:lpstr>Orchard, Nebraska</vt:lpstr>
      <vt:lpstr>The same extra heat that evaporates more water from the ocean, causing bigger downpours and floods…</vt:lpstr>
      <vt:lpstr>Krakow am See, Poland</vt:lpstr>
      <vt:lpstr>Hotter Years Typically Have More Fires</vt:lpstr>
      <vt:lpstr>Tucson, Arizona</vt:lpstr>
      <vt:lpstr>Kincade Fire, Jimtown, California</vt:lpstr>
      <vt:lpstr>Lake Conjola, NSW, Australia</vt:lpstr>
      <vt:lpstr>Worldwide Extreme Weather Catastrophes</vt:lpstr>
      <vt:lpstr>Unnamed Glacier, Southwest Greenland</vt:lpstr>
      <vt:lpstr>Declining Ice Mass in Greenland</vt:lpstr>
      <vt:lpstr>Antarctic Ice Loss</vt:lpstr>
      <vt:lpstr>Top 10 Cities at Risk from Sea Level Rise in 2070</vt:lpstr>
      <vt:lpstr>PowerPoint Presentation</vt:lpstr>
      <vt:lpstr>Miami Beach, Florida</vt:lpstr>
      <vt:lpstr>Climate change  “will likely lead to  food and water shortages,  pandemic disease,  disputes over refugees and resources, and destruction by natural disasters in regions across the globe.”</vt:lpstr>
      <vt:lpstr>Tovarnik, Croatia</vt:lpstr>
      <vt:lpstr>“Climate Change  is a      Medical Emergency.”</vt:lpstr>
      <vt:lpstr>Deaths Attributable to Ambient Air Pollution</vt:lpstr>
      <vt:lpstr>Changchun, Jilin Province, China</vt:lpstr>
      <vt:lpstr>U.S. COVID-19 Deaths, by Race</vt:lpstr>
      <vt:lpstr>PowerPoint Presentation</vt:lpstr>
      <vt:lpstr>The Cost of Carbon</vt:lpstr>
      <vt:lpstr>We have  the solutions  at hand...</vt:lpstr>
      <vt:lpstr>Global Wind Energy Capacity</vt:lpstr>
      <vt:lpstr>NJ has goal of 7,500 MW from offshore wind by 2035</vt:lpstr>
      <vt:lpstr>World Solar PV Installations</vt:lpstr>
      <vt:lpstr>Cost of Crystalline Silicon Solar Cell Modules</vt:lpstr>
      <vt:lpstr>Global Cumulative Storage Capacity</vt:lpstr>
      <vt:lpstr>Global Cumulative Storage Capacity</vt:lpstr>
      <vt:lpstr>Global Electric Cars on the Road</vt:lpstr>
      <vt:lpstr>PowerPoint Presentation</vt:lpstr>
      <vt:lpstr>PowerPoint Presentation</vt:lpstr>
      <vt:lpstr>HOW DO I KNOW WE WILL HAVE A CLEAN ENERGY FUTURE BY 2050?</vt:lpstr>
      <vt:lpstr>HOW DO I KNOW WE WILL HAVE A CLEAN ENERGY FUTURE BY 2050?</vt:lpstr>
      <vt:lpstr>PowerPoint Presentation</vt:lpstr>
      <vt:lpstr>Nashville, Tennessee</vt:lpstr>
      <vt:lpstr>HOW DO I KNOW WE WILL HAVE A CLEAN ENERGY FUTURE BY 2050?</vt:lpstr>
      <vt:lpstr>Conventional Energy Stocks Are the Worst Investments</vt:lpstr>
      <vt:lpstr>PowerPoint Presentation</vt:lpstr>
      <vt:lpstr>PowerPoint Presentation</vt:lpstr>
      <vt:lpstr>PowerPoint Presentation</vt:lpstr>
      <vt:lpstr>New Jersey’s Clean Energy Initiatives</vt:lpstr>
      <vt:lpstr>                  NJ Energy Master Plan (EMP) Strategies</vt:lpstr>
      <vt:lpstr>Integrated Energy Plan Cost Analysis</vt:lpstr>
      <vt:lpstr>NJ Top 6 Solar States: Solar Panels on 2 Million Homes</vt:lpstr>
      <vt:lpstr>NJ has goal of 7,500 MW from offshore wind by 2035</vt:lpstr>
      <vt:lpstr>Your (Typical NJ) GHG Emissions EEEmissions</vt:lpstr>
      <vt:lpstr>                   Middletown 2020 Energy Plan Goals                   </vt:lpstr>
      <vt:lpstr>      Middletown Energy Plan:  GHG emission reductions during year 2030                 In 2018, Middletown emissions were 705K Tons (CO2 equiv)- calculated per capita of NJ total  </vt:lpstr>
      <vt:lpstr>What Am I To Do?</vt:lpstr>
      <vt:lpstr>Influence Your Town To Adopt Clean Energy</vt:lpstr>
      <vt:lpstr>New Jersey Renewable Government Energy (Electric) Aggregation (R-GEA) for Community</vt:lpstr>
      <vt:lpstr>PowerPoint Presentation</vt:lpstr>
      <vt:lpstr>OTHER CHANGES WE WILL SEE IN 2050</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patlaptop2020 miller</dc:creator>
  <cp:lastModifiedBy>Steve Miller</cp:lastModifiedBy>
  <cp:revision>572</cp:revision>
  <dcterms:modified xsi:type="dcterms:W3CDTF">2020-10-10T05:04:40Z</dcterms:modified>
</cp:coreProperties>
</file>