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 id="2147483730" r:id="rId3"/>
  </p:sldMasterIdLst>
  <p:notesMasterIdLst>
    <p:notesMasterId r:id="rId23"/>
  </p:notesMasterIdLst>
  <p:sldIdLst>
    <p:sldId id="1510" r:id="rId4"/>
    <p:sldId id="1776" r:id="rId5"/>
    <p:sldId id="1773" r:id="rId6"/>
    <p:sldId id="1541" r:id="rId7"/>
    <p:sldId id="1551" r:id="rId8"/>
    <p:sldId id="1573" r:id="rId9"/>
    <p:sldId id="1539" r:id="rId10"/>
    <p:sldId id="1821" r:id="rId11"/>
    <p:sldId id="1543" r:id="rId12"/>
    <p:sldId id="1550" r:id="rId13"/>
    <p:sldId id="1579" r:id="rId14"/>
    <p:sldId id="1481" r:id="rId15"/>
    <p:sldId id="1571" r:id="rId16"/>
    <p:sldId id="1544" r:id="rId17"/>
    <p:sldId id="1482" r:id="rId18"/>
    <p:sldId id="1477" r:id="rId19"/>
    <p:sldId id="1460" r:id="rId20"/>
    <p:sldId id="1461" r:id="rId21"/>
    <p:sldId id="257" r:id="rId22"/>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8D330-0BC2-484D-9899-418320760518}" v="16" dt="2020-09-25T16:13:13.640"/>
  </p1510:revLst>
</p1510:revInfo>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06" autoAdjust="0"/>
    <p:restoredTop sz="77325" autoAdjust="0"/>
  </p:normalViewPr>
  <p:slideViewPr>
    <p:cSldViewPr snapToGrid="0">
      <p:cViewPr varScale="1">
        <p:scale>
          <a:sx n="34" d="100"/>
          <a:sy n="34" d="100"/>
        </p:scale>
        <p:origin x="90" y="378"/>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1143000" y="685800"/>
            <a:ext cx="4572000" cy="3429000"/>
          </a:xfrm>
          <a:prstGeom prst="rect">
            <a:avLst/>
          </a:prstGeom>
        </p:spPr>
        <p:txBody>
          <a:bodyPr/>
          <a:lstStyle/>
          <a:p>
            <a:endParaRPr/>
          </a:p>
        </p:txBody>
      </p:sp>
      <p:sp>
        <p:nvSpPr>
          <p:cNvPr id="241" name="Shape 2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Project is supported by Sierra Club “Ready for 100%”, and The Climate Reality Project “100% Committed”</a:t>
            </a:r>
          </a:p>
        </p:txBody>
      </p:sp>
    </p:spTree>
    <p:extLst>
      <p:ext uri="{BB962C8B-B14F-4D97-AF65-F5344CB8AC3E}">
        <p14:creationId xmlns:p14="http://schemas.microsoft.com/office/powerpoint/2010/main" val="19772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Start with personal story [show grandkids photo]- I now have 2 grandsons- and want a better life for them.  During a 9/15/2020 talk, Joseph </a:t>
            </a:r>
            <a:r>
              <a:rPr lang="en-US" sz="1200" dirty="0" err="1"/>
              <a:t>Fiordliso</a:t>
            </a:r>
            <a:r>
              <a:rPr lang="en-US" sz="1200" dirty="0"/>
              <a:t>, longtime President of the NJ Board of Public Utilities stressed that it is NOW OBVIOUS that our descendants’ lives will be affected by climate change- it will be a different, less friendly life for them. </a:t>
            </a:r>
          </a:p>
          <a:p>
            <a:r>
              <a:rPr lang="en-US" sz="1200" b="1" dirty="0"/>
              <a:t>ASSUMPTIONS on ACCEPTANCE RATES</a:t>
            </a:r>
            <a:r>
              <a:rPr lang="en-US" sz="1200" dirty="0"/>
              <a:t>:</a:t>
            </a:r>
          </a:p>
          <a:p>
            <a:r>
              <a:rPr lang="en-US" sz="1200" dirty="0"/>
              <a:t>Residential (100%) &amp; Business (10%) Community Choice Electric</a:t>
            </a:r>
          </a:p>
          <a:p>
            <a:r>
              <a:rPr lang="en-US" sz="1200" dirty="0"/>
              <a:t>Passenger Vehicles 25% are electric</a:t>
            </a:r>
          </a:p>
          <a:p>
            <a:r>
              <a:rPr lang="en-US" sz="1200" dirty="0"/>
              <a:t>Business Electric RPS + 10% for all not otherwise counted</a:t>
            </a:r>
          </a:p>
          <a:p>
            <a:r>
              <a:rPr lang="en-US" sz="1200" dirty="0"/>
              <a:t>Electrify heating 25%</a:t>
            </a:r>
          </a:p>
          <a:p>
            <a:r>
              <a:rPr lang="en-US" sz="1200" dirty="0"/>
              <a:t>savings in Energy Efficiency (10%) – consistent with projection from Middletown actual experience</a:t>
            </a:r>
          </a:p>
          <a:p>
            <a:r>
              <a:rPr lang="en-US" sz="1200" dirty="0"/>
              <a:t>Solar: (10% solar penetration) Residential, Business, park &amp; worship</a:t>
            </a:r>
          </a:p>
          <a:p>
            <a:r>
              <a:rPr lang="en-US" sz="1200" dirty="0"/>
              <a:t>Delivery trucks ALREADY moving to EV Trucks</a:t>
            </a:r>
          </a:p>
          <a:p>
            <a:r>
              <a:rPr lang="en-US" sz="1200" dirty="0"/>
              <a:t>Municipal/private/schools: 25% area utilized for solar</a:t>
            </a:r>
          </a:p>
          <a:p>
            <a:r>
              <a:rPr lang="en-US" sz="1200" dirty="0"/>
              <a:t>Municipal operations: 25% conversations of vehicles to EV &amp; buildings to electric heat</a:t>
            </a:r>
          </a:p>
        </p:txBody>
      </p:sp>
    </p:spTree>
    <p:extLst>
      <p:ext uri="{BB962C8B-B14F-4D97-AF65-F5344CB8AC3E}">
        <p14:creationId xmlns:p14="http://schemas.microsoft.com/office/powerpoint/2010/main" val="350659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You can switch to 100% clean electricity, AND save money, instead of defaulting to 20% clean electric from JCP&amp;L.</a:t>
            </a:r>
          </a:p>
          <a:p>
            <a:r>
              <a:rPr lang="en-US" dirty="0"/>
              <a:t>Best investment: If you can SOON, pay cash to install rooftop solar.</a:t>
            </a:r>
          </a:p>
          <a:p>
            <a:pPr marL="0" marR="0" lvl="0" indent="0" defTabSz="457200" eaLnBrk="1" fontAlgn="auto" latinLnBrk="0" hangingPunct="1">
              <a:lnSpc>
                <a:spcPct val="100000"/>
              </a:lnSpc>
              <a:spcBef>
                <a:spcPts val="0"/>
              </a:spcBef>
              <a:spcAft>
                <a:spcPts val="0"/>
              </a:spcAft>
              <a:buClrTx/>
              <a:buSzTx/>
              <a:buFontTx/>
              <a:buNone/>
              <a:tabLst/>
              <a:defRPr/>
            </a:pPr>
            <a:r>
              <a:rPr lang="en-US" dirty="0"/>
              <a:t>OR (same GHG reduction): </a:t>
            </a:r>
            <a:r>
              <a:rPr lang="en-US" dirty="0" err="1"/>
              <a:t>swtich</a:t>
            </a:r>
            <a:r>
              <a:rPr lang="en-US" dirty="0"/>
              <a:t> to 100% clean supplier (spend 10 minutes, selecting vendor: For last 3 years, I have maintained a price-ranked list of 3</a:t>
            </a:r>
            <a:r>
              <a:rPr lang="en-US" baseline="30000" dirty="0"/>
              <a:t>rd</a:t>
            </a:r>
            <a:r>
              <a:rPr lang="en-US" dirty="0"/>
              <a:t> party suppliers of renewable electricity at http://electric.smiller.org</a:t>
            </a:r>
          </a:p>
          <a:p>
            <a:r>
              <a:rPr lang="en-US" dirty="0"/>
              <a:t> OR – wait a couple of years for investors to build large array “Community Solar” fields – which should prove to be a GREAT investment for you</a:t>
            </a:r>
          </a:p>
          <a:p>
            <a:pPr marL="0" marR="0" lvl="0" indent="0" defTabSz="457200" eaLnBrk="1" fontAlgn="auto" latinLnBrk="0" hangingPunct="1">
              <a:lnSpc>
                <a:spcPct val="100000"/>
              </a:lnSpc>
              <a:spcBef>
                <a:spcPts val="0"/>
              </a:spcBef>
              <a:spcAft>
                <a:spcPts val="0"/>
              </a:spcAft>
              <a:buClrTx/>
              <a:buSzTx/>
              <a:buFontTx/>
              <a:buNone/>
              <a:tabLst/>
              <a:defRPr/>
            </a:pPr>
            <a:r>
              <a:rPr lang="en-US" dirty="0"/>
              <a:t>CLICK</a:t>
            </a:r>
          </a:p>
        </p:txBody>
      </p:sp>
    </p:spTree>
    <p:extLst>
      <p:ext uri="{BB962C8B-B14F-4D97-AF65-F5344CB8AC3E}">
        <p14:creationId xmlns:p14="http://schemas.microsoft.com/office/powerpoint/2010/main" val="369789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31838"/>
            <a:ext cx="6503988" cy="3659187"/>
          </a:xfrm>
        </p:spPr>
      </p:sp>
      <p:sp>
        <p:nvSpPr>
          <p:cNvPr id="3" name="Notes Placeholder 2"/>
          <p:cNvSpPr>
            <a:spLocks noGrp="1"/>
          </p:cNvSpPr>
          <p:nvPr>
            <p:ph type="body" idx="1"/>
          </p:nvPr>
        </p:nvSpPr>
        <p:spPr/>
        <p:txBody>
          <a:bodyPr/>
          <a:lstStyle/>
          <a:p>
            <a:r>
              <a:rPr lang="en-US" sz="1400" dirty="0"/>
              <a:t>AND/OR – JOIN WITH OTHERS and push for your town to switch ALL residents to 100% renewable Community Choice Electric aggregation.  This saves 5 or 10% on electric bill, and has the BIGGEST GHG reduction!</a:t>
            </a:r>
          </a:p>
        </p:txBody>
      </p:sp>
    </p:spTree>
    <p:extLst>
      <p:ext uri="{BB962C8B-B14F-4D97-AF65-F5344CB8AC3E}">
        <p14:creationId xmlns:p14="http://schemas.microsoft.com/office/powerpoint/2010/main" val="339536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For last 3 years, I have maintained a price-ranked list of 3</a:t>
            </a:r>
            <a:r>
              <a:rPr lang="en-US" baseline="30000" dirty="0"/>
              <a:t>rd</a:t>
            </a:r>
            <a:r>
              <a:rPr lang="en-US" dirty="0"/>
              <a:t> party suppliers of renewable electricity</a:t>
            </a:r>
          </a:p>
        </p:txBody>
      </p:sp>
    </p:spTree>
    <p:extLst>
      <p:ext uri="{BB962C8B-B14F-4D97-AF65-F5344CB8AC3E}">
        <p14:creationId xmlns:p14="http://schemas.microsoft.com/office/powerpoint/2010/main" val="269343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 name="Shape 6697"/>
          <p:cNvSpPr>
            <a:spLocks noGrp="1" noRot="1" noChangeAspect="1"/>
          </p:cNvSpPr>
          <p:nvPr>
            <p:ph type="sldImg"/>
          </p:nvPr>
        </p:nvSpPr>
        <p:spPr>
          <a:xfrm>
            <a:off x="2281238" y="525463"/>
            <a:ext cx="4673600" cy="2628900"/>
          </a:xfrm>
          <a:prstGeom prst="rect">
            <a:avLst/>
          </a:prstGeom>
        </p:spPr>
        <p:txBody>
          <a:bodyPr/>
          <a:lstStyle/>
          <a:p>
            <a:endParaRPr/>
          </a:p>
        </p:txBody>
      </p:sp>
      <p:sp>
        <p:nvSpPr>
          <p:cNvPr id="6698" name="Shape 6698"/>
          <p:cNvSpPr>
            <a:spLocks noGrp="1"/>
          </p:cNvSpPr>
          <p:nvPr>
            <p:ph type="body" sz="quarter" idx="1"/>
          </p:nvPr>
        </p:nvSpPr>
        <p:spPr>
          <a:prstGeom prst="rect">
            <a:avLst/>
          </a:prstGeom>
        </p:spPr>
        <p:txBody>
          <a:bodyPr/>
          <a:lstStyle/>
          <a:p>
            <a:pPr>
              <a:defRPr b="1"/>
            </a:pPr>
            <a:r>
              <a:rPr lang="en-US" sz="1400" dirty="0"/>
              <a:t>MAKE YOUR NEXT CAR A PLUG-IN EV!</a:t>
            </a:r>
          </a:p>
          <a:p>
            <a:pPr>
              <a:defRPr b="1"/>
            </a:pPr>
            <a:r>
              <a:rPr lang="en-US" sz="1400" dirty="0"/>
              <a:t>Save money, and stop the world from continued heating that will severely degrade your own, and descendants’ quality of life</a:t>
            </a:r>
          </a:p>
        </p:txBody>
      </p:sp>
    </p:spTree>
    <p:extLst>
      <p:ext uri="{BB962C8B-B14F-4D97-AF65-F5344CB8AC3E}">
        <p14:creationId xmlns:p14="http://schemas.microsoft.com/office/powerpoint/2010/main" val="216471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sz="1400" b="1" dirty="0"/>
              <a:t>BY 2050:</a:t>
            </a:r>
          </a:p>
          <a:p>
            <a:r>
              <a:rPr lang="en-US" sz="1400" b="1" dirty="0"/>
              <a:t>Highly energy efficient NETZERO building standards will be the norm.</a:t>
            </a:r>
          </a:p>
          <a:p>
            <a:r>
              <a:rPr lang="en-US" sz="1400" b="1" dirty="0"/>
              <a:t>FOSSIL FUELS are almost totally abandoned.  </a:t>
            </a:r>
          </a:p>
          <a:p>
            <a:r>
              <a:rPr lang="en-US" sz="1400" b="1" dirty="0"/>
              <a:t>The world’s electric grids are upgraded for the high electrical loads</a:t>
            </a:r>
          </a:p>
          <a:p>
            <a:r>
              <a:rPr lang="en-US" sz="1400" b="1" dirty="0"/>
              <a:t>GAS STATIONS ARE NON-EXISTENT.   </a:t>
            </a:r>
          </a:p>
          <a:p>
            <a:r>
              <a:rPr lang="en-US" sz="1400" b="1" dirty="0"/>
              <a:t>In Maryland, the 1</a:t>
            </a:r>
            <a:r>
              <a:rPr lang="en-US" sz="1400" b="1" baseline="30000" dirty="0"/>
              <a:t>st</a:t>
            </a:r>
            <a:r>
              <a:rPr lang="en-US" sz="1400" b="1" dirty="0"/>
              <a:t> First US gas station just dumped the pumps &amp; installed EV Chargers </a:t>
            </a:r>
          </a:p>
          <a:p>
            <a:endParaRPr lang="en-US" sz="1400" b="1" dirty="0"/>
          </a:p>
          <a:p>
            <a:r>
              <a:rPr lang="en-US" sz="1400" b="1" dirty="0"/>
              <a:t>Our plastic mess is gone</a:t>
            </a:r>
          </a:p>
          <a:p>
            <a:r>
              <a:rPr lang="en-US" sz="1400" b="1" dirty="0"/>
              <a:t>We are moving to a plant-based healthy diet.</a:t>
            </a:r>
          </a:p>
          <a:p>
            <a:endParaRPr lang="en-US" sz="1400" b="1" dirty="0"/>
          </a:p>
          <a:p>
            <a:r>
              <a:rPr lang="en-US" sz="1400" b="1" dirty="0"/>
              <a:t>We MUST make these changes to save lives.</a:t>
            </a:r>
          </a:p>
          <a:p>
            <a:r>
              <a:rPr lang="en-US" sz="1400" b="1" dirty="0"/>
              <a:t>If we wait, the solutions become ever more costly</a:t>
            </a:r>
          </a:p>
        </p:txBody>
      </p:sp>
    </p:spTree>
    <p:extLst>
      <p:ext uri="{BB962C8B-B14F-4D97-AF65-F5344CB8AC3E}">
        <p14:creationId xmlns:p14="http://schemas.microsoft.com/office/powerpoint/2010/main" val="164399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8" name="Shape 4058"/>
          <p:cNvSpPr>
            <a:spLocks noGrp="1" noRot="1" noChangeAspect="1"/>
          </p:cNvSpPr>
          <p:nvPr>
            <p:ph type="sldImg"/>
          </p:nvPr>
        </p:nvSpPr>
        <p:spPr>
          <a:xfrm>
            <a:off x="2281238" y="525463"/>
            <a:ext cx="4673600" cy="2628900"/>
          </a:xfrm>
          <a:prstGeom prst="rect">
            <a:avLst/>
          </a:prstGeom>
        </p:spPr>
        <p:txBody>
          <a:bodyPr/>
          <a:lstStyle/>
          <a:p>
            <a:endParaRPr/>
          </a:p>
        </p:txBody>
      </p:sp>
      <p:sp>
        <p:nvSpPr>
          <p:cNvPr id="4059" name="Shape 4059"/>
          <p:cNvSpPr>
            <a:spLocks noGrp="1"/>
          </p:cNvSpPr>
          <p:nvPr>
            <p:ph type="body" sz="quarter" idx="1"/>
          </p:nvPr>
        </p:nvSpPr>
        <p:spPr>
          <a:prstGeom prst="rect">
            <a:avLst/>
          </a:prstGeom>
        </p:spPr>
        <p:txBody>
          <a:bodyPr/>
          <a:lstStyle/>
          <a:p>
            <a:pPr>
              <a:defRPr b="1"/>
            </a:pPr>
            <a:r>
              <a:rPr lang="en-US" dirty="0"/>
              <a:t>ID #6251 - Can be used in noncommercial online and TV broadcasts of your presentation, but not modified.</a:t>
            </a:r>
          </a:p>
          <a:p>
            <a:pPr>
              <a:defRPr sz="1400"/>
            </a:pPr>
            <a:endParaRPr lang="en-US" dirty="0"/>
          </a:p>
          <a:p>
            <a:pPr>
              <a:defRPr sz="1400"/>
            </a:pPr>
            <a:r>
              <a:rPr lang="en-US" dirty="0"/>
              <a:t>Become a part of this movement to speak truth to power. Do it like your world depends on it…</a:t>
            </a:r>
          </a:p>
          <a:p>
            <a:pPr>
              <a:defRPr sz="1400"/>
            </a:pPr>
            <a:endParaRPr lang="en-US" dirty="0"/>
          </a:p>
          <a:p>
            <a:pPr>
              <a:defRPr sz="1200"/>
            </a:pPr>
            <a:r>
              <a:rPr lang="en-US" b="1" dirty="0"/>
              <a:t>DESCRIPTION</a:t>
            </a:r>
            <a:r>
              <a:rPr lang="en-US" dirty="0"/>
              <a:t>: Text slide encouraging the audience to speak truth to power - like your world depends on it</a:t>
            </a:r>
          </a:p>
          <a:p>
            <a:pPr>
              <a:defRPr b="1">
                <a:solidFill>
                  <a:schemeClr val="accent6">
                    <a:satOff val="24555"/>
                    <a:lumOff val="22232"/>
                  </a:schemeClr>
                </a:solidFill>
              </a:defRPr>
            </a:pPr>
            <a:endParaRPr dirty="0"/>
          </a:p>
        </p:txBody>
      </p:sp>
    </p:spTree>
    <p:extLst>
      <p:ext uri="{BB962C8B-B14F-4D97-AF65-F5344CB8AC3E}">
        <p14:creationId xmlns:p14="http://schemas.microsoft.com/office/powerpoint/2010/main" val="343969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6" name="Shape 4066"/>
          <p:cNvSpPr>
            <a:spLocks noGrp="1" noRot="1" noChangeAspect="1"/>
          </p:cNvSpPr>
          <p:nvPr>
            <p:ph type="sldImg"/>
          </p:nvPr>
        </p:nvSpPr>
        <p:spPr>
          <a:xfrm>
            <a:off x="2281238" y="525463"/>
            <a:ext cx="4673600" cy="2628900"/>
          </a:xfrm>
          <a:prstGeom prst="rect">
            <a:avLst/>
          </a:prstGeom>
        </p:spPr>
        <p:txBody>
          <a:bodyPr/>
          <a:lstStyle/>
          <a:p>
            <a:endParaRPr/>
          </a:p>
        </p:txBody>
      </p:sp>
      <p:sp>
        <p:nvSpPr>
          <p:cNvPr id="4067" name="Shape 4067"/>
          <p:cNvSpPr>
            <a:spLocks noGrp="1"/>
          </p:cNvSpPr>
          <p:nvPr>
            <p:ph type="body" sz="quarter" idx="1"/>
          </p:nvPr>
        </p:nvSpPr>
        <p:spPr>
          <a:prstGeom prst="rect">
            <a:avLst/>
          </a:prstGeom>
        </p:spPr>
        <p:txBody>
          <a:bodyPr/>
          <a:lstStyle/>
          <a:p>
            <a:pPr>
              <a:defRPr b="1"/>
            </a:pPr>
            <a:r>
              <a:rPr lang="en-US" dirty="0"/>
              <a:t>ID #5132 - Can be used in noncommercial online and TV broadcasts of your presentation.</a:t>
            </a:r>
          </a:p>
          <a:p>
            <a:pPr>
              <a:defRPr sz="1400"/>
            </a:pPr>
            <a:endParaRPr lang="en-US" dirty="0"/>
          </a:p>
          <a:p>
            <a:pPr>
              <a:defRPr sz="1400"/>
            </a:pPr>
            <a:r>
              <a:rPr lang="en-US" dirty="0"/>
              <a:t>…because, after all, your world does depend on it. Thank you.</a:t>
            </a:r>
          </a:p>
          <a:p>
            <a:pPr>
              <a:defRPr sz="1400"/>
            </a:pPr>
            <a:endParaRPr lang="en-US" dirty="0"/>
          </a:p>
          <a:p>
            <a:pPr>
              <a:defRPr sz="1200"/>
            </a:pPr>
            <a:r>
              <a:rPr lang="en-US" b="1" dirty="0"/>
              <a:t>DESCRIPTION</a:t>
            </a:r>
            <a:r>
              <a:rPr lang="en-US" dirty="0"/>
              <a:t>: Photo of the Earth with text stating that your world depends on it</a:t>
            </a:r>
          </a:p>
          <a:p>
            <a:pPr>
              <a:defRPr b="1"/>
            </a:pPr>
            <a:endParaRPr dirty="0"/>
          </a:p>
        </p:txBody>
      </p:sp>
    </p:spTree>
    <p:extLst>
      <p:ext uri="{BB962C8B-B14F-4D97-AF65-F5344CB8AC3E}">
        <p14:creationId xmlns:p14="http://schemas.microsoft.com/office/powerpoint/2010/main" val="3676109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45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3" name="Shape 8003"/>
          <p:cNvSpPr>
            <a:spLocks noGrp="1" noRot="1" noChangeAspect="1"/>
          </p:cNvSpPr>
          <p:nvPr>
            <p:ph type="sldImg"/>
          </p:nvPr>
        </p:nvSpPr>
        <p:spPr>
          <a:xfrm>
            <a:off x="381000" y="685800"/>
            <a:ext cx="6096000" cy="3429000"/>
          </a:xfrm>
          <a:prstGeom prst="rect">
            <a:avLst/>
          </a:prstGeom>
        </p:spPr>
        <p:txBody>
          <a:bodyPr/>
          <a:lstStyle/>
          <a:p>
            <a:endParaRPr/>
          </a:p>
        </p:txBody>
      </p:sp>
      <p:sp>
        <p:nvSpPr>
          <p:cNvPr id="8004" name="Shape 8004"/>
          <p:cNvSpPr>
            <a:spLocks noGrp="1"/>
          </p:cNvSpPr>
          <p:nvPr>
            <p:ph type="body" sz="quarter" idx="1"/>
          </p:nvPr>
        </p:nvSpPr>
        <p:spPr>
          <a:prstGeom prst="rect">
            <a:avLst/>
          </a:prstGeom>
        </p:spPr>
        <p:txBody>
          <a:bodyPr/>
          <a:lstStyle/>
          <a:p>
            <a:pPr>
              <a:defRPr b="1"/>
            </a:pPr>
            <a:r>
              <a:rPr lang="en-US" dirty="0"/>
              <a:t>ID #4917.I - Can be used in noncommercial online and TV broadcasts of your presentation, but not modified.</a:t>
            </a:r>
          </a:p>
          <a:p>
            <a:pPr>
              <a:defRPr sz="1400"/>
            </a:pPr>
            <a:endParaRPr lang="en-US" dirty="0"/>
          </a:p>
          <a:p>
            <a:pPr>
              <a:defRPr sz="1400"/>
            </a:pPr>
            <a:r>
              <a:rPr lang="en-US" dirty="0"/>
              <a:t>In the US, we're already seeing almost half of our states, with more than half of our people, moving faster than the Paris Agreement requires. We're seeing cities move as well.</a:t>
            </a:r>
          </a:p>
          <a:p>
            <a:pPr>
              <a:defRPr sz="1400"/>
            </a:pPr>
            <a:endParaRPr lang="en-US" dirty="0"/>
          </a:p>
          <a:p>
            <a:pPr>
              <a:defRPr sz="1200"/>
            </a:pPr>
            <a:r>
              <a:rPr lang="en-US" b="1" dirty="0"/>
              <a:t>DESCRIPTION:</a:t>
            </a:r>
            <a:r>
              <a:rPr lang="en-US" dirty="0"/>
              <a:t> Text and table introducing the United States Climate Alliance, founded by three states and joined by 21 others along with Puerto Rico </a:t>
            </a:r>
          </a:p>
          <a:p>
            <a:pPr>
              <a:defRPr sz="1200"/>
            </a:pPr>
            <a:endParaRPr lang="en-US" dirty="0"/>
          </a:p>
          <a:p>
            <a:pPr>
              <a:defRPr sz="1200"/>
            </a:pPr>
            <a:r>
              <a:rPr lang="en-US" b="1" dirty="0"/>
              <a:t>ADDITIONAL TALKING POINTS</a:t>
            </a:r>
            <a:r>
              <a:rPr lang="en-US" dirty="0"/>
              <a:t>:</a:t>
            </a:r>
            <a:r>
              <a:rPr lang="en-US" b="1" dirty="0"/>
              <a:t> </a:t>
            </a:r>
          </a:p>
          <a:p>
            <a:pPr>
              <a:defRPr sz="1200"/>
            </a:pPr>
            <a:r>
              <a:rPr lang="en-US" b="1" dirty="0"/>
              <a:t>In 2015, nearly 200 countries committed to work together to slash emissions and solve the climate crisis through the historic Paris Agreement.</a:t>
            </a:r>
          </a:p>
          <a:p>
            <a:pPr>
              <a:defRPr sz="1200"/>
            </a:pPr>
            <a:endParaRPr lang="en-US" b="1" dirty="0"/>
          </a:p>
          <a:p>
            <a:pPr>
              <a:defRPr sz="1200"/>
            </a:pPr>
            <a:r>
              <a:rPr lang="en-US" b="1" dirty="0"/>
              <a:t>The agreement sets ambitious goals that require action from every nation.</a:t>
            </a:r>
          </a:p>
          <a:p>
            <a:pPr marL="148166" indent="-148166">
              <a:buSzPct val="75000"/>
              <a:buChar char="•"/>
              <a:defRPr sz="1200"/>
            </a:pPr>
            <a:r>
              <a:rPr lang="en-US" dirty="0"/>
              <a:t>The Paris Agreement aims to keep global average temperature rise to well below 2 degrees Celsius, while working to hold it under 1.5 degrees Celsius.</a:t>
            </a:r>
          </a:p>
          <a:p>
            <a:pPr marL="148166" indent="-148166">
              <a:buSzPct val="75000"/>
              <a:buChar char="•"/>
              <a:defRPr sz="1200"/>
            </a:pPr>
            <a:r>
              <a:rPr lang="en-US" dirty="0"/>
              <a:t>The agreement sets a target of peaking global emissions as soon as possible, then aiming for net-zero greenhouse gas emissions in the second half of this century. </a:t>
            </a:r>
          </a:p>
          <a:p>
            <a:pPr marL="148166" indent="-148166">
              <a:buSzPct val="75000"/>
              <a:buChar char="•"/>
              <a:defRPr sz="1200"/>
            </a:pPr>
            <a:r>
              <a:rPr lang="en-US" dirty="0"/>
              <a:t>To achieve these goals, each country submits an action plan (known as a “nationally-determined contribution,” or NDC) every five years, progressively strengthening the plan over time. </a:t>
            </a:r>
          </a:p>
          <a:p>
            <a:pPr marL="148166" indent="-148166">
              <a:buSzPct val="75000"/>
              <a:buChar char="•"/>
              <a:defRPr sz="1200"/>
            </a:pPr>
            <a:r>
              <a:rPr lang="en-US" dirty="0"/>
              <a:t>The accord also establishes new frameworks for measuring, reporting, and verifying emissions reductions, and providing capacity building for less-developed countries.</a:t>
            </a:r>
          </a:p>
          <a:p>
            <a:pPr marL="148166" indent="-148166">
              <a:buSzPct val="75000"/>
              <a:buChar char="•"/>
              <a:defRPr sz="1200"/>
            </a:pPr>
            <a:r>
              <a:rPr lang="en-US" dirty="0"/>
              <a:t>The result is a global framework for action to solve the climate crisis.[1*]</a:t>
            </a:r>
          </a:p>
          <a:p>
            <a:pPr>
              <a:defRPr sz="1200"/>
            </a:pPr>
            <a:endParaRPr lang="en-US" b="1" dirty="0"/>
          </a:p>
          <a:p>
            <a:pPr>
              <a:defRPr sz="1200"/>
            </a:pPr>
            <a:r>
              <a:rPr lang="en-US" b="1" dirty="0"/>
              <a:t>However, nearly two years after the Paris Agreement was signed, US President Donald Trump announced he would take the United States out of the agreement.</a:t>
            </a:r>
          </a:p>
          <a:p>
            <a:pPr marL="148166" indent="-148166">
              <a:buSzPct val="75000"/>
              <a:buChar char="•"/>
              <a:defRPr sz="1200"/>
            </a:pPr>
            <a:r>
              <a:rPr lang="en-US" dirty="0"/>
              <a:t>Despite the president’s announcement, the earliest that any country can leave the agreement is November 4, 2020, the day after the 2020 US presidential election.[2*]</a:t>
            </a:r>
          </a:p>
          <a:p>
            <a:pPr marL="148166" indent="-148166">
              <a:buSzPct val="75000"/>
              <a:buChar char="•"/>
              <a:defRPr sz="1200"/>
            </a:pPr>
            <a:r>
              <a:rPr lang="en-US" dirty="0"/>
              <a:t>In response to President Trump’s decision to withdraw the US from the Paris Agreement, several states joined together to create the United States Climate Alliance. The governors of Washington, New York, and California spearheaded the initiative and 11 other states, as well as Puerto Rico, joined the bipartisan coalition initially.[3*]</a:t>
            </a:r>
          </a:p>
          <a:p>
            <a:pPr marL="148166" indent="-148166">
              <a:buSzPct val="75000"/>
              <a:buChar char="•"/>
              <a:defRPr sz="1200"/>
            </a:pPr>
            <a:r>
              <a:rPr lang="en-US" dirty="0"/>
              <a:t>As of mid-2020, the member states represent 55 percent of the US population and 60 percent of US GDP. Their goal is to help the US still meet its Paris goal of reducing emissions by at least 26–28 percent below 2005 levels by 2050.[3*]</a:t>
            </a:r>
          </a:p>
          <a:p>
            <a:pPr>
              <a:defRPr sz="1200"/>
            </a:pPr>
            <a:endParaRPr lang="en-US" b="1" dirty="0"/>
          </a:p>
          <a:p>
            <a:pPr>
              <a:defRPr sz="1200"/>
            </a:pPr>
            <a:r>
              <a:rPr lang="en-US" b="1" dirty="0"/>
              <a:t>Fortunately, other nations are stepping up and on track to overachieve their Paris commitments.</a:t>
            </a:r>
          </a:p>
          <a:p>
            <a:pPr marL="148166" indent="-148166">
              <a:buSzPct val="75000"/>
              <a:buChar char="•"/>
              <a:defRPr sz="1200"/>
            </a:pPr>
            <a:r>
              <a:rPr lang="en-US" dirty="0"/>
              <a:t>China and India are projected to reduce global carbon emissions by roughly 2–3 billion metric tons by 2030, due largely to positive developments in coal restrictions in both countries. [4*]</a:t>
            </a:r>
          </a:p>
          <a:p>
            <a:pPr marL="148166" indent="-148166">
              <a:buSzPct val="75000"/>
              <a:buChar char="•"/>
              <a:defRPr sz="1200"/>
            </a:pPr>
            <a:r>
              <a:rPr lang="en-US" dirty="0"/>
              <a:t>China’s coal consumption peaked in 2013 at 4.24 billion metric tons, followed by a steady decline between 2014 and 2016. However, coal consumption rose again in 2017 and 2018, despite China remaining optimistic it will reduce coal in its energy mix to under 58 percent.[5*]</a:t>
            </a:r>
          </a:p>
          <a:p>
            <a:pPr marL="148166" indent="-148166">
              <a:buSzPct val="75000"/>
              <a:buChar char="•"/>
              <a:defRPr sz="1200"/>
            </a:pPr>
            <a:r>
              <a:rPr lang="en-US" dirty="0"/>
              <a:t>India has stated that planned coal-fired power plants may not be needed, and if the country fully implements the policies it has announced, it would see significantly slower growth of CO</a:t>
            </a:r>
            <a:r>
              <a:rPr lang="en-US" baseline="-5999" dirty="0"/>
              <a:t>2</a:t>
            </a:r>
            <a:r>
              <a:rPr lang="en-US" dirty="0"/>
              <a:t> emissions over the next decade.[4*]</a:t>
            </a:r>
          </a:p>
          <a:p>
            <a:pPr marL="148166" indent="-148166">
              <a:buSzPct val="75000"/>
              <a:buChar char="•"/>
              <a:defRPr sz="1200"/>
            </a:pPr>
            <a:r>
              <a:rPr lang="en-US" dirty="0"/>
              <a:t>As a result, both China and India look set to overachieve their Paris Agreement climate pledges. Five years ago, the idea of either country stopping – or even slowing – coal use was considered highly unlikely. Yet, both are now on the way to achieving this critical goal.[4*]</a:t>
            </a:r>
          </a:p>
          <a:p>
            <a:pPr marL="148166" indent="-148166">
              <a:buSzPct val="75000"/>
              <a:buChar char="•"/>
              <a:defRPr sz="1200"/>
            </a:pPr>
            <a:r>
              <a:rPr lang="en-US" dirty="0"/>
              <a:t>Over 100 members, comprised of national governments, subnational governments, and businesses and organizations, have joined the Powering Past Coal Alliance, committing to phase out coal use no later than 2050.[6*]</a:t>
            </a:r>
          </a:p>
          <a:p>
            <a:pPr>
              <a:defRPr sz="1200"/>
            </a:pPr>
            <a:endParaRPr lang="en-US" b="1" dirty="0"/>
          </a:p>
          <a:p>
            <a:pPr>
              <a:defRPr sz="1200"/>
            </a:pPr>
            <a:r>
              <a:rPr lang="en-US" b="1" dirty="0"/>
              <a:t>Global climate action needs to be more ambitious.</a:t>
            </a:r>
          </a:p>
          <a:p>
            <a:pPr marL="148166" indent="-148166">
              <a:buSzPct val="75000"/>
              <a:buChar char="•"/>
              <a:defRPr sz="1200"/>
            </a:pPr>
            <a:r>
              <a:rPr lang="en-US" dirty="0"/>
              <a:t>The current set of global country emissions pledges and targets still falls short of what’s needed to prevent global temperatures from rising more than 2 degrees Celsius. One analysis indicates that current pledges/targets need to be strengthened to prevent an additional 13 to 16 gigatons of carbon dioxide equivalent (GtCO</a:t>
            </a:r>
            <a:r>
              <a:rPr lang="en-US" baseline="-5999" dirty="0"/>
              <a:t>2</a:t>
            </a:r>
            <a:r>
              <a:rPr lang="en-US" dirty="0"/>
              <a:t>e) emissions by 2030.[7*]</a:t>
            </a:r>
          </a:p>
          <a:p>
            <a:pPr marL="148166" indent="-148166">
              <a:buSzPct val="75000"/>
              <a:buChar char="•"/>
              <a:defRPr sz="1200"/>
            </a:pPr>
            <a:r>
              <a:rPr lang="en-US" dirty="0"/>
              <a:t>Analyses also suggest that while many countries’ current climate action commitments are insufficient and not consistent with keeping global temperature rise below 2 degrees Celsius, the commitments are critically insufficient in Russia, Saudi Arabia, Turkey, the US, Ukraine, and Vietnam. The commitments made by these countries could lead to global temperature rise of more than 4 degrees Celsius.[8*]</a:t>
            </a:r>
          </a:p>
          <a:p>
            <a:pPr marL="148166" indent="-148166">
              <a:buSzPct val="75000"/>
              <a:buChar char="•"/>
              <a:defRPr sz="1200"/>
            </a:pPr>
            <a:r>
              <a:rPr lang="en-US" dirty="0"/>
              <a:t>A growing number of countries are setting targets toward carbon neutrality by mid-century, including Chile, Costa Rica, New Zealand, Denmark, France, and the United Kingdom.[9*]</a:t>
            </a:r>
          </a:p>
          <a:p>
            <a:pPr marL="148166" indent="-148166">
              <a:buSzPct val="75000"/>
              <a:buChar char="•"/>
              <a:defRPr sz="1200"/>
            </a:pPr>
            <a:r>
              <a:rPr lang="en-US" dirty="0"/>
              <a:t>This year (2020) marks a critical year for raising ambition on climate commitments, as it is the first year that parties to the Paris Agreement will begin submitting new or enhanced climate plans. (This is often referred to as the Paris Agreement’s “ratchet” mechanism.) Although the UN’s COP 26 climate conference to review these plans has been delayed due to COVID-19, more ambitious climate plans are expected this year.[10*] The US election in November and the EU-China summit in September 2020 will likely set the stage for how ambitious other parties to the Agreement will be.</a:t>
            </a:r>
            <a:endParaRPr lang="en-US" b="1" dirty="0"/>
          </a:p>
          <a:p>
            <a:pPr>
              <a:defRPr sz="1200"/>
            </a:pPr>
            <a:endParaRPr lang="en-US" b="1" dirty="0"/>
          </a:p>
          <a:p>
            <a:pPr>
              <a:defRPr sz="1200"/>
            </a:pPr>
            <a:r>
              <a:rPr lang="en-US" b="1" dirty="0"/>
              <a:t>REFERENCES</a:t>
            </a:r>
            <a:r>
              <a:rPr lang="en-US" dirty="0"/>
              <a:t>:</a:t>
            </a:r>
          </a:p>
          <a:p>
            <a:pPr>
              <a:defRPr sz="1200"/>
            </a:pPr>
            <a:r>
              <a:rPr lang="en-US" dirty="0"/>
              <a:t>[1*] United Nations Framework Convention on Climate Change, “Paris Agreement,” (December 2015). https://unfccc.int/files/meetings/paris_nov_2015/application/pdf/paris_agreement_english_.pdf</a:t>
            </a:r>
          </a:p>
          <a:p>
            <a:pPr>
              <a:defRPr sz="1200"/>
            </a:pPr>
            <a:r>
              <a:rPr lang="en-US" dirty="0"/>
              <a:t>[2*] Brad Plumer, “The U.S. Won’t Actually Leave the Paris Climate Deal Anytime Soon,” The New York Times, June 7, 2017. https://www.nytimes.com/2017/06/07/climate/trump-paris-climate-timeline.html</a:t>
            </a:r>
          </a:p>
          <a:p>
            <a:pPr>
              <a:defRPr sz="1200"/>
            </a:pPr>
            <a:r>
              <a:rPr lang="en-US" dirty="0"/>
              <a:t>[3*] US Climate Alliance, “Annual Report,” last accessed July, 2020. http://www.usclimatealliance.org/annual-report</a:t>
            </a:r>
          </a:p>
          <a:p>
            <a:pPr>
              <a:defRPr sz="1200"/>
            </a:pPr>
            <a:r>
              <a:rPr lang="en-US" dirty="0"/>
              <a:t>[4*] </a:t>
            </a:r>
            <a:r>
              <a:rPr lang="en-US" dirty="0" err="1"/>
              <a:t>Niklas</a:t>
            </a:r>
            <a:r>
              <a:rPr lang="en-US" dirty="0"/>
              <a:t> </a:t>
            </a:r>
            <a:r>
              <a:rPr lang="en-US" dirty="0" err="1"/>
              <a:t>Höhne</a:t>
            </a:r>
            <a:r>
              <a:rPr lang="en-US" dirty="0"/>
              <a:t> et al., “Action by China and India slows emissions growth, President Trump’s policies likely to cause US emissions to flatten,” (Climate Action Tracker, May 2017). https://climateactiontracker.org/documents/51/CAT_2017-05-15_UpdateChinaIndiaUS_CATUpdate.pdf</a:t>
            </a:r>
          </a:p>
          <a:p>
            <a:pPr>
              <a:defRPr sz="1200"/>
            </a:pPr>
            <a:r>
              <a:rPr lang="en-US" dirty="0"/>
              <a:t>[5*] Feng Hao and Tom Baxter, “China’s coal consumption on the rise,” </a:t>
            </a:r>
            <a:r>
              <a:rPr lang="en-US" dirty="0" err="1"/>
              <a:t>ChinaDialogue</a:t>
            </a:r>
            <a:r>
              <a:rPr lang="en-US" dirty="0"/>
              <a:t>, March 1, 2019. https://www.chinadialogue.net/article/show/single/en/11107-China-s-coal-consumption-on-the-rise</a:t>
            </a:r>
          </a:p>
          <a:p>
            <a:pPr>
              <a:defRPr sz="1200"/>
            </a:pPr>
            <a:r>
              <a:rPr lang="en-US" dirty="0"/>
              <a:t>[6*] Powering Past Coal Alliance, “Members,” last accessed July 2020. https://poweringpastcoal.org/about/Powering_Past_Coal_Alliance_Members</a:t>
            </a:r>
          </a:p>
          <a:p>
            <a:pPr>
              <a:defRPr sz="1200"/>
            </a:pPr>
            <a:r>
              <a:rPr lang="en-US" dirty="0"/>
              <a:t>[7*] Climate Action Tracker, “CAT Emissions Gaps,” last updated December 10, 2019. https://climateactiontracker.org/global/cat-emissions-gaps/</a:t>
            </a:r>
          </a:p>
          <a:p>
            <a:pPr>
              <a:defRPr sz="1200"/>
            </a:pPr>
            <a:r>
              <a:rPr lang="en-US" dirty="0"/>
              <a:t>[8*] Climate Action Tracker, “Countries,” last updated June 2020. https://climateactiontracker.org/countries/</a:t>
            </a:r>
          </a:p>
          <a:p>
            <a:pPr>
              <a:defRPr sz="1200"/>
            </a:pPr>
            <a:r>
              <a:rPr lang="en-US" dirty="0"/>
              <a:t>[9*] Megan Darby, “Which countries have a net zero carbon goal?,” Climate Home News, June 14, 2019. https://www.climatechangenews.com/2019/06/14/countries-net-zero-climate-goal/ </a:t>
            </a:r>
          </a:p>
          <a:p>
            <a:pPr>
              <a:defRPr sz="1200"/>
            </a:pPr>
            <a:r>
              <a:rPr lang="en-US" dirty="0"/>
              <a:t>[10*] Fernanda de Carvalho, "Climate action cannot be a tradeable priority in 2020," World Wildlife Fund, April 27, 2020. https://wwf.panda.org/our_work/climate_and_energy/?362564/Climate-action-2020</a:t>
            </a:r>
            <a:endParaRPr lang="en-US" b="1" dirty="0"/>
          </a:p>
          <a:p>
            <a:pPr>
              <a:defRPr sz="1200" b="1"/>
            </a:pPr>
            <a:endParaRPr lang="en-US" b="1" dirty="0"/>
          </a:p>
          <a:p>
            <a:pPr>
              <a:defRPr sz="1200"/>
            </a:pPr>
            <a:r>
              <a:rPr lang="en-US" b="1" dirty="0"/>
              <a:t>SLIDE SOURCE(S)</a:t>
            </a:r>
            <a:r>
              <a:rPr lang="en-US" dirty="0"/>
              <a:t>: http://www.usclimatealliance.org/us-climate-alliance-fact-sheet</a:t>
            </a:r>
          </a:p>
        </p:txBody>
      </p:sp>
    </p:spTree>
    <p:extLst>
      <p:ext uri="{BB962C8B-B14F-4D97-AF65-F5344CB8AC3E}">
        <p14:creationId xmlns:p14="http://schemas.microsoft.com/office/powerpoint/2010/main" val="309536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9" name="Shape 8549"/>
          <p:cNvSpPr>
            <a:spLocks noGrp="1" noRot="1" noChangeAspect="1"/>
          </p:cNvSpPr>
          <p:nvPr>
            <p:ph type="sldImg"/>
          </p:nvPr>
        </p:nvSpPr>
        <p:spPr>
          <a:xfrm>
            <a:off x="381000" y="685800"/>
            <a:ext cx="6096000" cy="3429000"/>
          </a:xfrm>
          <a:prstGeom prst="rect">
            <a:avLst/>
          </a:prstGeom>
        </p:spPr>
        <p:txBody>
          <a:bodyPr/>
          <a:lstStyle/>
          <a:p>
            <a:endParaRPr/>
          </a:p>
        </p:txBody>
      </p:sp>
      <p:sp>
        <p:nvSpPr>
          <p:cNvPr id="8550" name="Shape 8550"/>
          <p:cNvSpPr>
            <a:spLocks noGrp="1"/>
          </p:cNvSpPr>
          <p:nvPr>
            <p:ph type="body" sz="quarter" idx="1"/>
          </p:nvPr>
        </p:nvSpPr>
        <p:spPr>
          <a:prstGeom prst="rect">
            <a:avLst/>
          </a:prstGeom>
        </p:spPr>
        <p:txBody>
          <a:bodyPr/>
          <a:lstStyle/>
          <a:p>
            <a:pPr>
              <a:defRPr b="1"/>
            </a:pPr>
            <a:r>
              <a:rPr lang="en-US" dirty="0"/>
              <a:t>ID #5071.K - Can be used in noncommercial online and TV broadcasts of your presentation, but not modified.</a:t>
            </a:r>
          </a:p>
          <a:p>
            <a:pPr>
              <a:defRPr sz="1400"/>
            </a:pPr>
            <a:endParaRPr lang="en-US" dirty="0"/>
          </a:p>
          <a:p>
            <a:pPr>
              <a:defRPr sz="1400"/>
            </a:pPr>
            <a:r>
              <a:rPr lang="en-US" dirty="0"/>
              <a:t>And we're seeing businesses move. More than 240 global companies have pledged to go 100 percent renewable, and more companies are adding their names and pledges to this list every single day.</a:t>
            </a:r>
          </a:p>
          <a:p>
            <a:pPr>
              <a:defRPr sz="1400"/>
            </a:pPr>
            <a:endParaRPr lang="en-US" dirty="0"/>
          </a:p>
          <a:p>
            <a:pPr>
              <a:defRPr sz="1200"/>
            </a:pPr>
            <a:r>
              <a:rPr lang="en-US" b="1" dirty="0"/>
              <a:t>DESCRIPTION</a:t>
            </a:r>
            <a:r>
              <a:rPr lang="en-US" dirty="0"/>
              <a:t>: Corporate logos with overlaid text stating that over 240 global companies have made a commitment to go 100-percent renewable </a:t>
            </a:r>
          </a:p>
          <a:p>
            <a:pPr>
              <a:defRPr sz="1200"/>
            </a:pPr>
            <a:endParaRPr lang="en-US" dirty="0"/>
          </a:p>
          <a:p>
            <a:pPr>
              <a:defRPr sz="1200" b="1"/>
            </a:pPr>
            <a:r>
              <a:rPr lang="en-US" dirty="0"/>
              <a:t>ADDITIONAL TALKING POINTS</a:t>
            </a:r>
            <a:r>
              <a:rPr lang="en-US" b="0" dirty="0"/>
              <a:t>:</a:t>
            </a:r>
          </a:p>
          <a:p>
            <a:pPr>
              <a:defRPr sz="1200" b="1"/>
            </a:pPr>
            <a:r>
              <a:rPr lang="en-US" dirty="0"/>
              <a:t>In the absence of climate leadership at the federal level, the United States is still moving forward with clean and renewable energy commitments.</a:t>
            </a:r>
          </a:p>
          <a:p>
            <a:pPr marL="148166" indent="-148166">
              <a:buSzPct val="75000"/>
              <a:buChar char="•"/>
              <a:defRPr sz="1200"/>
            </a:pPr>
            <a:r>
              <a:rPr lang="en-US" dirty="0"/>
              <a:t>The US made record investments in clean energy in the first three years of the Trump Administration. These increases were largely driven by investments in solar and wind due to their cost-competitiveness and an anticipated rollback of tax credits in 2020.[1*] </a:t>
            </a:r>
          </a:p>
          <a:p>
            <a:pPr marL="148166" indent="-148166">
              <a:buSzPct val="75000"/>
              <a:buChar char="•"/>
              <a:defRPr sz="1200"/>
            </a:pPr>
            <a:r>
              <a:rPr lang="en-US" dirty="0"/>
              <a:t>As of early 2020, over 150 US cities had made public commitments to transition to 100 percent renewable energy, and 15 states, along with Washington, DC and Puerto Rico, have publicly announced targets to source at least 50 percent of their electricity from clean energy.[2*] </a:t>
            </a:r>
          </a:p>
          <a:p>
            <a:pPr marL="148166" indent="-148166">
              <a:buSzPct val="75000"/>
              <a:buChar char="•"/>
              <a:defRPr sz="1200"/>
            </a:pPr>
            <a:r>
              <a:rPr lang="en-US" dirty="0"/>
              <a:t>The clean energy commitments of state and local governments, as well as those of businesses and utilities, could put these subnational US actors on track to reduce emissions 25 percent below 2005 levels by 2030.[2*]</a:t>
            </a:r>
          </a:p>
          <a:p>
            <a:pPr>
              <a:defRPr sz="1200" b="1"/>
            </a:pPr>
            <a:endParaRPr lang="en-US" dirty="0"/>
          </a:p>
          <a:p>
            <a:pPr>
              <a:defRPr sz="1200" b="1"/>
            </a:pPr>
            <a:r>
              <a:rPr lang="en-US" dirty="0"/>
              <a:t>Corporations are taking climate action through global sustainability initiatives like RE100 and the Science-Based Targets Initiative.</a:t>
            </a:r>
          </a:p>
          <a:p>
            <a:pPr marL="148166" indent="-148166">
              <a:buSzPct val="75000"/>
              <a:buChar char="•"/>
              <a:defRPr sz="1200"/>
            </a:pPr>
            <a:r>
              <a:rPr lang="en-US" dirty="0"/>
              <a:t>Corporations release an average of 31 gigatons of greenhouse gases globally each year – equivalent to the emissions from more than 8,000 coal power plants. Private sector engagement in climate change mitigation would make a significant difference in emissions while protecting $4 trillion in assets that will be at risk from climate change by 2030.[3*]</a:t>
            </a:r>
          </a:p>
          <a:p>
            <a:pPr marL="148166" indent="-148166">
              <a:buSzPct val="75000"/>
              <a:buChar char="•"/>
              <a:defRPr sz="1200"/>
            </a:pPr>
            <a:r>
              <a:rPr lang="en-US" dirty="0"/>
              <a:t>RE100 is a global corporate leadership initiative that brings together companies that have committed to sourcing 100 percent renewable electricity, either through the production or purchasing of renewable electricity.[4*] As of  mid-2020, there are over 240 members in RE100.[5*] In 2018, one-in-three members were sourcing over 75 percent renewable electricity, and more than 30 members had already met their 100 percent goals.[4*]</a:t>
            </a:r>
          </a:p>
          <a:p>
            <a:pPr marL="148166" indent="-148166">
              <a:buSzPct val="75000"/>
              <a:buChar char="•"/>
              <a:defRPr sz="1200"/>
            </a:pPr>
            <a:r>
              <a:rPr lang="en-US" dirty="0"/>
              <a:t>Through the Science-Based Targets initiative, corporations must set clearly defined emissions reductions targets that are in line with the goals of the Paris Agreement. As of mid-2020, over 900 global companies were actively taking science-based climate actions and over 400 have committed to science-based emissions-reduction targets.[6*]</a:t>
            </a:r>
          </a:p>
          <a:p>
            <a:pPr>
              <a:defRPr sz="1200" b="1"/>
            </a:pPr>
            <a:endParaRPr lang="en-US" dirty="0"/>
          </a:p>
          <a:p>
            <a:pPr>
              <a:defRPr sz="1200" b="1"/>
            </a:pPr>
            <a:r>
              <a:rPr lang="en-US" dirty="0"/>
              <a:t>Power purchase agreements are tools corporations use to meet their renewable energy goals.</a:t>
            </a:r>
          </a:p>
          <a:p>
            <a:pPr marL="148166" indent="-148166">
              <a:buSzPct val="75000"/>
              <a:buChar char="•"/>
              <a:defRPr sz="1200"/>
            </a:pPr>
            <a:r>
              <a:rPr lang="en-US" dirty="0"/>
              <a:t>A power-purchase agreement (PPA) is a legal contract between an electricity generator (seller) and a power purchaser (buyer). PPAs can be used to finance implementation of renewable energy projects. PPAs facilitate the delivery of predictable, low-cost energy without large upfront costs.[7*]</a:t>
            </a:r>
          </a:p>
          <a:p>
            <a:pPr marL="148166" indent="-148166">
              <a:buSzPct val="75000"/>
              <a:buChar char="•"/>
              <a:defRPr sz="1200"/>
            </a:pPr>
            <a:r>
              <a:rPr lang="en-US" dirty="0"/>
              <a:t>Global corporate clean energy purchases reached a record high of 19.5 GW in 2019, more than triple the activity in 2017.[8*]</a:t>
            </a:r>
          </a:p>
          <a:p>
            <a:pPr marL="148166" indent="-148166">
              <a:buSzPct val="75000"/>
              <a:buChar char="•"/>
              <a:defRPr sz="1200"/>
            </a:pPr>
            <a:r>
              <a:rPr lang="en-US" dirty="0"/>
              <a:t>In the US, 13.6 GW of new clean energy purchase agreements were signed in 2019, more than all global activity in 2018.[8*]</a:t>
            </a:r>
          </a:p>
          <a:p>
            <a:pPr>
              <a:defRPr sz="1200" b="1"/>
            </a:pPr>
            <a:endParaRPr lang="en-US" dirty="0"/>
          </a:p>
          <a:p>
            <a:pPr>
              <a:defRPr sz="1200" b="1"/>
            </a:pPr>
            <a:r>
              <a:rPr lang="en-US" dirty="0"/>
              <a:t>REFERENCES</a:t>
            </a:r>
            <a:r>
              <a:rPr lang="en-US" b="0" dirty="0"/>
              <a:t>:</a:t>
            </a:r>
          </a:p>
          <a:p>
            <a:pPr>
              <a:defRPr sz="1200"/>
            </a:pPr>
            <a:r>
              <a:rPr lang="en-US" dirty="0"/>
              <a:t>[1*] Bloomberg New Energy Finance, “Late Surge in Offshore Wind Financings Helps 2019 Renewables Investment to Overtake 2018,” January 16, 2020. https://about.bnef.com/blog/late-surge-in-offshore-wind-financings-helps-2019-renewables-investment-to-overtake-2018/</a:t>
            </a:r>
          </a:p>
          <a:p>
            <a:pPr>
              <a:defRPr sz="1200"/>
            </a:pPr>
            <a:r>
              <a:rPr lang="en-US" dirty="0"/>
              <a:t>[2*] Lacey Shaver, “Watch these four clean energy trends in U.S. cities” </a:t>
            </a:r>
            <a:r>
              <a:rPr lang="en-US" dirty="0" err="1"/>
              <a:t>GreenBiz</a:t>
            </a:r>
            <a:r>
              <a:rPr lang="en-US" dirty="0"/>
              <a:t>, February 13, 2020. https://www.greenbiz.com/article/watch-these-four-clean-energy-trends-us-cities</a:t>
            </a:r>
          </a:p>
          <a:p>
            <a:pPr>
              <a:defRPr sz="1200"/>
            </a:pPr>
            <a:r>
              <a:rPr lang="en-US" dirty="0"/>
              <a:t>[3*] CDP Disclosure Insight Action, “Companies,” last accessed July, 2020. https://www.cdp.net/en/companies</a:t>
            </a:r>
          </a:p>
          <a:p>
            <a:pPr>
              <a:defRPr sz="1200"/>
            </a:pPr>
            <a:r>
              <a:rPr lang="en-US" dirty="0"/>
              <a:t>[4*] RE100, “RE100 Progress and Insights Annual Report,” (December 2019). </a:t>
            </a:r>
          </a:p>
          <a:p>
            <a:pPr>
              <a:defRPr sz="1200"/>
            </a:pPr>
            <a:r>
              <a:rPr lang="en-US" dirty="0"/>
              <a:t>https://www.theclimategroup.org/sites/default/files/dec_2019_re100_progress_and_insights_annual_report.pdf</a:t>
            </a:r>
          </a:p>
          <a:p>
            <a:pPr>
              <a:defRPr sz="1200"/>
            </a:pPr>
            <a:r>
              <a:rPr lang="en-US" dirty="0"/>
              <a:t>[5*] RE100, “Companies,” last accessed July, 2020. http://there100.org/companies</a:t>
            </a:r>
          </a:p>
          <a:p>
            <a:pPr>
              <a:defRPr sz="1200"/>
            </a:pPr>
            <a:r>
              <a:rPr lang="en-US" dirty="0"/>
              <a:t>[6*] Science Based Targets, “Companies taking action,” last accessed July, 2020. https://sciencebasedtargets.org/companies-taking-action/</a:t>
            </a:r>
          </a:p>
          <a:p>
            <a:pPr>
              <a:defRPr sz="1200"/>
            </a:pPr>
            <a:r>
              <a:rPr lang="en-US" dirty="0"/>
              <a:t>[7*] Jesse </a:t>
            </a:r>
            <a:r>
              <a:rPr lang="en-US" dirty="0" err="1"/>
              <a:t>Heibel</a:t>
            </a:r>
            <a:r>
              <a:rPr lang="en-US" dirty="0"/>
              <a:t> and Jocelyn </a:t>
            </a:r>
            <a:r>
              <a:rPr lang="en-US" dirty="0" err="1"/>
              <a:t>Durkay</a:t>
            </a:r>
            <a:r>
              <a:rPr lang="en-US" dirty="0"/>
              <a:t>, “State Policies for Power Purchase Agreements,” National Conference of State Legislatures, July 10, 2015. http://www.ncsl.org/research/energy/state-policies-for-purchase-agreements.aspx </a:t>
            </a:r>
          </a:p>
          <a:p>
            <a:pPr>
              <a:defRPr sz="1200"/>
            </a:pPr>
            <a:r>
              <a:rPr lang="en-US" dirty="0"/>
              <a:t>[8*] Bloomberg New Energy Finance, “Corporate Clean Energy Buying Leapt 44% in 2019, Sets New Record,” January 28, 2020. </a:t>
            </a:r>
          </a:p>
          <a:p>
            <a:pPr>
              <a:defRPr sz="1200"/>
            </a:pPr>
            <a:r>
              <a:rPr lang="en-US" dirty="0"/>
              <a:t>https://about.bnef.com/blog/corporate-clean-energy-buying-leapt-44-in-2019-sets-new-record/</a:t>
            </a:r>
          </a:p>
          <a:p>
            <a:pPr>
              <a:defRPr sz="1200" b="1"/>
            </a:pPr>
            <a:endParaRPr lang="en-US" dirty="0"/>
          </a:p>
          <a:p>
            <a:pPr>
              <a:defRPr sz="1200"/>
            </a:pPr>
            <a:r>
              <a:rPr lang="en-US" b="1" dirty="0"/>
              <a:t>SLIDE SOURCE(S)</a:t>
            </a:r>
            <a:r>
              <a:rPr lang="en-US" dirty="0"/>
              <a:t>: http://there100.org/companies</a:t>
            </a:r>
            <a:endParaRPr dirty="0"/>
          </a:p>
        </p:txBody>
      </p:sp>
    </p:spTree>
    <p:extLst>
      <p:ext uri="{BB962C8B-B14F-4D97-AF65-F5344CB8AC3E}">
        <p14:creationId xmlns:p14="http://schemas.microsoft.com/office/powerpoint/2010/main" val="11231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533400"/>
            <a:ext cx="4752975" cy="2673350"/>
          </a:xfrm>
        </p:spPr>
      </p:sp>
      <p:sp>
        <p:nvSpPr>
          <p:cNvPr id="3" name="Notes Placeholder 2"/>
          <p:cNvSpPr>
            <a:spLocks noGrp="1"/>
          </p:cNvSpPr>
          <p:nvPr>
            <p:ph type="body" idx="1"/>
          </p:nvPr>
        </p:nvSpPr>
        <p:spPr/>
        <p:txBody>
          <a:bodyPr/>
          <a:lstStyle/>
          <a:p>
            <a:r>
              <a:rPr lang="en-US" sz="1200" dirty="0"/>
              <a:t>Gov Murphy Executive Order #28 on 5/23/2018: 50% renewable electricity by 2030 and 100% Clean Energy by 2050 – </a:t>
            </a:r>
          </a:p>
          <a:p>
            <a:r>
              <a:rPr lang="en-US" sz="1200" dirty="0"/>
              <a:t>	rollout is being nailed down by 2019 Energy Master Plan, to be final by end of year.</a:t>
            </a:r>
          </a:p>
          <a:p>
            <a:endParaRPr lang="en-US" sz="1200" dirty="0"/>
          </a:p>
          <a:p>
            <a:r>
              <a:rPr lang="en-US" sz="1200" dirty="0"/>
              <a:t>We will have 3500 MW of Offshore Wind, new solar programs,  Energy Storage AND</a:t>
            </a:r>
          </a:p>
          <a:p>
            <a:r>
              <a:rPr lang="en-US" sz="1200" dirty="0"/>
              <a:t>CLICK</a:t>
            </a:r>
          </a:p>
          <a:p>
            <a:r>
              <a:rPr lang="en-US" sz="1200" dirty="0"/>
              <a:t>RGGI provides carbon trading across east cost states.  NJ is officially back in RGGI as of Jun 2019 and stands to benefit financially from credits that could be used for additional renewable projects.</a:t>
            </a:r>
          </a:p>
          <a:p>
            <a:endParaRPr lang="en-US" sz="1200" dirty="0"/>
          </a:p>
          <a:p>
            <a:r>
              <a:rPr lang="en-US" sz="1200" dirty="0"/>
              <a:t>BAN OFFSHORE DRILLING  : we cant actually control drilling in Federal Waters (beyond 3 miles or so). BUT WE CAN and ARE PROHIBITING any use of land-based facilities – no ships, pipelines, etc.</a:t>
            </a:r>
          </a:p>
          <a:p>
            <a:endParaRPr lang="en-US" sz="1200" dirty="0"/>
          </a:p>
          <a:p>
            <a:r>
              <a:rPr lang="en-US" sz="1200" dirty="0"/>
              <a:t>12/18/2018 NJ joined with 9 other regional and mid-</a:t>
            </a:r>
            <a:r>
              <a:rPr lang="en-US" sz="1200" dirty="0" err="1"/>
              <a:t>atlantic</a:t>
            </a:r>
            <a:r>
              <a:rPr lang="en-US" sz="1200" dirty="0"/>
              <a:t> states in the “Transportation and Climate Initiative” (TCI) to within 1 year, define a low-carbon transportation policy</a:t>
            </a:r>
          </a:p>
        </p:txBody>
      </p:sp>
    </p:spTree>
    <p:extLst>
      <p:ext uri="{BB962C8B-B14F-4D97-AF65-F5344CB8AC3E}">
        <p14:creationId xmlns:p14="http://schemas.microsoft.com/office/powerpoint/2010/main" val="18777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TONIGHT’s visioning focuses on these 5 strategies, found in the NJ 2019 Energy Master Plan.</a:t>
            </a:r>
          </a:p>
          <a:p>
            <a:endParaRPr lang="en-US" dirty="0"/>
          </a:p>
        </p:txBody>
      </p:sp>
    </p:spTree>
    <p:extLst>
      <p:ext uri="{BB962C8B-B14F-4D97-AF65-F5344CB8AC3E}">
        <p14:creationId xmlns:p14="http://schemas.microsoft.com/office/powerpoint/2010/main" val="228328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a:xfrm>
            <a:off x="444702" y="3385440"/>
            <a:ext cx="7559898" cy="3207258"/>
          </a:xfrm>
        </p:spPr>
        <p:txBody>
          <a:bodyPr/>
          <a:lstStyle/>
          <a:p>
            <a:r>
              <a:rPr lang="en-US" sz="1200" b="1" i="1" dirty="0"/>
              <a:t>NJ has dropped a little, but remains #6 in the nation in rooftop solar.</a:t>
            </a:r>
          </a:p>
        </p:txBody>
      </p:sp>
    </p:spTree>
    <p:extLst>
      <p:ext uri="{BB962C8B-B14F-4D97-AF65-F5344CB8AC3E}">
        <p14:creationId xmlns:p14="http://schemas.microsoft.com/office/powerpoint/2010/main" val="36522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a:xfrm>
            <a:off x="444702" y="3385440"/>
            <a:ext cx="7559898" cy="3207258"/>
          </a:xfrm>
        </p:spPr>
        <p:txBody>
          <a:bodyPr/>
          <a:lstStyle/>
          <a:p>
            <a:r>
              <a:rPr lang="en-US" sz="1200" b="1" i="1" dirty="0"/>
              <a:t>A number of world’s countries have demonstrated they can switch to 100% wind and solar. Read “NJ goal of 7500MW….”In fact, I read those offshore sites have potential for further future expansion by 3 or 4 times the wind power.</a:t>
            </a:r>
          </a:p>
        </p:txBody>
      </p:sp>
    </p:spTree>
    <p:extLst>
      <p:ext uri="{BB962C8B-B14F-4D97-AF65-F5344CB8AC3E}">
        <p14:creationId xmlns:p14="http://schemas.microsoft.com/office/powerpoint/2010/main" val="96439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3300"/>
          </a:xfrm>
        </p:spPr>
      </p:sp>
      <p:sp>
        <p:nvSpPr>
          <p:cNvPr id="3" name="Notes Placeholder 2"/>
          <p:cNvSpPr>
            <a:spLocks noGrp="1"/>
          </p:cNvSpPr>
          <p:nvPr>
            <p:ph type="body" idx="1"/>
          </p:nvPr>
        </p:nvSpPr>
        <p:spPr>
          <a:xfrm>
            <a:off x="492371" y="4489388"/>
            <a:ext cx="5756031" cy="4253103"/>
          </a:xfrm>
        </p:spPr>
        <p:txBody>
          <a:bodyPr/>
          <a:lstStyle/>
          <a:p>
            <a:r>
              <a:rPr lang="en-US" sz="1200" b="1" dirty="0"/>
              <a:t>This is the NJ “Footprint” of sources of world-heating Greenhouse gases, to show what to tackle first.</a:t>
            </a:r>
          </a:p>
          <a:p>
            <a:r>
              <a:rPr lang="en-US" sz="1200" b="1" dirty="0"/>
              <a:t>Sustainable Jersey states: “the primary goal [of “Gold Star in Energy” is reducing Green House Gases.  Responding to this overarching imperative will help achieve all the other [sustainability] goals.”</a:t>
            </a:r>
          </a:p>
          <a:p>
            <a:endParaRPr lang="en-US" sz="1200" b="1" dirty="0"/>
          </a:p>
          <a:p>
            <a:r>
              <a:rPr lang="en-US" sz="1200" b="1" dirty="0"/>
              <a:t>20% of the GHG is from electricity generation; nearly 50%  is from transportation.</a:t>
            </a:r>
          </a:p>
          <a:p>
            <a:r>
              <a:rPr lang="en-US" sz="1200" b="1" dirty="0"/>
              <a:t>Switching electricity to 100% wind/solar, then switching all vehicles to batteries charged by renewable electricity will ELIMINATE almost 70% of our GHG.</a:t>
            </a:r>
          </a:p>
          <a:p>
            <a:r>
              <a:rPr lang="en-US" sz="1200" b="1" dirty="0"/>
              <a:t>VERY IMPORTANT: -8% carbon sequestration by marshes, mudflats, trees, landscaping</a:t>
            </a:r>
          </a:p>
        </p:txBody>
      </p:sp>
    </p:spTree>
    <p:extLst>
      <p:ext uri="{BB962C8B-B14F-4D97-AF65-F5344CB8AC3E}">
        <p14:creationId xmlns:p14="http://schemas.microsoft.com/office/powerpoint/2010/main" val="248288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Edit to introduce</a:t>
            </a:r>
            <a:r>
              <a:rPr lang="en-US" baseline="0" dirty="0"/>
              <a:t> Energy Plan.</a:t>
            </a:r>
            <a:endParaRPr lang="en-US" dirty="0"/>
          </a:p>
        </p:txBody>
      </p:sp>
    </p:spTree>
    <p:extLst>
      <p:ext uri="{BB962C8B-B14F-4D97-AF65-F5344CB8AC3E}">
        <p14:creationId xmlns:p14="http://schemas.microsoft.com/office/powerpoint/2010/main" val="331998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20" name="Title Text"/>
          <p:cNvSpPr txBox="1">
            <a:spLocks noGrp="1"/>
          </p:cNvSpPr>
          <p:nvPr>
            <p:ph type="title"/>
          </p:nvPr>
        </p:nvSpPr>
        <p:spPr>
          <a:xfrm>
            <a:off x="736600" y="393700"/>
            <a:ext cx="13754100" cy="7747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21"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863599" y="596899"/>
            <a:ext cx="14528801" cy="762001"/>
          </a:xfrm>
          <a:prstGeom prst="rect">
            <a:avLst/>
          </a:prstGeom>
        </p:spPr>
        <p:txBody>
          <a:bodyPr/>
          <a:lstStyle>
            <a:lvl1pPr algn="ctr">
              <a:lnSpc>
                <a:spcPts val="5200"/>
              </a:lnSpc>
              <a:spcBef>
                <a:spcPts val="300"/>
              </a:spcBef>
              <a:defRPr sz="4400"/>
            </a:lvl1pPr>
          </a:lstStyle>
          <a:p>
            <a:r>
              <a:t>Title Text</a:t>
            </a:r>
          </a:p>
        </p:txBody>
      </p:sp>
      <p:sp>
        <p:nvSpPr>
          <p:cNvPr id="215" name="Body Level One…"/>
          <p:cNvSpPr txBox="1">
            <a:spLocks noGrp="1"/>
          </p:cNvSpPr>
          <p:nvPr>
            <p:ph type="body" sz="quarter" idx="1"/>
          </p:nvPr>
        </p:nvSpPr>
        <p:spPr>
          <a:xfrm>
            <a:off x="863599" y="1269999"/>
            <a:ext cx="14528801" cy="1016001"/>
          </a:xfrm>
          <a:prstGeom prst="rect">
            <a:avLst/>
          </a:prstGeom>
        </p:spPr>
        <p:txBody>
          <a:bodyPr/>
          <a:lstStyle>
            <a:lvl1pPr algn="ctr"/>
            <a:lvl2pPr marL="38100" indent="228600">
              <a:buSzTx/>
              <a:buNone/>
              <a:defRPr sz="3200" b="1"/>
            </a:lvl2pPr>
            <a:lvl3pPr marL="0" indent="457200">
              <a:buSzTx/>
              <a:buNone/>
              <a:defRPr sz="2800" b="1"/>
            </a:lvl3pPr>
            <a:lvl4pPr marL="0" indent="685800">
              <a:buSzTx/>
              <a:buNone/>
              <a:defRPr sz="2400" b="1"/>
            </a:lvl4pPr>
            <a:lvl5pPr marL="0" indent="914400">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24"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Rectangle"/>
          <p:cNvSpPr/>
          <p:nvPr/>
        </p:nvSpPr>
        <p:spPr>
          <a:xfrm>
            <a:off x="8132365" y="-1324"/>
            <a:ext cx="8125355" cy="9146647"/>
          </a:xfrm>
          <a:prstGeom prst="rect">
            <a:avLst/>
          </a:prstGeom>
          <a:solidFill>
            <a:srgbClr val="8DC63F"/>
          </a:solidFill>
          <a:ln w="12700">
            <a:miter lim="400000"/>
          </a:ln>
        </p:spPr>
        <p:txBody>
          <a:bodyPr lIns="33867" tIns="33867" rIns="33867" bIns="33867" anchor="ctr"/>
          <a:lstStyle/>
          <a:p>
            <a:pPr marL="0" marR="0" lvl="0" indent="0" algn="l" defTabSz="457200" rtl="0" eaLnBrk="1" fontAlgn="auto" latinLnBrk="0" hangingPunct="0">
              <a:lnSpc>
                <a:spcPct val="100000"/>
              </a:lnSpc>
              <a:spcBef>
                <a:spcPts val="0"/>
              </a:spcBef>
              <a:spcAft>
                <a:spcPts val="0"/>
              </a:spcAft>
              <a:buClrTx/>
              <a:buSzTx/>
              <a:buFontTx/>
              <a:buNone/>
              <a:tabLst/>
              <a:defRPr sz="3200" b="0" cap="none">
                <a:solidFill>
                  <a:srgbClr val="FFFFFF"/>
                </a:solidFill>
                <a:latin typeface="Helvetica Light"/>
                <a:ea typeface="Helvetica Light"/>
                <a:cs typeface="Helvetica Light"/>
                <a:sym typeface="Helvetica Light"/>
              </a:defRPr>
            </a:pPr>
            <a:endParaRPr kumimoji="0" sz="2133" b="0" i="0" u="none" strike="noStrike" kern="0" cap="none" spc="0" normalizeH="0" baseline="0" noProof="0">
              <a:ln>
                <a:noFill/>
              </a:ln>
              <a:solidFill>
                <a:srgbClr val="FFFFFF"/>
              </a:solidFill>
              <a:effectLst/>
              <a:uLnTx/>
              <a:uFillTx/>
              <a:latin typeface="Helvetica Light"/>
              <a:sym typeface="Helvetica Light"/>
            </a:endParaRPr>
          </a:p>
        </p:txBody>
      </p:sp>
      <p:pic>
        <p:nvPicPr>
          <p:cNvPr id="13" name="TCRP_print_fullcolor_lrg.ai" descr="TCRP_print_fullcolor_lrg.ai"/>
          <p:cNvPicPr>
            <a:picLocks noChangeAspect="1"/>
          </p:cNvPicPr>
          <p:nvPr/>
        </p:nvPicPr>
        <p:blipFill>
          <a:blip r:embed="rId2"/>
          <a:stretch>
            <a:fillRect/>
          </a:stretch>
        </p:blipFill>
        <p:spPr>
          <a:xfrm>
            <a:off x="597511" y="3786841"/>
            <a:ext cx="7027201" cy="1592803"/>
          </a:xfrm>
          <a:prstGeom prst="rect">
            <a:avLst/>
          </a:prstGeom>
          <a:ln w="12700">
            <a:miter lim="400000"/>
          </a:ln>
        </p:spPr>
      </p:pic>
      <p:sp>
        <p:nvSpPr>
          <p:cNvPr id="14" name="Title Text"/>
          <p:cNvSpPr txBox="1">
            <a:spLocks noGrp="1"/>
          </p:cNvSpPr>
          <p:nvPr>
            <p:ph type="title"/>
          </p:nvPr>
        </p:nvSpPr>
        <p:spPr>
          <a:xfrm>
            <a:off x="8780904" y="1920346"/>
            <a:ext cx="6828279" cy="3350905"/>
          </a:xfrm>
          <a:prstGeom prst="rect">
            <a:avLst/>
          </a:prstGeom>
        </p:spPr>
        <p:txBody>
          <a:bodyPr anchor="ctr"/>
          <a:lstStyle>
            <a:lvl1pPr algn="ctr">
              <a:lnSpc>
                <a:spcPct val="80000"/>
              </a:lnSpc>
              <a:defRPr sz="6667" cap="all">
                <a:solidFill>
                  <a:srgbClr val="FFFFFF"/>
                </a:solidFill>
              </a:defRPr>
            </a:lvl1pPr>
          </a:lstStyle>
          <a:p>
            <a:r>
              <a:t>Title Text</a:t>
            </a:r>
          </a:p>
        </p:txBody>
      </p:sp>
      <p:sp>
        <p:nvSpPr>
          <p:cNvPr id="15" name="Body Level One…"/>
          <p:cNvSpPr txBox="1">
            <a:spLocks noGrp="1"/>
          </p:cNvSpPr>
          <p:nvPr>
            <p:ph type="body" sz="quarter" idx="1"/>
          </p:nvPr>
        </p:nvSpPr>
        <p:spPr>
          <a:xfrm>
            <a:off x="8780903" y="7695950"/>
            <a:ext cx="6567179" cy="2896100"/>
          </a:xfrm>
          <a:prstGeom prst="rect">
            <a:avLst/>
          </a:prstGeom>
        </p:spPr>
        <p:txBody>
          <a:bodyPr lIns="50800" tIns="50800" rIns="50800" bIns="50800"/>
          <a:lstStyle>
            <a:lvl1pPr marL="0" indent="0">
              <a:lnSpc>
                <a:spcPct val="70000"/>
              </a:lnSpc>
              <a:buSzTx/>
              <a:buNone/>
              <a:defRPr sz="2533">
                <a:solidFill>
                  <a:srgbClr val="FFFFFF"/>
                </a:solidFill>
                <a:latin typeface="Merriweather-Bold"/>
                <a:ea typeface="Merriweather-Bold"/>
                <a:cs typeface="Merriweather-Bold"/>
                <a:sym typeface="Merriweather-Bold"/>
              </a:defRPr>
            </a:lvl1pPr>
            <a:lvl2pPr marL="0" indent="0">
              <a:lnSpc>
                <a:spcPct val="70000"/>
              </a:lnSpc>
              <a:buSzTx/>
              <a:buNone/>
              <a:defRPr>
                <a:solidFill>
                  <a:srgbClr val="FFFFFF"/>
                </a:solidFill>
              </a:defRPr>
            </a:lvl2pPr>
            <a:lvl3pPr marL="0" indent="0">
              <a:lnSpc>
                <a:spcPct val="70000"/>
              </a:lnSpc>
              <a:buSzTx/>
              <a:buNone/>
              <a:defRPr sz="2533">
                <a:solidFill>
                  <a:srgbClr val="FFFFFF"/>
                </a:solidFill>
              </a:defRPr>
            </a:lvl3pPr>
            <a:lvl4pPr marL="0" indent="0">
              <a:lnSpc>
                <a:spcPct val="70000"/>
              </a:lnSpc>
              <a:buSzTx/>
              <a:buNone/>
              <a:defRPr sz="2533">
                <a:solidFill>
                  <a:srgbClr val="FFFFFF"/>
                </a:solidFill>
                <a:latin typeface="Merriweather-Bold"/>
                <a:ea typeface="Merriweather-Bold"/>
                <a:cs typeface="Merriweather-Bold"/>
                <a:sym typeface="Merriweather-Bold"/>
              </a:defRPr>
            </a:lvl4pPr>
            <a:lvl5pPr marL="0" indent="0">
              <a:lnSpc>
                <a:spcPct val="70000"/>
              </a:lnSpc>
              <a:buSzTx/>
              <a:buNone/>
              <a:defRPr sz="2533">
                <a:solidFill>
                  <a:srgbClr val="FFFFFF"/>
                </a:solidFill>
                <a:latin typeface="Merriweather-Bold"/>
                <a:ea typeface="Merriweather-Bold"/>
                <a:cs typeface="Merriweather-Bold"/>
                <a:sym typeface="Merriweather-Bold"/>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5894483" y="8575378"/>
            <a:ext cx="187551" cy="184666"/>
          </a:xfrm>
          <a:prstGeom prst="rect">
            <a:avLst/>
          </a:prstGeom>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929292"/>
                </a:solidFill>
                <a:effectLst/>
                <a:uLnTx/>
                <a:uFillTx/>
                <a:latin typeface="Arial"/>
                <a:cs typeface="Arial"/>
                <a:sym typeface="Arial"/>
              </a:rPr>
              <a:pPr marL="0" marR="0" lvl="0" indent="0" algn="r" defTabSz="4572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929292"/>
              </a:solidFill>
              <a:effectLst/>
              <a:uLnTx/>
              <a:uFillTx/>
              <a:latin typeface="Arial"/>
              <a:cs typeface="Arial"/>
              <a:sym typeface="Arial"/>
            </a:endParaRPr>
          </a:p>
        </p:txBody>
      </p:sp>
    </p:spTree>
    <p:extLst>
      <p:ext uri="{BB962C8B-B14F-4D97-AF65-F5344CB8AC3E}">
        <p14:creationId xmlns:p14="http://schemas.microsoft.com/office/powerpoint/2010/main" val="9266870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32"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472848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40"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88664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554015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677333" y="1608667"/>
            <a:ext cx="14562667" cy="6465369"/>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677333" y="423333"/>
            <a:ext cx="14562667" cy="924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69216009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677333" y="423333"/>
            <a:ext cx="14562667" cy="923156"/>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677333" y="1608667"/>
            <a:ext cx="14562667" cy="646452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97505172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17" name="Rectangle"/>
          <p:cNvSpPr/>
          <p:nvPr/>
        </p:nvSpPr>
        <p:spPr>
          <a:xfrm>
            <a:off x="8128000" y="0"/>
            <a:ext cx="8424766" cy="9430231"/>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19" name="Title Text"/>
          <p:cNvSpPr txBox="1">
            <a:spLocks noGrp="1"/>
          </p:cNvSpPr>
          <p:nvPr>
            <p:ph type="title"/>
          </p:nvPr>
        </p:nvSpPr>
        <p:spPr>
          <a:xfrm>
            <a:off x="8805334" y="423334"/>
            <a:ext cx="6840001" cy="983995"/>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3271887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29" name="Rectangle"/>
          <p:cNvSpPr/>
          <p:nvPr/>
        </p:nvSpPr>
        <p:spPr>
          <a:xfrm>
            <a:off x="8128000" y="0"/>
            <a:ext cx="8424766" cy="9430231"/>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31" name="Title Text"/>
          <p:cNvSpPr txBox="1">
            <a:spLocks noGrp="1"/>
          </p:cNvSpPr>
          <p:nvPr>
            <p:ph type="title"/>
          </p:nvPr>
        </p:nvSpPr>
        <p:spPr>
          <a:xfrm>
            <a:off x="8805334" y="423334"/>
            <a:ext cx="6840001" cy="983995"/>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926723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8694981" y="0"/>
            <a:ext cx="7569429" cy="9143870"/>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42"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9537459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7569429" cy="9143870"/>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240000" y="8335369"/>
            <a:ext cx="604631" cy="604631"/>
          </a:xfrm>
          <a:prstGeom prst="rect">
            <a:avLst/>
          </a:prstGeom>
          <a:ln w="12700">
            <a:miter lim="400000"/>
          </a:ln>
        </p:spPr>
      </p:pic>
      <p:sp>
        <p:nvSpPr>
          <p:cNvPr id="152" name="Title Text"/>
          <p:cNvSpPr txBox="1">
            <a:spLocks noGrp="1"/>
          </p:cNvSpPr>
          <p:nvPr>
            <p:ph type="title"/>
          </p:nvPr>
        </p:nvSpPr>
        <p:spPr>
          <a:xfrm>
            <a:off x="8212667" y="423334"/>
            <a:ext cx="7569465" cy="1058333"/>
          </a:xfrm>
          <a:prstGeom prst="rect">
            <a:avLst/>
          </a:prstGeom>
        </p:spPr>
        <p:txBody>
          <a:bodyPr/>
          <a:lstStyle/>
          <a:p>
            <a:r>
              <a:t>Title Text</a:t>
            </a:r>
          </a:p>
        </p:txBody>
      </p:sp>
      <p:sp>
        <p:nvSpPr>
          <p:cNvPr id="153" name="Body Level One…"/>
          <p:cNvSpPr txBox="1">
            <a:spLocks noGrp="1"/>
          </p:cNvSpPr>
          <p:nvPr>
            <p:ph type="body" sz="half" idx="1"/>
          </p:nvPr>
        </p:nvSpPr>
        <p:spPr>
          <a:xfrm>
            <a:off x="8212667" y="1608667"/>
            <a:ext cx="7569465"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3693692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8411" y="5751495"/>
            <a:ext cx="16272821" cy="3392376"/>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677333" y="423333"/>
            <a:ext cx="14562667" cy="924000"/>
          </a:xfrm>
          <a:prstGeom prst="rect">
            <a:avLst/>
          </a:prstGeom>
        </p:spPr>
        <p:txBody>
          <a:bodyPr/>
          <a:lstStyle/>
          <a:p>
            <a:r>
              <a:t>Title Text</a:t>
            </a:r>
          </a:p>
        </p:txBody>
      </p:sp>
      <p:sp>
        <p:nvSpPr>
          <p:cNvPr id="173" name="Body Level One…"/>
          <p:cNvSpPr txBox="1">
            <a:spLocks noGrp="1"/>
          </p:cNvSpPr>
          <p:nvPr>
            <p:ph type="body" sz="half" idx="1"/>
          </p:nvPr>
        </p:nvSpPr>
        <p:spPr>
          <a:xfrm>
            <a:off x="677333" y="1608667"/>
            <a:ext cx="14562667" cy="388149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80669720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9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7890780" y="-42"/>
            <a:ext cx="9144001" cy="9144084"/>
          </a:xfrm>
          <a:prstGeom prst="rect">
            <a:avLst/>
          </a:prstGeom>
          <a:ln w="12700">
            <a:miter lim="400000"/>
          </a:ln>
        </p:spPr>
      </p:pic>
      <p:sp>
        <p:nvSpPr>
          <p:cNvPr id="19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185806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0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9117856" y="1308365"/>
            <a:ext cx="6527323" cy="6527323"/>
          </a:xfrm>
          <a:prstGeom prst="rect">
            <a:avLst/>
          </a:prstGeom>
          <a:ln w="12700">
            <a:miter lim="400000"/>
          </a:ln>
        </p:spPr>
      </p:pic>
      <p:sp>
        <p:nvSpPr>
          <p:cNvPr id="20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1371236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1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9008067" y="1353402"/>
            <a:ext cx="6496632" cy="6437197"/>
          </a:xfrm>
          <a:prstGeom prst="rect">
            <a:avLst/>
          </a:prstGeom>
          <a:ln w="12700">
            <a:miter lim="400000"/>
          </a:ln>
        </p:spPr>
      </p:pic>
      <p:sp>
        <p:nvSpPr>
          <p:cNvPr id="21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2604239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2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10112802" y="1343238"/>
            <a:ext cx="4731998" cy="6457525"/>
          </a:xfrm>
          <a:prstGeom prst="rect">
            <a:avLst/>
          </a:prstGeom>
          <a:ln w="12700">
            <a:miter lim="400000"/>
          </a:ln>
        </p:spPr>
      </p:pic>
      <p:sp>
        <p:nvSpPr>
          <p:cNvPr id="22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4146720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3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9591701" y="1355669"/>
            <a:ext cx="5774201" cy="6432663"/>
          </a:xfrm>
          <a:prstGeom prst="rect">
            <a:avLst/>
          </a:prstGeom>
          <a:ln w="12700">
            <a:miter lim="400000"/>
          </a:ln>
        </p:spPr>
      </p:pic>
      <p:sp>
        <p:nvSpPr>
          <p:cNvPr id="23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4593249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4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8949267" y="194733"/>
            <a:ext cx="7069667" cy="9195188"/>
          </a:xfrm>
          <a:prstGeom prst="rect">
            <a:avLst/>
          </a:prstGeom>
          <a:ln w="12700">
            <a:miter lim="400000"/>
          </a:ln>
        </p:spPr>
      </p:pic>
    </p:spTree>
    <p:extLst>
      <p:ext uri="{BB962C8B-B14F-4D97-AF65-F5344CB8AC3E}">
        <p14:creationId xmlns:p14="http://schemas.microsoft.com/office/powerpoint/2010/main" val="177325401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5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7876457" y="1015643"/>
            <a:ext cx="9204688" cy="7112715"/>
          </a:xfrm>
          <a:prstGeom prst="rect">
            <a:avLst/>
          </a:prstGeom>
          <a:ln w="12700">
            <a:miter lim="400000"/>
          </a:ln>
        </p:spPr>
      </p:pic>
      <p:sp>
        <p:nvSpPr>
          <p:cNvPr id="25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42021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8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6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8564837" y="3164857"/>
            <a:ext cx="7097383" cy="2814287"/>
          </a:xfrm>
          <a:prstGeom prst="rect">
            <a:avLst/>
          </a:prstGeom>
          <a:ln w="12700">
            <a:miter lim="400000"/>
          </a:ln>
        </p:spPr>
      </p:pic>
    </p:spTree>
    <p:extLst>
      <p:ext uri="{BB962C8B-B14F-4D97-AF65-F5344CB8AC3E}">
        <p14:creationId xmlns:p14="http://schemas.microsoft.com/office/powerpoint/2010/main" val="158798340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7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9475790" y="1754685"/>
            <a:ext cx="5663174" cy="6434667"/>
          </a:xfrm>
          <a:prstGeom prst="rect">
            <a:avLst/>
          </a:prstGeom>
          <a:ln w="12700">
            <a:miter lim="400000"/>
          </a:ln>
        </p:spPr>
      </p:pic>
    </p:spTree>
    <p:extLst>
      <p:ext uri="{BB962C8B-B14F-4D97-AF65-F5344CB8AC3E}">
        <p14:creationId xmlns:p14="http://schemas.microsoft.com/office/powerpoint/2010/main" val="201600474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8133291" y="0"/>
            <a:ext cx="8133267" cy="4574963"/>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0"/>
            <a:ext cx="8133266" cy="4574963"/>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8133291" y="4572000"/>
            <a:ext cx="8133267" cy="4574963"/>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1" y="4572000"/>
            <a:ext cx="8133267" cy="4574963"/>
          </a:xfrm>
          <a:prstGeom prst="rect">
            <a:avLst/>
          </a:prstGeom>
        </p:spPr>
        <p:txBody>
          <a:bodyPr lIns="91439" tIns="45719" rIns="91439" bIns="45719">
            <a:noAutofit/>
          </a:bodyPr>
          <a:lstStyle/>
          <a:p>
            <a:endParaRPr/>
          </a:p>
        </p:txBody>
      </p:sp>
      <p:grpSp>
        <p:nvGrpSpPr>
          <p:cNvPr id="290" name="Group"/>
          <p:cNvGrpSpPr/>
          <p:nvPr/>
        </p:nvGrpSpPr>
        <p:grpSpPr>
          <a:xfrm>
            <a:off x="-272000" y="-468000"/>
            <a:ext cx="16800001" cy="1008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5807245" y="4198854"/>
            <a:ext cx="4641511" cy="746293"/>
          </a:xfrm>
          <a:prstGeom prst="rect">
            <a:avLst/>
          </a:prstGeom>
          <a:solidFill>
            <a:srgbClr val="FFFFFF"/>
          </a:solidFill>
        </p:spPr>
        <p:txBody>
          <a:bodyPr anchor="ctr"/>
          <a:lstStyle>
            <a:lvl1pPr algn="ctr">
              <a:defRPr sz="4000">
                <a:solidFill>
                  <a:srgbClr val="333333"/>
                </a:solidFill>
              </a:defRPr>
            </a:lvl1pPr>
          </a:lstStyle>
          <a:p>
            <a:r>
              <a:t>Title Text</a:t>
            </a:r>
          </a:p>
        </p:txBody>
      </p:sp>
    </p:spTree>
    <p:extLst>
      <p:ext uri="{BB962C8B-B14F-4D97-AF65-F5344CB8AC3E}">
        <p14:creationId xmlns:p14="http://schemas.microsoft.com/office/powerpoint/2010/main" val="343652454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52400" y="-117068"/>
            <a:ext cx="5999395"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5"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6"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846667" y="846667"/>
            <a:ext cx="3941881" cy="2965939"/>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150893867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3044"/>
            <a:ext cx="5418774" cy="4574963"/>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0"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1"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Tree>
    <p:extLst>
      <p:ext uri="{BB962C8B-B14F-4D97-AF65-F5344CB8AC3E}">
        <p14:creationId xmlns:p14="http://schemas.microsoft.com/office/powerpoint/2010/main" val="241642298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52400" y="-117068"/>
            <a:ext cx="8436439"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grpSp>
        <p:nvGrpSpPr>
          <p:cNvPr id="337" name="Group"/>
          <p:cNvGrpSpPr/>
          <p:nvPr/>
        </p:nvGrpSpPr>
        <p:grpSpPr>
          <a:xfrm>
            <a:off x="-272000" y="-160867"/>
            <a:ext cx="16800001" cy="96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846667" y="846667"/>
            <a:ext cx="6438305" cy="3089328"/>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41973654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0"/>
            <a:ext cx="8133266" cy="4574963"/>
          </a:xfrm>
          <a:prstGeom prst="rect">
            <a:avLst/>
          </a:prstGeom>
        </p:spPr>
        <p:txBody>
          <a:bodyPr lIns="91439" tIns="45719" rIns="91439" bIns="45719">
            <a:noAutofit/>
          </a:bodyPr>
          <a:lstStyle/>
          <a:p>
            <a:endParaRPr/>
          </a:p>
        </p:txBody>
      </p:sp>
      <p:grpSp>
        <p:nvGrpSpPr>
          <p:cNvPr id="355" name="Group"/>
          <p:cNvGrpSpPr/>
          <p:nvPr/>
        </p:nvGrpSpPr>
        <p:grpSpPr>
          <a:xfrm>
            <a:off x="-272000" y="-160867"/>
            <a:ext cx="16800001" cy="96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9059186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677334" y="1693333"/>
            <a:ext cx="14901333" cy="624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677334" y="423334"/>
            <a:ext cx="14901333" cy="1171263"/>
          </a:xfrm>
          <a:prstGeom prst="rect">
            <a:avLst/>
          </a:prstGeom>
        </p:spPr>
        <p:txBody>
          <a:bodyPr/>
          <a:lstStyle/>
          <a:p>
            <a:r>
              <a:t>Title Text</a:t>
            </a:r>
          </a:p>
        </p:txBody>
      </p:sp>
    </p:spTree>
    <p:extLst>
      <p:ext uri="{BB962C8B-B14F-4D97-AF65-F5344CB8AC3E}">
        <p14:creationId xmlns:p14="http://schemas.microsoft.com/office/powerpoint/2010/main" val="38030621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677333" y="1693334"/>
            <a:ext cx="7450667" cy="6481861"/>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677334" y="423334"/>
            <a:ext cx="14901333" cy="1171263"/>
          </a:xfrm>
          <a:prstGeom prst="rect">
            <a:avLst/>
          </a:prstGeom>
        </p:spPr>
        <p:txBody>
          <a:bodyPr/>
          <a:lstStyle/>
          <a:p>
            <a:r>
              <a:t>Title Text</a:t>
            </a:r>
          </a:p>
        </p:txBody>
      </p:sp>
      <p:sp>
        <p:nvSpPr>
          <p:cNvPr id="375" name="Body Level One…"/>
          <p:cNvSpPr txBox="1">
            <a:spLocks noGrp="1"/>
          </p:cNvSpPr>
          <p:nvPr>
            <p:ph type="body" sz="half" idx="1"/>
          </p:nvPr>
        </p:nvSpPr>
        <p:spPr>
          <a:xfrm>
            <a:off x="8462537" y="1693334"/>
            <a:ext cx="7115517" cy="6818857"/>
          </a:xfrm>
          <a:prstGeom prst="rect">
            <a:avLst/>
          </a:prstGeom>
        </p:spPr>
        <p:txBody>
          <a:bodyPr lIns="50800" tIns="50800" rIns="50800" bIns="50800"/>
          <a:lstStyle>
            <a:lvl1pPr>
              <a:buBlip>
                <a:blip r:embed="rId2"/>
              </a:buBlip>
            </a:lvl1pPr>
            <a:lvl2pPr marL="732729" indent="-309374">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6192456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8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57739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9960" y="8679085"/>
            <a:ext cx="182216" cy="172816"/>
          </a:xfrm>
          <a:prstGeom prst="rect">
            <a:avLst/>
          </a:prstGeom>
        </p:spPr>
        <p:txBody>
          <a:bodyPr anchor="b"/>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58910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32"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4748542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354667" y="3022600"/>
            <a:ext cx="13546667" cy="3098800"/>
          </a:xfrm>
          <a:prstGeom prst="rect">
            <a:avLst/>
          </a:prstGeom>
        </p:spPr>
        <p:txBody>
          <a:bodyPr anchor="ctr"/>
          <a:lstStyle>
            <a:lvl1pPr algn="ctr">
              <a:lnSpc>
                <a:spcPct val="80000"/>
              </a:lnSpc>
              <a:defRPr sz="8667" cap="all">
                <a:solidFill>
                  <a:srgbClr val="FFFFFF"/>
                </a:solidFill>
              </a:defRPr>
            </a:lvl1pPr>
          </a:lstStyle>
          <a:p>
            <a:r>
              <a:t>Title Text</a:t>
            </a:r>
          </a:p>
        </p:txBody>
      </p:sp>
      <p:sp>
        <p:nvSpPr>
          <p:cNvPr id="40" name="Slide Number"/>
          <p:cNvSpPr txBox="1">
            <a:spLocks noGrp="1"/>
          </p:cNvSpPr>
          <p:nvPr>
            <p:ph type="sldNum" sz="quarter" idx="2"/>
          </p:nvPr>
        </p:nvSpPr>
        <p:spPr>
          <a:xfrm>
            <a:off x="15840000" y="120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814548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8447346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677333" y="1608667"/>
            <a:ext cx="14562667" cy="6465369"/>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677333" y="423333"/>
            <a:ext cx="14562667" cy="924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7390279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677333" y="423333"/>
            <a:ext cx="14562667" cy="923156"/>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677333" y="1608667"/>
            <a:ext cx="14562667" cy="646452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169048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17" name="Rectangle"/>
          <p:cNvSpPr/>
          <p:nvPr/>
        </p:nvSpPr>
        <p:spPr>
          <a:xfrm>
            <a:off x="8128000" y="0"/>
            <a:ext cx="8424766" cy="9430231"/>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19" name="Title Text"/>
          <p:cNvSpPr txBox="1">
            <a:spLocks noGrp="1"/>
          </p:cNvSpPr>
          <p:nvPr>
            <p:ph type="title"/>
          </p:nvPr>
        </p:nvSpPr>
        <p:spPr>
          <a:xfrm>
            <a:off x="8805334" y="423334"/>
            <a:ext cx="6840001" cy="983995"/>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6720983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6256000" cy="9144000"/>
          </a:xfrm>
          <a:prstGeom prst="rect">
            <a:avLst/>
          </a:prstGeom>
        </p:spPr>
        <p:txBody>
          <a:bodyPr lIns="91439" tIns="45719" rIns="91439" bIns="45719">
            <a:noAutofit/>
          </a:bodyPr>
          <a:lstStyle/>
          <a:p>
            <a:endParaRPr/>
          </a:p>
        </p:txBody>
      </p:sp>
      <p:sp>
        <p:nvSpPr>
          <p:cNvPr id="129" name="Rectangle"/>
          <p:cNvSpPr/>
          <p:nvPr/>
        </p:nvSpPr>
        <p:spPr>
          <a:xfrm>
            <a:off x="8128000" y="0"/>
            <a:ext cx="8424766" cy="9430231"/>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240000" y="8335369"/>
            <a:ext cx="604631" cy="604631"/>
          </a:xfrm>
          <a:prstGeom prst="rect">
            <a:avLst/>
          </a:prstGeom>
          <a:ln w="12700">
            <a:miter lim="400000"/>
          </a:ln>
        </p:spPr>
      </p:pic>
      <p:sp>
        <p:nvSpPr>
          <p:cNvPr id="131" name="Title Text"/>
          <p:cNvSpPr txBox="1">
            <a:spLocks noGrp="1"/>
          </p:cNvSpPr>
          <p:nvPr>
            <p:ph type="title"/>
          </p:nvPr>
        </p:nvSpPr>
        <p:spPr>
          <a:xfrm>
            <a:off x="8805334" y="423334"/>
            <a:ext cx="6840001" cy="983995"/>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8805334" y="1608667"/>
            <a:ext cx="6840001" cy="6726703"/>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4807017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8694981" y="0"/>
            <a:ext cx="7569429" cy="9143870"/>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42"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9981141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7569429" cy="9143870"/>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240000" y="8335369"/>
            <a:ext cx="604631" cy="604631"/>
          </a:xfrm>
          <a:prstGeom prst="rect">
            <a:avLst/>
          </a:prstGeom>
          <a:ln w="12700">
            <a:miter lim="400000"/>
          </a:ln>
        </p:spPr>
      </p:pic>
      <p:sp>
        <p:nvSpPr>
          <p:cNvPr id="152" name="Title Text"/>
          <p:cNvSpPr txBox="1">
            <a:spLocks noGrp="1"/>
          </p:cNvSpPr>
          <p:nvPr>
            <p:ph type="title"/>
          </p:nvPr>
        </p:nvSpPr>
        <p:spPr>
          <a:xfrm>
            <a:off x="8212667" y="423334"/>
            <a:ext cx="7569465" cy="1058333"/>
          </a:xfrm>
          <a:prstGeom prst="rect">
            <a:avLst/>
          </a:prstGeom>
        </p:spPr>
        <p:txBody>
          <a:bodyPr/>
          <a:lstStyle/>
          <a:p>
            <a:r>
              <a:t>Title Text</a:t>
            </a:r>
          </a:p>
        </p:txBody>
      </p:sp>
      <p:sp>
        <p:nvSpPr>
          <p:cNvPr id="153" name="Body Level One…"/>
          <p:cNvSpPr txBox="1">
            <a:spLocks noGrp="1"/>
          </p:cNvSpPr>
          <p:nvPr>
            <p:ph type="body" sz="half" idx="1"/>
          </p:nvPr>
        </p:nvSpPr>
        <p:spPr>
          <a:xfrm>
            <a:off x="8212667" y="1608667"/>
            <a:ext cx="7569465" cy="6726703"/>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001793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8411" y="5751495"/>
            <a:ext cx="16272821" cy="3392376"/>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677333" y="423333"/>
            <a:ext cx="14562667" cy="924000"/>
          </a:xfrm>
          <a:prstGeom prst="rect">
            <a:avLst/>
          </a:prstGeom>
        </p:spPr>
        <p:txBody>
          <a:bodyPr/>
          <a:lstStyle/>
          <a:p>
            <a:r>
              <a:t>Title Text</a:t>
            </a:r>
          </a:p>
        </p:txBody>
      </p:sp>
      <p:sp>
        <p:nvSpPr>
          <p:cNvPr id="173" name="Body Level One…"/>
          <p:cNvSpPr txBox="1">
            <a:spLocks noGrp="1"/>
          </p:cNvSpPr>
          <p:nvPr>
            <p:ph type="body" sz="half" idx="1"/>
          </p:nvPr>
        </p:nvSpPr>
        <p:spPr>
          <a:xfrm>
            <a:off x="677333" y="1608667"/>
            <a:ext cx="14562667" cy="3881495"/>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93022613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19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7890780" y="-42"/>
            <a:ext cx="9144001" cy="9144084"/>
          </a:xfrm>
          <a:prstGeom prst="rect">
            <a:avLst/>
          </a:prstGeom>
          <a:ln w="12700">
            <a:miter lim="400000"/>
          </a:ln>
        </p:spPr>
      </p:pic>
      <p:sp>
        <p:nvSpPr>
          <p:cNvPr id="19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5579493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0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9117856" y="1308365"/>
            <a:ext cx="6527323" cy="6527323"/>
          </a:xfrm>
          <a:prstGeom prst="rect">
            <a:avLst/>
          </a:prstGeom>
          <a:ln w="12700">
            <a:miter lim="400000"/>
          </a:ln>
        </p:spPr>
      </p:pic>
      <p:sp>
        <p:nvSpPr>
          <p:cNvPr id="20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670958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1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9008067" y="1353402"/>
            <a:ext cx="6496632" cy="6437197"/>
          </a:xfrm>
          <a:prstGeom prst="rect">
            <a:avLst/>
          </a:prstGeom>
          <a:ln w="12700">
            <a:miter lim="400000"/>
          </a:ln>
        </p:spPr>
      </p:pic>
      <p:sp>
        <p:nvSpPr>
          <p:cNvPr id="21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7881866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2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10112802" y="1343238"/>
            <a:ext cx="4731998" cy="6457525"/>
          </a:xfrm>
          <a:prstGeom prst="rect">
            <a:avLst/>
          </a:prstGeom>
          <a:ln w="12700">
            <a:miter lim="400000"/>
          </a:ln>
        </p:spPr>
      </p:pic>
      <p:sp>
        <p:nvSpPr>
          <p:cNvPr id="22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603819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3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9591701" y="1355669"/>
            <a:ext cx="5774201" cy="6432663"/>
          </a:xfrm>
          <a:prstGeom prst="rect">
            <a:avLst/>
          </a:prstGeom>
          <a:ln w="12700">
            <a:miter lim="400000"/>
          </a:ln>
        </p:spPr>
      </p:pic>
      <p:sp>
        <p:nvSpPr>
          <p:cNvPr id="23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8718597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4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8949267" y="194733"/>
            <a:ext cx="7069667" cy="9195188"/>
          </a:xfrm>
          <a:prstGeom prst="rect">
            <a:avLst/>
          </a:prstGeom>
          <a:ln w="12700">
            <a:miter lim="400000"/>
          </a:ln>
        </p:spPr>
      </p:pic>
    </p:spTree>
    <p:extLst>
      <p:ext uri="{BB962C8B-B14F-4D97-AF65-F5344CB8AC3E}">
        <p14:creationId xmlns:p14="http://schemas.microsoft.com/office/powerpoint/2010/main" val="256082751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5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7876457" y="1015643"/>
            <a:ext cx="9204688" cy="7112715"/>
          </a:xfrm>
          <a:prstGeom prst="rect">
            <a:avLst/>
          </a:prstGeom>
          <a:ln w="12700">
            <a:miter lim="400000"/>
          </a:ln>
        </p:spPr>
      </p:pic>
      <p:sp>
        <p:nvSpPr>
          <p:cNvPr id="257"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8886747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6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8564837" y="3164857"/>
            <a:ext cx="7097383" cy="2814287"/>
          </a:xfrm>
          <a:prstGeom prst="rect">
            <a:avLst/>
          </a:prstGeom>
          <a:ln w="12700">
            <a:miter lim="400000"/>
          </a:ln>
        </p:spPr>
      </p:pic>
    </p:spTree>
    <p:extLst>
      <p:ext uri="{BB962C8B-B14F-4D97-AF65-F5344CB8AC3E}">
        <p14:creationId xmlns:p14="http://schemas.microsoft.com/office/powerpoint/2010/main" val="129929503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677334" y="423333"/>
            <a:ext cx="7569465" cy="924000"/>
          </a:xfrm>
          <a:prstGeom prst="rect">
            <a:avLst/>
          </a:prstGeom>
        </p:spPr>
        <p:txBody>
          <a:bodyPr/>
          <a:lstStyle/>
          <a:p>
            <a:r>
              <a:t>Title Text</a:t>
            </a:r>
          </a:p>
        </p:txBody>
      </p:sp>
      <p:sp>
        <p:nvSpPr>
          <p:cNvPr id="275" name="Body Level One…"/>
          <p:cNvSpPr txBox="1">
            <a:spLocks noGrp="1"/>
          </p:cNvSpPr>
          <p:nvPr>
            <p:ph type="body" sz="half" idx="1"/>
          </p:nvPr>
        </p:nvSpPr>
        <p:spPr>
          <a:xfrm>
            <a:off x="677334" y="1608667"/>
            <a:ext cx="7569465" cy="672670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9475790" y="1754685"/>
            <a:ext cx="5663174" cy="6434667"/>
          </a:xfrm>
          <a:prstGeom prst="rect">
            <a:avLst/>
          </a:prstGeom>
          <a:ln w="12700">
            <a:miter lim="400000"/>
          </a:ln>
        </p:spPr>
      </p:pic>
    </p:spTree>
    <p:extLst>
      <p:ext uri="{BB962C8B-B14F-4D97-AF65-F5344CB8AC3E}">
        <p14:creationId xmlns:p14="http://schemas.microsoft.com/office/powerpoint/2010/main" val="32311141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27"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8133291" y="0"/>
            <a:ext cx="8133267" cy="4574963"/>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0"/>
            <a:ext cx="8133266" cy="4574963"/>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8133291" y="4572000"/>
            <a:ext cx="8133267" cy="4574963"/>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1" y="4572000"/>
            <a:ext cx="8133267" cy="4574963"/>
          </a:xfrm>
          <a:prstGeom prst="rect">
            <a:avLst/>
          </a:prstGeom>
        </p:spPr>
        <p:txBody>
          <a:bodyPr lIns="91439" tIns="45719" rIns="91439" bIns="45719">
            <a:noAutofit/>
          </a:bodyPr>
          <a:lstStyle/>
          <a:p>
            <a:endParaRPr/>
          </a:p>
        </p:txBody>
      </p:sp>
      <p:grpSp>
        <p:nvGrpSpPr>
          <p:cNvPr id="290" name="Group"/>
          <p:cNvGrpSpPr/>
          <p:nvPr/>
        </p:nvGrpSpPr>
        <p:grpSpPr>
          <a:xfrm>
            <a:off x="-272000" y="-468000"/>
            <a:ext cx="16800001" cy="1008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5807245" y="4198854"/>
            <a:ext cx="4641511" cy="746293"/>
          </a:xfrm>
          <a:prstGeom prst="rect">
            <a:avLst/>
          </a:prstGeom>
          <a:solidFill>
            <a:srgbClr val="FFFFFF"/>
          </a:solidFill>
        </p:spPr>
        <p:txBody>
          <a:bodyPr anchor="ctr"/>
          <a:lstStyle>
            <a:lvl1pPr algn="ctr">
              <a:defRPr sz="4000">
                <a:solidFill>
                  <a:srgbClr val="333333"/>
                </a:solidFill>
              </a:defRPr>
            </a:lvl1pPr>
          </a:lstStyle>
          <a:p>
            <a:r>
              <a:t>Title Text</a:t>
            </a:r>
          </a:p>
        </p:txBody>
      </p:sp>
    </p:spTree>
    <p:extLst>
      <p:ext uri="{BB962C8B-B14F-4D97-AF65-F5344CB8AC3E}">
        <p14:creationId xmlns:p14="http://schemas.microsoft.com/office/powerpoint/2010/main" val="204454350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52400" y="-117068"/>
            <a:ext cx="5999395"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5"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6"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846667" y="846667"/>
            <a:ext cx="3941881" cy="2965939"/>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47514541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10837333" y="4568956"/>
            <a:ext cx="5418775" cy="4574963"/>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4568956"/>
            <a:ext cx="10850049" cy="4574963"/>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5418667" y="-3044"/>
            <a:ext cx="10845315" cy="4574963"/>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3044"/>
            <a:ext cx="5418774" cy="4574963"/>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5418667" y="-115589"/>
            <a:ext cx="240000"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0" name="Rectangle"/>
          <p:cNvSpPr/>
          <p:nvPr/>
        </p:nvSpPr>
        <p:spPr>
          <a:xfrm rot="16200000">
            <a:off x="8008000" y="-3828000"/>
            <a:ext cx="240001" cy="16800000"/>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1" name="Rectangle"/>
          <p:cNvSpPr/>
          <p:nvPr/>
        </p:nvSpPr>
        <p:spPr>
          <a:xfrm>
            <a:off x="10717334" y="4684411"/>
            <a:ext cx="240001" cy="4800001"/>
          </a:xfrm>
          <a:prstGeom prst="rect">
            <a:avLst/>
          </a:prstGeom>
          <a:solidFill>
            <a:srgbClr val="FFFFFF"/>
          </a:solidFill>
          <a:ln w="12700">
            <a:miter lim="400000"/>
          </a:ln>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Tree>
    <p:extLst>
      <p:ext uri="{BB962C8B-B14F-4D97-AF65-F5344CB8AC3E}">
        <p14:creationId xmlns:p14="http://schemas.microsoft.com/office/powerpoint/2010/main" val="34762023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52400" y="-117068"/>
            <a:ext cx="8436439" cy="4728767"/>
          </a:xfrm>
          <a:prstGeom prst="rect">
            <a:avLst/>
          </a:prstGeom>
          <a:solidFill>
            <a:srgbClr val="8DC63F"/>
          </a:solidFill>
          <a:ln w="12700">
            <a:miter lim="400000"/>
          </a:ln>
          <a:effectLst>
            <a:outerShdw blurRad="38100" dist="25400" dir="5400000" rotWithShape="0">
              <a:srgbClr val="000000">
                <a:alpha val="50000"/>
              </a:srgbClr>
            </a:outerShdw>
          </a:effectLst>
        </p:spPr>
        <p:txBody>
          <a:bodyPr lIns="33867" tIns="33867" rIns="33867" bIns="33867" anchor="ct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grpSp>
        <p:nvGrpSpPr>
          <p:cNvPr id="337" name="Group"/>
          <p:cNvGrpSpPr/>
          <p:nvPr/>
        </p:nvGrpSpPr>
        <p:grpSpPr>
          <a:xfrm>
            <a:off x="-272000" y="-160867"/>
            <a:ext cx="16800001" cy="96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846667" y="846667"/>
            <a:ext cx="6438305" cy="3089328"/>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5096299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10837333" y="4568956"/>
            <a:ext cx="5418774" cy="4574963"/>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5418667" y="4568956"/>
            <a:ext cx="5418774" cy="4574963"/>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4568956"/>
            <a:ext cx="5418774" cy="4574963"/>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8129879" y="0"/>
            <a:ext cx="8133267" cy="4574963"/>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0"/>
            <a:ext cx="8133266" cy="4574963"/>
          </a:xfrm>
          <a:prstGeom prst="rect">
            <a:avLst/>
          </a:prstGeom>
        </p:spPr>
        <p:txBody>
          <a:bodyPr lIns="91439" tIns="45719" rIns="91439" bIns="45719">
            <a:noAutofit/>
          </a:bodyPr>
          <a:lstStyle/>
          <a:p>
            <a:endParaRPr/>
          </a:p>
        </p:txBody>
      </p:sp>
      <p:grpSp>
        <p:nvGrpSpPr>
          <p:cNvPr id="355" name="Group"/>
          <p:cNvGrpSpPr/>
          <p:nvPr/>
        </p:nvGrpSpPr>
        <p:grpSpPr>
          <a:xfrm>
            <a:off x="-272000" y="-160867"/>
            <a:ext cx="16800001" cy="96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50361">
                <a:defRPr sz="3200" b="0" cap="none">
                  <a:solidFill>
                    <a:srgbClr val="FFFFFF"/>
                  </a:solidFill>
                  <a:latin typeface="Helvetica Light"/>
                  <a:ea typeface="Helvetica Light"/>
                  <a:cs typeface="Helvetica Light"/>
                  <a:sym typeface="Helvetica Light"/>
                </a:defRPr>
              </a:pPr>
              <a:endParaRPr sz="2133"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5790333" y="8636000"/>
            <a:ext cx="373500" cy="369268"/>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28843279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677334" y="1693333"/>
            <a:ext cx="14901333" cy="624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677334" y="423334"/>
            <a:ext cx="14901333" cy="1171263"/>
          </a:xfrm>
          <a:prstGeom prst="rect">
            <a:avLst/>
          </a:prstGeom>
        </p:spPr>
        <p:txBody>
          <a:bodyPr/>
          <a:lstStyle/>
          <a:p>
            <a:r>
              <a:t>Title Text</a:t>
            </a:r>
          </a:p>
        </p:txBody>
      </p:sp>
    </p:spTree>
    <p:extLst>
      <p:ext uri="{BB962C8B-B14F-4D97-AF65-F5344CB8AC3E}">
        <p14:creationId xmlns:p14="http://schemas.microsoft.com/office/powerpoint/2010/main" val="188557049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5790333" y="8636000"/>
            <a:ext cx="373500" cy="369268"/>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677333" y="1693334"/>
            <a:ext cx="7450667" cy="6481861"/>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677334" y="423334"/>
            <a:ext cx="14901333" cy="1171263"/>
          </a:xfrm>
          <a:prstGeom prst="rect">
            <a:avLst/>
          </a:prstGeom>
        </p:spPr>
        <p:txBody>
          <a:bodyPr/>
          <a:lstStyle/>
          <a:p>
            <a:r>
              <a:t>Title Text</a:t>
            </a:r>
          </a:p>
        </p:txBody>
      </p:sp>
      <p:sp>
        <p:nvSpPr>
          <p:cNvPr id="375" name="Body Level One…"/>
          <p:cNvSpPr txBox="1">
            <a:spLocks noGrp="1"/>
          </p:cNvSpPr>
          <p:nvPr>
            <p:ph type="body" sz="half" idx="1"/>
          </p:nvPr>
        </p:nvSpPr>
        <p:spPr>
          <a:xfrm>
            <a:off x="8462537" y="1693334"/>
            <a:ext cx="7115517" cy="6818857"/>
          </a:xfrm>
          <a:prstGeom prst="rect">
            <a:avLst/>
          </a:prstGeom>
        </p:spPr>
        <p:txBody>
          <a:bodyPr lIns="50800" tIns="50800" rIns="50800" bIns="50800"/>
          <a:lstStyle>
            <a:lvl1pPr>
              <a:buBlip>
                <a:blip r:embed="rId2"/>
              </a:buBlip>
            </a:lvl1pPr>
            <a:lvl2pPr marL="732729" indent="-309374">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44575328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5964228"/>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0" y="8475134"/>
            <a:ext cx="3657600" cy="486833"/>
          </a:xfrm>
          <a:prstGeom prst="rect">
            <a:avLst/>
          </a:prstGeom>
        </p:spPr>
        <p:txBody>
          <a:bodyPr/>
          <a:lstStyle/>
          <a:p>
            <a:fld id="{4F6DF5D2-6F09-4539-A6D4-16F389B6E61D}" type="datetime1">
              <a:rPr lang="en-US" smtClean="0">
                <a:solidFill>
                  <a:prstClr val="black">
                    <a:tint val="75000"/>
                  </a:prstClr>
                </a:solidFill>
              </a:rPr>
              <a:pPr/>
              <a:t>10/10/2020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4950849" y="8475134"/>
            <a:ext cx="187551" cy="184666"/>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35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entered 2 Line Title">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857250" y="596900"/>
            <a:ext cx="14541500" cy="1447800"/>
          </a:xfrm>
          <a:prstGeom prst="rect">
            <a:avLst/>
          </a:prstGeom>
        </p:spPr>
        <p:txBody>
          <a:bodyPr/>
          <a:lstStyle>
            <a:lvl1pPr algn="ctr">
              <a:lnSpc>
                <a:spcPts val="5400"/>
              </a:lnSpc>
            </a:lvl1pPr>
          </a:lstStyle>
          <a:p>
            <a:r>
              <a:t>Title Text</a:t>
            </a:r>
          </a:p>
        </p:txBody>
      </p:sp>
      <p:sp>
        <p:nvSpPr>
          <p:cNvPr id="181" name="Body Level One…"/>
          <p:cNvSpPr txBox="1">
            <a:spLocks noGrp="1"/>
          </p:cNvSpPr>
          <p:nvPr>
            <p:ph type="body" sz="quarter" idx="1"/>
          </p:nvPr>
        </p:nvSpPr>
        <p:spPr>
          <a:xfrm>
            <a:off x="850900" y="1955800"/>
            <a:ext cx="14554200" cy="1092200"/>
          </a:xfrm>
          <a:prstGeom prst="rect">
            <a:avLst/>
          </a:prstGeom>
        </p:spPr>
        <p:txBody>
          <a:bodyPr/>
          <a:lstStyle>
            <a:lvl1pPr algn="ctr"/>
            <a:lvl2pPr marL="38100" indent="228600">
              <a:buSzTx/>
              <a:buNone/>
              <a:defRPr sz="3200"/>
            </a:lvl2pPr>
            <a:lvl3pPr marL="0" indent="457200">
              <a:buSzTx/>
              <a:buNone/>
              <a:defRPr sz="3000"/>
            </a:lvl3pPr>
            <a:lvl4pPr marL="0" indent="685800">
              <a:buSzTx/>
              <a:buNone/>
              <a:defRPr sz="2600"/>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4.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4.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3.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sz="1200" b="0">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4" r:id="rId2"/>
    <p:sldLayoutId id="2147483657" r:id="rId3"/>
    <p:sldLayoutId id="2147483658" r:id="rId4"/>
    <p:sldLayoutId id="2147483659" r:id="rId5"/>
    <p:sldLayoutId id="2147483662" r:id="rId6"/>
    <p:sldLayoutId id="2147483664" r:id="rId7"/>
    <p:sldLayoutId id="2147483667" r:id="rId8"/>
    <p:sldLayoutId id="2147483668" r:id="rId9"/>
    <p:sldLayoutId id="2147483672" r:id="rId10"/>
    <p:sldLayoutId id="2147483673" r:id="rId11"/>
    <p:sldLayoutId id="2147483759" r:id="rId12"/>
  </p:sldLayoutIdLst>
  <p:transition spd="med"/>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240000" y="8335369"/>
            <a:ext cx="604631" cy="604631"/>
          </a:xfrm>
          <a:prstGeom prst="rect">
            <a:avLst/>
          </a:prstGeom>
          <a:ln w="12700">
            <a:miter lim="400000"/>
          </a:ln>
        </p:spPr>
      </p:pic>
      <p:sp>
        <p:nvSpPr>
          <p:cNvPr id="3" name="Title Text"/>
          <p:cNvSpPr txBox="1">
            <a:spLocks noGrp="1"/>
          </p:cNvSpPr>
          <p:nvPr>
            <p:ph type="title"/>
          </p:nvPr>
        </p:nvSpPr>
        <p:spPr>
          <a:xfrm>
            <a:off x="677333" y="423333"/>
            <a:ext cx="15056000" cy="92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677334" y="1608667"/>
            <a:ext cx="14901333" cy="6350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92023" y="8631822"/>
            <a:ext cx="373500" cy="369268"/>
          </a:xfrm>
          <a:prstGeom prst="rect">
            <a:avLst/>
          </a:prstGeom>
          <a:ln w="12700">
            <a:miter lim="400000"/>
          </a:ln>
        </p:spPr>
        <p:txBody>
          <a:bodyPr wrap="none" lIns="50800" tIns="50800" rIns="50800" bIns="50800">
            <a:spAutoFit/>
          </a:bodyPr>
          <a:lstStyle>
            <a:lvl1pPr algn="l">
              <a:defRPr sz="1733" cap="none">
                <a:solidFill>
                  <a:srgbClr val="000000"/>
                </a:solidFill>
              </a:defRPr>
            </a:lvl1pPr>
          </a:lstStyle>
          <a:p>
            <a:pPr defTabSz="550361"/>
            <a:fld id="{86CB4B4D-7CA3-9044-876B-883B54F8677D}" type="slidenum">
              <a:rPr lang="en-US" smtClean="0">
                <a:sym typeface="Helvetica"/>
              </a:rPr>
              <a:pPr defTabSz="550361"/>
              <a:t>‹#›</a:t>
            </a:fld>
            <a:endParaRPr lang="en-US">
              <a:sym typeface="Helvetica"/>
            </a:endParaRPr>
          </a:p>
        </p:txBody>
      </p:sp>
    </p:spTree>
    <p:extLst>
      <p:ext uri="{BB962C8B-B14F-4D97-AF65-F5344CB8AC3E}">
        <p14:creationId xmlns:p14="http://schemas.microsoft.com/office/powerpoint/2010/main" val="1344189954"/>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Lst>
  <p:transition spd="med"/>
  <p:txStyles>
    <p:titleStyle>
      <a:lvl1pPr marL="0" marR="0" indent="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9pPr>
    </p:titleStyle>
    <p:bodyStyle>
      <a:lvl1pPr marL="406420" marR="0" indent="-389486" algn="l" defTabSz="550361" rtl="0" latinLnBrk="0">
        <a:lnSpc>
          <a:spcPct val="100000"/>
        </a:lnSpc>
        <a:spcBef>
          <a:spcPts val="2000"/>
        </a:spcBef>
        <a:spcAft>
          <a:spcPts val="0"/>
        </a:spcAft>
        <a:buClrTx/>
        <a:buSzPct val="50000"/>
        <a:buFontTx/>
        <a:buBlip>
          <a:blip r:embed="rId31"/>
        </a:buBlip>
        <a:tabLst/>
        <a:defRPr sz="3334" b="0" i="0" u="none" strike="noStrike" cap="none" spc="0" baseline="0">
          <a:ln>
            <a:noFill/>
          </a:ln>
          <a:solidFill>
            <a:srgbClr val="333333"/>
          </a:solidFill>
          <a:uFillTx/>
          <a:latin typeface="+mn-lt"/>
          <a:ea typeface="+mn-ea"/>
          <a:cs typeface="+mn-cs"/>
          <a:sym typeface="Helvetica"/>
        </a:defRPr>
      </a:lvl1pPr>
      <a:lvl2pPr marL="830426"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2pPr>
      <a:lvl3pPr marL="1253780"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3pPr>
      <a:lvl4pPr marL="1677135"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4pPr>
      <a:lvl5pPr marL="2100489"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5pPr>
      <a:lvl6pPr marL="2523844"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6pPr>
      <a:lvl7pPr marL="2947199"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7pPr>
      <a:lvl8pPr marL="3370553"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8pPr>
      <a:lvl9pPr marL="3793908"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9pPr>
    </p:bodyStyle>
    <p:otherStyle>
      <a:lvl1pPr marL="0" marR="0" indent="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240000" y="8335369"/>
            <a:ext cx="604631" cy="604631"/>
          </a:xfrm>
          <a:prstGeom prst="rect">
            <a:avLst/>
          </a:prstGeom>
          <a:ln w="12700">
            <a:miter lim="400000"/>
          </a:ln>
        </p:spPr>
      </p:pic>
      <p:sp>
        <p:nvSpPr>
          <p:cNvPr id="3" name="Title Text"/>
          <p:cNvSpPr txBox="1">
            <a:spLocks noGrp="1"/>
          </p:cNvSpPr>
          <p:nvPr>
            <p:ph type="title"/>
          </p:nvPr>
        </p:nvSpPr>
        <p:spPr>
          <a:xfrm>
            <a:off x="677333" y="423333"/>
            <a:ext cx="15056000" cy="92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677334" y="1608667"/>
            <a:ext cx="14901333" cy="6350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5792023" y="8631822"/>
            <a:ext cx="373500" cy="369268"/>
          </a:xfrm>
          <a:prstGeom prst="rect">
            <a:avLst/>
          </a:prstGeom>
          <a:ln w="12700">
            <a:miter lim="400000"/>
          </a:ln>
        </p:spPr>
        <p:txBody>
          <a:bodyPr wrap="none" lIns="50800" tIns="50800" rIns="50800" bIns="50800">
            <a:spAutoFit/>
          </a:bodyPr>
          <a:lstStyle>
            <a:lvl1pPr algn="l">
              <a:defRPr sz="1733" cap="none">
                <a:solidFill>
                  <a:srgbClr val="000000"/>
                </a:solidFill>
              </a:defRPr>
            </a:lvl1pPr>
          </a:lstStyle>
          <a:p>
            <a:pPr defTabSz="550361"/>
            <a:fld id="{86CB4B4D-7CA3-9044-876B-883B54F8677D}" type="slidenum">
              <a:rPr lang="en-US" smtClean="0">
                <a:sym typeface="Helvetica"/>
              </a:rPr>
              <a:pPr defTabSz="550361"/>
              <a:t>‹#›</a:t>
            </a:fld>
            <a:endParaRPr lang="en-US">
              <a:sym typeface="Helvetica"/>
            </a:endParaRPr>
          </a:p>
        </p:txBody>
      </p:sp>
    </p:spTree>
    <p:extLst>
      <p:ext uri="{BB962C8B-B14F-4D97-AF65-F5344CB8AC3E}">
        <p14:creationId xmlns:p14="http://schemas.microsoft.com/office/powerpoint/2010/main" val="841925333"/>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Lst>
  <p:transition spd="med"/>
  <p:txStyles>
    <p:titleStyle>
      <a:lvl1pPr marL="0" marR="0" indent="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5334" b="1" i="0" u="none" strike="noStrike" cap="none" spc="0" baseline="0">
          <a:ln>
            <a:noFill/>
          </a:ln>
          <a:solidFill>
            <a:srgbClr val="8DC63F"/>
          </a:solidFill>
          <a:uFillTx/>
          <a:latin typeface="+mn-lt"/>
          <a:ea typeface="+mn-ea"/>
          <a:cs typeface="+mn-cs"/>
          <a:sym typeface="Helvetica"/>
        </a:defRPr>
      </a:lvl9pPr>
    </p:titleStyle>
    <p:bodyStyle>
      <a:lvl1pPr marL="406420" marR="0" indent="-389486" algn="l" defTabSz="550361" rtl="0" latinLnBrk="0">
        <a:lnSpc>
          <a:spcPct val="100000"/>
        </a:lnSpc>
        <a:spcBef>
          <a:spcPts val="2000"/>
        </a:spcBef>
        <a:spcAft>
          <a:spcPts val="0"/>
        </a:spcAft>
        <a:buClrTx/>
        <a:buSzPct val="50000"/>
        <a:buFontTx/>
        <a:buBlip>
          <a:blip r:embed="rId31"/>
        </a:buBlip>
        <a:tabLst/>
        <a:defRPr sz="3334" b="0" i="0" u="none" strike="noStrike" cap="none" spc="0" baseline="0">
          <a:ln>
            <a:noFill/>
          </a:ln>
          <a:solidFill>
            <a:srgbClr val="333333"/>
          </a:solidFill>
          <a:uFillTx/>
          <a:latin typeface="+mn-lt"/>
          <a:ea typeface="+mn-ea"/>
          <a:cs typeface="+mn-cs"/>
          <a:sym typeface="Helvetica"/>
        </a:defRPr>
      </a:lvl1pPr>
      <a:lvl2pPr marL="830426"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2pPr>
      <a:lvl3pPr marL="1253780"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3pPr>
      <a:lvl4pPr marL="1677135"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4pPr>
      <a:lvl5pPr marL="2100489" marR="0" indent="-407071"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5pPr>
      <a:lvl6pPr marL="2523844"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6pPr>
      <a:lvl7pPr marL="2947199"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7pPr>
      <a:lvl8pPr marL="3370553"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8pPr>
      <a:lvl9pPr marL="3793908" marR="0" indent="-407072" algn="l" defTabSz="550361" rtl="0" latinLnBrk="0">
        <a:lnSpc>
          <a:spcPct val="100000"/>
        </a:lnSpc>
        <a:spcBef>
          <a:spcPts val="2000"/>
        </a:spcBef>
        <a:spcAft>
          <a:spcPts val="0"/>
        </a:spcAft>
        <a:buClrTx/>
        <a:buSzPct val="50000"/>
        <a:buFontTx/>
        <a:buBlip>
          <a:blip r:embed="rId32"/>
        </a:buBlip>
        <a:tabLst/>
        <a:defRPr sz="3334" b="0" i="0" u="none" strike="noStrike" cap="none" spc="0" baseline="0">
          <a:ln>
            <a:noFill/>
          </a:ln>
          <a:solidFill>
            <a:srgbClr val="333333"/>
          </a:solidFill>
          <a:uFillTx/>
          <a:latin typeface="+mn-lt"/>
          <a:ea typeface="+mn-ea"/>
          <a:cs typeface="+mn-cs"/>
          <a:sym typeface="Helvetica"/>
        </a:defRPr>
      </a:lvl9pPr>
    </p:bodyStyle>
    <p:otherStyle>
      <a:lvl1pPr marL="0" marR="0" indent="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1pPr>
      <a:lvl2pPr marL="0" marR="0" indent="15240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2pPr>
      <a:lvl3pPr marL="0" marR="0" indent="304815"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3pPr>
      <a:lvl4pPr marL="0" marR="0" indent="45722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4pPr>
      <a:lvl5pPr marL="0" marR="0" indent="609630"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5pPr>
      <a:lvl6pPr marL="0" marR="0" indent="762038"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6pPr>
      <a:lvl7pPr marL="0" marR="0" indent="914446"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7pPr>
      <a:lvl8pPr marL="0" marR="0" indent="1066853"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8pPr>
      <a:lvl9pPr marL="0" marR="0" indent="1219261" algn="l" defTabSz="550361" rtl="0" latinLnBrk="0">
        <a:lnSpc>
          <a:spcPct val="100000"/>
        </a:lnSpc>
        <a:spcBef>
          <a:spcPts val="0"/>
        </a:spcBef>
        <a:spcAft>
          <a:spcPts val="0"/>
        </a:spcAft>
        <a:buClrTx/>
        <a:buSzTx/>
        <a:buFontTx/>
        <a:buNone/>
        <a:tabLst/>
        <a:defRPr sz="1733"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hyperlink" Target="http://24hoursofrealit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3334"/>
            <a:ext cx="15056000" cy="219517"/>
          </a:xfrm>
        </p:spPr>
        <p:txBody>
          <a:bodyPr>
            <a:normAutofit fontScale="90000"/>
          </a:bodyPr>
          <a:lstStyle/>
          <a:p>
            <a:r>
              <a:rPr lang="en-US" dirty="0"/>
              <a:t> </a:t>
            </a:r>
          </a:p>
        </p:txBody>
      </p:sp>
      <p:sp>
        <p:nvSpPr>
          <p:cNvPr id="3" name="Text Placeholder 2"/>
          <p:cNvSpPr>
            <a:spLocks noGrp="1"/>
          </p:cNvSpPr>
          <p:nvPr>
            <p:ph type="body" idx="1"/>
          </p:nvPr>
        </p:nvSpPr>
        <p:spPr>
          <a:xfrm>
            <a:off x="754667" y="533092"/>
            <a:ext cx="14901333" cy="7325206"/>
          </a:xfrm>
        </p:spPr>
        <p:txBody>
          <a:bodyPr/>
          <a:lstStyle/>
          <a:p>
            <a:pPr marL="16934" indent="0">
              <a:buNone/>
            </a:pPr>
            <a:r>
              <a:rPr lang="en-US" dirty="0"/>
              <a:t> </a:t>
            </a:r>
          </a:p>
        </p:txBody>
      </p:sp>
      <p:pic>
        <p:nvPicPr>
          <p:cNvPr id="4" name="TCRP_print_fullcolor_lrg.ai" descr="TCRP_print_fullcolor_lrg.ai"/>
          <p:cNvPicPr>
            <a:picLocks noChangeAspect="1"/>
          </p:cNvPicPr>
          <p:nvPr/>
        </p:nvPicPr>
        <p:blipFill>
          <a:blip r:embed="rId3"/>
          <a:stretch>
            <a:fillRect/>
          </a:stretch>
        </p:blipFill>
        <p:spPr>
          <a:xfrm>
            <a:off x="1218205" y="2826090"/>
            <a:ext cx="5585815" cy="1266095"/>
          </a:xfrm>
          <a:prstGeom prst="rect">
            <a:avLst/>
          </a:prstGeom>
          <a:ln w="12700">
            <a:miter lim="400000"/>
          </a:ln>
        </p:spPr>
      </p:pic>
      <p:sp>
        <p:nvSpPr>
          <p:cNvPr id="5" name="TextBox 4"/>
          <p:cNvSpPr txBox="1"/>
          <p:nvPr/>
        </p:nvSpPr>
        <p:spPr>
          <a:xfrm>
            <a:off x="9374648" y="3536264"/>
            <a:ext cx="4079783" cy="745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marL="0" marR="0" lvl="0" indent="0" algn="ctr" defTabSz="550361"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EBCD1B"/>
                </a:solidFill>
                <a:effectLst/>
                <a:uLnTx/>
                <a:uFillTx/>
                <a:latin typeface="Helvetica"/>
                <a:cs typeface="Helvetica"/>
                <a:sym typeface="Helvetica"/>
              </a:rPr>
              <a:t>Sierra Club</a:t>
            </a:r>
          </a:p>
        </p:txBody>
      </p:sp>
      <p:pic>
        <p:nvPicPr>
          <p:cNvPr id="6" name="Picture 5">
            <a:extLst>
              <a:ext uri="{FF2B5EF4-FFF2-40B4-BE49-F238E27FC236}">
                <a16:creationId xmlns:a16="http://schemas.microsoft.com/office/drawing/2014/main" id="{2D4FFDC1-B1DE-451E-BDA9-6EF32CAFA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9839" y="2281282"/>
            <a:ext cx="2704290" cy="2704290"/>
          </a:xfrm>
          <a:prstGeom prst="rect">
            <a:avLst/>
          </a:prstGeom>
        </p:spPr>
      </p:pic>
      <p:sp>
        <p:nvSpPr>
          <p:cNvPr id="7" name="TextBox 6"/>
          <p:cNvSpPr txBox="1"/>
          <p:nvPr/>
        </p:nvSpPr>
        <p:spPr>
          <a:xfrm>
            <a:off x="1554698" y="4071536"/>
            <a:ext cx="5326656" cy="5608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marL="0" marR="0" lvl="0" indent="0" algn="ctr" defTabSz="550361" rtl="0" eaLnBrk="1" fontAlgn="auto" latinLnBrk="0" hangingPunct="0">
              <a:lnSpc>
                <a:spcPct val="100000"/>
              </a:lnSpc>
              <a:spcBef>
                <a:spcPts val="0"/>
              </a:spcBef>
              <a:spcAft>
                <a:spcPts val="0"/>
              </a:spcAft>
              <a:buClrTx/>
              <a:buSzTx/>
              <a:buFontTx/>
              <a:buNone/>
              <a:tabLst/>
              <a:defRPr/>
            </a:pPr>
            <a:r>
              <a:rPr kumimoji="0" lang="en-US" sz="3200" b="1" i="0" u="none" strike="noStrike" kern="0" cap="all" spc="0" normalizeH="0" baseline="0" noProof="0" dirty="0">
                <a:ln>
                  <a:noFill/>
                </a:ln>
                <a:solidFill>
                  <a:srgbClr val="8DC63F"/>
                </a:solidFill>
                <a:effectLst/>
                <a:uLnTx/>
                <a:uFillTx/>
                <a:latin typeface="Helvetica"/>
                <a:cs typeface="Helvetica"/>
                <a:sym typeface="Helvetica"/>
              </a:rPr>
              <a:t>100% </a:t>
            </a:r>
            <a:r>
              <a:rPr kumimoji="0" lang="en-US" sz="2800" b="1" i="0" u="none" strike="noStrike" kern="0" cap="none" spc="0" normalizeH="0" baseline="0" noProof="0" dirty="0">
                <a:ln>
                  <a:noFill/>
                </a:ln>
                <a:solidFill>
                  <a:srgbClr val="8DC63F"/>
                </a:solidFill>
                <a:effectLst/>
                <a:uLnTx/>
                <a:uFillTx/>
                <a:latin typeface="Helvetica"/>
                <a:cs typeface="Helvetica"/>
                <a:sym typeface="Helvetica"/>
              </a:rPr>
              <a:t>Committed</a:t>
            </a:r>
          </a:p>
        </p:txBody>
      </p:sp>
      <p:pic>
        <p:nvPicPr>
          <p:cNvPr id="8" name="Picture 7" descr="C:\Users\Pat\AppData\Local\Microsoft\Windows Live Mail\WLMDSS.tmp\WLMFE5C.tmp\logo-clean-energ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2397" y="828450"/>
            <a:ext cx="3261535" cy="2704290"/>
          </a:xfrm>
          <a:prstGeom prst="rect">
            <a:avLst/>
          </a:prstGeom>
          <a:noFill/>
          <a:ln>
            <a:noFill/>
          </a:ln>
        </p:spPr>
      </p:pic>
      <p:sp>
        <p:nvSpPr>
          <p:cNvPr id="9" name="TextBox 8"/>
          <p:cNvSpPr txBox="1"/>
          <p:nvPr/>
        </p:nvSpPr>
        <p:spPr>
          <a:xfrm>
            <a:off x="1393828" y="6576656"/>
            <a:ext cx="1362301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DCDEE0">
                    <a:lumMod val="10000"/>
                  </a:srgbClr>
                </a:solidFill>
                <a:effectLst/>
                <a:uLnTx/>
                <a:uFillTx/>
                <a:latin typeface="Helvetica"/>
                <a:cs typeface="Helvetica"/>
                <a:sym typeface="Helvetica"/>
              </a:rPr>
              <a:t>Our mission is to leave a legacy of a livable world for our children and grandchildren.</a:t>
            </a:r>
          </a:p>
        </p:txBody>
      </p:sp>
      <p:sp>
        <p:nvSpPr>
          <p:cNvPr id="10" name="TextBox 9">
            <a:extLst>
              <a:ext uri="{FF2B5EF4-FFF2-40B4-BE49-F238E27FC236}">
                <a16:creationId xmlns:a16="http://schemas.microsoft.com/office/drawing/2014/main" id="{5BBCFB3A-8044-4D06-9909-969B200A9DFF}"/>
              </a:ext>
            </a:extLst>
          </p:cNvPr>
          <p:cNvSpPr txBox="1"/>
          <p:nvPr/>
        </p:nvSpPr>
        <p:spPr>
          <a:xfrm>
            <a:off x="165386" y="4230186"/>
            <a:ext cx="15177941"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br>
              <a:rPr kumimoji="0" lang="en-US" sz="3600" b="1" i="0" u="none" strike="noStrike" cap="all" spc="0" normalizeH="0" baseline="0" dirty="0">
                <a:ln>
                  <a:noFill/>
                </a:ln>
                <a:solidFill>
                  <a:srgbClr val="8DC63F"/>
                </a:solidFill>
                <a:effectLst/>
                <a:uFillTx/>
                <a:latin typeface="+mn-lt"/>
                <a:ea typeface="+mn-ea"/>
                <a:cs typeface="+mn-cs"/>
                <a:sym typeface="Helvetica"/>
              </a:rPr>
            </a:br>
            <a:r>
              <a:rPr kumimoji="0" lang="en-US" sz="3600" b="1" i="0" u="none" strike="noStrike" cap="all" spc="0" normalizeH="0" baseline="0" dirty="0">
                <a:ln>
                  <a:noFill/>
                </a:ln>
                <a:solidFill>
                  <a:srgbClr val="8DC63F"/>
                </a:solidFill>
                <a:effectLst/>
                <a:uFillTx/>
                <a:latin typeface="+mn-lt"/>
                <a:ea typeface="+mn-ea"/>
                <a:cs typeface="+mn-cs"/>
                <a:sym typeface="Helvetica"/>
              </a:rPr>
              <a:t>Oct 10, 2020 </a:t>
            </a:r>
            <a:r>
              <a:rPr lang="en-US" sz="3600" cap="all" dirty="0">
                <a:solidFill>
                  <a:srgbClr val="8DC63F"/>
                </a:solidFill>
                <a:sym typeface="Helvetica"/>
              </a:rPr>
              <a:t>“Your City: Path to 100% Clean Energy”</a:t>
            </a:r>
          </a:p>
          <a:p>
            <a:pPr algn="ctr" defTabSz="825500"/>
            <a:br>
              <a:rPr lang="en-US" sz="3600" b="0" cap="all" dirty="0">
                <a:solidFill>
                  <a:srgbClr val="8DC63F"/>
                </a:solidFill>
                <a:sym typeface="Helvetica"/>
              </a:rPr>
            </a:br>
            <a:r>
              <a:rPr lang="en-US" sz="3200" b="0" cap="all" dirty="0">
                <a:solidFill>
                  <a:srgbClr val="8DC63F"/>
                </a:solidFill>
                <a:sym typeface="Helvetica"/>
              </a:rPr>
              <a:t>Pat and Steve miller “Middletown for Clean Energy”</a:t>
            </a:r>
            <a:endParaRPr kumimoji="0" lang="en-US" sz="3200" b="0" i="0" u="none" strike="noStrike" cap="all" spc="0" normalizeH="0" baseline="0" dirty="0">
              <a:ln>
                <a:noFill/>
              </a:ln>
              <a:solidFill>
                <a:srgbClr val="8DC63F"/>
              </a:solidFill>
              <a:effectLst/>
              <a:uFillTx/>
              <a:latin typeface="+mn-lt"/>
              <a:ea typeface="+mn-ea"/>
              <a:cs typeface="+mn-cs"/>
              <a:sym typeface="Helvetica"/>
            </a:endParaRPr>
          </a:p>
        </p:txBody>
      </p:sp>
    </p:spTree>
    <p:extLst>
      <p:ext uri="{BB962C8B-B14F-4D97-AF65-F5344CB8AC3E}">
        <p14:creationId xmlns:p14="http://schemas.microsoft.com/office/powerpoint/2010/main" val="33046197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78504"/>
            <a:ext cx="15056000" cy="1460885"/>
          </a:xfrm>
        </p:spPr>
        <p:txBody>
          <a:bodyPr>
            <a:normAutofit fontScale="90000"/>
          </a:bodyPr>
          <a:lstStyle/>
          <a:p>
            <a:r>
              <a:rPr lang="en-US" dirty="0"/>
              <a:t>                   </a:t>
            </a:r>
            <a:r>
              <a:rPr lang="en-US" sz="6000" dirty="0"/>
              <a:t>Middletown 2020 Energy Plan Goals</a:t>
            </a:r>
            <a:br>
              <a:rPr lang="en-US" dirty="0"/>
            </a:br>
            <a:r>
              <a:rPr lang="en-US" dirty="0"/>
              <a:t>                  </a:t>
            </a:r>
          </a:p>
        </p:txBody>
      </p:sp>
      <p:sp>
        <p:nvSpPr>
          <p:cNvPr id="3" name="Text Placeholder 2"/>
          <p:cNvSpPr>
            <a:spLocks noGrp="1"/>
          </p:cNvSpPr>
          <p:nvPr>
            <p:ph type="body" idx="1"/>
          </p:nvPr>
        </p:nvSpPr>
        <p:spPr>
          <a:xfrm>
            <a:off x="482696" y="2984841"/>
            <a:ext cx="15467308" cy="4715950"/>
          </a:xfrm>
        </p:spPr>
        <p:txBody>
          <a:bodyPr>
            <a:noAutofit/>
          </a:bodyPr>
          <a:lstStyle/>
          <a:p>
            <a:pPr marL="482624" lvl="1" indent="0">
              <a:buNone/>
            </a:pPr>
            <a:endParaRPr lang="en-US" sz="800" b="1" dirty="0"/>
          </a:p>
          <a:p>
            <a:pPr>
              <a:spcBef>
                <a:spcPts val="600"/>
              </a:spcBef>
            </a:pPr>
            <a:r>
              <a:rPr lang="en-US" sz="4800" b="1" dirty="0"/>
              <a:t>Make Middletown 100% clean energy by 2050</a:t>
            </a:r>
          </a:p>
          <a:p>
            <a:pPr lvl="1">
              <a:spcBef>
                <a:spcPts val="600"/>
              </a:spcBef>
            </a:pPr>
            <a:r>
              <a:rPr lang="en-US" sz="4000" b="1" dirty="0"/>
              <a:t>As per NJ Global Warming Response Act</a:t>
            </a:r>
          </a:p>
          <a:p>
            <a:pPr lvl="1">
              <a:spcBef>
                <a:spcPts val="600"/>
              </a:spcBef>
            </a:pPr>
            <a:r>
              <a:rPr lang="en-US" sz="4000" b="1" dirty="0"/>
              <a:t>As per NJ Energy Master Plan </a:t>
            </a:r>
          </a:p>
          <a:p>
            <a:pPr>
              <a:spcBef>
                <a:spcPts val="1800"/>
              </a:spcBef>
            </a:pPr>
            <a:r>
              <a:rPr lang="en-US" sz="4800" b="1" dirty="0"/>
              <a:t>Achieve Sustainable Jersey Gold Star in Energy</a:t>
            </a:r>
            <a:endParaRPr lang="en-US" sz="4000" b="1" dirty="0"/>
          </a:p>
        </p:txBody>
      </p:sp>
      <p:pic>
        <p:nvPicPr>
          <p:cNvPr id="5" name="Picture 4"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03" y="439959"/>
            <a:ext cx="2590511" cy="1749059"/>
          </a:xfrm>
          <a:prstGeom prst="rect">
            <a:avLst/>
          </a:prstGeom>
          <a:noFill/>
          <a:ln>
            <a:noFill/>
          </a:ln>
        </p:spPr>
      </p:pic>
    </p:spTree>
    <p:extLst>
      <p:ext uri="{BB962C8B-B14F-4D97-AF65-F5344CB8AC3E}">
        <p14:creationId xmlns:p14="http://schemas.microsoft.com/office/powerpoint/2010/main" val="40388716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516D036-171E-4BD5-B10C-73B3E5CB8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900" y="1185010"/>
            <a:ext cx="15056000" cy="7582749"/>
          </a:xfrm>
          <a:prstGeom prst="rect">
            <a:avLst/>
          </a:prstGeom>
        </p:spPr>
      </p:pic>
      <p:sp>
        <p:nvSpPr>
          <p:cNvPr id="2" name="Title 1">
            <a:extLst>
              <a:ext uri="{FF2B5EF4-FFF2-40B4-BE49-F238E27FC236}">
                <a16:creationId xmlns:a16="http://schemas.microsoft.com/office/drawing/2014/main" id="{54EFA7C5-702B-4FC0-B64E-846A602CABF5}"/>
              </a:ext>
            </a:extLst>
          </p:cNvPr>
          <p:cNvSpPr>
            <a:spLocks noGrp="1"/>
          </p:cNvSpPr>
          <p:nvPr>
            <p:ph type="title"/>
          </p:nvPr>
        </p:nvSpPr>
        <p:spPr>
          <a:xfrm>
            <a:off x="702733" y="127000"/>
            <a:ext cx="15056000" cy="1295399"/>
          </a:xfrm>
        </p:spPr>
        <p:txBody>
          <a:bodyPr>
            <a:normAutofit fontScale="90000"/>
          </a:bodyPr>
          <a:lstStyle/>
          <a:p>
            <a:r>
              <a:rPr lang="en-US" dirty="0"/>
              <a:t>      Middletown Energy Plan:  </a:t>
            </a:r>
            <a:r>
              <a:rPr lang="en-US" sz="2700" dirty="0"/>
              <a:t>GHG emission reductions during year 2030</a:t>
            </a:r>
            <a:br>
              <a:rPr lang="en-US" sz="2700" dirty="0"/>
            </a:br>
            <a:r>
              <a:rPr lang="en-US" sz="2700" dirty="0"/>
              <a:t>                In 2018, Middletown emissions were 705K Tons (CO2 </a:t>
            </a:r>
            <a:r>
              <a:rPr lang="en-US" sz="2700" dirty="0" err="1"/>
              <a:t>equiv</a:t>
            </a:r>
            <a:r>
              <a:rPr lang="en-US" sz="2700" dirty="0"/>
              <a:t>)- calculated per capita of NJ total </a:t>
            </a:r>
            <a:br>
              <a:rPr lang="en-US" sz="2700" dirty="0"/>
            </a:br>
            <a:endParaRPr lang="en-US" sz="2700" dirty="0"/>
          </a:p>
        </p:txBody>
      </p:sp>
      <p:sp>
        <p:nvSpPr>
          <p:cNvPr id="6" name="TextBox 5">
            <a:extLst>
              <a:ext uri="{FF2B5EF4-FFF2-40B4-BE49-F238E27FC236}">
                <a16:creationId xmlns:a16="http://schemas.microsoft.com/office/drawing/2014/main" id="{9223D737-8B58-4634-B623-AC7638E68E20}"/>
              </a:ext>
            </a:extLst>
          </p:cNvPr>
          <p:cNvSpPr txBox="1"/>
          <p:nvPr/>
        </p:nvSpPr>
        <p:spPr>
          <a:xfrm>
            <a:off x="9748684" y="5561616"/>
            <a:ext cx="611164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400" b="1" i="0" u="none" strike="noStrike" kern="0" cap="all" spc="0" normalizeH="0" baseline="0" noProof="0" dirty="0">
                <a:ln>
                  <a:noFill/>
                </a:ln>
                <a:solidFill>
                  <a:srgbClr val="8DC63F"/>
                </a:solidFill>
                <a:effectLst/>
                <a:uLnTx/>
                <a:uFillTx/>
                <a:latin typeface="Helvetica"/>
                <a:ea typeface="+mn-ea"/>
                <a:cs typeface="Helvetica"/>
                <a:sym typeface="Helvetica"/>
              </a:rPr>
              <a:t>266K Tons </a:t>
            </a:r>
            <a:r>
              <a:rPr kumimoji="0" lang="en-US" sz="2400" b="1" i="0" u="none" strike="noStrike" kern="0" cap="all" spc="0" normalizeH="0" baseline="0" noProof="0" dirty="0" err="1">
                <a:ln>
                  <a:noFill/>
                </a:ln>
                <a:solidFill>
                  <a:srgbClr val="8DC63F"/>
                </a:solidFill>
                <a:effectLst/>
                <a:uLnTx/>
                <a:uFillTx/>
                <a:latin typeface="Helvetica"/>
                <a:ea typeface="+mn-ea"/>
                <a:cs typeface="Helvetica"/>
                <a:sym typeface="Helvetica"/>
              </a:rPr>
              <a:t>TotAl</a:t>
            </a:r>
            <a:r>
              <a:rPr kumimoji="0" lang="en-US" sz="2400" b="1" i="0" u="none" strike="noStrike" kern="0" cap="all" spc="0" normalizeH="0" baseline="0" noProof="0" dirty="0">
                <a:ln>
                  <a:noFill/>
                </a:ln>
                <a:solidFill>
                  <a:srgbClr val="8DC63F"/>
                </a:solidFill>
                <a:effectLst/>
                <a:uLnTx/>
                <a:uFillTx/>
                <a:latin typeface="Helvetica"/>
                <a:ea typeface="+mn-ea"/>
                <a:cs typeface="Helvetica"/>
                <a:sym typeface="Helvetica"/>
              </a:rPr>
              <a:t> CO2 (equivalent) reduction in year 2030</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400" b="1" i="0" u="none" strike="noStrike" kern="0" cap="all" spc="0" normalizeH="0" baseline="0" noProof="0" dirty="0">
                <a:ln>
                  <a:noFill/>
                </a:ln>
                <a:solidFill>
                  <a:srgbClr val="8DC63F"/>
                </a:solidFill>
                <a:effectLst/>
                <a:uLnTx/>
                <a:uFillTx/>
                <a:latin typeface="Helvetica"/>
                <a:cs typeface="Helvetica"/>
                <a:sym typeface="Helvetica"/>
              </a:rPr>
              <a:t>(38% reduction of 2018 Emissions)</a:t>
            </a:r>
            <a:endParaRPr kumimoji="0" lang="en-US" sz="2400" b="1" i="0" u="none" strike="noStrike" kern="0" cap="all" spc="0" normalizeH="0" baseline="0" noProof="0" dirty="0">
              <a:ln>
                <a:noFill/>
              </a:ln>
              <a:solidFill>
                <a:srgbClr val="8DC63F"/>
              </a:solidFill>
              <a:effectLst/>
              <a:uLnTx/>
              <a:uFillTx/>
              <a:latin typeface="Helvetica"/>
              <a:ea typeface="+mn-ea"/>
              <a:cs typeface="Helvetica"/>
              <a:sym typeface="Helvetica"/>
            </a:endParaRPr>
          </a:p>
        </p:txBody>
      </p:sp>
      <p:sp>
        <p:nvSpPr>
          <p:cNvPr id="7" name="TextBox 6">
            <a:extLst>
              <a:ext uri="{FF2B5EF4-FFF2-40B4-BE49-F238E27FC236}">
                <a16:creationId xmlns:a16="http://schemas.microsoft.com/office/drawing/2014/main" id="{E003D8B9-31E7-4D74-8D6D-3AFA8128C9A5}"/>
              </a:ext>
            </a:extLst>
          </p:cNvPr>
          <p:cNvSpPr txBox="1"/>
          <p:nvPr/>
        </p:nvSpPr>
        <p:spPr>
          <a:xfrm>
            <a:off x="8534400" y="8597555"/>
            <a:ext cx="722433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600" b="1" i="0" u="none" strike="noStrike" kern="0" cap="all" spc="0" normalizeH="0" baseline="0" noProof="0" dirty="0">
                <a:ln>
                  <a:noFill/>
                </a:ln>
                <a:solidFill>
                  <a:srgbClr val="8DC63F"/>
                </a:solidFill>
                <a:effectLst/>
                <a:uLnTx/>
                <a:uFillTx/>
                <a:latin typeface="Helvetica"/>
                <a:cs typeface="Helvetica"/>
                <a:sym typeface="Helvetica"/>
              </a:rPr>
              <a:t>Tons CO2 reduction in 2030</a:t>
            </a:r>
            <a:endParaRPr kumimoji="0" lang="en-US" sz="3600" b="1" i="0" u="none" strike="noStrike" kern="0" cap="all" spc="0" normalizeH="0" baseline="0" noProof="0" dirty="0">
              <a:ln>
                <a:noFill/>
              </a:ln>
              <a:solidFill>
                <a:srgbClr val="8DC63F"/>
              </a:solidFill>
              <a:effectLst/>
              <a:uLnTx/>
              <a:uFillTx/>
              <a:latin typeface="Helvetica"/>
              <a:ea typeface="+mn-ea"/>
              <a:cs typeface="Helvetica"/>
              <a:sym typeface="Helvetica"/>
            </a:endParaRPr>
          </a:p>
        </p:txBody>
      </p:sp>
      <p:sp>
        <p:nvSpPr>
          <p:cNvPr id="3" name="TextBox 2">
            <a:extLst>
              <a:ext uri="{FF2B5EF4-FFF2-40B4-BE49-F238E27FC236}">
                <a16:creationId xmlns:a16="http://schemas.microsoft.com/office/drawing/2014/main" id="{1B3F2A4A-3ED1-4CEB-90C4-5EA80B18FDD6}"/>
              </a:ext>
            </a:extLst>
          </p:cNvPr>
          <p:cNvSpPr txBox="1"/>
          <p:nvPr/>
        </p:nvSpPr>
        <p:spPr>
          <a:xfrm>
            <a:off x="1738841" y="8463718"/>
            <a:ext cx="55031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53585F">
                    <a:lumMod val="50000"/>
                  </a:srgbClr>
                </a:solidFill>
                <a:effectLst/>
                <a:uLnTx/>
                <a:uFillTx/>
                <a:latin typeface="Helvetica"/>
                <a:ea typeface="+mn-ea"/>
                <a:cs typeface="Helvetica"/>
                <a:sym typeface="Helvetica"/>
              </a:rPr>
              <a:t>Middletown Energy Plan   https://bit.ly/2FZi0ti</a:t>
            </a:r>
          </a:p>
        </p:txBody>
      </p:sp>
    </p:spTree>
    <p:extLst>
      <p:ext uri="{BB962C8B-B14F-4D97-AF65-F5344CB8AC3E}">
        <p14:creationId xmlns:p14="http://schemas.microsoft.com/office/powerpoint/2010/main" val="15835693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39661"/>
            <a:ext cx="15056000" cy="924000"/>
          </a:xfrm>
        </p:spPr>
        <p:txBody>
          <a:bodyPr/>
          <a:lstStyle/>
          <a:p>
            <a:pPr algn="ctr"/>
            <a:r>
              <a:rPr lang="en-US" dirty="0"/>
              <a:t>What Am I To Do?</a:t>
            </a:r>
          </a:p>
        </p:txBody>
      </p:sp>
      <p:sp>
        <p:nvSpPr>
          <p:cNvPr id="3" name="Text Placeholder 2"/>
          <p:cNvSpPr>
            <a:spLocks noGrp="1"/>
          </p:cNvSpPr>
          <p:nvPr>
            <p:ph type="body" idx="1"/>
          </p:nvPr>
        </p:nvSpPr>
        <p:spPr>
          <a:xfrm>
            <a:off x="473754" y="1706639"/>
            <a:ext cx="15463157" cy="6702575"/>
          </a:xfrm>
        </p:spPr>
        <p:txBody>
          <a:bodyPr>
            <a:normAutofit fontScale="92500" lnSpcReduction="10000"/>
          </a:bodyPr>
          <a:lstStyle/>
          <a:p>
            <a:pPr marL="16934" indent="0" algn="ctr">
              <a:buNone/>
            </a:pPr>
            <a:r>
              <a:rPr lang="en-US" sz="6400" b="1" dirty="0"/>
              <a:t>Switch To Clean Electricity</a:t>
            </a:r>
          </a:p>
          <a:p>
            <a:r>
              <a:rPr lang="en-US" sz="6400" b="1" dirty="0"/>
              <a:t>Install rooftop solar</a:t>
            </a:r>
          </a:p>
          <a:p>
            <a:r>
              <a:rPr lang="en-US" sz="6400" b="1" dirty="0">
                <a:ea typeface="Calibri" panose="020F0502020204030204" pitchFamily="34" charset="0"/>
                <a:cs typeface="Times New Roman" panose="02020603050405020304" pitchFamily="18" charset="0"/>
              </a:rPr>
              <a:t>Switch to a 100% clean supplier </a:t>
            </a:r>
            <a:r>
              <a:rPr lang="en-US" sz="4700" b="1" dirty="0">
                <a:solidFill>
                  <a:schemeClr val="accent1">
                    <a:lumMod val="75000"/>
                  </a:schemeClr>
                </a:solidFill>
                <a:ea typeface="Calibri" panose="020F0502020204030204" pitchFamily="34" charset="0"/>
                <a:cs typeface="Times New Roman" panose="02020603050405020304" pitchFamily="18" charset="0"/>
              </a:rPr>
              <a:t>http://electric.smiller.org</a:t>
            </a:r>
            <a:endParaRPr lang="en-US" sz="7100" b="1" dirty="0">
              <a:ea typeface="Calibri" panose="020F0502020204030204" pitchFamily="34" charset="0"/>
              <a:cs typeface="Times New Roman" panose="02020603050405020304" pitchFamily="18" charset="0"/>
            </a:endParaRPr>
          </a:p>
          <a:p>
            <a:r>
              <a:rPr lang="en-US" sz="6400" b="1" dirty="0"/>
              <a:t>Invest in or subscribe to community solar</a:t>
            </a:r>
          </a:p>
          <a:p>
            <a:r>
              <a:rPr lang="en-US" sz="6400" b="1" dirty="0">
                <a:ea typeface="Calibri" panose="020F0502020204030204" pitchFamily="34" charset="0"/>
                <a:cs typeface="Times New Roman" panose="02020603050405020304" pitchFamily="18" charset="0"/>
              </a:rPr>
              <a:t>Ask your town to supply renewable community choice electrical aggregation</a:t>
            </a:r>
          </a:p>
        </p:txBody>
      </p:sp>
    </p:spTree>
    <p:extLst>
      <p:ext uri="{BB962C8B-B14F-4D97-AF65-F5344CB8AC3E}">
        <p14:creationId xmlns:p14="http://schemas.microsoft.com/office/powerpoint/2010/main" val="4019811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9BDB-5BF9-4CD4-902C-84B2645BADE4}"/>
              </a:ext>
            </a:extLst>
          </p:cNvPr>
          <p:cNvSpPr>
            <a:spLocks noGrp="1"/>
          </p:cNvSpPr>
          <p:nvPr>
            <p:ph type="title"/>
          </p:nvPr>
        </p:nvSpPr>
        <p:spPr>
          <a:xfrm>
            <a:off x="127001" y="385435"/>
            <a:ext cx="16001999" cy="774700"/>
          </a:xfrm>
        </p:spPr>
        <p:txBody>
          <a:bodyPr>
            <a:noAutofit/>
          </a:bodyPr>
          <a:lstStyle/>
          <a:p>
            <a:pPr algn="ctr"/>
            <a:r>
              <a:rPr lang="en-US" sz="5867" dirty="0"/>
              <a:t>Influence Your Town To Adopt Clean Energy</a:t>
            </a:r>
          </a:p>
        </p:txBody>
      </p:sp>
      <p:pic>
        <p:nvPicPr>
          <p:cNvPr id="9" name="Picture 8">
            <a:extLst>
              <a:ext uri="{FF2B5EF4-FFF2-40B4-BE49-F238E27FC236}">
                <a16:creationId xmlns:a16="http://schemas.microsoft.com/office/drawing/2014/main" id="{EA68D2F2-AE7D-449D-8294-E5EF9036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07" y="1595812"/>
            <a:ext cx="15414172" cy="6883400"/>
          </a:xfrm>
          <a:prstGeom prst="rect">
            <a:avLst/>
          </a:prstGeom>
        </p:spPr>
      </p:pic>
      <p:sp>
        <p:nvSpPr>
          <p:cNvPr id="10" name="TextBox 9">
            <a:extLst>
              <a:ext uri="{FF2B5EF4-FFF2-40B4-BE49-F238E27FC236}">
                <a16:creationId xmlns:a16="http://schemas.microsoft.com/office/drawing/2014/main" id="{988BBFFF-B149-4B9B-8EE6-9F227A0342FE}"/>
              </a:ext>
            </a:extLst>
          </p:cNvPr>
          <p:cNvSpPr txBox="1"/>
          <p:nvPr/>
        </p:nvSpPr>
        <p:spPr>
          <a:xfrm>
            <a:off x="855024" y="8479212"/>
            <a:ext cx="2161309" cy="502766"/>
          </a:xfrm>
          <a:prstGeom prst="rect">
            <a:avLst/>
          </a:prstGeom>
          <a:noFill/>
        </p:spPr>
        <p:txBody>
          <a:bodyPr wrap="square" rtlCol="0">
            <a:spAutoFit/>
          </a:bodyPr>
          <a:lstStyle/>
          <a:p>
            <a:pPr marL="0" marR="0" lvl="0" indent="0" algn="ctr" defTabSz="550361" rtl="0" eaLnBrk="1" fontAlgn="auto" latinLnBrk="0" hangingPunct="0">
              <a:lnSpc>
                <a:spcPct val="100000"/>
              </a:lnSpc>
              <a:spcBef>
                <a:spcPts val="0"/>
              </a:spcBef>
              <a:spcAft>
                <a:spcPts val="0"/>
              </a:spcAft>
              <a:buClrTx/>
              <a:buSzTx/>
              <a:buFontTx/>
              <a:buNone/>
              <a:tabLst/>
              <a:defRPr/>
            </a:pPr>
            <a:r>
              <a:rPr kumimoji="0" lang="en-US" sz="2667" b="1" i="0" u="none" strike="noStrike" kern="0" cap="all" spc="0" normalizeH="0" baseline="0" noProof="0" dirty="0">
                <a:ln>
                  <a:noFill/>
                </a:ln>
                <a:solidFill>
                  <a:srgbClr val="8DC63F"/>
                </a:solidFill>
                <a:effectLst/>
                <a:uLnTx/>
                <a:uFillTx/>
                <a:latin typeface="Helvetica"/>
                <a:cs typeface="Helvetica"/>
                <a:sym typeface="Helvetica"/>
              </a:rPr>
              <a:t>FLORIDA</a:t>
            </a:r>
          </a:p>
        </p:txBody>
      </p:sp>
    </p:spTree>
    <p:extLst>
      <p:ext uri="{BB962C8B-B14F-4D97-AF65-F5344CB8AC3E}">
        <p14:creationId xmlns:p14="http://schemas.microsoft.com/office/powerpoint/2010/main" val="32365115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273" y="368602"/>
            <a:ext cx="12315916" cy="2419203"/>
          </a:xfrm>
        </p:spPr>
        <p:txBody>
          <a:bodyPr>
            <a:normAutofit fontScale="90000"/>
          </a:bodyPr>
          <a:lstStyle/>
          <a:p>
            <a:r>
              <a:rPr lang="en-US" dirty="0"/>
              <a:t>New Jersey Renewable Government Energy (Electric) Aggregation (R-GEA)</a:t>
            </a:r>
            <a:br>
              <a:rPr lang="en-US" dirty="0"/>
            </a:br>
            <a:r>
              <a:rPr lang="en-US" dirty="0"/>
              <a:t>for Community</a:t>
            </a:r>
          </a:p>
        </p:txBody>
      </p:sp>
      <p:sp>
        <p:nvSpPr>
          <p:cNvPr id="4" name="Content Placeholder 3"/>
          <p:cNvSpPr>
            <a:spLocks noGrp="1"/>
          </p:cNvSpPr>
          <p:nvPr>
            <p:ph sz="half" idx="2"/>
          </p:nvPr>
        </p:nvSpPr>
        <p:spPr>
          <a:xfrm>
            <a:off x="8229600" y="7098223"/>
            <a:ext cx="6908800" cy="1137727"/>
          </a:xfrm>
        </p:spPr>
        <p:txBody>
          <a:bodyPr>
            <a:normAutofit fontScale="62500" lnSpcReduction="20000"/>
          </a:bodyPr>
          <a:lstStyle/>
          <a:p>
            <a:pPr marL="16934" indent="0">
              <a:buNone/>
            </a:pPr>
            <a:r>
              <a:rPr lang="en-US" dirty="0"/>
              <a:t>  </a:t>
            </a:r>
          </a:p>
          <a:p>
            <a:endParaRPr lang="en-US" dirty="0"/>
          </a:p>
        </p:txBody>
      </p:sp>
      <p:sp>
        <p:nvSpPr>
          <p:cNvPr id="5" name="Content Placeholder 4"/>
          <p:cNvSpPr>
            <a:spLocks noGrp="1"/>
          </p:cNvSpPr>
          <p:nvPr>
            <p:ph sz="half" idx="1"/>
          </p:nvPr>
        </p:nvSpPr>
        <p:spPr>
          <a:xfrm>
            <a:off x="1117600" y="2434167"/>
            <a:ext cx="336627" cy="258004"/>
          </a:xfrm>
        </p:spPr>
        <p:txBody>
          <a:bodyPr>
            <a:normAutofit fontScale="62500" lnSpcReduction="20000"/>
          </a:bodyPr>
          <a:lstStyle/>
          <a:p>
            <a:pPr marL="16934" indent="0">
              <a:buNone/>
            </a:pPr>
            <a:r>
              <a:rPr lang="en-US" dirty="0"/>
              <a:t> </a:t>
            </a:r>
          </a:p>
        </p:txBody>
      </p:sp>
      <p:pic>
        <p:nvPicPr>
          <p:cNvPr id="6" name="Picture 5"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25" y="618995"/>
            <a:ext cx="2401839" cy="1553097"/>
          </a:xfrm>
          <a:prstGeom prst="rect">
            <a:avLst/>
          </a:prstGeom>
          <a:noFill/>
          <a:ln>
            <a:noFill/>
          </a:ln>
        </p:spPr>
      </p:pic>
      <p:sp>
        <p:nvSpPr>
          <p:cNvPr id="3" name="TextBox 2"/>
          <p:cNvSpPr txBox="1"/>
          <p:nvPr/>
        </p:nvSpPr>
        <p:spPr>
          <a:xfrm>
            <a:off x="919908" y="3298947"/>
            <a:ext cx="14619383"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4864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53585F"/>
                </a:solidFill>
                <a:effectLst/>
                <a:uLnTx/>
                <a:uFillTx/>
                <a:latin typeface="Helvetica"/>
                <a:cs typeface="Helvetica"/>
                <a:sym typeface="Helvetica"/>
              </a:rPr>
              <a:t>Also called Community Choice Aggregation</a:t>
            </a:r>
          </a:p>
          <a:p>
            <a:pPr marL="548640" marR="0" lvl="0" indent="-457200" algn="l" defTabSz="825500" rtl="0" eaLnBrk="1" fontAlgn="auto" latinLnBrk="0" hangingPunct="0">
              <a:lnSpc>
                <a:spcPct val="100000"/>
              </a:lnSpc>
              <a:spcBef>
                <a:spcPts val="120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53585F"/>
                </a:solidFill>
                <a:effectLst/>
                <a:uLnTx/>
                <a:uFillTx/>
                <a:latin typeface="Helvetica"/>
                <a:cs typeface="Helvetica"/>
                <a:sym typeface="Helvetica"/>
              </a:rPr>
              <a:t>Most effective carbon reduction action: accounts for 40% of potential savings of first decade actions</a:t>
            </a:r>
          </a:p>
          <a:p>
            <a:pPr marL="548640" marR="0" lvl="0" indent="-457200" algn="l" defTabSz="825500" rtl="0" eaLnBrk="1" fontAlgn="auto" latinLnBrk="0" hangingPunct="0">
              <a:lnSpc>
                <a:spcPct val="100000"/>
              </a:lnSpc>
              <a:spcBef>
                <a:spcPts val="120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53585F"/>
                </a:solidFill>
                <a:effectLst/>
                <a:uLnTx/>
                <a:uFillTx/>
                <a:latin typeface="Helvetica"/>
                <a:cs typeface="Helvetica"/>
                <a:sym typeface="Helvetica"/>
              </a:rPr>
              <a:t>Provides cost savings to residents; low or no cost to Township</a:t>
            </a:r>
          </a:p>
          <a:p>
            <a:pPr marL="54864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4400" b="1" i="0" u="none" strike="noStrike" kern="0" cap="none" spc="0" normalizeH="0" baseline="0" noProof="0" dirty="0">
              <a:ln>
                <a:noFill/>
              </a:ln>
              <a:solidFill>
                <a:srgbClr val="53585F"/>
              </a:solidFill>
              <a:effectLst/>
              <a:uLnTx/>
              <a:uFillTx/>
              <a:latin typeface="Helvetica"/>
              <a:cs typeface="Helvetica"/>
              <a:sym typeface="Helvetica"/>
            </a:endParaRPr>
          </a:p>
        </p:txBody>
      </p:sp>
    </p:spTree>
    <p:extLst>
      <p:ext uri="{BB962C8B-B14F-4D97-AF65-F5344CB8AC3E}">
        <p14:creationId xmlns:p14="http://schemas.microsoft.com/office/powerpoint/2010/main" val="303521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96" name="Group"/>
          <p:cNvGrpSpPr/>
          <p:nvPr/>
        </p:nvGrpSpPr>
        <p:grpSpPr>
          <a:xfrm>
            <a:off x="506033" y="8636368"/>
            <a:ext cx="397471" cy="140221"/>
            <a:chOff x="-6350" y="-6350"/>
            <a:chExt cx="397470" cy="140220"/>
          </a:xfrm>
        </p:grpSpPr>
        <p:pic>
          <p:nvPicPr>
            <p:cNvPr id="6692" name="Line" descr="Line"/>
            <p:cNvPicPr>
              <a:picLocks/>
            </p:cNvPicPr>
            <p:nvPr/>
          </p:nvPicPr>
          <p:blipFill>
            <a:blip r:embed="rId3"/>
            <a:stretch>
              <a:fillRect/>
            </a:stretch>
          </p:blipFill>
          <p:spPr>
            <a:xfrm>
              <a:off x="-6351" y="-6350"/>
              <a:ext cx="397471" cy="140221"/>
            </a:xfrm>
            <a:prstGeom prst="rect">
              <a:avLst/>
            </a:prstGeom>
            <a:effectLst/>
          </p:spPr>
        </p:pic>
        <p:pic>
          <p:nvPicPr>
            <p:cNvPr id="6694" name="Line" descr="Line"/>
            <p:cNvPicPr>
              <a:picLocks/>
            </p:cNvPicPr>
            <p:nvPr/>
          </p:nvPicPr>
          <p:blipFill>
            <a:blip r:embed="rId4"/>
            <a:stretch>
              <a:fillRect/>
            </a:stretch>
          </p:blipFill>
          <p:spPr>
            <a:xfrm rot="21420000">
              <a:off x="97935" y="43043"/>
              <a:ext cx="247397" cy="39605"/>
            </a:xfrm>
            <a:prstGeom prst="rect">
              <a:avLst/>
            </a:prstGeom>
            <a:effectLst/>
          </p:spPr>
        </p:pic>
      </p:grpSp>
      <p:sp>
        <p:nvSpPr>
          <p:cNvPr id="3" name="TextBox 2">
            <a:extLst>
              <a:ext uri="{FF2B5EF4-FFF2-40B4-BE49-F238E27FC236}">
                <a16:creationId xmlns:a16="http://schemas.microsoft.com/office/drawing/2014/main" id="{D58B4421-4D0A-470A-A730-287F011DED09}"/>
              </a:ext>
            </a:extLst>
          </p:cNvPr>
          <p:cNvSpPr txBox="1"/>
          <p:nvPr/>
        </p:nvSpPr>
        <p:spPr>
          <a:xfrm>
            <a:off x="506032" y="923706"/>
            <a:ext cx="1490886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lvl="0" indent="0" algn="ctr" defTabSz="457223" rtl="0" eaLnBrk="1" fontAlgn="auto" latinLnBrk="0" hangingPunct="0">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8DC63F"/>
                </a:solidFill>
                <a:effectLst/>
                <a:uLnTx/>
                <a:uFillTx/>
                <a:latin typeface="Helvetica"/>
                <a:cs typeface="Helvetica"/>
                <a:sym typeface="Helvetica"/>
              </a:rPr>
              <a:t>Switch To Plug-in Electric Vehicle (EV)</a:t>
            </a:r>
          </a:p>
        </p:txBody>
      </p:sp>
      <p:sp>
        <p:nvSpPr>
          <p:cNvPr id="4" name="TextBox 3">
            <a:extLst>
              <a:ext uri="{FF2B5EF4-FFF2-40B4-BE49-F238E27FC236}">
                <a16:creationId xmlns:a16="http://schemas.microsoft.com/office/drawing/2014/main" id="{4B2FAF12-69E1-450B-AEE7-814AE734F299}"/>
              </a:ext>
            </a:extLst>
          </p:cNvPr>
          <p:cNvSpPr txBox="1"/>
          <p:nvPr/>
        </p:nvSpPr>
        <p:spPr>
          <a:xfrm>
            <a:off x="670399" y="2223900"/>
            <a:ext cx="15141966" cy="3644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lvl="0" indent="0" algn="ctr" defTabSz="550361" rtl="0" eaLnBrk="1" fontAlgn="auto" latinLnBrk="0" hangingPunct="0">
              <a:lnSpc>
                <a:spcPct val="115000"/>
              </a:lnSpc>
              <a:spcBef>
                <a:spcPts val="0"/>
              </a:spcBef>
              <a:spcAft>
                <a:spcPts val="1000"/>
              </a:spcAft>
              <a:buClrTx/>
              <a:buSzTx/>
              <a:buFontTx/>
              <a:buNone/>
              <a:tabLst/>
              <a:defRPr/>
            </a:pPr>
            <a:endParaRPr kumimoji="0" lang="en-US" sz="1050" b="1" i="0" u="none" strike="noStrike" kern="0" cap="all" spc="0" normalizeH="0" baseline="0" noProof="0" dirty="0">
              <a:ln>
                <a:noFill/>
              </a:ln>
              <a:solidFill>
                <a:srgbClr val="8DC63F"/>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a:endParaRPr>
          </a:p>
          <a:p>
            <a:pPr marL="342917" marR="0" lvl="0" indent="-342917" algn="l" defTabSz="550361" rtl="0" eaLnBrk="1" fontAlgn="auto" latinLnBrk="0" hangingPunct="0">
              <a:lnSpc>
                <a:spcPct val="115000"/>
              </a:lnSpc>
              <a:spcBef>
                <a:spcPts val="0"/>
              </a:spcBef>
              <a:spcAft>
                <a:spcPts val="1000"/>
              </a:spcAft>
              <a:buClrTx/>
              <a:buSzTx/>
              <a:buFont typeface="Symbol" panose="05050102010706020507" pitchFamily="18" charset="2"/>
              <a:buChar char=""/>
              <a:tabLst/>
              <a:defRPr/>
            </a:pPr>
            <a:r>
              <a:rPr kumimoji="0" lang="en-US" sz="5400" b="1" i="0" u="none" strike="noStrike" kern="0" cap="all" spc="0" normalizeH="0" baseline="0" noProof="0" dirty="0">
                <a:ln>
                  <a:noFill/>
                </a:ln>
                <a:solidFill>
                  <a:srgbClr val="53585F"/>
                </a:solidFill>
                <a:effectLst/>
                <a:uLnTx/>
                <a:uFillTx/>
                <a:latin typeface="Helvetica"/>
                <a:cs typeface="Times New Roman" panose="02020603050405020304" pitchFamily="18" charset="0"/>
                <a:sym typeface="Helvetica"/>
              </a:rPr>
              <a:t> </a:t>
            </a:r>
            <a:r>
              <a:rPr kumimoji="0" lang="en-US" sz="5334" b="1" i="0" u="none" strike="noStrike" kern="0" cap="none" spc="0" normalizeH="0" baseline="0" noProof="0" dirty="0">
                <a:ln>
                  <a:noFill/>
                </a:ln>
                <a:solidFill>
                  <a:srgbClr val="53585F"/>
                </a:solidFill>
                <a:effectLst/>
                <a:uLnTx/>
                <a:uFillTx/>
                <a:latin typeface="Helvetica"/>
                <a:cs typeface="Times New Roman" panose="02020603050405020304" pitchFamily="18" charset="0"/>
                <a:sym typeface="Helvetica"/>
              </a:rPr>
              <a:t>Plug Into Your Clean Electricity  </a:t>
            </a:r>
            <a:endParaRPr kumimoji="0" lang="en-US" sz="5334" b="1" i="0" u="none" strike="noStrike" kern="0" cap="all" spc="0" normalizeH="0" baseline="0" noProof="0" dirty="0">
              <a:ln>
                <a:noFill/>
              </a:ln>
              <a:solidFill>
                <a:srgbClr val="53585F"/>
              </a:solidFill>
              <a:effectLst/>
              <a:uLnTx/>
              <a:uFillTx/>
              <a:latin typeface="Helvetica"/>
              <a:cs typeface="Times New Roman" panose="02020603050405020304" pitchFamily="18" charset="0"/>
              <a:sym typeface="Helvetica"/>
            </a:endParaRPr>
          </a:p>
          <a:p>
            <a:pPr marL="342917" marR="0" lvl="0" indent="-342917" algn="l" defTabSz="550361" rtl="0" eaLnBrk="1" fontAlgn="auto" latinLnBrk="0" hangingPunct="0">
              <a:lnSpc>
                <a:spcPct val="115000"/>
              </a:lnSpc>
              <a:spcBef>
                <a:spcPts val="0"/>
              </a:spcBef>
              <a:spcAft>
                <a:spcPts val="1000"/>
              </a:spcAft>
              <a:buClrTx/>
              <a:buSzTx/>
              <a:buFont typeface="Symbol" panose="05050102010706020507" pitchFamily="18" charset="2"/>
              <a:buChar char=""/>
              <a:tabLst/>
              <a:defRPr/>
            </a:pPr>
            <a:r>
              <a:rPr kumimoji="0" lang="en-US" sz="5334" b="1" i="0" u="none" strike="noStrike" kern="0" cap="none" spc="0" normalizeH="0" baseline="0" noProof="0" dirty="0">
                <a:ln>
                  <a:noFill/>
                </a:ln>
                <a:solidFill>
                  <a:srgbClr val="53585F"/>
                </a:solidFill>
                <a:effectLst/>
                <a:uLnTx/>
                <a:uFillTx/>
                <a:latin typeface="Helvetica"/>
                <a:cs typeface="Times New Roman" panose="02020603050405020304" pitchFamily="18" charset="0"/>
                <a:sym typeface="Helvetica"/>
              </a:rPr>
              <a:t> Save On Fuel Costs (~30-70% more efficient)</a:t>
            </a:r>
          </a:p>
          <a:p>
            <a:pPr marL="342917" marR="0" lvl="0" indent="-342917" algn="l" defTabSz="550361" rtl="0" eaLnBrk="1" fontAlgn="auto" latinLnBrk="0" hangingPunct="0">
              <a:lnSpc>
                <a:spcPct val="115000"/>
              </a:lnSpc>
              <a:spcBef>
                <a:spcPts val="0"/>
              </a:spcBef>
              <a:spcAft>
                <a:spcPts val="1000"/>
              </a:spcAft>
              <a:buClrTx/>
              <a:buSzTx/>
              <a:buFont typeface="Symbol" panose="05050102010706020507" pitchFamily="18" charset="2"/>
              <a:buChar char=""/>
              <a:tabLst/>
              <a:defRPr/>
            </a:pPr>
            <a:r>
              <a:rPr kumimoji="0" lang="en-US" sz="5334" b="1" i="0" u="none" strike="noStrike" kern="0" cap="none" spc="0" normalizeH="0" baseline="0" noProof="0" dirty="0">
                <a:ln>
                  <a:noFill/>
                </a:ln>
                <a:solidFill>
                  <a:srgbClr val="53585F"/>
                </a:solidFill>
                <a:effectLst/>
                <a:uLnTx/>
                <a:uFillTx/>
                <a:latin typeface="Helvetica"/>
                <a:ea typeface="Calibri" panose="020F0502020204030204" pitchFamily="34" charset="0"/>
                <a:cs typeface="Times New Roman" panose="02020603050405020304" pitchFamily="18" charset="0"/>
                <a:sym typeface="Helvetica"/>
              </a:rPr>
              <a:t> Save On Car Maintenance</a:t>
            </a:r>
          </a:p>
        </p:txBody>
      </p:sp>
    </p:spTree>
    <p:extLst>
      <p:ext uri="{BB962C8B-B14F-4D97-AF65-F5344CB8AC3E}">
        <p14:creationId xmlns:p14="http://schemas.microsoft.com/office/powerpoint/2010/main" val="4958688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CHANGES WE WILL SEE IN 2050</a:t>
            </a:r>
          </a:p>
        </p:txBody>
      </p:sp>
      <p:sp>
        <p:nvSpPr>
          <p:cNvPr id="3" name="Text Placeholder 2"/>
          <p:cNvSpPr>
            <a:spLocks noGrp="1"/>
          </p:cNvSpPr>
          <p:nvPr>
            <p:ph type="body" idx="1"/>
          </p:nvPr>
        </p:nvSpPr>
        <p:spPr>
          <a:xfrm>
            <a:off x="677334" y="1608666"/>
            <a:ext cx="14901333" cy="6786397"/>
          </a:xfrm>
        </p:spPr>
        <p:txBody>
          <a:bodyPr>
            <a:normAutofit/>
          </a:bodyPr>
          <a:lstStyle/>
          <a:p>
            <a:r>
              <a:rPr lang="en-US" sz="4000" b="1" dirty="0"/>
              <a:t>Building standards to require net-zero emissions, net-zero waste, net-zero water, rooftop solar (where practical)</a:t>
            </a:r>
          </a:p>
          <a:p>
            <a:r>
              <a:rPr lang="en-US" sz="4000" b="1" dirty="0"/>
              <a:t>Heating and appliances all electric; no gas furnaces, hot water heaters, stoves, or dryers</a:t>
            </a:r>
          </a:p>
          <a:p>
            <a:r>
              <a:rPr lang="en-US" sz="4000" b="1" dirty="0"/>
              <a:t>Electric grid upgraded for reliability and smart metering</a:t>
            </a:r>
          </a:p>
          <a:p>
            <a:r>
              <a:rPr lang="en-US" sz="4000" b="1" dirty="0"/>
              <a:t>EV charging stations replace gas stations; or exchangeable batteries</a:t>
            </a:r>
          </a:p>
          <a:p>
            <a:r>
              <a:rPr lang="en-US" sz="4000" b="1" dirty="0"/>
              <a:t>Diets will be more local and plant-rich, and less animal-based or factory farmed</a:t>
            </a:r>
          </a:p>
        </p:txBody>
      </p:sp>
    </p:spTree>
    <p:extLst>
      <p:ext uri="{BB962C8B-B14F-4D97-AF65-F5344CB8AC3E}">
        <p14:creationId xmlns:p14="http://schemas.microsoft.com/office/powerpoint/2010/main" val="4627486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6" name="Speak Truth to Power"/>
          <p:cNvSpPr txBox="1"/>
          <p:nvPr/>
        </p:nvSpPr>
        <p:spPr>
          <a:xfrm>
            <a:off x="133012" y="3051184"/>
            <a:ext cx="15989975"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ctr">
              <a:defRPr sz="110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0000" b="1" i="0" u="none" strike="noStrike" kern="0" cap="none" spc="0" normalizeH="0" baseline="0" noProof="0" dirty="0">
                <a:ln>
                  <a:noFill/>
                </a:ln>
                <a:solidFill>
                  <a:srgbClr val="FFFFFF"/>
                </a:solidFill>
                <a:effectLst/>
                <a:uLnTx/>
                <a:uFillTx/>
                <a:latin typeface="Arial"/>
                <a:cs typeface="Arial"/>
                <a:sym typeface="Arial"/>
              </a:rPr>
              <a:t>Speak </a:t>
            </a:r>
            <a:r>
              <a:rPr kumimoji="0" lang="en-US" sz="10000" b="1" i="0" u="none" strike="noStrike" kern="0" cap="none" spc="0" normalizeH="0" baseline="0" noProof="0" dirty="0">
                <a:ln>
                  <a:noFill/>
                </a:ln>
                <a:solidFill>
                  <a:srgbClr val="FFFFFF"/>
                </a:solidFill>
                <a:effectLst/>
                <a:uLnTx/>
                <a:uFillTx/>
                <a:latin typeface="Arial"/>
                <a:cs typeface="Arial"/>
                <a:sym typeface="Arial"/>
              </a:rPr>
              <a:t>up, act, and vote</a:t>
            </a:r>
            <a:endParaRPr kumimoji="0" sz="10000" b="1" i="0" u="none" strike="noStrike" kern="0" cap="none" spc="0" normalizeH="0" baseline="0" noProof="0" dirty="0">
              <a:ln>
                <a:noFill/>
              </a:ln>
              <a:solidFill>
                <a:srgbClr val="FFFFFF"/>
              </a:solidFill>
              <a:effectLst/>
              <a:uLnTx/>
              <a:uFillTx/>
              <a:latin typeface="Arial"/>
              <a:cs typeface="Arial"/>
              <a:sym typeface="Arial"/>
            </a:endParaRPr>
          </a:p>
        </p:txBody>
      </p:sp>
      <p:sp>
        <p:nvSpPr>
          <p:cNvPr id="4057" name="Like your world depends on it"/>
          <p:cNvSpPr txBox="1"/>
          <p:nvPr/>
        </p:nvSpPr>
        <p:spPr>
          <a:xfrm>
            <a:off x="1953121" y="5028867"/>
            <a:ext cx="12349759" cy="1063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ctr">
              <a:defRPr sz="68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6800" b="1" i="0" u="none" strike="noStrike" kern="0" cap="none" spc="0" normalizeH="0" baseline="0" noProof="0">
                <a:ln>
                  <a:noFill/>
                </a:ln>
                <a:solidFill>
                  <a:srgbClr val="FFFFFF"/>
                </a:solidFill>
                <a:effectLst/>
                <a:uLnTx/>
                <a:uFillTx/>
                <a:latin typeface="Arial"/>
                <a:cs typeface="Arial"/>
                <a:sym typeface="Arial"/>
              </a:rPr>
              <a:t>Like your world depends on it</a:t>
            </a:r>
          </a:p>
        </p:txBody>
      </p:sp>
    </p:spTree>
    <p:extLst>
      <p:ext uri="{BB962C8B-B14F-4D97-AF65-F5344CB8AC3E}">
        <p14:creationId xmlns:p14="http://schemas.microsoft.com/office/powerpoint/2010/main" val="3869787977"/>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
                                  </p:stCondLst>
                                  <p:iterate type="lt">
                                    <p:tmAbs val="50"/>
                                  </p:iterate>
                                  <p:childTnLst>
                                    <p:set>
                                      <p:cBhvr>
                                        <p:cTn id="6" fill="hold"/>
                                        <p:tgtEl>
                                          <p:spTgt spid="4056">
                                            <p:txEl>
                                              <p:charRg st="4294967295" end="4294967295"/>
                                            </p:txEl>
                                          </p:spTgt>
                                        </p:tgtEl>
                                        <p:attrNameLst>
                                          <p:attrName>style.visibility</p:attrName>
                                        </p:attrNameLst>
                                      </p:cBhvr>
                                      <p:to>
                                        <p:strVal val="visible"/>
                                      </p:to>
                                    </p:set>
                                  </p:childTnLst>
                                </p:cTn>
                              </p:par>
                            </p:childTnLst>
                          </p:cTn>
                        </p:par>
                        <p:par>
                          <p:cTn id="7" fill="hold">
                            <p:stCondLst>
                              <p:cond delay="1300"/>
                            </p:stCondLst>
                            <p:childTnLst>
                              <p:par>
                                <p:cTn id="8" presetID="10" presetClass="entr" presetSubtype="0" fill="hold" grpId="0" nodeType="afterEffect">
                                  <p:stCondLst>
                                    <p:cond delay="400"/>
                                  </p:stCondLst>
                                  <p:childTnLst>
                                    <p:set>
                                      <p:cBhvr>
                                        <p:cTn id="9" dur="1" fill="hold">
                                          <p:stCondLst>
                                            <p:cond delay="0"/>
                                          </p:stCondLst>
                                        </p:cTn>
                                        <p:tgtEl>
                                          <p:spTgt spid="4057"/>
                                        </p:tgtEl>
                                        <p:attrNameLst>
                                          <p:attrName>style.visibility</p:attrName>
                                        </p:attrNameLst>
                                      </p:cBhvr>
                                      <p:to>
                                        <p:strVal val="visible"/>
                                      </p:to>
                                    </p:set>
                                    <p:animEffect transition="in" filter="fade">
                                      <p:cBhvr>
                                        <p:cTn id="10" dur="1000"/>
                                        <p:tgtEl>
                                          <p:spTgt spid="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6" grpId="0" autoUpdateAnimBg="0" advAuto="0"/>
      <p:bldP spid="405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A486D4-B7C8-4AB1-8CF1-AC530691FEA7}"/>
              </a:ext>
            </a:extLst>
          </p:cNvPr>
          <p:cNvGrpSpPr/>
          <p:nvPr/>
        </p:nvGrpSpPr>
        <p:grpSpPr>
          <a:xfrm>
            <a:off x="418438" y="139699"/>
            <a:ext cx="12287913" cy="8919636"/>
            <a:chOff x="418438" y="139699"/>
            <a:chExt cx="12287913" cy="8919636"/>
          </a:xfrm>
        </p:grpSpPr>
        <p:sp>
          <p:nvSpPr>
            <p:cNvPr id="4061" name="Your world depends on it."/>
            <p:cNvSpPr txBox="1"/>
            <p:nvPr/>
          </p:nvSpPr>
          <p:spPr>
            <a:xfrm>
              <a:off x="4196201" y="7947887"/>
              <a:ext cx="7863597" cy="8174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ctr">
                <a:defRPr sz="50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5000" b="1" i="0" u="none" strike="noStrike" kern="0" cap="none" spc="0" normalizeH="0" baseline="0" noProof="0">
                  <a:ln>
                    <a:noFill/>
                  </a:ln>
                  <a:solidFill>
                    <a:srgbClr val="FFFFFF"/>
                  </a:solidFill>
                  <a:effectLst/>
                  <a:uLnTx/>
                  <a:uFillTx/>
                  <a:latin typeface="Arial"/>
                  <a:cs typeface="Arial"/>
                  <a:sym typeface="Arial"/>
                </a:rPr>
                <a:t>Your world depends on it.</a:t>
              </a:r>
            </a:p>
          </p:txBody>
        </p:sp>
        <p:pic>
          <p:nvPicPr>
            <p:cNvPr id="4062" name="DSCOVR.png" descr="DSCOVR.png"/>
            <p:cNvPicPr>
              <a:picLocks noChangeAspect="1"/>
            </p:cNvPicPr>
            <p:nvPr/>
          </p:nvPicPr>
          <p:blipFill>
            <a:blip r:embed="rId3"/>
            <a:srcRect/>
            <a:stretch>
              <a:fillRect/>
            </a:stretch>
          </p:blipFill>
          <p:spPr>
            <a:xfrm>
              <a:off x="539749" y="139699"/>
              <a:ext cx="12166602" cy="8864602"/>
            </a:xfrm>
            <a:prstGeom prst="rect">
              <a:avLst/>
            </a:prstGeom>
            <a:ln w="12700" cap="flat">
              <a:noFill/>
              <a:miter lim="400000"/>
            </a:ln>
            <a:effectLst/>
          </p:spPr>
        </p:pic>
        <p:sp>
          <p:nvSpPr>
            <p:cNvPr id="4063" name="Rectangle"/>
            <p:cNvSpPr/>
            <p:nvPr/>
          </p:nvSpPr>
          <p:spPr>
            <a:xfrm>
              <a:off x="418438" y="8550805"/>
              <a:ext cx="1478095" cy="508530"/>
            </a:xfrm>
            <a:prstGeom prst="rect">
              <a:avLst/>
            </a:prstGeom>
            <a:solidFill>
              <a:srgbClr val="000000"/>
            </a:solidFill>
            <a:ln w="12700" cap="flat">
              <a:noFill/>
              <a:miter lim="400000"/>
            </a:ln>
            <a:effectLst/>
          </p:spPr>
          <p:txBody>
            <a:bodyPr wrap="square" lIns="25400" tIns="25400" rIns="25400" bIns="25400" numCol="1" anchor="b">
              <a:noAutofit/>
            </a:bodyPr>
            <a:lstStyle/>
            <a:p>
              <a:pPr marL="0" marR="0" lvl="0" indent="0" algn="l" defTabSz="457200" rtl="0" eaLnBrk="1" fontAlgn="auto" latinLnBrk="0" hangingPunct="0">
                <a:lnSpc>
                  <a:spcPct val="100000"/>
                </a:lnSpc>
                <a:spcBef>
                  <a:spcPts val="0"/>
                </a:spcBef>
                <a:spcAft>
                  <a:spcPts val="0"/>
                </a:spcAft>
                <a:buClrTx/>
                <a:buSzTx/>
                <a:buFontTx/>
                <a:buNone/>
                <a:tabLst/>
                <a:defRPr sz="1200"/>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4064" name="Source: NASA"/>
            <p:cNvSpPr/>
            <p:nvPr/>
          </p:nvSpPr>
          <p:spPr>
            <a:xfrm>
              <a:off x="914400" y="8687154"/>
              <a:ext cx="1101264" cy="2359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b">
              <a:spAutoFit/>
            </a:bodyPr>
            <a:lstStyle>
              <a:lvl1pPr>
                <a:defRPr sz="1200"/>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FFFFFF">
                      <a:alpha val="50000"/>
                    </a:srgbClr>
                  </a:solidFill>
                  <a:effectLst/>
                  <a:uLnTx/>
                  <a:uFillTx/>
                  <a:latin typeface="Arial"/>
                  <a:cs typeface="Arial"/>
                  <a:sym typeface="Arial"/>
                </a:rPr>
                <a:t>Source: NASA</a:t>
              </a:r>
            </a:p>
          </p:txBody>
        </p:sp>
      </p:grpSp>
    </p:spTree>
    <p:extLst>
      <p:ext uri="{BB962C8B-B14F-4D97-AF65-F5344CB8AC3E}">
        <p14:creationId xmlns:p14="http://schemas.microsoft.com/office/powerpoint/2010/main" val="20408498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 name="Rectangle"/>
          <p:cNvSpPr/>
          <p:nvPr/>
        </p:nvSpPr>
        <p:spPr>
          <a:xfrm>
            <a:off x="8132365" y="-1324"/>
            <a:ext cx="8125355" cy="9146647"/>
          </a:xfrm>
          <a:prstGeom prst="rect">
            <a:avLst/>
          </a:prstGeom>
          <a:solidFill>
            <a:srgbClr val="8DC63F"/>
          </a:solidFill>
          <a:ln w="12700">
            <a:miter lim="400000"/>
          </a:ln>
        </p:spPr>
        <p:txBody>
          <a:bodyPr lIns="33867" tIns="33867" rIns="33867" bIns="33867" anchor="ctr"/>
          <a:lstStyle/>
          <a:p>
            <a:pPr marL="0" marR="0" lvl="0" indent="0" algn="l" defTabSz="457200" rtl="0" eaLnBrk="1" fontAlgn="auto" latinLnBrk="0" hangingPunct="0">
              <a:lnSpc>
                <a:spcPct val="100000"/>
              </a:lnSpc>
              <a:spcBef>
                <a:spcPts val="0"/>
              </a:spcBef>
              <a:spcAft>
                <a:spcPts val="0"/>
              </a:spcAft>
              <a:buClrTx/>
              <a:buSzTx/>
              <a:buFontTx/>
              <a:buNone/>
              <a:tabLst/>
              <a:defRPr sz="3200" b="0" cap="none">
                <a:solidFill>
                  <a:srgbClr val="FFFFFF"/>
                </a:solidFill>
                <a:latin typeface="Helvetica Light"/>
                <a:ea typeface="Helvetica Light"/>
                <a:cs typeface="Helvetica Light"/>
                <a:sym typeface="Helvetica Light"/>
              </a:defRPr>
            </a:pPr>
            <a:endParaRPr kumimoji="0" sz="2133" b="0" i="0" u="none" strike="noStrike" kern="0" cap="none" spc="0" normalizeH="0" baseline="0" noProof="0">
              <a:ln>
                <a:noFill/>
              </a:ln>
              <a:solidFill>
                <a:srgbClr val="FFFFFF"/>
              </a:solidFill>
              <a:effectLst/>
              <a:uLnTx/>
              <a:uFillTx/>
              <a:latin typeface="Helvetica Light"/>
              <a:sym typeface="Helvetica Light"/>
            </a:endParaRPr>
          </a:p>
        </p:txBody>
      </p:sp>
      <p:pic>
        <p:nvPicPr>
          <p:cNvPr id="398" name="TCRP_print_fullcolor_lrg.ai" descr="TCRP_print_fullcolor_lrg.ai"/>
          <p:cNvPicPr>
            <a:picLocks noChangeAspect="1"/>
          </p:cNvPicPr>
          <p:nvPr/>
        </p:nvPicPr>
        <p:blipFill>
          <a:blip r:embed="rId3"/>
          <a:stretch>
            <a:fillRect/>
          </a:stretch>
        </p:blipFill>
        <p:spPr>
          <a:xfrm>
            <a:off x="650574" y="5607581"/>
            <a:ext cx="7027201" cy="1592803"/>
          </a:xfrm>
          <a:prstGeom prst="rect">
            <a:avLst/>
          </a:prstGeom>
          <a:ln w="12700">
            <a:miter lim="400000"/>
          </a:ln>
        </p:spPr>
      </p:pic>
      <p:sp>
        <p:nvSpPr>
          <p:cNvPr id="399" name="Rectangle"/>
          <p:cNvSpPr/>
          <p:nvPr/>
        </p:nvSpPr>
        <p:spPr>
          <a:xfrm>
            <a:off x="267408" y="5607581"/>
            <a:ext cx="7519062" cy="1963030"/>
          </a:xfrm>
          <a:prstGeom prst="rect">
            <a:avLst/>
          </a:prstGeom>
          <a:solidFill>
            <a:srgbClr val="FFFFFF"/>
          </a:solidFill>
          <a:ln w="12700">
            <a:miter lim="400000"/>
          </a:ln>
        </p:spPr>
        <p:txBody>
          <a:bodyPr lIns="0" tIns="0" rIns="0" bIns="0" anchor="ctr">
            <a:norm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333" b="1" i="0" u="none" strike="noStrike" kern="0" cap="none" spc="0" normalizeH="0" baseline="0" noProof="0">
              <a:ln>
                <a:noFill/>
              </a:ln>
              <a:solidFill>
                <a:srgbClr val="FFFFFF"/>
              </a:solidFill>
              <a:effectLst/>
              <a:uLnTx/>
              <a:uFillTx/>
              <a:latin typeface="Arial"/>
              <a:cs typeface="Arial"/>
              <a:sym typeface="Arial"/>
            </a:endParaRPr>
          </a:p>
        </p:txBody>
      </p:sp>
      <p:sp>
        <p:nvSpPr>
          <p:cNvPr id="400" name="Take action in the…"/>
          <p:cNvSpPr txBox="1"/>
          <p:nvPr/>
        </p:nvSpPr>
        <p:spPr>
          <a:xfrm>
            <a:off x="8581926" y="910429"/>
            <a:ext cx="6039582" cy="1710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7" tIns="33867" rIns="33867" bIns="33867"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8000">
                <a:solidFill>
                  <a:srgbClr val="FFFFFF"/>
                </a:solidFill>
              </a:defRPr>
            </a:pPr>
            <a:r>
              <a:rPr kumimoji="0" sz="5334" b="1" i="0" u="none" strike="noStrike" kern="0" cap="none" spc="0" normalizeH="0" baseline="0" noProof="0">
                <a:ln>
                  <a:noFill/>
                </a:ln>
                <a:solidFill>
                  <a:srgbClr val="FFFFFF"/>
                </a:solidFill>
                <a:effectLst/>
                <a:uLnTx/>
                <a:uFillTx/>
                <a:latin typeface="Arial"/>
                <a:cs typeface="Arial"/>
                <a:sym typeface="Arial"/>
              </a:rPr>
              <a:t>Take action in the </a:t>
            </a:r>
          </a:p>
          <a:p>
            <a:pPr marL="0" marR="0" lvl="0" indent="0" algn="l" defTabSz="457200" rtl="0" eaLnBrk="1" fontAlgn="auto" latinLnBrk="0" hangingPunct="0">
              <a:lnSpc>
                <a:spcPct val="100000"/>
              </a:lnSpc>
              <a:spcBef>
                <a:spcPts val="0"/>
              </a:spcBef>
              <a:spcAft>
                <a:spcPts val="0"/>
              </a:spcAft>
              <a:buClrTx/>
              <a:buSzTx/>
              <a:buFontTx/>
              <a:buNone/>
              <a:tabLst/>
              <a:defRPr sz="8000">
                <a:solidFill>
                  <a:srgbClr val="FFFFFF"/>
                </a:solidFill>
              </a:defRPr>
            </a:pPr>
            <a:r>
              <a:rPr kumimoji="0" sz="5334" b="1" i="0" u="none" strike="noStrike" kern="0" cap="none" spc="0" normalizeH="0" baseline="0" noProof="0">
                <a:ln>
                  <a:noFill/>
                </a:ln>
                <a:solidFill>
                  <a:srgbClr val="FFFFFF"/>
                </a:solidFill>
                <a:effectLst/>
                <a:uLnTx/>
                <a:uFillTx/>
                <a:latin typeface="Arial"/>
                <a:cs typeface="Arial"/>
                <a:sym typeface="Arial"/>
              </a:rPr>
              <a:t>United States</a:t>
            </a:r>
          </a:p>
        </p:txBody>
      </p:sp>
      <p:sp>
        <p:nvSpPr>
          <p:cNvPr id="402" name="Visit 24hoursofreality.org  to plant your tree and take these local actions!"/>
          <p:cNvSpPr txBox="1">
            <a:spLocks noGrp="1"/>
          </p:cNvSpPr>
          <p:nvPr>
            <p:ph type="subTitle" sz="quarter" idx="1"/>
          </p:nvPr>
        </p:nvSpPr>
        <p:spPr>
          <a:xfrm>
            <a:off x="202276" y="5539436"/>
            <a:ext cx="7757142" cy="1660948"/>
          </a:xfrm>
          <a:prstGeom prst="rect">
            <a:avLst/>
          </a:prstGeom>
        </p:spPr>
        <p:txBody>
          <a:bodyPr/>
          <a:lstStyle/>
          <a:p>
            <a:pPr algn="ctr" defTabSz="335720">
              <a:lnSpc>
                <a:spcPct val="120000"/>
              </a:lnSpc>
              <a:spcBef>
                <a:spcPts val="1200"/>
              </a:spcBef>
              <a:defRPr sz="5124">
                <a:solidFill>
                  <a:srgbClr val="53585F"/>
                </a:solidFill>
              </a:defRPr>
            </a:pPr>
            <a:r>
              <a:rPr sz="3600" dirty="0"/>
              <a:t>Visit </a:t>
            </a:r>
            <a:r>
              <a:rPr sz="3416" dirty="0">
                <a:solidFill>
                  <a:srgbClr val="53585F"/>
                </a:solidFill>
                <a:hlinkClick r:id="rId4">
                  <a:extLst>
                    <a:ext uri="{A12FA001-AC4F-418D-AE19-62706E023703}">
                      <ahyp:hlinkClr xmlns:ahyp="http://schemas.microsoft.com/office/drawing/2018/hyperlinkcolor" val="tx"/>
                    </a:ext>
                  </a:extLst>
                </a:hlinkClick>
              </a:rPr>
              <a:t>24hoursofreality.org</a:t>
            </a:r>
            <a:r>
              <a:rPr dirty="0"/>
              <a:t> </a:t>
            </a:r>
            <a:r>
              <a:rPr sz="3600" dirty="0"/>
              <a:t>to plant your tree and take these local actions!  </a:t>
            </a:r>
          </a:p>
        </p:txBody>
      </p:sp>
      <p:sp>
        <p:nvSpPr>
          <p:cNvPr id="403" name="Strengthen our democracy by becoming civically engaged…"/>
          <p:cNvSpPr txBox="1"/>
          <p:nvPr/>
        </p:nvSpPr>
        <p:spPr>
          <a:xfrm>
            <a:off x="8824155" y="2925872"/>
            <a:ext cx="7027201" cy="4942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7" tIns="33867" rIns="33867" bIns="33867" anchor="ctr">
            <a:spAutoFit/>
          </a:bodyPr>
          <a:lstStyle/>
          <a:p>
            <a:pPr marL="569900" marR="0" lvl="0" indent="-569900" algn="l" defTabSz="457200" rtl="0" eaLnBrk="1" fontAlgn="auto" latinLnBrk="0" hangingPunct="0">
              <a:lnSpc>
                <a:spcPct val="100000"/>
              </a:lnSpc>
              <a:spcBef>
                <a:spcPts val="2000"/>
              </a:spcBef>
              <a:spcAft>
                <a:spcPts val="0"/>
              </a:spcAft>
              <a:buClrTx/>
              <a:buSzPct val="100000"/>
              <a:buFontTx/>
              <a:buAutoNum type="arabicPeriod"/>
              <a:tabLst/>
              <a:defRPr sz="5000" b="0" cap="none">
                <a:solidFill>
                  <a:srgbClr val="FFFFFF"/>
                </a:solidFill>
                <a:latin typeface="Merriweather-Bold"/>
                <a:ea typeface="Merriweather-Bold"/>
                <a:cs typeface="Merriweather-Bold"/>
                <a:sym typeface="Merriweather-Bold"/>
              </a:defRPr>
            </a:pPr>
            <a:r>
              <a:rPr kumimoji="0" lang="en-US" sz="3334" b="0" i="0" u="none" strike="noStrike" kern="0" cap="none" spc="0" normalizeH="0" baseline="0" noProof="0" dirty="0">
                <a:ln>
                  <a:noFill/>
                </a:ln>
                <a:solidFill>
                  <a:srgbClr val="FFFFFF"/>
                </a:solidFill>
                <a:effectLst/>
                <a:uLnTx/>
                <a:uFillTx/>
                <a:latin typeface="Merriweather-Bold"/>
                <a:sym typeface="Merriweather-Bold"/>
              </a:rPr>
              <a:t>Secure your voting plan</a:t>
            </a:r>
          </a:p>
          <a:p>
            <a:pPr marL="569900" marR="0" lvl="0" indent="-569900" algn="l" defTabSz="457200" rtl="0" eaLnBrk="1" fontAlgn="auto" latinLnBrk="0" hangingPunct="0">
              <a:lnSpc>
                <a:spcPct val="100000"/>
              </a:lnSpc>
              <a:spcBef>
                <a:spcPts val="2000"/>
              </a:spcBef>
              <a:spcAft>
                <a:spcPts val="0"/>
              </a:spcAft>
              <a:buClrTx/>
              <a:buSzPct val="100000"/>
              <a:buFontTx/>
              <a:buAutoNum type="arabicPeriod"/>
              <a:tabLst/>
              <a:defRPr sz="5000" b="0" cap="none">
                <a:solidFill>
                  <a:srgbClr val="FFFFFF"/>
                </a:solidFill>
                <a:latin typeface="Merriweather-Bold"/>
                <a:ea typeface="Merriweather-Bold"/>
                <a:cs typeface="Merriweather-Bold"/>
                <a:sym typeface="Merriweather-Bold"/>
              </a:defRPr>
            </a:pPr>
            <a:r>
              <a:rPr kumimoji="0" lang="en-US" sz="3334" b="0" i="0" u="none" strike="noStrike" kern="0" cap="none" spc="0" normalizeH="0" baseline="0" noProof="0" dirty="0">
                <a:ln>
                  <a:noFill/>
                </a:ln>
                <a:solidFill>
                  <a:srgbClr val="FFFFFF"/>
                </a:solidFill>
                <a:effectLst/>
                <a:uLnTx/>
                <a:uFillTx/>
                <a:latin typeface="Merriweather-Bold"/>
                <a:sym typeface="Merriweather-Bold"/>
              </a:rPr>
              <a:t>Pledge to vote, and ask three friends to do the same</a:t>
            </a:r>
          </a:p>
          <a:p>
            <a:pPr marL="569900" marR="0" lvl="0" indent="-569900" algn="l" defTabSz="457200" rtl="0" eaLnBrk="1" fontAlgn="auto" latinLnBrk="0" hangingPunct="0">
              <a:lnSpc>
                <a:spcPct val="100000"/>
              </a:lnSpc>
              <a:spcBef>
                <a:spcPts val="2000"/>
              </a:spcBef>
              <a:spcAft>
                <a:spcPts val="0"/>
              </a:spcAft>
              <a:buClrTx/>
              <a:buSzPct val="100000"/>
              <a:buFontTx/>
              <a:buAutoNum type="arabicPeriod"/>
              <a:tabLst/>
              <a:defRPr sz="5000" b="0" cap="none">
                <a:solidFill>
                  <a:srgbClr val="FFFFFF"/>
                </a:solidFill>
                <a:latin typeface="Merriweather-Bold"/>
                <a:ea typeface="Merriweather-Bold"/>
                <a:cs typeface="Merriweather-Bold"/>
                <a:sym typeface="Merriweather-Bold"/>
              </a:defRPr>
            </a:pPr>
            <a:r>
              <a:rPr kumimoji="0" lang="en-US" sz="3334" b="0" i="0" u="none" strike="noStrike" kern="0" cap="none" spc="0" normalizeH="0" baseline="0" noProof="0" dirty="0">
                <a:ln>
                  <a:noFill/>
                </a:ln>
                <a:solidFill>
                  <a:srgbClr val="FFFFFF"/>
                </a:solidFill>
                <a:effectLst/>
                <a:uLnTx/>
                <a:uFillTx/>
                <a:latin typeface="Merriweather-Bold"/>
                <a:sym typeface="Merriweather-Bold"/>
              </a:rPr>
              <a:t>Stay tuned for upcoming civic engagement events with Climate Reality </a:t>
            </a:r>
          </a:p>
          <a:p>
            <a:pPr marL="569900" marR="0" lvl="0" indent="-569900" algn="l" defTabSz="457200" rtl="0" eaLnBrk="1" fontAlgn="auto" latinLnBrk="0" hangingPunct="0">
              <a:lnSpc>
                <a:spcPct val="100000"/>
              </a:lnSpc>
              <a:spcBef>
                <a:spcPts val="2000"/>
              </a:spcBef>
              <a:spcAft>
                <a:spcPts val="0"/>
              </a:spcAft>
              <a:buClrTx/>
              <a:buSzPct val="100000"/>
              <a:buFontTx/>
              <a:buAutoNum type="arabicPeriod"/>
              <a:tabLst/>
              <a:defRPr sz="5000" b="0" cap="none">
                <a:solidFill>
                  <a:srgbClr val="FFFFFF"/>
                </a:solidFill>
                <a:latin typeface="Merriweather-Bold"/>
                <a:ea typeface="Merriweather-Bold"/>
                <a:cs typeface="Merriweather-Bold"/>
                <a:sym typeface="Merriweather-Bold"/>
              </a:defRPr>
            </a:pPr>
            <a:r>
              <a:rPr kumimoji="0" lang="en-US" sz="3334" b="0" i="0" u="none" strike="noStrike" kern="0" cap="none" spc="0" normalizeH="0" baseline="0" noProof="0" dirty="0">
                <a:ln>
                  <a:noFill/>
                </a:ln>
                <a:solidFill>
                  <a:srgbClr val="FFFFFF"/>
                </a:solidFill>
                <a:effectLst/>
                <a:uLnTx/>
                <a:uFillTx/>
                <a:latin typeface="Merriweather-Bold"/>
                <a:sym typeface="Merriweather-Bold"/>
              </a:rPr>
              <a:t>Continue the conversation in your community</a:t>
            </a:r>
          </a:p>
        </p:txBody>
      </p:sp>
      <p:pic>
        <p:nvPicPr>
          <p:cNvPr id="404" name="24H QR Code.png" descr="24H QR Code.png"/>
          <p:cNvPicPr>
            <a:picLocks noChangeAspect="1"/>
          </p:cNvPicPr>
          <p:nvPr/>
        </p:nvPicPr>
        <p:blipFill>
          <a:blip r:embed="rId5"/>
          <a:srcRect b="2042"/>
          <a:stretch>
            <a:fillRect/>
          </a:stretch>
        </p:blipFill>
        <p:spPr>
          <a:xfrm>
            <a:off x="2305150" y="793052"/>
            <a:ext cx="3611922" cy="35558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3" name="Twenty-four states representing 55% of the American people have formed the United States Climate Alliance"/>
          <p:cNvSpPr txBox="1"/>
          <p:nvPr/>
        </p:nvSpPr>
        <p:spPr>
          <a:xfrm>
            <a:off x="183413" y="342900"/>
            <a:ext cx="15889174" cy="147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ctr">
              <a:defRPr sz="4700"/>
            </a:lvl1pPr>
          </a:lstStyle>
          <a:p>
            <a:r>
              <a:t>Twenty-four states representing 55% of the American people have formed the United States Climate Alliance</a:t>
            </a:r>
          </a:p>
        </p:txBody>
      </p:sp>
      <p:sp>
        <p:nvSpPr>
          <p:cNvPr id="7974" name="California"/>
          <p:cNvSpPr txBox="1"/>
          <p:nvPr/>
        </p:nvSpPr>
        <p:spPr>
          <a:xfrm>
            <a:off x="4484226" y="2362865"/>
            <a:ext cx="2457104" cy="656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4000">
                <a:solidFill>
                  <a:srgbClr val="FF1314"/>
                </a:solidFill>
              </a:defRPr>
            </a:lvl1pPr>
          </a:lstStyle>
          <a:p>
            <a:r>
              <a:t>California</a:t>
            </a:r>
          </a:p>
        </p:txBody>
      </p:sp>
      <p:sp>
        <p:nvSpPr>
          <p:cNvPr id="7975" name="Washington"/>
          <p:cNvSpPr txBox="1"/>
          <p:nvPr/>
        </p:nvSpPr>
        <p:spPr>
          <a:xfrm>
            <a:off x="11722872" y="2362865"/>
            <a:ext cx="3001815" cy="656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4000">
                <a:solidFill>
                  <a:srgbClr val="FF1314"/>
                </a:solidFill>
              </a:defRPr>
            </a:lvl1pPr>
          </a:lstStyle>
          <a:p>
            <a:r>
              <a:t>Washington</a:t>
            </a:r>
          </a:p>
        </p:txBody>
      </p:sp>
      <p:sp>
        <p:nvSpPr>
          <p:cNvPr id="7976" name="New York"/>
          <p:cNvSpPr txBox="1"/>
          <p:nvPr/>
        </p:nvSpPr>
        <p:spPr>
          <a:xfrm>
            <a:off x="8339294" y="2362865"/>
            <a:ext cx="2382442" cy="656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4000">
                <a:solidFill>
                  <a:srgbClr val="FF1314"/>
                </a:solidFill>
              </a:defRPr>
            </a:lvl1pPr>
          </a:lstStyle>
          <a:p>
            <a:r>
              <a:t>New York</a:t>
            </a:r>
          </a:p>
        </p:txBody>
      </p:sp>
      <p:sp>
        <p:nvSpPr>
          <p:cNvPr id="7977" name="Connecticut"/>
          <p:cNvSpPr txBox="1"/>
          <p:nvPr/>
        </p:nvSpPr>
        <p:spPr>
          <a:xfrm>
            <a:off x="4484226" y="3479764"/>
            <a:ext cx="2682548"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Connecticut</a:t>
            </a:r>
          </a:p>
        </p:txBody>
      </p:sp>
      <p:sp>
        <p:nvSpPr>
          <p:cNvPr id="7978" name="Hawaii"/>
          <p:cNvSpPr txBox="1"/>
          <p:nvPr/>
        </p:nvSpPr>
        <p:spPr>
          <a:xfrm>
            <a:off x="11722872" y="3463653"/>
            <a:ext cx="1522463"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Hawaii</a:t>
            </a:r>
          </a:p>
        </p:txBody>
      </p:sp>
      <p:sp>
        <p:nvSpPr>
          <p:cNvPr id="7979" name="Delaware"/>
          <p:cNvSpPr txBox="1"/>
          <p:nvPr/>
        </p:nvSpPr>
        <p:spPr>
          <a:xfrm>
            <a:off x="8339294" y="3463653"/>
            <a:ext cx="2066368"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Delaware</a:t>
            </a:r>
          </a:p>
        </p:txBody>
      </p:sp>
      <p:sp>
        <p:nvSpPr>
          <p:cNvPr id="7980" name="Massachusetts"/>
          <p:cNvSpPr txBox="1"/>
          <p:nvPr/>
        </p:nvSpPr>
        <p:spPr>
          <a:xfrm>
            <a:off x="4484226" y="4150973"/>
            <a:ext cx="3301331"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Massachusetts</a:t>
            </a:r>
          </a:p>
        </p:txBody>
      </p:sp>
      <p:sp>
        <p:nvSpPr>
          <p:cNvPr id="7981" name="Minnesota"/>
          <p:cNvSpPr txBox="1"/>
          <p:nvPr/>
        </p:nvSpPr>
        <p:spPr>
          <a:xfrm>
            <a:off x="11722872" y="4150973"/>
            <a:ext cx="2312276"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Minnesota</a:t>
            </a:r>
          </a:p>
        </p:txBody>
      </p:sp>
      <p:sp>
        <p:nvSpPr>
          <p:cNvPr id="7982" name="Oregon"/>
          <p:cNvSpPr txBox="1"/>
          <p:nvPr/>
        </p:nvSpPr>
        <p:spPr>
          <a:xfrm>
            <a:off x="8339294" y="4150973"/>
            <a:ext cx="1694794"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Oregon</a:t>
            </a:r>
          </a:p>
        </p:txBody>
      </p:sp>
      <p:sp>
        <p:nvSpPr>
          <p:cNvPr id="7983" name="Rhode Island"/>
          <p:cNvSpPr txBox="1"/>
          <p:nvPr/>
        </p:nvSpPr>
        <p:spPr>
          <a:xfrm>
            <a:off x="4484226" y="4822182"/>
            <a:ext cx="2905015"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Rhode Island</a:t>
            </a:r>
          </a:p>
        </p:txBody>
      </p:sp>
      <p:sp>
        <p:nvSpPr>
          <p:cNvPr id="7984" name="Virginia"/>
          <p:cNvSpPr txBox="1"/>
          <p:nvPr/>
        </p:nvSpPr>
        <p:spPr>
          <a:xfrm>
            <a:off x="11722872" y="4822182"/>
            <a:ext cx="1736466"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Virginia</a:t>
            </a:r>
          </a:p>
        </p:txBody>
      </p:sp>
      <p:sp>
        <p:nvSpPr>
          <p:cNvPr id="7985" name="Vermont"/>
          <p:cNvSpPr txBox="1"/>
          <p:nvPr/>
        </p:nvSpPr>
        <p:spPr>
          <a:xfrm>
            <a:off x="8339294" y="4822182"/>
            <a:ext cx="1892735"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Vermont</a:t>
            </a:r>
          </a:p>
        </p:txBody>
      </p:sp>
      <p:sp>
        <p:nvSpPr>
          <p:cNvPr id="7986" name="and Puerto Rico"/>
          <p:cNvSpPr txBox="1"/>
          <p:nvPr/>
        </p:nvSpPr>
        <p:spPr>
          <a:xfrm>
            <a:off x="4484226" y="8216900"/>
            <a:ext cx="3522496"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i="1"/>
            </a:lvl1pPr>
          </a:lstStyle>
          <a:p>
            <a:r>
              <a:t>and Puerto Rico</a:t>
            </a:r>
          </a:p>
        </p:txBody>
      </p:sp>
      <p:sp>
        <p:nvSpPr>
          <p:cNvPr id="7987" name="Line"/>
          <p:cNvSpPr/>
          <p:nvPr/>
        </p:nvSpPr>
        <p:spPr>
          <a:xfrm>
            <a:off x="1010632" y="3303473"/>
            <a:ext cx="13714055" cy="1"/>
          </a:xfrm>
          <a:prstGeom prst="line">
            <a:avLst/>
          </a:prstGeom>
          <a:ln w="25400">
            <a:solidFill>
              <a:srgbClr val="9DA9A9"/>
            </a:solidFill>
            <a:miter lim="400000"/>
          </a:ln>
        </p:spPr>
        <p:txBody>
          <a:bodyPr lIns="0" tIns="0" rIns="0" bIns="0"/>
          <a:lstStyle/>
          <a:p>
            <a:endParaRPr/>
          </a:p>
        </p:txBody>
      </p:sp>
      <p:sp>
        <p:nvSpPr>
          <p:cNvPr id="7988" name="Line"/>
          <p:cNvSpPr/>
          <p:nvPr/>
        </p:nvSpPr>
        <p:spPr>
          <a:xfrm flipV="1">
            <a:off x="3816597" y="2214736"/>
            <a:ext cx="1" cy="6537960"/>
          </a:xfrm>
          <a:prstGeom prst="line">
            <a:avLst/>
          </a:prstGeom>
          <a:ln w="25400">
            <a:solidFill>
              <a:srgbClr val="9DA9A9"/>
            </a:solidFill>
            <a:miter lim="400000"/>
          </a:ln>
        </p:spPr>
        <p:txBody>
          <a:bodyPr lIns="0" tIns="0" rIns="0" bIns="0"/>
          <a:lstStyle/>
          <a:p>
            <a:endParaRPr/>
          </a:p>
        </p:txBody>
      </p:sp>
      <p:sp>
        <p:nvSpPr>
          <p:cNvPr id="7989" name="Founding Members"/>
          <p:cNvSpPr txBox="1"/>
          <p:nvPr/>
        </p:nvSpPr>
        <p:spPr>
          <a:xfrm>
            <a:off x="1345039" y="2214737"/>
            <a:ext cx="1884187" cy="95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3000" b="0">
                <a:solidFill>
                  <a:srgbClr val="B2C0C0"/>
                </a:solidFill>
              </a:defRPr>
            </a:lvl1pPr>
          </a:lstStyle>
          <a:p>
            <a:r>
              <a:t>Founding Members</a:t>
            </a:r>
          </a:p>
        </p:txBody>
      </p:sp>
      <p:sp>
        <p:nvSpPr>
          <p:cNvPr id="7990" name="Additional States"/>
          <p:cNvSpPr txBox="1"/>
          <p:nvPr/>
        </p:nvSpPr>
        <p:spPr>
          <a:xfrm>
            <a:off x="1345039" y="3582344"/>
            <a:ext cx="2033062" cy="95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3000" b="0">
                <a:solidFill>
                  <a:srgbClr val="B2C0C0"/>
                </a:solidFill>
              </a:defRPr>
            </a:lvl1pPr>
          </a:lstStyle>
          <a:p>
            <a:r>
              <a:t>Additional States</a:t>
            </a:r>
          </a:p>
        </p:txBody>
      </p:sp>
      <p:sp>
        <p:nvSpPr>
          <p:cNvPr id="7991" name="North Carolina"/>
          <p:cNvSpPr txBox="1"/>
          <p:nvPr/>
        </p:nvSpPr>
        <p:spPr>
          <a:xfrm>
            <a:off x="4484226" y="5493391"/>
            <a:ext cx="3201276"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North Carolina</a:t>
            </a:r>
          </a:p>
        </p:txBody>
      </p:sp>
      <p:sp>
        <p:nvSpPr>
          <p:cNvPr id="7992" name="Colorado"/>
          <p:cNvSpPr txBox="1"/>
          <p:nvPr/>
        </p:nvSpPr>
        <p:spPr>
          <a:xfrm>
            <a:off x="8339294" y="5493391"/>
            <a:ext cx="2065066"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Colorado</a:t>
            </a:r>
          </a:p>
        </p:txBody>
      </p:sp>
      <p:sp>
        <p:nvSpPr>
          <p:cNvPr id="7993" name="Maryland"/>
          <p:cNvSpPr txBox="1"/>
          <p:nvPr/>
        </p:nvSpPr>
        <p:spPr>
          <a:xfrm>
            <a:off x="11722872" y="5493391"/>
            <a:ext cx="2065717"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Maryland</a:t>
            </a:r>
          </a:p>
        </p:txBody>
      </p:sp>
      <p:sp>
        <p:nvSpPr>
          <p:cNvPr id="7994" name="New Jersey"/>
          <p:cNvSpPr txBox="1"/>
          <p:nvPr/>
        </p:nvSpPr>
        <p:spPr>
          <a:xfrm>
            <a:off x="4484226" y="6164599"/>
            <a:ext cx="2560788"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New Jersey</a:t>
            </a:r>
          </a:p>
        </p:txBody>
      </p:sp>
      <p:sp>
        <p:nvSpPr>
          <p:cNvPr id="7995" name="Illinois"/>
          <p:cNvSpPr txBox="1"/>
          <p:nvPr/>
        </p:nvSpPr>
        <p:spPr>
          <a:xfrm>
            <a:off x="8339294" y="6164599"/>
            <a:ext cx="1522029"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Illinois</a:t>
            </a:r>
          </a:p>
        </p:txBody>
      </p:sp>
      <p:sp>
        <p:nvSpPr>
          <p:cNvPr id="7996" name="New Mexico"/>
          <p:cNvSpPr txBox="1"/>
          <p:nvPr/>
        </p:nvSpPr>
        <p:spPr>
          <a:xfrm>
            <a:off x="11722872" y="6164599"/>
            <a:ext cx="2658673"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New Mexico</a:t>
            </a:r>
          </a:p>
        </p:txBody>
      </p:sp>
      <p:sp>
        <p:nvSpPr>
          <p:cNvPr id="7997" name="Michigan"/>
          <p:cNvSpPr txBox="1"/>
          <p:nvPr/>
        </p:nvSpPr>
        <p:spPr>
          <a:xfrm>
            <a:off x="4484226" y="6835809"/>
            <a:ext cx="2040540"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Michigan</a:t>
            </a:r>
          </a:p>
        </p:txBody>
      </p:sp>
      <p:sp>
        <p:nvSpPr>
          <p:cNvPr id="7998" name="Wisconsin"/>
          <p:cNvSpPr txBox="1"/>
          <p:nvPr/>
        </p:nvSpPr>
        <p:spPr>
          <a:xfrm>
            <a:off x="8339294" y="6835809"/>
            <a:ext cx="2333112"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Wisconsin</a:t>
            </a:r>
          </a:p>
        </p:txBody>
      </p:sp>
      <p:sp>
        <p:nvSpPr>
          <p:cNvPr id="7999" name="Maine"/>
          <p:cNvSpPr txBox="1"/>
          <p:nvPr/>
        </p:nvSpPr>
        <p:spPr>
          <a:xfrm>
            <a:off x="11722872" y="6835809"/>
            <a:ext cx="1374007"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Maine</a:t>
            </a:r>
          </a:p>
        </p:txBody>
      </p:sp>
      <p:sp>
        <p:nvSpPr>
          <p:cNvPr id="8000" name="Nevada"/>
          <p:cNvSpPr txBox="1"/>
          <p:nvPr/>
        </p:nvSpPr>
        <p:spPr>
          <a:xfrm>
            <a:off x="4484226" y="7507017"/>
            <a:ext cx="1695662" cy="595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Nevada</a:t>
            </a:r>
          </a:p>
        </p:txBody>
      </p:sp>
      <p:sp>
        <p:nvSpPr>
          <p:cNvPr id="8001" name="Pennsylvania"/>
          <p:cNvSpPr txBox="1"/>
          <p:nvPr/>
        </p:nvSpPr>
        <p:spPr>
          <a:xfrm>
            <a:off x="8339294" y="7507017"/>
            <a:ext cx="2955585" cy="595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Pennsylvania</a:t>
            </a:r>
          </a:p>
        </p:txBody>
      </p:sp>
      <p:sp>
        <p:nvSpPr>
          <p:cNvPr id="8002" name="Montana"/>
          <p:cNvSpPr txBox="1"/>
          <p:nvPr/>
        </p:nvSpPr>
        <p:spPr>
          <a:xfrm>
            <a:off x="11722872" y="7507017"/>
            <a:ext cx="1941570" cy="595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3500"/>
            </a:lvl1pPr>
          </a:lstStyle>
          <a:p>
            <a:r>
              <a:t>Montana</a:t>
            </a:r>
          </a:p>
        </p:txBody>
      </p:sp>
    </p:spTree>
    <p:extLst>
      <p:ext uri="{BB962C8B-B14F-4D97-AF65-F5344CB8AC3E}">
        <p14:creationId xmlns:p14="http://schemas.microsoft.com/office/powerpoint/2010/main" val="2372163924"/>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7973">
                                            <p:txEl>
                                              <p:charRg st="4294967295" end="4294967295"/>
                                            </p:txEl>
                                          </p:spTgt>
                                        </p:tgtEl>
                                        <p:attrNameLst>
                                          <p:attrName>style.visibility</p:attrName>
                                        </p:attrNameLst>
                                      </p:cBhvr>
                                      <p:to>
                                        <p:strVal val="visible"/>
                                      </p:to>
                                    </p:set>
                                  </p:childTnLst>
                                </p:cTn>
                              </p:par>
                            </p:childTnLst>
                          </p:cTn>
                        </p:par>
                        <p:par>
                          <p:cTn id="7" fill="hold">
                            <p:stCondLst>
                              <p:cond delay="1800"/>
                            </p:stCondLst>
                            <p:childTnLst>
                              <p:par>
                                <p:cTn id="8" presetID="10" presetClass="entr" presetSubtype="0" fill="hold" grpId="0" nodeType="afterEffect">
                                  <p:stCondLst>
                                    <p:cond delay="400"/>
                                  </p:stCondLst>
                                  <p:childTnLst>
                                    <p:set>
                                      <p:cBhvr>
                                        <p:cTn id="9" dur="1" fill="hold">
                                          <p:stCondLst>
                                            <p:cond delay="0"/>
                                          </p:stCondLst>
                                        </p:cTn>
                                        <p:tgtEl>
                                          <p:spTgt spid="7989"/>
                                        </p:tgtEl>
                                        <p:attrNameLst>
                                          <p:attrName>style.visibility</p:attrName>
                                        </p:attrNameLst>
                                      </p:cBhvr>
                                      <p:to>
                                        <p:strVal val="visible"/>
                                      </p:to>
                                    </p:set>
                                    <p:animEffect transition="in" filter="fade">
                                      <p:cBhvr>
                                        <p:cTn id="10" dur="1000"/>
                                        <p:tgtEl>
                                          <p:spTgt spid="7989"/>
                                        </p:tgtEl>
                                      </p:cBhvr>
                                    </p:animEffect>
                                  </p:childTnLst>
                                </p:cTn>
                              </p:par>
                            </p:childTnLst>
                          </p:cTn>
                        </p:par>
                        <p:par>
                          <p:cTn id="11" fill="hold">
                            <p:stCondLst>
                              <p:cond delay="3200"/>
                            </p:stCondLst>
                            <p:childTnLst>
                              <p:par>
                                <p:cTn id="12" presetID="10" presetClass="entr" presetSubtype="0" fill="hold" grpId="0" nodeType="afterEffect">
                                  <p:stCondLst>
                                    <p:cond delay="0"/>
                                  </p:stCondLst>
                                  <p:childTnLst>
                                    <p:set>
                                      <p:cBhvr>
                                        <p:cTn id="13" dur="1" fill="hold">
                                          <p:stCondLst>
                                            <p:cond delay="0"/>
                                          </p:stCondLst>
                                        </p:cTn>
                                        <p:tgtEl>
                                          <p:spTgt spid="7988"/>
                                        </p:tgtEl>
                                        <p:attrNameLst>
                                          <p:attrName>style.visibility</p:attrName>
                                        </p:attrNameLst>
                                      </p:cBhvr>
                                      <p:to>
                                        <p:strVal val="visible"/>
                                      </p:to>
                                    </p:set>
                                    <p:animEffect transition="in" filter="fade">
                                      <p:cBhvr>
                                        <p:cTn id="14" dur="700"/>
                                        <p:tgtEl>
                                          <p:spTgt spid="7988"/>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7974"/>
                                        </p:tgtEl>
                                        <p:attrNameLst>
                                          <p:attrName>style.visibility</p:attrName>
                                        </p:attrNameLst>
                                      </p:cBhvr>
                                      <p:to>
                                        <p:strVal val="visible"/>
                                      </p:to>
                                    </p:set>
                                    <p:animEffect transition="in" filter="fade">
                                      <p:cBhvr>
                                        <p:cTn id="17" dur="500"/>
                                        <p:tgtEl>
                                          <p:spTgt spid="7974"/>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7976"/>
                                        </p:tgtEl>
                                        <p:attrNameLst>
                                          <p:attrName>style.visibility</p:attrName>
                                        </p:attrNameLst>
                                      </p:cBhvr>
                                      <p:to>
                                        <p:strVal val="visible"/>
                                      </p:to>
                                    </p:set>
                                    <p:animEffect transition="in" filter="fade">
                                      <p:cBhvr>
                                        <p:cTn id="20" dur="500"/>
                                        <p:tgtEl>
                                          <p:spTgt spid="7976"/>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7975"/>
                                        </p:tgtEl>
                                        <p:attrNameLst>
                                          <p:attrName>style.visibility</p:attrName>
                                        </p:attrNameLst>
                                      </p:cBhvr>
                                      <p:to>
                                        <p:strVal val="visible"/>
                                      </p:to>
                                    </p:set>
                                    <p:animEffect transition="in" filter="fade">
                                      <p:cBhvr>
                                        <p:cTn id="23" dur="500"/>
                                        <p:tgtEl>
                                          <p:spTgt spid="7975"/>
                                        </p:tgtEl>
                                      </p:cBhvr>
                                    </p:animEffect>
                                  </p:childTnLst>
                                </p:cTn>
                              </p:par>
                            </p:childTnLst>
                          </p:cTn>
                        </p:par>
                        <p:par>
                          <p:cTn id="24" fill="hold">
                            <p:stCondLst>
                              <p:cond delay="4600"/>
                            </p:stCondLst>
                            <p:childTnLst>
                              <p:par>
                                <p:cTn id="25" presetID="10" presetClass="entr" presetSubtype="0" fill="hold" grpId="0" nodeType="afterEffect">
                                  <p:stCondLst>
                                    <p:cond delay="0"/>
                                  </p:stCondLst>
                                  <p:childTnLst>
                                    <p:set>
                                      <p:cBhvr>
                                        <p:cTn id="26" dur="1" fill="hold">
                                          <p:stCondLst>
                                            <p:cond delay="0"/>
                                          </p:stCondLst>
                                        </p:cTn>
                                        <p:tgtEl>
                                          <p:spTgt spid="7987"/>
                                        </p:tgtEl>
                                        <p:attrNameLst>
                                          <p:attrName>style.visibility</p:attrName>
                                        </p:attrNameLst>
                                      </p:cBhvr>
                                      <p:to>
                                        <p:strVal val="visible"/>
                                      </p:to>
                                    </p:set>
                                    <p:animEffect transition="in" filter="fade">
                                      <p:cBhvr>
                                        <p:cTn id="27" dur="700"/>
                                        <p:tgtEl>
                                          <p:spTgt spid="7987"/>
                                        </p:tgtEl>
                                      </p:cBhvr>
                                    </p:animEffect>
                                  </p:childTnLst>
                                </p:cTn>
                              </p:par>
                            </p:childTnLst>
                          </p:cTn>
                        </p:par>
                        <p:par>
                          <p:cTn id="28" fill="hold">
                            <p:stCondLst>
                              <p:cond delay="5300"/>
                            </p:stCondLst>
                            <p:childTnLst>
                              <p:par>
                                <p:cTn id="29" presetID="10" presetClass="entr" presetSubtype="0" fill="hold" grpId="0" nodeType="afterEffect">
                                  <p:stCondLst>
                                    <p:cond delay="0"/>
                                  </p:stCondLst>
                                  <p:childTnLst>
                                    <p:set>
                                      <p:cBhvr>
                                        <p:cTn id="30" dur="1" fill="hold">
                                          <p:stCondLst>
                                            <p:cond delay="0"/>
                                          </p:stCondLst>
                                        </p:cTn>
                                        <p:tgtEl>
                                          <p:spTgt spid="7990"/>
                                        </p:tgtEl>
                                        <p:attrNameLst>
                                          <p:attrName>style.visibility</p:attrName>
                                        </p:attrNameLst>
                                      </p:cBhvr>
                                      <p:to>
                                        <p:strVal val="visible"/>
                                      </p:to>
                                    </p:set>
                                    <p:animEffect transition="in" filter="fade">
                                      <p:cBhvr>
                                        <p:cTn id="31" dur="1000"/>
                                        <p:tgtEl>
                                          <p:spTgt spid="7990"/>
                                        </p:tgtEl>
                                      </p:cBhvr>
                                    </p:animEffect>
                                  </p:childTnLst>
                                </p:cTn>
                              </p:par>
                            </p:childTnLst>
                          </p:cTn>
                        </p:par>
                        <p:par>
                          <p:cTn id="32" fill="hold">
                            <p:stCondLst>
                              <p:cond delay="6300"/>
                            </p:stCondLst>
                            <p:childTnLst>
                              <p:par>
                                <p:cTn id="33" presetID="10" presetClass="entr" presetSubtype="0" fill="hold" grpId="0" nodeType="afterEffect">
                                  <p:stCondLst>
                                    <p:cond delay="200"/>
                                  </p:stCondLst>
                                  <p:childTnLst>
                                    <p:set>
                                      <p:cBhvr>
                                        <p:cTn id="34" dur="1" fill="hold">
                                          <p:stCondLst>
                                            <p:cond delay="0"/>
                                          </p:stCondLst>
                                        </p:cTn>
                                        <p:tgtEl>
                                          <p:spTgt spid="7977"/>
                                        </p:tgtEl>
                                        <p:attrNameLst>
                                          <p:attrName>style.visibility</p:attrName>
                                        </p:attrNameLst>
                                      </p:cBhvr>
                                      <p:to>
                                        <p:strVal val="visible"/>
                                      </p:to>
                                    </p:set>
                                    <p:animEffect transition="in" filter="fade">
                                      <p:cBhvr>
                                        <p:cTn id="35" dur="500"/>
                                        <p:tgtEl>
                                          <p:spTgt spid="7977"/>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979"/>
                                        </p:tgtEl>
                                        <p:attrNameLst>
                                          <p:attrName>style.visibility</p:attrName>
                                        </p:attrNameLst>
                                      </p:cBhvr>
                                      <p:to>
                                        <p:strVal val="visible"/>
                                      </p:to>
                                    </p:set>
                                    <p:animEffect transition="in" filter="fade">
                                      <p:cBhvr>
                                        <p:cTn id="38" dur="500"/>
                                        <p:tgtEl>
                                          <p:spTgt spid="7979"/>
                                        </p:tgtEl>
                                      </p:cBhvr>
                                    </p:animEffect>
                                  </p:childTnLst>
                                </p:cTn>
                              </p:par>
                              <p:par>
                                <p:cTn id="39" presetID="10" presetClass="entr" presetSubtype="0" fill="hold" grpId="0" nodeType="withEffect">
                                  <p:stCondLst>
                                    <p:cond delay="800"/>
                                  </p:stCondLst>
                                  <p:childTnLst>
                                    <p:set>
                                      <p:cBhvr>
                                        <p:cTn id="40" dur="1" fill="hold">
                                          <p:stCondLst>
                                            <p:cond delay="0"/>
                                          </p:stCondLst>
                                        </p:cTn>
                                        <p:tgtEl>
                                          <p:spTgt spid="7978"/>
                                        </p:tgtEl>
                                        <p:attrNameLst>
                                          <p:attrName>style.visibility</p:attrName>
                                        </p:attrNameLst>
                                      </p:cBhvr>
                                      <p:to>
                                        <p:strVal val="visible"/>
                                      </p:to>
                                    </p:set>
                                    <p:animEffect transition="in" filter="fade">
                                      <p:cBhvr>
                                        <p:cTn id="41" dur="500"/>
                                        <p:tgtEl>
                                          <p:spTgt spid="7978"/>
                                        </p:tgtEl>
                                      </p:cBhvr>
                                    </p:animEffect>
                                  </p:childTnLst>
                                </p:cTn>
                              </p:par>
                              <p:par>
                                <p:cTn id="42" presetID="10" presetClass="entr" presetSubtype="0" fill="hold" grpId="0" nodeType="withEffect">
                                  <p:stCondLst>
                                    <p:cond delay="1100"/>
                                  </p:stCondLst>
                                  <p:childTnLst>
                                    <p:set>
                                      <p:cBhvr>
                                        <p:cTn id="43" dur="1" fill="hold">
                                          <p:stCondLst>
                                            <p:cond delay="0"/>
                                          </p:stCondLst>
                                        </p:cTn>
                                        <p:tgtEl>
                                          <p:spTgt spid="7980"/>
                                        </p:tgtEl>
                                        <p:attrNameLst>
                                          <p:attrName>style.visibility</p:attrName>
                                        </p:attrNameLst>
                                      </p:cBhvr>
                                      <p:to>
                                        <p:strVal val="visible"/>
                                      </p:to>
                                    </p:set>
                                    <p:animEffect transition="in" filter="fade">
                                      <p:cBhvr>
                                        <p:cTn id="44" dur="500"/>
                                        <p:tgtEl>
                                          <p:spTgt spid="7980"/>
                                        </p:tgtEl>
                                      </p:cBhvr>
                                    </p:animEffect>
                                  </p:childTnLst>
                                </p:cTn>
                              </p:par>
                              <p:par>
                                <p:cTn id="45" presetID="10" presetClass="entr" presetSubtype="0" fill="hold" grpId="0" nodeType="withEffect">
                                  <p:stCondLst>
                                    <p:cond delay="1400"/>
                                  </p:stCondLst>
                                  <p:childTnLst>
                                    <p:set>
                                      <p:cBhvr>
                                        <p:cTn id="46" dur="1" fill="hold">
                                          <p:stCondLst>
                                            <p:cond delay="0"/>
                                          </p:stCondLst>
                                        </p:cTn>
                                        <p:tgtEl>
                                          <p:spTgt spid="7982"/>
                                        </p:tgtEl>
                                        <p:attrNameLst>
                                          <p:attrName>style.visibility</p:attrName>
                                        </p:attrNameLst>
                                      </p:cBhvr>
                                      <p:to>
                                        <p:strVal val="visible"/>
                                      </p:to>
                                    </p:set>
                                    <p:animEffect transition="in" filter="fade">
                                      <p:cBhvr>
                                        <p:cTn id="47" dur="500"/>
                                        <p:tgtEl>
                                          <p:spTgt spid="7982"/>
                                        </p:tgtEl>
                                      </p:cBhvr>
                                    </p:animEffect>
                                  </p:childTnLst>
                                </p:cTn>
                              </p:par>
                              <p:par>
                                <p:cTn id="48" presetID="10" presetClass="entr" presetSubtype="0" fill="hold" grpId="0" nodeType="withEffect">
                                  <p:stCondLst>
                                    <p:cond delay="1700"/>
                                  </p:stCondLst>
                                  <p:childTnLst>
                                    <p:set>
                                      <p:cBhvr>
                                        <p:cTn id="49" dur="1" fill="hold">
                                          <p:stCondLst>
                                            <p:cond delay="0"/>
                                          </p:stCondLst>
                                        </p:cTn>
                                        <p:tgtEl>
                                          <p:spTgt spid="7981"/>
                                        </p:tgtEl>
                                        <p:attrNameLst>
                                          <p:attrName>style.visibility</p:attrName>
                                        </p:attrNameLst>
                                      </p:cBhvr>
                                      <p:to>
                                        <p:strVal val="visible"/>
                                      </p:to>
                                    </p:set>
                                    <p:animEffect transition="in" filter="fade">
                                      <p:cBhvr>
                                        <p:cTn id="50" dur="500"/>
                                        <p:tgtEl>
                                          <p:spTgt spid="7981"/>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7983"/>
                                        </p:tgtEl>
                                        <p:attrNameLst>
                                          <p:attrName>style.visibility</p:attrName>
                                        </p:attrNameLst>
                                      </p:cBhvr>
                                      <p:to>
                                        <p:strVal val="visible"/>
                                      </p:to>
                                    </p:set>
                                    <p:animEffect transition="in" filter="fade">
                                      <p:cBhvr>
                                        <p:cTn id="53" dur="500"/>
                                        <p:tgtEl>
                                          <p:spTgt spid="7983"/>
                                        </p:tgtEl>
                                      </p:cBhvr>
                                    </p:animEffect>
                                  </p:childTnLst>
                                </p:cTn>
                              </p:par>
                              <p:par>
                                <p:cTn id="54" presetID="10" presetClass="entr" presetSubtype="0" fill="hold" grpId="0" nodeType="withEffect">
                                  <p:stCondLst>
                                    <p:cond delay="2300"/>
                                  </p:stCondLst>
                                  <p:childTnLst>
                                    <p:set>
                                      <p:cBhvr>
                                        <p:cTn id="55" dur="1" fill="hold">
                                          <p:stCondLst>
                                            <p:cond delay="0"/>
                                          </p:stCondLst>
                                        </p:cTn>
                                        <p:tgtEl>
                                          <p:spTgt spid="7985"/>
                                        </p:tgtEl>
                                        <p:attrNameLst>
                                          <p:attrName>style.visibility</p:attrName>
                                        </p:attrNameLst>
                                      </p:cBhvr>
                                      <p:to>
                                        <p:strVal val="visible"/>
                                      </p:to>
                                    </p:set>
                                    <p:animEffect transition="in" filter="fade">
                                      <p:cBhvr>
                                        <p:cTn id="56" dur="500"/>
                                        <p:tgtEl>
                                          <p:spTgt spid="7985"/>
                                        </p:tgtEl>
                                      </p:cBhvr>
                                    </p:animEffect>
                                  </p:childTnLst>
                                </p:cTn>
                              </p:par>
                              <p:par>
                                <p:cTn id="57" presetID="10" presetClass="entr" presetSubtype="0" fill="hold" grpId="0" nodeType="withEffect">
                                  <p:stCondLst>
                                    <p:cond delay="2600"/>
                                  </p:stCondLst>
                                  <p:childTnLst>
                                    <p:set>
                                      <p:cBhvr>
                                        <p:cTn id="58" dur="1" fill="hold">
                                          <p:stCondLst>
                                            <p:cond delay="0"/>
                                          </p:stCondLst>
                                        </p:cTn>
                                        <p:tgtEl>
                                          <p:spTgt spid="7984"/>
                                        </p:tgtEl>
                                        <p:attrNameLst>
                                          <p:attrName>style.visibility</p:attrName>
                                        </p:attrNameLst>
                                      </p:cBhvr>
                                      <p:to>
                                        <p:strVal val="visible"/>
                                      </p:to>
                                    </p:set>
                                    <p:animEffect transition="in" filter="fade">
                                      <p:cBhvr>
                                        <p:cTn id="59" dur="500"/>
                                        <p:tgtEl>
                                          <p:spTgt spid="7984"/>
                                        </p:tgtEl>
                                      </p:cBhvr>
                                    </p:animEffect>
                                  </p:childTnLst>
                                </p:cTn>
                              </p:par>
                              <p:par>
                                <p:cTn id="60" presetID="10" presetClass="entr" presetSubtype="0" fill="hold" grpId="0" nodeType="withEffect">
                                  <p:stCondLst>
                                    <p:cond delay="2900"/>
                                  </p:stCondLst>
                                  <p:childTnLst>
                                    <p:set>
                                      <p:cBhvr>
                                        <p:cTn id="61" dur="1" fill="hold">
                                          <p:stCondLst>
                                            <p:cond delay="0"/>
                                          </p:stCondLst>
                                        </p:cTn>
                                        <p:tgtEl>
                                          <p:spTgt spid="7991"/>
                                        </p:tgtEl>
                                        <p:attrNameLst>
                                          <p:attrName>style.visibility</p:attrName>
                                        </p:attrNameLst>
                                      </p:cBhvr>
                                      <p:to>
                                        <p:strVal val="visible"/>
                                      </p:to>
                                    </p:set>
                                    <p:animEffect transition="in" filter="fade">
                                      <p:cBhvr>
                                        <p:cTn id="62" dur="500"/>
                                        <p:tgtEl>
                                          <p:spTgt spid="7991"/>
                                        </p:tgtEl>
                                      </p:cBhvr>
                                    </p:animEffect>
                                  </p:childTnLst>
                                </p:cTn>
                              </p:par>
                              <p:par>
                                <p:cTn id="63" presetID="10" presetClass="entr" presetSubtype="0" fill="hold" grpId="0" nodeType="withEffect">
                                  <p:stCondLst>
                                    <p:cond delay="3200"/>
                                  </p:stCondLst>
                                  <p:childTnLst>
                                    <p:set>
                                      <p:cBhvr>
                                        <p:cTn id="64" dur="1" fill="hold">
                                          <p:stCondLst>
                                            <p:cond delay="0"/>
                                          </p:stCondLst>
                                        </p:cTn>
                                        <p:tgtEl>
                                          <p:spTgt spid="7992"/>
                                        </p:tgtEl>
                                        <p:attrNameLst>
                                          <p:attrName>style.visibility</p:attrName>
                                        </p:attrNameLst>
                                      </p:cBhvr>
                                      <p:to>
                                        <p:strVal val="visible"/>
                                      </p:to>
                                    </p:set>
                                    <p:animEffect transition="in" filter="fade">
                                      <p:cBhvr>
                                        <p:cTn id="65" dur="500"/>
                                        <p:tgtEl>
                                          <p:spTgt spid="7992"/>
                                        </p:tgtEl>
                                      </p:cBhvr>
                                    </p:animEffect>
                                  </p:childTnLst>
                                </p:cTn>
                              </p:par>
                              <p:par>
                                <p:cTn id="66" presetID="10" presetClass="entr" presetSubtype="0" fill="hold" grpId="0" nodeType="withEffect">
                                  <p:stCondLst>
                                    <p:cond delay="3300"/>
                                  </p:stCondLst>
                                  <p:childTnLst>
                                    <p:set>
                                      <p:cBhvr>
                                        <p:cTn id="67" dur="1" fill="hold">
                                          <p:stCondLst>
                                            <p:cond delay="0"/>
                                          </p:stCondLst>
                                        </p:cTn>
                                        <p:tgtEl>
                                          <p:spTgt spid="7993"/>
                                        </p:tgtEl>
                                        <p:attrNameLst>
                                          <p:attrName>style.visibility</p:attrName>
                                        </p:attrNameLst>
                                      </p:cBhvr>
                                      <p:to>
                                        <p:strVal val="visible"/>
                                      </p:to>
                                    </p:set>
                                    <p:animEffect transition="in" filter="fade">
                                      <p:cBhvr>
                                        <p:cTn id="68" dur="500"/>
                                        <p:tgtEl>
                                          <p:spTgt spid="7993"/>
                                        </p:tgtEl>
                                      </p:cBhvr>
                                    </p:animEffect>
                                  </p:childTnLst>
                                </p:cTn>
                              </p:par>
                              <p:par>
                                <p:cTn id="69" presetID="10" presetClass="entr" presetSubtype="0" fill="hold" grpId="0" nodeType="withEffect">
                                  <p:stCondLst>
                                    <p:cond delay="3600"/>
                                  </p:stCondLst>
                                  <p:childTnLst>
                                    <p:set>
                                      <p:cBhvr>
                                        <p:cTn id="70" dur="1" fill="hold">
                                          <p:stCondLst>
                                            <p:cond delay="0"/>
                                          </p:stCondLst>
                                        </p:cTn>
                                        <p:tgtEl>
                                          <p:spTgt spid="7994"/>
                                        </p:tgtEl>
                                        <p:attrNameLst>
                                          <p:attrName>style.visibility</p:attrName>
                                        </p:attrNameLst>
                                      </p:cBhvr>
                                      <p:to>
                                        <p:strVal val="visible"/>
                                      </p:to>
                                    </p:set>
                                    <p:animEffect transition="in" filter="fade">
                                      <p:cBhvr>
                                        <p:cTn id="71" dur="500"/>
                                        <p:tgtEl>
                                          <p:spTgt spid="7994"/>
                                        </p:tgtEl>
                                      </p:cBhvr>
                                    </p:animEffect>
                                  </p:childTnLst>
                                </p:cTn>
                              </p:par>
                              <p:par>
                                <p:cTn id="72" presetID="10" presetClass="entr" presetSubtype="0" fill="hold" grpId="0" nodeType="withEffect">
                                  <p:stCondLst>
                                    <p:cond delay="3900"/>
                                  </p:stCondLst>
                                  <p:childTnLst>
                                    <p:set>
                                      <p:cBhvr>
                                        <p:cTn id="73" dur="1" fill="hold">
                                          <p:stCondLst>
                                            <p:cond delay="0"/>
                                          </p:stCondLst>
                                        </p:cTn>
                                        <p:tgtEl>
                                          <p:spTgt spid="7995"/>
                                        </p:tgtEl>
                                        <p:attrNameLst>
                                          <p:attrName>style.visibility</p:attrName>
                                        </p:attrNameLst>
                                      </p:cBhvr>
                                      <p:to>
                                        <p:strVal val="visible"/>
                                      </p:to>
                                    </p:set>
                                    <p:animEffect transition="in" filter="fade">
                                      <p:cBhvr>
                                        <p:cTn id="74" dur="500"/>
                                        <p:tgtEl>
                                          <p:spTgt spid="7995"/>
                                        </p:tgtEl>
                                      </p:cBhvr>
                                    </p:animEffect>
                                  </p:childTnLst>
                                </p:cTn>
                              </p:par>
                              <p:par>
                                <p:cTn id="75" presetID="10" presetClass="entr" presetSubtype="0" fill="hold" grpId="0" nodeType="withEffect">
                                  <p:stCondLst>
                                    <p:cond delay="4200"/>
                                  </p:stCondLst>
                                  <p:childTnLst>
                                    <p:set>
                                      <p:cBhvr>
                                        <p:cTn id="76" dur="1" fill="hold">
                                          <p:stCondLst>
                                            <p:cond delay="0"/>
                                          </p:stCondLst>
                                        </p:cTn>
                                        <p:tgtEl>
                                          <p:spTgt spid="7996"/>
                                        </p:tgtEl>
                                        <p:attrNameLst>
                                          <p:attrName>style.visibility</p:attrName>
                                        </p:attrNameLst>
                                      </p:cBhvr>
                                      <p:to>
                                        <p:strVal val="visible"/>
                                      </p:to>
                                    </p:set>
                                    <p:animEffect transition="in" filter="fade">
                                      <p:cBhvr>
                                        <p:cTn id="77" dur="500"/>
                                        <p:tgtEl>
                                          <p:spTgt spid="7996"/>
                                        </p:tgtEl>
                                      </p:cBhvr>
                                    </p:animEffect>
                                  </p:childTnLst>
                                </p:cTn>
                              </p:par>
                              <p:par>
                                <p:cTn id="78" presetID="10" presetClass="entr" presetSubtype="0" fill="hold" grpId="0" nodeType="withEffect">
                                  <p:stCondLst>
                                    <p:cond delay="4500"/>
                                  </p:stCondLst>
                                  <p:childTnLst>
                                    <p:set>
                                      <p:cBhvr>
                                        <p:cTn id="79" dur="1" fill="hold">
                                          <p:stCondLst>
                                            <p:cond delay="0"/>
                                          </p:stCondLst>
                                        </p:cTn>
                                        <p:tgtEl>
                                          <p:spTgt spid="7997"/>
                                        </p:tgtEl>
                                        <p:attrNameLst>
                                          <p:attrName>style.visibility</p:attrName>
                                        </p:attrNameLst>
                                      </p:cBhvr>
                                      <p:to>
                                        <p:strVal val="visible"/>
                                      </p:to>
                                    </p:set>
                                    <p:animEffect transition="in" filter="fade">
                                      <p:cBhvr>
                                        <p:cTn id="80" dur="500"/>
                                        <p:tgtEl>
                                          <p:spTgt spid="7997"/>
                                        </p:tgtEl>
                                      </p:cBhvr>
                                    </p:animEffect>
                                  </p:childTnLst>
                                </p:cTn>
                              </p:par>
                              <p:par>
                                <p:cTn id="81" presetID="10" presetClass="entr" presetSubtype="0" fill="hold" grpId="0" nodeType="withEffect">
                                  <p:stCondLst>
                                    <p:cond delay="4800"/>
                                  </p:stCondLst>
                                  <p:childTnLst>
                                    <p:set>
                                      <p:cBhvr>
                                        <p:cTn id="82" dur="1" fill="hold">
                                          <p:stCondLst>
                                            <p:cond delay="0"/>
                                          </p:stCondLst>
                                        </p:cTn>
                                        <p:tgtEl>
                                          <p:spTgt spid="7998"/>
                                        </p:tgtEl>
                                        <p:attrNameLst>
                                          <p:attrName>style.visibility</p:attrName>
                                        </p:attrNameLst>
                                      </p:cBhvr>
                                      <p:to>
                                        <p:strVal val="visible"/>
                                      </p:to>
                                    </p:set>
                                    <p:animEffect transition="in" filter="fade">
                                      <p:cBhvr>
                                        <p:cTn id="83" dur="500"/>
                                        <p:tgtEl>
                                          <p:spTgt spid="7998"/>
                                        </p:tgtEl>
                                      </p:cBhvr>
                                    </p:animEffect>
                                  </p:childTnLst>
                                </p:cTn>
                              </p:par>
                              <p:par>
                                <p:cTn id="84" presetID="10" presetClass="entr" presetSubtype="0" fill="hold" grpId="0" nodeType="withEffect">
                                  <p:stCondLst>
                                    <p:cond delay="5100"/>
                                  </p:stCondLst>
                                  <p:childTnLst>
                                    <p:set>
                                      <p:cBhvr>
                                        <p:cTn id="85" dur="1" fill="hold">
                                          <p:stCondLst>
                                            <p:cond delay="0"/>
                                          </p:stCondLst>
                                        </p:cTn>
                                        <p:tgtEl>
                                          <p:spTgt spid="7999"/>
                                        </p:tgtEl>
                                        <p:attrNameLst>
                                          <p:attrName>style.visibility</p:attrName>
                                        </p:attrNameLst>
                                      </p:cBhvr>
                                      <p:to>
                                        <p:strVal val="visible"/>
                                      </p:to>
                                    </p:set>
                                    <p:animEffect transition="in" filter="fade">
                                      <p:cBhvr>
                                        <p:cTn id="86" dur="500"/>
                                        <p:tgtEl>
                                          <p:spTgt spid="7999"/>
                                        </p:tgtEl>
                                      </p:cBhvr>
                                    </p:animEffect>
                                  </p:childTnLst>
                                </p:cTn>
                              </p:par>
                              <p:par>
                                <p:cTn id="87" presetID="10" presetClass="entr" presetSubtype="0" fill="hold" grpId="0" nodeType="withEffect">
                                  <p:stCondLst>
                                    <p:cond delay="5400"/>
                                  </p:stCondLst>
                                  <p:childTnLst>
                                    <p:set>
                                      <p:cBhvr>
                                        <p:cTn id="88" dur="1" fill="hold">
                                          <p:stCondLst>
                                            <p:cond delay="0"/>
                                          </p:stCondLst>
                                        </p:cTn>
                                        <p:tgtEl>
                                          <p:spTgt spid="8000"/>
                                        </p:tgtEl>
                                        <p:attrNameLst>
                                          <p:attrName>style.visibility</p:attrName>
                                        </p:attrNameLst>
                                      </p:cBhvr>
                                      <p:to>
                                        <p:strVal val="visible"/>
                                      </p:to>
                                    </p:set>
                                    <p:animEffect transition="in" filter="fade">
                                      <p:cBhvr>
                                        <p:cTn id="89" dur="500"/>
                                        <p:tgtEl>
                                          <p:spTgt spid="8000"/>
                                        </p:tgtEl>
                                      </p:cBhvr>
                                    </p:animEffect>
                                  </p:childTnLst>
                                </p:cTn>
                              </p:par>
                              <p:par>
                                <p:cTn id="90" presetID="10" presetClass="entr" presetSubtype="0" fill="hold" grpId="0" nodeType="withEffect">
                                  <p:stCondLst>
                                    <p:cond delay="5700"/>
                                  </p:stCondLst>
                                  <p:childTnLst>
                                    <p:set>
                                      <p:cBhvr>
                                        <p:cTn id="91" dur="1" fill="hold">
                                          <p:stCondLst>
                                            <p:cond delay="0"/>
                                          </p:stCondLst>
                                        </p:cTn>
                                        <p:tgtEl>
                                          <p:spTgt spid="8001"/>
                                        </p:tgtEl>
                                        <p:attrNameLst>
                                          <p:attrName>style.visibility</p:attrName>
                                        </p:attrNameLst>
                                      </p:cBhvr>
                                      <p:to>
                                        <p:strVal val="visible"/>
                                      </p:to>
                                    </p:set>
                                    <p:animEffect transition="in" filter="fade">
                                      <p:cBhvr>
                                        <p:cTn id="92" dur="500"/>
                                        <p:tgtEl>
                                          <p:spTgt spid="8001"/>
                                        </p:tgtEl>
                                      </p:cBhvr>
                                    </p:animEffect>
                                  </p:childTnLst>
                                </p:cTn>
                              </p:par>
                              <p:par>
                                <p:cTn id="93" presetID="10" presetClass="entr" presetSubtype="0" fill="hold" grpId="0" nodeType="withEffect">
                                  <p:stCondLst>
                                    <p:cond delay="6000"/>
                                  </p:stCondLst>
                                  <p:childTnLst>
                                    <p:set>
                                      <p:cBhvr>
                                        <p:cTn id="94" dur="1" fill="hold">
                                          <p:stCondLst>
                                            <p:cond delay="0"/>
                                          </p:stCondLst>
                                        </p:cTn>
                                        <p:tgtEl>
                                          <p:spTgt spid="8002"/>
                                        </p:tgtEl>
                                        <p:attrNameLst>
                                          <p:attrName>style.visibility</p:attrName>
                                        </p:attrNameLst>
                                      </p:cBhvr>
                                      <p:to>
                                        <p:strVal val="visible"/>
                                      </p:to>
                                    </p:set>
                                    <p:animEffect transition="in" filter="fade">
                                      <p:cBhvr>
                                        <p:cTn id="95" dur="500"/>
                                        <p:tgtEl>
                                          <p:spTgt spid="8002"/>
                                        </p:tgtEl>
                                      </p:cBhvr>
                                    </p:animEffect>
                                  </p:childTnLst>
                                </p:cTn>
                              </p:par>
                              <p:par>
                                <p:cTn id="96" presetID="10" presetClass="entr" presetSubtype="0" fill="hold" grpId="0" nodeType="withEffect">
                                  <p:stCondLst>
                                    <p:cond delay="6500"/>
                                  </p:stCondLst>
                                  <p:childTnLst>
                                    <p:set>
                                      <p:cBhvr>
                                        <p:cTn id="97" dur="1" fill="hold">
                                          <p:stCondLst>
                                            <p:cond delay="0"/>
                                          </p:stCondLst>
                                        </p:cTn>
                                        <p:tgtEl>
                                          <p:spTgt spid="7986"/>
                                        </p:tgtEl>
                                        <p:attrNameLst>
                                          <p:attrName>style.visibility</p:attrName>
                                        </p:attrNameLst>
                                      </p:cBhvr>
                                      <p:to>
                                        <p:strVal val="visible"/>
                                      </p:to>
                                    </p:set>
                                    <p:animEffect transition="in" filter="fade">
                                      <p:cBhvr>
                                        <p:cTn id="98" dur="500"/>
                                        <p:tgtEl>
                                          <p:spTgt spid="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3" grpId="0" autoUpdateAnimBg="0" advAuto="0"/>
      <p:bldP spid="7974" grpId="0" animBg="1" advAuto="0"/>
      <p:bldP spid="7975" grpId="0" animBg="1" advAuto="0"/>
      <p:bldP spid="7976" grpId="0" animBg="1" advAuto="0"/>
      <p:bldP spid="7977" grpId="0" animBg="1" advAuto="0"/>
      <p:bldP spid="7978" grpId="0" animBg="1" advAuto="0"/>
      <p:bldP spid="7979" grpId="0" animBg="1" advAuto="0"/>
      <p:bldP spid="7980" grpId="0" animBg="1" advAuto="0"/>
      <p:bldP spid="7981" grpId="0" animBg="1" advAuto="0"/>
      <p:bldP spid="7982" grpId="0" animBg="1" advAuto="0"/>
      <p:bldP spid="7983" grpId="0" animBg="1" advAuto="0"/>
      <p:bldP spid="7984" grpId="0" animBg="1" advAuto="0"/>
      <p:bldP spid="7985" grpId="0" animBg="1" advAuto="0"/>
      <p:bldP spid="7986" grpId="0" animBg="1" advAuto="0"/>
      <p:bldP spid="7987" grpId="0" animBg="1" advAuto="0"/>
      <p:bldP spid="7988" grpId="0" animBg="1" advAuto="0"/>
      <p:bldP spid="7989" grpId="0" animBg="1" advAuto="0"/>
      <p:bldP spid="7990" grpId="0" animBg="1" advAuto="0"/>
      <p:bldP spid="7991" grpId="0" animBg="1" advAuto="0"/>
      <p:bldP spid="7992" grpId="0" animBg="1" advAuto="0"/>
      <p:bldP spid="7993" grpId="0" animBg="1" advAuto="0"/>
      <p:bldP spid="7994" grpId="0" animBg="1" advAuto="0"/>
      <p:bldP spid="7995" grpId="0" animBg="1" advAuto="0"/>
      <p:bldP spid="7996" grpId="0" animBg="1" advAuto="0"/>
      <p:bldP spid="7997" grpId="0" animBg="1" advAuto="0"/>
      <p:bldP spid="7998" grpId="0" animBg="1" advAuto="0"/>
      <p:bldP spid="7999" grpId="0" animBg="1" advAuto="0"/>
      <p:bldP spid="8000" grpId="0" animBg="1" advAuto="0"/>
      <p:bldP spid="8001" grpId="0" animBg="1" advAuto="0"/>
      <p:bldP spid="800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40D5B90-B972-4FFD-8F76-FE9D6DB6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grpSp>
        <p:nvGrpSpPr>
          <p:cNvPr id="273" name="Group">
            <a:extLst>
              <a:ext uri="{FF2B5EF4-FFF2-40B4-BE49-F238E27FC236}">
                <a16:creationId xmlns:a16="http://schemas.microsoft.com/office/drawing/2014/main" id="{63BC396B-D0D3-4BDC-A780-E8028C29FABD}"/>
              </a:ext>
            </a:extLst>
          </p:cNvPr>
          <p:cNvGrpSpPr/>
          <p:nvPr/>
        </p:nvGrpSpPr>
        <p:grpSpPr>
          <a:xfrm>
            <a:off x="-363398" y="1944464"/>
            <a:ext cx="16982796" cy="5255072"/>
            <a:chOff x="0" y="0"/>
            <a:chExt cx="16982795" cy="5255071"/>
          </a:xfrm>
        </p:grpSpPr>
        <p:sp>
          <p:nvSpPr>
            <p:cNvPr id="274" name="Rectangle">
              <a:extLst>
                <a:ext uri="{FF2B5EF4-FFF2-40B4-BE49-F238E27FC236}">
                  <a16:creationId xmlns:a16="http://schemas.microsoft.com/office/drawing/2014/main" id="{B5F4C2CD-397C-4B33-9DAC-A90FCDADE7BA}"/>
                </a:ext>
              </a:extLst>
            </p:cNvPr>
            <p:cNvSpPr/>
            <p:nvPr/>
          </p:nvSpPr>
          <p:spPr>
            <a:xfrm>
              <a:off x="0" y="0"/>
              <a:ext cx="16982796" cy="5255072"/>
            </a:xfrm>
            <a:prstGeom prst="rect">
              <a:avLst/>
            </a:prstGeom>
            <a:gradFill flip="none" rotWithShape="1">
              <a:gsLst>
                <a:gs pos="0">
                  <a:srgbClr val="B2B2B2">
                    <a:alpha val="90199"/>
                  </a:srgbClr>
                </a:gs>
                <a:gs pos="100000">
                  <a:srgbClr val="9DA9A9">
                    <a:alpha val="90199"/>
                  </a:srgbClr>
                </a:gs>
              </a:gsLst>
              <a:lin ang="5400000" scaled="0"/>
            </a:gradFill>
            <a:ln w="25400" cap="flat">
              <a:noFill/>
              <a:miter lim="400000"/>
            </a:ln>
            <a:effectLst>
              <a:outerShdw blurRad="38100" dist="38100" dir="5400000" rotWithShape="0">
                <a:srgbClr val="000000">
                  <a:alpha val="70000"/>
                </a:srgbClr>
              </a:outerShdw>
            </a:effectLst>
          </p:spPr>
          <p:txBody>
            <a:bodyPr wrap="square" lIns="38100" tIns="38100" rIns="38100" bIns="38100" numCol="1" anchor="t">
              <a:noAutofit/>
            </a:bodyPr>
            <a:lstStyle/>
            <a:p>
              <a:endParaRPr/>
            </a:p>
          </p:txBody>
        </p:sp>
        <p:sp>
          <p:nvSpPr>
            <p:cNvPr id="275" name="Over 240 global companies have made a commitment to go 100% renewable">
              <a:extLst>
                <a:ext uri="{FF2B5EF4-FFF2-40B4-BE49-F238E27FC236}">
                  <a16:creationId xmlns:a16="http://schemas.microsoft.com/office/drawing/2014/main" id="{9CE1A0C2-DCD9-4214-B689-2E134E546342}"/>
                </a:ext>
              </a:extLst>
            </p:cNvPr>
            <p:cNvSpPr txBox="1"/>
            <p:nvPr/>
          </p:nvSpPr>
          <p:spPr>
            <a:xfrm>
              <a:off x="725005" y="508931"/>
              <a:ext cx="15532785" cy="4237209"/>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a:defRPr sz="6500"/>
              </a:lvl1pPr>
            </a:lstStyle>
            <a:p>
              <a:r>
                <a:t>Over 240 global companies have made a commitment to go 100% renewable </a:t>
              </a:r>
            </a:p>
          </p:txBody>
        </p:sp>
      </p:grpSp>
    </p:spTree>
    <p:extLst>
      <p:ext uri="{BB962C8B-B14F-4D97-AF65-F5344CB8AC3E}">
        <p14:creationId xmlns:p14="http://schemas.microsoft.com/office/powerpoint/2010/main" val="413237300"/>
      </p:ext>
    </p:extLst>
  </p:cSld>
  <p:clrMapOvr>
    <a:masterClrMapping/>
  </p:clrMapOvr>
  <mc:AlternateContent xmlns:mc="http://schemas.openxmlformats.org/markup-compatibility/2006" xmlns:p14="http://schemas.microsoft.com/office/powerpoint/2010/main">
    <mc:Choice Requires="p14">
      <p:transition spd="med">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fill="hold" grpId="0" nodeType="withEffect">
                                  <p:stCondLst>
                                    <p:cond delay="0"/>
                                  </p:stCondLst>
                                  <p:iterate>
                                    <p:tmAbs val="0"/>
                                  </p:iterate>
                                  <p:childTnLst>
                                    <p:animEffect transition="out" filter="fade">
                                      <p:cBhvr>
                                        <p:cTn id="9" dur="1000" fill="hold"/>
                                        <p:tgtEl>
                                          <p:spTgt spid="273"/>
                                        </p:tgtEl>
                                      </p:cBhvr>
                                    </p:animEffect>
                                    <p:set>
                                      <p:cBhvr>
                                        <p:cTn id="10" fill="hold">
                                          <p:stCondLst>
                                            <p:cond delay="999"/>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63600"/>
            <a:ext cx="14909800" cy="774700"/>
          </a:xfrm>
        </p:spPr>
        <p:txBody>
          <a:bodyPr>
            <a:normAutofit fontScale="90000"/>
          </a:bodyPr>
          <a:lstStyle/>
          <a:p>
            <a:pPr algn="ctr"/>
            <a:r>
              <a:rPr lang="en-US" sz="6500" dirty="0"/>
              <a:t>New Jersey’s Clean Energy Initiatives</a:t>
            </a:r>
          </a:p>
        </p:txBody>
      </p:sp>
      <p:sp>
        <p:nvSpPr>
          <p:cNvPr id="3" name="Text Placeholder 2"/>
          <p:cNvSpPr>
            <a:spLocks noGrp="1"/>
          </p:cNvSpPr>
          <p:nvPr>
            <p:ph type="body" sz="quarter" idx="1"/>
          </p:nvPr>
        </p:nvSpPr>
        <p:spPr>
          <a:xfrm>
            <a:off x="1066800" y="2374900"/>
            <a:ext cx="13754100" cy="5871325"/>
          </a:xfrm>
        </p:spPr>
        <p:txBody>
          <a:bodyPr>
            <a:normAutofit fontScale="92500" lnSpcReduction="10000"/>
          </a:bodyPr>
          <a:lstStyle/>
          <a:p>
            <a:pPr marL="571529" indent="-571529">
              <a:buClr>
                <a:schemeClr val="tx1"/>
              </a:buClr>
              <a:buFont typeface="Courier New" panose="02070309020205020404" pitchFamily="49" charset="0"/>
              <a:buChar char="o"/>
            </a:pPr>
            <a:r>
              <a:rPr lang="en-US" sz="4334" b="1" dirty="0">
                <a:solidFill>
                  <a:schemeClr val="tx2">
                    <a:lumMod val="10000"/>
                  </a:schemeClr>
                </a:solidFill>
              </a:rPr>
              <a:t>Join US Climate Alliance</a:t>
            </a:r>
          </a:p>
          <a:p>
            <a:pPr marL="571529" indent="-571529">
              <a:buClr>
                <a:schemeClr val="tx1"/>
              </a:buClr>
              <a:buFont typeface="Courier New" panose="02070309020205020404" pitchFamily="49" charset="0"/>
              <a:buChar char="o"/>
            </a:pPr>
            <a:r>
              <a:rPr lang="en-US" sz="4334" b="1" dirty="0">
                <a:solidFill>
                  <a:schemeClr val="tx2">
                    <a:lumMod val="10000"/>
                  </a:schemeClr>
                </a:solidFill>
              </a:rPr>
              <a:t>NJ 2019 Energy Master Plan: 100% Clean Energy by 2050</a:t>
            </a:r>
          </a:p>
          <a:p>
            <a:pPr marL="571529" indent="-571529">
              <a:buClr>
                <a:schemeClr val="tx1"/>
              </a:buClr>
              <a:buFont typeface="Courier New" panose="02070309020205020404" pitchFamily="49" charset="0"/>
              <a:buChar char="o"/>
            </a:pPr>
            <a:r>
              <a:rPr lang="en-US" sz="4334" b="1" dirty="0">
                <a:solidFill>
                  <a:schemeClr val="tx2">
                    <a:lumMod val="10000"/>
                  </a:schemeClr>
                </a:solidFill>
              </a:rPr>
              <a:t>Rejoin Regional Greenhouse Gas Initiative (RGGI)</a:t>
            </a:r>
          </a:p>
          <a:p>
            <a:pPr marL="571529" indent="-571529">
              <a:buClr>
                <a:schemeClr val="tx1"/>
              </a:buClr>
              <a:buFont typeface="Courier New" panose="02070309020205020404" pitchFamily="49" charset="0"/>
              <a:buChar char="o"/>
            </a:pPr>
            <a:r>
              <a:rPr lang="en-US" sz="4334" b="1" dirty="0">
                <a:solidFill>
                  <a:schemeClr val="tx2">
                    <a:lumMod val="10000"/>
                  </a:schemeClr>
                </a:solidFill>
              </a:rPr>
              <a:t>Renewable Energy Law</a:t>
            </a:r>
          </a:p>
          <a:p>
            <a:pPr marL="876344" lvl="1" indent="-571529">
              <a:buFont typeface="Arial" panose="020B0604020202020204" pitchFamily="34" charset="0"/>
              <a:buChar char="•"/>
            </a:pPr>
            <a:r>
              <a:rPr lang="en-US" sz="3467" b="1" dirty="0">
                <a:solidFill>
                  <a:schemeClr val="tx2">
                    <a:lumMod val="10000"/>
                  </a:schemeClr>
                </a:solidFill>
              </a:rPr>
              <a:t>Renewable Energy Standard (graduated to 50% by 2030)</a:t>
            </a:r>
          </a:p>
          <a:p>
            <a:pPr marL="876344" lvl="1" indent="-571529">
              <a:buFont typeface="Arial" panose="020B0604020202020204" pitchFamily="34" charset="0"/>
              <a:buChar char="•"/>
            </a:pPr>
            <a:r>
              <a:rPr lang="en-US" sz="3467" b="1" dirty="0">
                <a:solidFill>
                  <a:schemeClr val="tx2">
                    <a:lumMod val="10000"/>
                  </a:schemeClr>
                </a:solidFill>
              </a:rPr>
              <a:t>Solar, Offshore Wind, Energy Efficiency, Energy Storage</a:t>
            </a:r>
          </a:p>
          <a:p>
            <a:pPr marL="876344" lvl="1" indent="-571529">
              <a:buFont typeface="Arial" panose="020B0604020202020204" pitchFamily="34" charset="0"/>
              <a:buChar char="•"/>
            </a:pPr>
            <a:r>
              <a:rPr lang="en-US" sz="3467" b="1" dirty="0">
                <a:solidFill>
                  <a:schemeClr val="tx2">
                    <a:lumMod val="10000"/>
                  </a:schemeClr>
                </a:solidFill>
              </a:rPr>
              <a:t>Energy Aggregation, Community Solar, EVs </a:t>
            </a:r>
          </a:p>
          <a:p>
            <a:pPr marL="571529" indent="-571529">
              <a:buFont typeface="Arial" panose="020B0604020202020204" pitchFamily="34" charset="0"/>
              <a:buChar char="•"/>
            </a:pPr>
            <a:endParaRPr lang="en-US" sz="4400" dirty="0"/>
          </a:p>
        </p:txBody>
      </p:sp>
    </p:spTree>
    <p:extLst>
      <p:ext uri="{BB962C8B-B14F-4D97-AF65-F5344CB8AC3E}">
        <p14:creationId xmlns:p14="http://schemas.microsoft.com/office/powerpoint/2010/main" val="27679170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62" y="810732"/>
            <a:ext cx="15056000" cy="989039"/>
          </a:xfrm>
        </p:spPr>
        <p:txBody>
          <a:bodyPr>
            <a:normAutofit fontScale="90000"/>
          </a:bodyPr>
          <a:lstStyle/>
          <a:p>
            <a:r>
              <a:rPr lang="en-US" dirty="0"/>
              <a:t>                  NJ Energy Master Plan (EMP) Strategies</a:t>
            </a:r>
          </a:p>
        </p:txBody>
      </p:sp>
      <p:sp>
        <p:nvSpPr>
          <p:cNvPr id="3" name="Text Placeholder 2"/>
          <p:cNvSpPr>
            <a:spLocks noGrp="1"/>
          </p:cNvSpPr>
          <p:nvPr>
            <p:ph type="body" idx="1"/>
          </p:nvPr>
        </p:nvSpPr>
        <p:spPr>
          <a:xfrm>
            <a:off x="2109264" y="1827012"/>
            <a:ext cx="12493000" cy="6768347"/>
          </a:xfrm>
        </p:spPr>
        <p:txBody>
          <a:bodyPr>
            <a:noAutofit/>
          </a:bodyPr>
          <a:lstStyle/>
          <a:p>
            <a:pPr marL="482624" lvl="1" indent="0">
              <a:buNone/>
            </a:pPr>
            <a:endParaRPr lang="en-US" sz="800" b="1" dirty="0"/>
          </a:p>
          <a:p>
            <a:r>
              <a:rPr lang="en-US" sz="4400" b="1" dirty="0"/>
              <a:t>Transportation</a:t>
            </a:r>
          </a:p>
          <a:p>
            <a:r>
              <a:rPr lang="en-US" sz="4400" b="1" dirty="0"/>
              <a:t>Renewable &amp; Distributed Energy</a:t>
            </a:r>
          </a:p>
          <a:p>
            <a:r>
              <a:rPr lang="en-US" sz="4400" b="1" dirty="0"/>
              <a:t>Efficiency &amp; Conservation</a:t>
            </a:r>
          </a:p>
          <a:p>
            <a:r>
              <a:rPr lang="en-US" sz="4400" b="1" dirty="0"/>
              <a:t>Buildings</a:t>
            </a:r>
          </a:p>
          <a:p>
            <a:r>
              <a:rPr lang="en-US" sz="4400" b="1" dirty="0"/>
              <a:t>Environmental Justice Communities</a:t>
            </a:r>
          </a:p>
          <a:p>
            <a:r>
              <a:rPr lang="en-US" sz="4400" b="1" dirty="0"/>
              <a:t>Modernize the Grid Infrastructure</a:t>
            </a:r>
          </a:p>
          <a:p>
            <a:r>
              <a:rPr lang="en-US" sz="4400" b="1" dirty="0"/>
              <a:t>Clean Energy Innovation Economy</a:t>
            </a:r>
          </a:p>
          <a:p>
            <a:endParaRPr lang="en-US" sz="4800" b="1" dirty="0"/>
          </a:p>
        </p:txBody>
      </p:sp>
      <p:pic>
        <p:nvPicPr>
          <p:cNvPr id="5" name="Picture 4" descr="C:\Users\Pat\AppData\Local\Microsoft\Windows Live Mail\WLMDSS.tmp\WLMFE5C.tmp\logo-clean-energ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03" y="439959"/>
            <a:ext cx="2590511" cy="1749059"/>
          </a:xfrm>
          <a:prstGeom prst="rect">
            <a:avLst/>
          </a:prstGeom>
          <a:noFill/>
          <a:ln>
            <a:noFill/>
          </a:ln>
        </p:spPr>
      </p:pic>
    </p:spTree>
    <p:extLst>
      <p:ext uri="{BB962C8B-B14F-4D97-AF65-F5344CB8AC3E}">
        <p14:creationId xmlns:p14="http://schemas.microsoft.com/office/powerpoint/2010/main" val="15625742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BDB0-CED0-4095-BEFC-71B34D42BE31}"/>
              </a:ext>
            </a:extLst>
          </p:cNvPr>
          <p:cNvSpPr>
            <a:spLocks noGrp="1"/>
          </p:cNvSpPr>
          <p:nvPr>
            <p:ph type="title"/>
          </p:nvPr>
        </p:nvSpPr>
        <p:spPr/>
        <p:txBody>
          <a:bodyPr/>
          <a:lstStyle/>
          <a:p>
            <a:pPr algn="ctr"/>
            <a:r>
              <a:rPr lang="en-US" dirty="0"/>
              <a:t>Integrated Energy Plan Cost Analysis</a:t>
            </a:r>
          </a:p>
        </p:txBody>
      </p:sp>
      <p:sp>
        <p:nvSpPr>
          <p:cNvPr id="3" name="Text Placeholder 2">
            <a:extLst>
              <a:ext uri="{FF2B5EF4-FFF2-40B4-BE49-F238E27FC236}">
                <a16:creationId xmlns:a16="http://schemas.microsoft.com/office/drawing/2014/main" id="{3CDF6314-31AD-4E4A-B7EE-3458A57C08A4}"/>
              </a:ext>
            </a:extLst>
          </p:cNvPr>
          <p:cNvSpPr>
            <a:spLocks noGrp="1"/>
          </p:cNvSpPr>
          <p:nvPr>
            <p:ph type="body" idx="1"/>
          </p:nvPr>
        </p:nvSpPr>
        <p:spPr/>
        <p:txBody>
          <a:bodyPr>
            <a:normAutofit/>
          </a:bodyPr>
          <a:lstStyle/>
          <a:p>
            <a:r>
              <a:rPr lang="en-US" sz="4000" b="1" dirty="0"/>
              <a:t>Consultant: Rocky Mountain Institute</a:t>
            </a:r>
          </a:p>
          <a:p>
            <a:r>
              <a:rPr lang="en-US" sz="4000" b="1" dirty="0"/>
              <a:t>Conclusion: Least cost scenario for reaching carbon neutral by 2050 would cost only a few % more than business as usual</a:t>
            </a:r>
          </a:p>
          <a:p>
            <a:pPr lvl="1"/>
            <a:r>
              <a:rPr lang="en-US" sz="3200" b="1" dirty="0"/>
              <a:t>Assumes cost of renewable stays flat (and does not fall)</a:t>
            </a:r>
          </a:p>
          <a:p>
            <a:pPr lvl="1"/>
            <a:r>
              <a:rPr lang="en-US" sz="3200" b="1" dirty="0"/>
              <a:t>Assumes price of fossil fuel stays flat (and does not rise)</a:t>
            </a:r>
          </a:p>
          <a:p>
            <a:pPr lvl="1"/>
            <a:r>
              <a:rPr lang="en-US" sz="3200" b="1" dirty="0"/>
              <a:t>Assumes no new technology</a:t>
            </a:r>
          </a:p>
          <a:p>
            <a:pPr lvl="1"/>
            <a:r>
              <a:rPr lang="en-US" sz="3200" b="1" dirty="0"/>
              <a:t>Does not count benefits of reduced emissions at all</a:t>
            </a:r>
          </a:p>
        </p:txBody>
      </p:sp>
    </p:spTree>
    <p:extLst>
      <p:ext uri="{BB962C8B-B14F-4D97-AF65-F5344CB8AC3E}">
        <p14:creationId xmlns:p14="http://schemas.microsoft.com/office/powerpoint/2010/main" val="1435349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FF78-DBDE-429E-86D3-2033CA36E497}"/>
              </a:ext>
            </a:extLst>
          </p:cNvPr>
          <p:cNvSpPr>
            <a:spLocks noGrp="1"/>
          </p:cNvSpPr>
          <p:nvPr>
            <p:ph type="title"/>
          </p:nvPr>
        </p:nvSpPr>
        <p:spPr/>
        <p:txBody>
          <a:bodyPr>
            <a:normAutofit/>
          </a:bodyPr>
          <a:lstStyle/>
          <a:p>
            <a:pPr algn="ctr"/>
            <a:r>
              <a:rPr lang="en-US" sz="4400" dirty="0"/>
              <a:t>NJ Top 6 Solar States: Solar Panels on 2 Million Homes</a:t>
            </a:r>
          </a:p>
        </p:txBody>
      </p:sp>
      <p:sp>
        <p:nvSpPr>
          <p:cNvPr id="3" name="Text Placeholder 2">
            <a:extLst>
              <a:ext uri="{FF2B5EF4-FFF2-40B4-BE49-F238E27FC236}">
                <a16:creationId xmlns:a16="http://schemas.microsoft.com/office/drawing/2014/main" id="{EDFD2AFC-8BAA-4882-9E27-B8C3A46C9248}"/>
              </a:ext>
            </a:extLst>
          </p:cNvPr>
          <p:cNvSpPr>
            <a:spLocks noGrp="1"/>
          </p:cNvSpPr>
          <p:nvPr>
            <p:ph type="body" idx="1"/>
          </p:nvPr>
        </p:nvSpPr>
        <p:spPr/>
        <p:txBody>
          <a:bodyPr/>
          <a:lstStyle/>
          <a:p>
            <a:pPr marL="16934" indent="0">
              <a:buNone/>
            </a:pP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45" y="1608666"/>
            <a:ext cx="14821989" cy="7349852"/>
          </a:xfrm>
          <a:prstGeom prst="rect">
            <a:avLst/>
          </a:prstGeom>
        </p:spPr>
      </p:pic>
    </p:spTree>
    <p:extLst>
      <p:ext uri="{BB962C8B-B14F-4D97-AF65-F5344CB8AC3E}">
        <p14:creationId xmlns:p14="http://schemas.microsoft.com/office/powerpoint/2010/main" val="6156186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FF78-DBDE-429E-86D3-2033CA36E497}"/>
              </a:ext>
            </a:extLst>
          </p:cNvPr>
          <p:cNvSpPr>
            <a:spLocks noGrp="1"/>
          </p:cNvSpPr>
          <p:nvPr>
            <p:ph type="title"/>
          </p:nvPr>
        </p:nvSpPr>
        <p:spPr>
          <a:xfrm>
            <a:off x="677333" y="519247"/>
            <a:ext cx="15056000" cy="924000"/>
          </a:xfrm>
        </p:spPr>
        <p:txBody>
          <a:bodyPr/>
          <a:lstStyle/>
          <a:p>
            <a:pPr algn="ctr"/>
            <a:r>
              <a:rPr lang="en-US" sz="4400" dirty="0"/>
              <a:t>NJ has goal of 7,500 MW from offshore wind by 2035</a:t>
            </a:r>
            <a:endParaRPr lang="en-US" dirty="0"/>
          </a:p>
        </p:txBody>
      </p:sp>
      <p:sp>
        <p:nvSpPr>
          <p:cNvPr id="3" name="Text Placeholder 2">
            <a:extLst>
              <a:ext uri="{FF2B5EF4-FFF2-40B4-BE49-F238E27FC236}">
                <a16:creationId xmlns:a16="http://schemas.microsoft.com/office/drawing/2014/main" id="{EDFD2AFC-8BAA-4882-9E27-B8C3A46C9248}"/>
              </a:ext>
            </a:extLst>
          </p:cNvPr>
          <p:cNvSpPr>
            <a:spLocks noGrp="1"/>
          </p:cNvSpPr>
          <p:nvPr>
            <p:ph type="body" idx="1"/>
          </p:nvPr>
        </p:nvSpPr>
        <p:spPr/>
        <p:txBody>
          <a:bodyPr/>
          <a:lstStyle/>
          <a:p>
            <a:pPr marL="16934" indent="0">
              <a:buNone/>
            </a:pPr>
            <a:r>
              <a:rPr lang="en-US" dirty="0"/>
              <a:t> </a:t>
            </a:r>
          </a:p>
          <a:p>
            <a:pPr marL="16934" indent="0">
              <a:buNone/>
            </a:pPr>
            <a:endParaRPr lang="en-US" dirty="0"/>
          </a:p>
        </p:txBody>
      </p:sp>
      <p:pic>
        <p:nvPicPr>
          <p:cNvPr id="5" name="Picture 4" descr="https://farm5.staticflickr.com/4360/37158627656_25af21e841_c.jpg"/>
          <p:cNvPicPr/>
          <p:nvPr/>
        </p:nvPicPr>
        <p:blipFill>
          <a:blip r:embed="rId3">
            <a:extLst>
              <a:ext uri="{28A0092B-C50C-407E-A947-70E740481C1C}">
                <a14:useLocalDpi xmlns:a14="http://schemas.microsoft.com/office/drawing/2010/main" val="0"/>
              </a:ext>
            </a:extLst>
          </a:blip>
          <a:srcRect/>
          <a:stretch>
            <a:fillRect/>
          </a:stretch>
        </p:blipFill>
        <p:spPr bwMode="auto">
          <a:xfrm>
            <a:off x="2274849" y="1443247"/>
            <a:ext cx="11887200" cy="7366216"/>
          </a:xfrm>
          <a:prstGeom prst="rect">
            <a:avLst/>
          </a:prstGeom>
          <a:noFill/>
          <a:ln>
            <a:noFill/>
          </a:ln>
        </p:spPr>
      </p:pic>
    </p:spTree>
    <p:extLst>
      <p:ext uri="{BB962C8B-B14F-4D97-AF65-F5344CB8AC3E}">
        <p14:creationId xmlns:p14="http://schemas.microsoft.com/office/powerpoint/2010/main" val="19798284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1A7E-2661-4E03-9410-191F1DEBB177}"/>
              </a:ext>
            </a:extLst>
          </p:cNvPr>
          <p:cNvSpPr>
            <a:spLocks noGrp="1"/>
          </p:cNvSpPr>
          <p:nvPr>
            <p:ph type="title"/>
          </p:nvPr>
        </p:nvSpPr>
        <p:spPr>
          <a:xfrm>
            <a:off x="3181004" y="232867"/>
            <a:ext cx="10008524" cy="774700"/>
          </a:xfrm>
        </p:spPr>
        <p:txBody>
          <a:bodyPr>
            <a:normAutofit fontScale="90000"/>
          </a:bodyPr>
          <a:lstStyle/>
          <a:p>
            <a:r>
              <a:rPr lang="en-US" dirty="0">
                <a:solidFill>
                  <a:srgbClr val="00B050"/>
                </a:solidFill>
              </a:rPr>
              <a:t>Your (Typical NJ) GHG Emissions </a:t>
            </a:r>
            <a:r>
              <a:rPr lang="en-US" dirty="0" err="1"/>
              <a:t>E</a:t>
            </a:r>
            <a:r>
              <a:rPr lang="en-US" dirty="0" err="1">
                <a:solidFill>
                  <a:srgbClr val="92D050"/>
                </a:solidFill>
              </a:rPr>
              <a:t>EEmissions</a:t>
            </a:r>
            <a:endParaRPr lang="en-US" dirty="0">
              <a:solidFill>
                <a:srgbClr val="92D050"/>
              </a:solidFill>
            </a:endParaRPr>
          </a:p>
        </p:txBody>
      </p:sp>
      <p:pic>
        <p:nvPicPr>
          <p:cNvPr id="5" name="Picture 4">
            <a:extLst>
              <a:ext uri="{FF2B5EF4-FFF2-40B4-BE49-F238E27FC236}">
                <a16:creationId xmlns:a16="http://schemas.microsoft.com/office/drawing/2014/main" id="{2216B483-550F-4BBE-B155-1713FF0AC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024" y="1032968"/>
            <a:ext cx="12943377" cy="8111033"/>
          </a:xfrm>
          <a:prstGeom prst="rect">
            <a:avLst/>
          </a:prstGeom>
        </p:spPr>
      </p:pic>
      <p:sp>
        <p:nvSpPr>
          <p:cNvPr id="3" name="Text Placeholder 2">
            <a:extLst>
              <a:ext uri="{FF2B5EF4-FFF2-40B4-BE49-F238E27FC236}">
                <a16:creationId xmlns:a16="http://schemas.microsoft.com/office/drawing/2014/main" id="{46F210B2-12A2-4DE5-8F11-C62281B5BD01}"/>
              </a:ext>
            </a:extLst>
          </p:cNvPr>
          <p:cNvSpPr>
            <a:spLocks noGrp="1"/>
          </p:cNvSpPr>
          <p:nvPr>
            <p:ph type="body" sz="quarter" idx="1"/>
          </p:nvPr>
        </p:nvSpPr>
        <p:spPr>
          <a:xfrm>
            <a:off x="1687023" y="899591"/>
            <a:ext cx="12599784" cy="762000"/>
          </a:xfrm>
        </p:spPr>
        <p:txBody>
          <a:bodyPr/>
          <a:lstStyle/>
          <a:p>
            <a:pPr marL="16934" indent="0" algn="ctr">
              <a:buNone/>
            </a:pPr>
            <a:r>
              <a:rPr lang="en-US" b="1" dirty="0">
                <a:solidFill>
                  <a:srgbClr val="00B050"/>
                </a:solidFill>
                <a:latin typeface="Arial" panose="020B0604020202020204" pitchFamily="34" charset="0"/>
                <a:cs typeface="Arial" panose="020B0604020202020204" pitchFamily="34" charset="0"/>
              </a:rPr>
              <a:t>“</a:t>
            </a:r>
            <a:r>
              <a:rPr lang="en-US" sz="2400" b="1" dirty="0">
                <a:solidFill>
                  <a:srgbClr val="00B050"/>
                </a:solidFill>
                <a:latin typeface="Arial" panose="020B0604020202020204" pitchFamily="34" charset="0"/>
                <a:cs typeface="Arial" panose="020B0604020202020204" pitchFamily="34" charset="0"/>
              </a:rPr>
              <a:t>Reducing NJ Greenhouse Gas Emissions”, Rutgers, Jan 2018</a:t>
            </a:r>
          </a:p>
        </p:txBody>
      </p:sp>
    </p:spTree>
    <p:extLst>
      <p:ext uri="{BB962C8B-B14F-4D97-AF65-F5344CB8AC3E}">
        <p14:creationId xmlns:p14="http://schemas.microsoft.com/office/powerpoint/2010/main" val="293665830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2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8076</TotalTime>
  <Words>3878</Words>
  <Application>Microsoft Office PowerPoint</Application>
  <PresentationFormat>Custom</PresentationFormat>
  <Paragraphs>258</Paragraphs>
  <Slides>19</Slides>
  <Notes>18</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Courier New</vt:lpstr>
      <vt:lpstr>Gill Sans</vt:lpstr>
      <vt:lpstr>Helvetica</vt:lpstr>
      <vt:lpstr>Helvetica Light</vt:lpstr>
      <vt:lpstr>Merriweather-Bold</vt:lpstr>
      <vt:lpstr>Symbol</vt:lpstr>
      <vt:lpstr>White</vt:lpstr>
      <vt:lpstr>4_White</vt:lpstr>
      <vt:lpstr>12_White</vt:lpstr>
      <vt:lpstr> </vt:lpstr>
      <vt:lpstr>PowerPoint Presentation</vt:lpstr>
      <vt:lpstr>PowerPoint Presentation</vt:lpstr>
      <vt:lpstr>New Jersey’s Clean Energy Initiatives</vt:lpstr>
      <vt:lpstr>                  NJ Energy Master Plan (EMP) Strategies</vt:lpstr>
      <vt:lpstr>Integrated Energy Plan Cost Analysis</vt:lpstr>
      <vt:lpstr>NJ Top 6 Solar States: Solar Panels on 2 Million Homes</vt:lpstr>
      <vt:lpstr>NJ has goal of 7,500 MW from offshore wind by 2035</vt:lpstr>
      <vt:lpstr>Your (Typical NJ) GHG Emissions EEEmissions</vt:lpstr>
      <vt:lpstr>                   Middletown 2020 Energy Plan Goals                   </vt:lpstr>
      <vt:lpstr>      Middletown Energy Plan:  GHG emission reductions during year 2030                 In 2018, Middletown emissions were 705K Tons (CO2 equiv)- calculated per capita of NJ total  </vt:lpstr>
      <vt:lpstr>What Am I To Do?</vt:lpstr>
      <vt:lpstr>Influence Your Town To Adopt Clean Energy</vt:lpstr>
      <vt:lpstr>New Jersey Renewable Government Energy (Electric) Aggregation (R-GEA) for Community</vt:lpstr>
      <vt:lpstr>PowerPoint Presentation</vt:lpstr>
      <vt:lpstr>OTHER CHANGES WE WILL SEE IN 2050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patlaptop2020 miller</dc:creator>
  <cp:lastModifiedBy>Steve Miller</cp:lastModifiedBy>
  <cp:revision>576</cp:revision>
  <dcterms:modified xsi:type="dcterms:W3CDTF">2020-10-11T03:37:32Z</dcterms:modified>
</cp:coreProperties>
</file>